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0" r:id="rId6"/>
    <p:sldId id="271" r:id="rId7"/>
    <p:sldId id="278" r:id="rId8"/>
    <p:sldId id="261" r:id="rId9"/>
    <p:sldId id="272" r:id="rId10"/>
    <p:sldId id="273" r:id="rId11"/>
    <p:sldId id="279" r:id="rId12"/>
    <p:sldId id="263" r:id="rId13"/>
    <p:sldId id="274" r:id="rId14"/>
    <p:sldId id="275" r:id="rId15"/>
    <p:sldId id="280" r:id="rId16"/>
    <p:sldId id="265" r:id="rId17"/>
    <p:sldId id="276" r:id="rId18"/>
    <p:sldId id="277" r:id="rId19"/>
    <p:sldId id="281" r:id="rId20"/>
    <p:sldId id="267" r:id="rId21"/>
    <p:sldId id="269" r:id="rId2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4" roundtripDataSignature="AMtx7mj6Zu/AEMZE+Nn7RYq0I88VQGYB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88" autoAdjust="0"/>
    <p:restoredTop sz="94681"/>
  </p:normalViewPr>
  <p:slideViewPr>
    <p:cSldViewPr snapToGrid="0">
      <p:cViewPr varScale="1">
        <p:scale>
          <a:sx n="59" d="100"/>
          <a:sy n="59" d="100"/>
        </p:scale>
        <p:origin x="1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100642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7938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95565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828005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88218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99939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844130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6038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55" name="Google Shape;15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67" name="Google Shape;16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61194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13730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78624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92038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5510D2D2-4E3C-8030-95B5-8F61922DE65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5676900"/>
            <a:ext cx="12191999" cy="118110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ctrTitle"/>
          </p:nvPr>
        </p:nvSpPr>
        <p:spPr>
          <a:xfrm>
            <a:off x="297544" y="924915"/>
            <a:ext cx="4941000" cy="36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algn="r">
              <a:buClr>
                <a:srgbClr val="FFFFFF"/>
              </a:buClr>
              <a:buSzPts val="3200"/>
            </a:pPr>
            <a:br>
              <a:rPr lang="fi-FI" sz="3200" b="1" dirty="0">
                <a:solidFill>
                  <a:schemeClr val="tx1"/>
                </a:solidFill>
              </a:rPr>
            </a:br>
            <a:r>
              <a:rPr lang="sv-SE" sz="3200" b="1" dirty="0">
                <a:solidFill>
                  <a:schemeClr val="tx1"/>
                </a:solidFill>
              </a:rPr>
              <a:t>Resultat av datainsamling om  </a:t>
            </a:r>
            <a:r>
              <a:rPr lang="sv-SE" sz="3200" b="1" dirty="0" err="1">
                <a:solidFill>
                  <a:schemeClr val="tx1"/>
                </a:solidFill>
              </a:rPr>
              <a:t>befolkningsrelationeri</a:t>
            </a:r>
            <a:r>
              <a:rPr lang="sv-SE" sz="3200" b="1" dirty="0">
                <a:solidFill>
                  <a:schemeClr val="tx1"/>
                </a:solidFill>
              </a:rPr>
              <a:t> kommunen x</a:t>
            </a:r>
            <a:br>
              <a:rPr lang="fi-FI" sz="3200" b="1" dirty="0">
                <a:solidFill>
                  <a:schemeClr val="tx1"/>
                </a:solidFill>
              </a:rPr>
            </a:br>
            <a:endParaRPr sz="3200" dirty="0">
              <a:solidFill>
                <a:schemeClr val="tx1"/>
              </a:solidFill>
            </a:endParaRPr>
          </a:p>
        </p:txBody>
      </p:sp>
      <p:cxnSp>
        <p:nvCxnSpPr>
          <p:cNvPr id="87" name="Google Shape;87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447322" y="916037"/>
            <a:ext cx="0" cy="4603484"/>
          </a:xfrm>
          <a:prstGeom prst="straightConnector1">
            <a:avLst/>
          </a:prstGeom>
          <a:noFill/>
          <a:ln w="12700" cap="sq" cmpd="sng">
            <a:solidFill>
              <a:schemeClr val="tx1"/>
            </a:solidFill>
            <a:prstDash val="solid"/>
            <a:bevel/>
            <a:headEnd type="none" w="sm" len="sm"/>
            <a:tailEnd type="none" w="sm" len="sm"/>
          </a:ln>
        </p:spPr>
      </p:cxnSp>
      <p:sp>
        <p:nvSpPr>
          <p:cNvPr id="92" name="Google Shape;92;p1"/>
          <p:cNvSpPr txBox="1"/>
          <p:nvPr/>
        </p:nvSpPr>
        <p:spPr>
          <a:xfrm>
            <a:off x="5733309" y="3212916"/>
            <a:ext cx="66378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600"/>
            </a:pPr>
            <a:r>
              <a:rPr lang="sv-SE" dirty="0">
                <a:solidFill>
                  <a:schemeClr val="tx1"/>
                </a:solidFill>
              </a:rPr>
              <a:t>Diskussionsmöte för beslutsfattare och kommuninvånare: </a:t>
            </a:r>
          </a:p>
          <a:p>
            <a:pPr lvl="0">
              <a:buSzPts val="1600"/>
            </a:pPr>
            <a:r>
              <a:rPr lang="sv-SE" dirty="0">
                <a:solidFill>
                  <a:schemeClr val="tx1"/>
                </a:solidFill>
              </a:rPr>
              <a:t>främjande av goda befolkningsrelationer i kommunen x</a:t>
            </a:r>
          </a:p>
          <a:p>
            <a:pPr lvl="0">
              <a:buSzPts val="1600"/>
            </a:pPr>
            <a:endParaRPr lang="sv-SE" b="1" dirty="0">
              <a:solidFill>
                <a:schemeClr val="tx1"/>
              </a:solidFill>
            </a:endParaRPr>
          </a:p>
          <a:p>
            <a:pPr lvl="0">
              <a:buSzPts val="1600"/>
            </a:pPr>
            <a:r>
              <a:rPr lang="sv-SE" b="1" dirty="0">
                <a:solidFill>
                  <a:schemeClr val="tx1"/>
                </a:solidFill>
              </a:rPr>
              <a:t>Tid    </a:t>
            </a:r>
            <a:r>
              <a:rPr lang="sv-SE" dirty="0">
                <a:solidFill>
                  <a:schemeClr val="tx1"/>
                </a:solidFill>
              </a:rPr>
              <a:t>x.x.202x kl. 16.30–19.30 </a:t>
            </a:r>
          </a:p>
          <a:p>
            <a:pPr lvl="0">
              <a:buSzPts val="1600"/>
            </a:pPr>
            <a:r>
              <a:rPr lang="sv-SE" b="1" dirty="0">
                <a:solidFill>
                  <a:schemeClr val="tx1"/>
                </a:solidFill>
              </a:rPr>
              <a:t>Plats    </a:t>
            </a:r>
            <a:r>
              <a:rPr lang="sv-SE" dirty="0">
                <a:solidFill>
                  <a:schemeClr val="tx1"/>
                </a:solidFill>
              </a:rPr>
              <a:t>x, x, ort x</a:t>
            </a:r>
            <a:endParaRPr sz="14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-84687" y="3152799"/>
            <a:ext cx="53529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i-FI" sz="1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RAPPORTER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i-FI" sz="1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x, </a:t>
            </a:r>
            <a:r>
              <a:rPr lang="fi-FI" sz="1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x ry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i-FI" sz="1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fi-FI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x ry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5DE2D399-178D-EA60-5C8B-685AEC6D95E0}"/>
              </a:ext>
            </a:extLst>
          </p:cNvPr>
          <p:cNvSpPr txBox="1"/>
          <p:nvPr/>
        </p:nvSpPr>
        <p:spPr>
          <a:xfrm>
            <a:off x="6517341" y="1790654"/>
            <a:ext cx="4034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>
                <a:solidFill>
                  <a:schemeClr val="tx1"/>
                </a:solidFill>
              </a:rPr>
              <a:t>Organisationens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och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kommunens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logotyper</a:t>
            </a:r>
            <a:endParaRPr lang="fi-FI" dirty="0">
              <a:solidFill>
                <a:schemeClr val="tx1"/>
              </a:solidFill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74E23C4-6126-2259-7D10-8A45B3A53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76900"/>
            <a:ext cx="12191999" cy="11811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Attityder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chemeClr val="accent2"/>
                </a:solidFill>
              </a:rPr>
              <a:t>x-</a:t>
            </a:r>
            <a:r>
              <a:rPr lang="fi-FI" b="1" dirty="0" err="1">
                <a:solidFill>
                  <a:schemeClr val="accent2"/>
                </a:solidFill>
              </a:rPr>
              <a:t>språkiga</a:t>
            </a:r>
            <a:endParaRPr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744182" cy="3763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>
              <a:buSzPts val="2400"/>
              <a:buFont typeface="Calibri"/>
              <a:buChar char="•"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0311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Attityder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rgbClr val="00B050"/>
                </a:solidFill>
              </a:rPr>
              <a:t>x-</a:t>
            </a:r>
            <a:r>
              <a:rPr lang="fi-FI" b="1" dirty="0" err="1">
                <a:solidFill>
                  <a:srgbClr val="00B050"/>
                </a:solidFill>
              </a:rPr>
              <a:t>språkiga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690694"/>
            <a:ext cx="9816101" cy="396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>
              <a:spcBef>
                <a:spcPts val="0"/>
              </a:spcBef>
              <a:buSzPts val="2400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478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51820" cy="1372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 err="1"/>
              <a:t>Trygghetskänsla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chemeClr val="accent1"/>
                </a:solidFill>
              </a:rPr>
              <a:t>x-</a:t>
            </a:r>
            <a:r>
              <a:rPr lang="fi-FI" b="1" dirty="0" err="1">
                <a:solidFill>
                  <a:schemeClr val="accent1"/>
                </a:solidFill>
              </a:rPr>
              <a:t>språkiga</a:t>
            </a:r>
            <a:endParaRPr dirty="0"/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719015" y="1737360"/>
            <a:ext cx="10634785" cy="4581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endParaRPr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51820" cy="1372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Trygghetskänsla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rgbClr val="FF0000"/>
                </a:solidFill>
              </a:rPr>
              <a:t>x-</a:t>
            </a:r>
            <a:r>
              <a:rPr lang="fi-FI" b="1" dirty="0" err="1">
                <a:solidFill>
                  <a:srgbClr val="FF0000"/>
                </a:solidFill>
              </a:rPr>
              <a:t>språkiga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719015" y="1911814"/>
            <a:ext cx="10315429" cy="4006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774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51820" cy="1372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Trygghetskänsla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chemeClr val="accent2"/>
                </a:solidFill>
              </a:rPr>
              <a:t>x-</a:t>
            </a:r>
            <a:r>
              <a:rPr lang="fi-FI" b="1" dirty="0" err="1">
                <a:solidFill>
                  <a:schemeClr val="accent2"/>
                </a:solidFill>
              </a:rPr>
              <a:t>språkiga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838201" y="1911814"/>
            <a:ext cx="9980488" cy="4108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endParaRPr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628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51820" cy="1372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Trygghetskänsla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rgbClr val="00B050"/>
                </a:solidFill>
              </a:rPr>
              <a:t>x-</a:t>
            </a:r>
            <a:r>
              <a:rPr lang="fi-FI" b="1" dirty="0" err="1">
                <a:solidFill>
                  <a:srgbClr val="00B050"/>
                </a:solidFill>
              </a:rPr>
              <a:t>språkiga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838201" y="1911814"/>
            <a:ext cx="9980488" cy="4108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endParaRPr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962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585046" y="385445"/>
            <a:ext cx="11021907" cy="1341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 err="1"/>
              <a:t>Växelverkan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chemeClr val="accent1"/>
                </a:solidFill>
              </a:rPr>
              <a:t>x-</a:t>
            </a:r>
            <a:r>
              <a:rPr lang="fi-FI" b="1" dirty="0" err="1">
                <a:solidFill>
                  <a:schemeClr val="accent1"/>
                </a:solidFill>
              </a:rPr>
              <a:t>språkiga</a:t>
            </a:r>
            <a:endParaRPr dirty="0"/>
          </a:p>
        </p:txBody>
      </p:sp>
      <p:sp>
        <p:nvSpPr>
          <p:cNvPr id="146" name="Google Shape;146;p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59150" y="16243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indent="-457200">
              <a:spcBef>
                <a:spcPts val="0"/>
              </a:spcBef>
              <a:buSzPts val="2800"/>
            </a:pPr>
            <a:br>
              <a:rPr lang="fi-FI" dirty="0"/>
            </a:br>
            <a:endParaRPr lang="fi-FI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Växelverkan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rgbClr val="FF0000"/>
                </a:solidFill>
              </a:rPr>
              <a:t>x-</a:t>
            </a:r>
            <a:r>
              <a:rPr lang="fi-FI" b="1" dirty="0" err="1">
                <a:solidFill>
                  <a:srgbClr val="FF0000"/>
                </a:solidFill>
              </a:rPr>
              <a:t>språkiga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46" name="Google Shape;146;p10"/>
          <p:cNvSpPr txBox="1">
            <a:spLocks noGrp="1"/>
          </p:cNvSpPr>
          <p:nvPr>
            <p:ph type="body" idx="1"/>
          </p:nvPr>
        </p:nvSpPr>
        <p:spPr>
          <a:xfrm>
            <a:off x="838200" y="1577672"/>
            <a:ext cx="10175697" cy="4607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1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Växelverkan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chemeClr val="accent2"/>
                </a:solidFill>
              </a:rPr>
              <a:t>x-</a:t>
            </a:r>
            <a:r>
              <a:rPr lang="fi-FI" b="1" dirty="0" err="1">
                <a:solidFill>
                  <a:schemeClr val="accent2"/>
                </a:solidFill>
              </a:rPr>
              <a:t>språkiga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46" name="Google Shape;146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268164" cy="296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92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Växelverkan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rgbClr val="00B050"/>
                </a:solidFill>
              </a:rPr>
              <a:t>x-</a:t>
            </a:r>
            <a:r>
              <a:rPr lang="fi-FI" b="1" dirty="0" err="1">
                <a:solidFill>
                  <a:srgbClr val="00B050"/>
                </a:solidFill>
              </a:rPr>
              <a:t>språkiga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146" name="Google Shape;146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268164" cy="296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049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xfrm>
            <a:off x="725184" y="447319"/>
            <a:ext cx="11069548" cy="1453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 err="1"/>
              <a:t>Datainsamlingsevenemang</a:t>
            </a:r>
            <a:r>
              <a:rPr lang="fi-FI" b="1" dirty="0"/>
              <a:t> </a:t>
            </a:r>
            <a:r>
              <a:rPr lang="fi-FI" b="1" dirty="0" err="1"/>
              <a:t>om</a:t>
            </a:r>
            <a:r>
              <a:rPr lang="fi-FI" b="1" dirty="0"/>
              <a:t> </a:t>
            </a:r>
            <a:r>
              <a:rPr lang="fi-FI" b="1" dirty="0" err="1"/>
              <a:t>befolkningsrelationer</a:t>
            </a:r>
            <a:r>
              <a:rPr lang="fi-FI" b="1" dirty="0"/>
              <a:t> </a:t>
            </a:r>
            <a:endParaRPr dirty="0"/>
          </a:p>
        </p:txBody>
      </p:sp>
      <p:sp>
        <p:nvSpPr>
          <p:cNvPr id="99" name="Google Shape;99;p2"/>
          <p:cNvSpPr txBox="1">
            <a:spLocks noGrp="1"/>
          </p:cNvSpPr>
          <p:nvPr>
            <p:ph type="body" idx="1"/>
          </p:nvPr>
        </p:nvSpPr>
        <p:spPr>
          <a:xfrm>
            <a:off x="777239" y="1891359"/>
            <a:ext cx="10595187" cy="467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  <a:buSzPts val="2800"/>
              <a:buNone/>
            </a:pPr>
            <a:r>
              <a:rPr lang="fi-FI" dirty="0" err="1"/>
              <a:t>Totalt</a:t>
            </a:r>
            <a:r>
              <a:rPr lang="fi-FI" dirty="0"/>
              <a:t> </a:t>
            </a:r>
            <a:r>
              <a:rPr lang="fi-FI" dirty="0" err="1"/>
              <a:t>deltog</a:t>
            </a:r>
            <a:r>
              <a:rPr lang="fi-FI" dirty="0"/>
              <a:t> </a:t>
            </a:r>
            <a:r>
              <a:rPr lang="fi-FI" b="1" dirty="0"/>
              <a:t>xx </a:t>
            </a:r>
            <a:r>
              <a:rPr lang="fi-FI" b="1" dirty="0" err="1"/>
              <a:t>personer</a:t>
            </a:r>
            <a:r>
              <a:rPr lang="fi-FI" dirty="0"/>
              <a:t> i </a:t>
            </a:r>
            <a:r>
              <a:rPr lang="fi-FI" dirty="0" err="1"/>
              <a:t>evenemangen</a:t>
            </a:r>
            <a:r>
              <a:rPr lang="fi-FI" dirty="0"/>
              <a:t>:</a:t>
            </a:r>
          </a:p>
          <a:p>
            <a:pPr lvl="0" indent="-457200">
              <a:buSzPts val="2800"/>
            </a:pPr>
            <a:r>
              <a:rPr lang="fi-FI" dirty="0">
                <a:solidFill>
                  <a:schemeClr val="accent1"/>
                </a:solidFill>
              </a:rPr>
              <a:t>X-</a:t>
            </a:r>
            <a:r>
              <a:rPr lang="fi-FI" dirty="0" err="1">
                <a:solidFill>
                  <a:schemeClr val="accent1"/>
                </a:solidFill>
              </a:rPr>
              <a:t>språkiga</a:t>
            </a:r>
            <a:r>
              <a:rPr lang="fi-FI" dirty="0"/>
              <a:t> </a:t>
            </a:r>
            <a:r>
              <a:rPr lang="fi-FI" dirty="0" err="1"/>
              <a:t>evenemang</a:t>
            </a:r>
            <a:r>
              <a:rPr lang="fi-FI" dirty="0"/>
              <a:t> x.x.202x, </a:t>
            </a:r>
            <a:r>
              <a:rPr lang="fi-FI" dirty="0" err="1"/>
              <a:t>deltagare</a:t>
            </a:r>
            <a:r>
              <a:rPr lang="fi-FI" dirty="0"/>
              <a:t> xx</a:t>
            </a:r>
          </a:p>
          <a:p>
            <a:pPr lvl="0" indent="-457200">
              <a:buSzPts val="2800"/>
            </a:pPr>
            <a:r>
              <a:rPr lang="fi-FI" dirty="0">
                <a:solidFill>
                  <a:schemeClr val="accent2"/>
                </a:solidFill>
              </a:rPr>
              <a:t>X-</a:t>
            </a:r>
            <a:r>
              <a:rPr lang="fi-FI" dirty="0" err="1">
                <a:solidFill>
                  <a:schemeClr val="accent2"/>
                </a:solidFill>
              </a:rPr>
              <a:t>språkiga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evenemang</a:t>
            </a:r>
            <a:r>
              <a:rPr lang="fi-FI" dirty="0">
                <a:solidFill>
                  <a:schemeClr val="tx1"/>
                </a:solidFill>
              </a:rPr>
              <a:t> x.x.202x, </a:t>
            </a:r>
            <a:r>
              <a:rPr lang="fi-FI" dirty="0" err="1">
                <a:solidFill>
                  <a:schemeClr val="tx1"/>
                </a:solidFill>
              </a:rPr>
              <a:t>deltagare</a:t>
            </a:r>
            <a:r>
              <a:rPr lang="fi-FI" dirty="0">
                <a:solidFill>
                  <a:schemeClr val="tx1"/>
                </a:solidFill>
              </a:rPr>
              <a:t> xx</a:t>
            </a:r>
          </a:p>
          <a:p>
            <a:pPr lvl="0" indent="-457200">
              <a:buSzPts val="2800"/>
            </a:pPr>
            <a:r>
              <a:rPr lang="fi-FI" dirty="0">
                <a:solidFill>
                  <a:srgbClr val="00B050"/>
                </a:solidFill>
              </a:rPr>
              <a:t>X-</a:t>
            </a:r>
            <a:r>
              <a:rPr lang="fi-FI" dirty="0" err="1">
                <a:solidFill>
                  <a:srgbClr val="00B050"/>
                </a:solidFill>
              </a:rPr>
              <a:t>språkiga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evenemang</a:t>
            </a:r>
            <a:r>
              <a:rPr lang="fi-FI" dirty="0">
                <a:solidFill>
                  <a:schemeClr val="tx1"/>
                </a:solidFill>
              </a:rPr>
              <a:t> x.x.202x, </a:t>
            </a:r>
            <a:r>
              <a:rPr lang="fi-FI" dirty="0" err="1">
                <a:solidFill>
                  <a:schemeClr val="tx1"/>
                </a:solidFill>
              </a:rPr>
              <a:t>deltagare</a:t>
            </a:r>
            <a:r>
              <a:rPr lang="fi-FI" dirty="0">
                <a:solidFill>
                  <a:schemeClr val="tx1"/>
                </a:solidFill>
              </a:rPr>
              <a:t> xx</a:t>
            </a:r>
          </a:p>
          <a:p>
            <a:pPr lvl="0" indent="-457200">
              <a:buSzPts val="2800"/>
            </a:pPr>
            <a:r>
              <a:rPr lang="fi-FI" dirty="0">
                <a:solidFill>
                  <a:srgbClr val="FF0000"/>
                </a:solidFill>
              </a:rPr>
              <a:t>X-</a:t>
            </a:r>
            <a:r>
              <a:rPr lang="fi-FI" dirty="0" err="1">
                <a:solidFill>
                  <a:srgbClr val="FF0000"/>
                </a:solidFill>
              </a:rPr>
              <a:t>språkiga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evenemang</a:t>
            </a:r>
            <a:r>
              <a:rPr lang="fi-FI" dirty="0">
                <a:solidFill>
                  <a:schemeClr val="tx1"/>
                </a:solidFill>
              </a:rPr>
              <a:t> x.x.202x, </a:t>
            </a:r>
            <a:r>
              <a:rPr lang="fi-FI" dirty="0" err="1">
                <a:solidFill>
                  <a:schemeClr val="tx1"/>
                </a:solidFill>
              </a:rPr>
              <a:t>deltagare</a:t>
            </a:r>
            <a:r>
              <a:rPr lang="fi-FI" dirty="0">
                <a:solidFill>
                  <a:schemeClr val="tx1"/>
                </a:solidFill>
              </a:rPr>
              <a:t> xx </a:t>
            </a:r>
            <a:endParaRPr lang="fi-FI" b="1" dirty="0">
              <a:solidFill>
                <a:schemeClr val="tx1"/>
              </a:solidFill>
            </a:endParaRPr>
          </a:p>
          <a:p>
            <a:pPr marL="0" lvl="0" indent="0">
              <a:buSzPts val="2800"/>
              <a:buNone/>
            </a:pPr>
            <a:r>
              <a:rPr lang="fi-FI" b="1" dirty="0" err="1"/>
              <a:t>Arrangör</a:t>
            </a:r>
            <a:r>
              <a:rPr lang="fi-FI" b="1" dirty="0"/>
              <a:t>:</a:t>
            </a:r>
          </a:p>
          <a:p>
            <a:pPr marL="0" lvl="0" indent="0">
              <a:buSzPts val="2800"/>
              <a:buNone/>
            </a:pPr>
            <a:r>
              <a:rPr lang="fi-FI" dirty="0" err="1"/>
              <a:t>Organisation</a:t>
            </a:r>
            <a:r>
              <a:rPr lang="fi-FI" dirty="0"/>
              <a:t>/-</a:t>
            </a:r>
            <a:r>
              <a:rPr lang="fi-FI" dirty="0" err="1"/>
              <a:t>er</a:t>
            </a:r>
            <a:r>
              <a:rPr lang="fi-FI" dirty="0"/>
              <a:t> x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"/>
          <p:cNvSpPr txBox="1">
            <a:spLocks noGrp="1"/>
          </p:cNvSpPr>
          <p:nvPr>
            <p:ph type="title"/>
          </p:nvPr>
        </p:nvSpPr>
        <p:spPr>
          <a:xfrm>
            <a:off x="592137" y="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 algn="ctr">
              <a:buSzPts val="3200"/>
            </a:pPr>
            <a:br>
              <a:rPr lang="fi-FI" sz="3200" b="1" dirty="0"/>
            </a:br>
            <a:r>
              <a:rPr lang="sv-SE" sz="3200" b="1" dirty="0"/>
              <a:t>Åtgärder som ska vidtas, enligt de invånarna som deltog i informationsinsamlingsmötena</a:t>
            </a:r>
            <a:endParaRPr sz="3200" b="1" dirty="0"/>
          </a:p>
        </p:txBody>
      </p:sp>
      <p:sp>
        <p:nvSpPr>
          <p:cNvPr id="158" name="Google Shape;158;p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3063" y="1253067"/>
            <a:ext cx="111468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•"/>
            </a:pPr>
            <a:endParaRPr lang="fi-FI" sz="2400"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lang="fi-FI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4"/>
          <p:cNvSpPr txBox="1">
            <a:spLocks noGrp="1"/>
          </p:cNvSpPr>
          <p:nvPr>
            <p:ph type="title"/>
          </p:nvPr>
        </p:nvSpPr>
        <p:spPr>
          <a:xfrm>
            <a:off x="0" y="1399627"/>
            <a:ext cx="12191998" cy="1716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fi-FI" sz="7300" b="1" dirty="0">
                <a:solidFill>
                  <a:schemeClr val="dk1"/>
                </a:solidFill>
              </a:rPr>
              <a:t>TACK</a:t>
            </a:r>
            <a:endParaRPr sz="5600" dirty="0"/>
          </a:p>
        </p:txBody>
      </p:sp>
      <p:sp>
        <p:nvSpPr>
          <p:cNvPr id="173" name="Google Shape;173;p14"/>
          <p:cNvSpPr txBox="1">
            <a:spLocks noGrp="1"/>
          </p:cNvSpPr>
          <p:nvPr>
            <p:ph type="body" idx="1"/>
          </p:nvPr>
        </p:nvSpPr>
        <p:spPr>
          <a:xfrm>
            <a:off x="-2" y="2918066"/>
            <a:ext cx="12129964" cy="186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 dirty="0">
              <a:solidFill>
                <a:schemeClr val="dk1"/>
              </a:solidFill>
            </a:endParaRP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9D6D71F-55F7-0866-552D-0CB3C19F8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76900"/>
            <a:ext cx="12191999" cy="1181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>
              <a:spcBef>
                <a:spcPts val="0"/>
              </a:spcBef>
              <a:buSzPts val="3200"/>
              <a:buNone/>
            </a:pPr>
            <a:r>
              <a:rPr lang="sv-SE" sz="3200" b="1" dirty="0"/>
              <a:t>De deltagande invånarnas upplevelser och iakttagelser om befolkningsförhållandena på orten x</a:t>
            </a:r>
            <a:endParaRPr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Delaktighet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chemeClr val="accent1"/>
                </a:solidFill>
              </a:rPr>
              <a:t>x-</a:t>
            </a:r>
            <a:r>
              <a:rPr lang="fi-FI" b="1" dirty="0" err="1">
                <a:solidFill>
                  <a:schemeClr val="accent1"/>
                </a:solidFill>
              </a:rPr>
              <a:t>språkiga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15600" cy="4083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8300">
              <a:buSzPts val="2400"/>
            </a:pPr>
            <a:endParaRPr lang="fi-FI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Delaktighet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rgbClr val="FF0000"/>
                </a:solidFill>
              </a:rPr>
              <a:t>x-</a:t>
            </a:r>
            <a:r>
              <a:rPr lang="fi-FI" b="1" dirty="0" err="1">
                <a:solidFill>
                  <a:srgbClr val="FF0000"/>
                </a:solidFill>
              </a:rPr>
              <a:t>språkiga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813983"/>
            <a:ext cx="9139499" cy="342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endParaRPr lang="fi-FI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478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Delaktighet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chemeClr val="accent2"/>
                </a:solidFill>
              </a:rPr>
              <a:t>x-</a:t>
            </a:r>
            <a:r>
              <a:rPr lang="fi-FI" b="1" dirty="0" err="1">
                <a:solidFill>
                  <a:schemeClr val="accent2"/>
                </a:solidFill>
              </a:rPr>
              <a:t>språkiga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690694"/>
            <a:ext cx="9816101" cy="396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>
              <a:spcBef>
                <a:spcPts val="0"/>
              </a:spcBef>
              <a:buSzPts val="2400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978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fi-FI" b="1" dirty="0" err="1"/>
              <a:t>Delaktighet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rgbClr val="00B050"/>
                </a:solidFill>
              </a:rPr>
              <a:t>x-</a:t>
            </a:r>
            <a:r>
              <a:rPr lang="fi-FI" b="1" dirty="0" err="1">
                <a:solidFill>
                  <a:srgbClr val="00B050"/>
                </a:solidFill>
              </a:rPr>
              <a:t>språkiga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690694"/>
            <a:ext cx="9816101" cy="396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>
              <a:spcBef>
                <a:spcPts val="0"/>
              </a:spcBef>
              <a:buSzPts val="2400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333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 err="1"/>
              <a:t>Attityder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chemeClr val="accent1"/>
                </a:solidFill>
              </a:rPr>
              <a:t>x-</a:t>
            </a:r>
            <a:r>
              <a:rPr lang="fi-FI" b="1" dirty="0" err="1">
                <a:solidFill>
                  <a:schemeClr val="accent1"/>
                </a:solidFill>
              </a:rPr>
              <a:t>språkiga</a:t>
            </a:r>
            <a:endParaRPr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body" idx="1"/>
          </p:nvPr>
        </p:nvSpPr>
        <p:spPr>
          <a:xfrm>
            <a:off x="838200" y="157904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endParaRPr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 err="1"/>
              <a:t>Attityder</a:t>
            </a:r>
            <a:r>
              <a:rPr lang="fi-FI" b="1" dirty="0"/>
              <a:t> </a:t>
            </a:r>
            <a:r>
              <a:rPr lang="fi-FI" b="1" dirty="0" err="1"/>
              <a:t>på</a:t>
            </a:r>
            <a:r>
              <a:rPr lang="fi-FI" b="1" dirty="0"/>
              <a:t> </a:t>
            </a:r>
            <a:r>
              <a:rPr lang="fi-FI" b="1" dirty="0" err="1"/>
              <a:t>orten</a:t>
            </a:r>
            <a:r>
              <a:rPr lang="fi-FI" b="1" dirty="0"/>
              <a:t> x, </a:t>
            </a:r>
            <a:r>
              <a:rPr lang="fi-FI" b="1" dirty="0">
                <a:solidFill>
                  <a:srgbClr val="FF0000"/>
                </a:solidFill>
              </a:rPr>
              <a:t>x-</a:t>
            </a:r>
            <a:r>
              <a:rPr lang="fi-FI" b="1" dirty="0" err="1">
                <a:solidFill>
                  <a:srgbClr val="FF0000"/>
                </a:solidFill>
              </a:rPr>
              <a:t>språkiga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22" name="Google Shape;122;p6"/>
          <p:cNvSpPr txBox="1">
            <a:spLocks noGrp="1"/>
          </p:cNvSpPr>
          <p:nvPr>
            <p:ph type="body" idx="1"/>
          </p:nvPr>
        </p:nvSpPr>
        <p:spPr>
          <a:xfrm>
            <a:off x="778374" y="1836357"/>
            <a:ext cx="10184152" cy="4081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i-F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738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2081</TotalTime>
  <Words>229</Words>
  <Application>Microsoft Office PowerPoint</Application>
  <PresentationFormat>Laajakuva</PresentationFormat>
  <Paragraphs>39</Paragraphs>
  <Slides>21</Slides>
  <Notes>21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Office-teema</vt:lpstr>
      <vt:lpstr> Resultat av datainsamling om  befolkningsrelationeri kommunen x </vt:lpstr>
      <vt:lpstr>Datainsamlingsevenemang om befolkningsrelationer </vt:lpstr>
      <vt:lpstr>PowerPoint-esitys</vt:lpstr>
      <vt:lpstr>Delaktighet på orten x, x-språkiga</vt:lpstr>
      <vt:lpstr>Delaktighet på orten x, x-språkiga</vt:lpstr>
      <vt:lpstr>Delaktighet på orten x, x-språkiga</vt:lpstr>
      <vt:lpstr>Delaktighet på orten x, x-språkiga</vt:lpstr>
      <vt:lpstr>Attityder på orten x, x-språkiga</vt:lpstr>
      <vt:lpstr>Attityder på orten x, x-språkiga</vt:lpstr>
      <vt:lpstr>Attityder på orten x, x-språkiga</vt:lpstr>
      <vt:lpstr>Attityder på orten x, x-språkiga</vt:lpstr>
      <vt:lpstr>Trygghetskänsla på orten x, x-språkiga</vt:lpstr>
      <vt:lpstr>Trygghetskänsla på orten x, x-språkiga</vt:lpstr>
      <vt:lpstr>Trygghetskänsla på orten x, x-språkiga</vt:lpstr>
      <vt:lpstr>Trygghetskänsla på orten x, x-språkiga</vt:lpstr>
      <vt:lpstr>Växelverkan på orten x, x-språkiga</vt:lpstr>
      <vt:lpstr>Växelverkan på orten x, x-språkiga</vt:lpstr>
      <vt:lpstr>Växelverkan på orten x, x-språkiga</vt:lpstr>
      <vt:lpstr>Växelverkan på orten x, x-språkiga</vt:lpstr>
      <vt:lpstr> Åtgärder som ska vidtas, enligt de invånarna som deltog i informationsinsamlingsmötena</vt:lpstr>
      <vt:lpstr>TACK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Omakielisten keskustelu- ja tiedonkeruutilaisuuksien anti väestösuhteiden tilasta Raahessa ja Kalajoella</dc:title>
  <dc:creator>Kakko Hanna</dc:creator>
  <cp:lastModifiedBy>Päkki Liisa (ELY)</cp:lastModifiedBy>
  <cp:revision>49</cp:revision>
  <dcterms:created xsi:type="dcterms:W3CDTF">2023-01-04T11:22:47Z</dcterms:created>
  <dcterms:modified xsi:type="dcterms:W3CDTF">2025-08-12T09:00:36Z</dcterms:modified>
</cp:coreProperties>
</file>