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6"/>
  </p:notesMasterIdLst>
  <p:sldIdLst>
    <p:sldId id="4326" r:id="rId5"/>
    <p:sldId id="4327" r:id="rId6"/>
    <p:sldId id="4328" r:id="rId7"/>
    <p:sldId id="4332" r:id="rId8"/>
    <p:sldId id="4338" r:id="rId9"/>
    <p:sldId id="4333" r:id="rId10"/>
    <p:sldId id="4334" r:id="rId11"/>
    <p:sldId id="4335" r:id="rId12"/>
    <p:sldId id="4329" r:id="rId13"/>
    <p:sldId id="4336" r:id="rId14"/>
    <p:sldId id="4331" r:id="rId15"/>
  </p:sldIdLst>
  <p:sldSz cx="12192000" cy="6858000"/>
  <p:notesSz cx="7102475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6Zu/AEMZE+Nn7RYq0I88VQGYB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0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8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yksipalstainen.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     Toinen tekstitaso, jos sivulle tulee enemmän tekstiä.</a:t>
            </a:r>
            <a:br>
              <a:rPr lang="fi-FI"/>
            </a:br>
            <a:r>
              <a:rPr lang="fi-FI"/>
              <a:t>           Kolmas tekstitaso, jos haluat esittää enemmän tekstiä.</a:t>
            </a:r>
            <a:br>
              <a:rPr lang="fi-FI"/>
            </a:br>
            <a:r>
              <a:rPr lang="fi-FI"/>
              <a:t>Muistathan, että kun tekstin koko pienenee, myös viesti pienenee.</a:t>
            </a:r>
            <a:br>
              <a:rPr lang="fi-FI"/>
            </a:br>
            <a:r>
              <a:rPr lang="fi-FI" noProof="0"/>
              <a:t>Esityksen tulee olla myös kaukaa luettavissa.</a:t>
            </a:r>
            <a:endParaRPr lang="fi-FI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fld id="{6F85ABD3-D86F-4A17-85E0-C0F26E5039CE}" type="datetime1">
              <a:rPr lang="fi-FI" smtClean="0"/>
              <a:pPr algn="r"/>
              <a:t>4.6.2025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032AC8CB-3366-4A2A-8272-93E368384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Esityksen nimi  /  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428995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5510D2D2-4E3C-8030-95B5-8F61922DE65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9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328AD-3320-2A8E-AC7C-76967035C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681"/>
            <a:ext cx="10515600" cy="2852737"/>
          </a:xfrm>
        </p:spPr>
        <p:txBody>
          <a:bodyPr>
            <a:normAutofit/>
          </a:bodyPr>
          <a:lstStyle/>
          <a:p>
            <a:r>
              <a:rPr lang="fi-FI" dirty="0" err="1"/>
              <a:t>Faciliteringsmetoden</a:t>
            </a:r>
            <a:r>
              <a:rPr lang="fi-FI" dirty="0"/>
              <a:t>: </a:t>
            </a:r>
            <a:br>
              <a:rPr lang="fi-FI" dirty="0"/>
            </a:br>
            <a:r>
              <a:rPr lang="fi-FI" dirty="0" err="1"/>
              <a:t>Mer</a:t>
            </a:r>
            <a:r>
              <a:rPr lang="fi-FI" dirty="0"/>
              <a:t> av </a:t>
            </a:r>
            <a:r>
              <a:rPr lang="fi-FI" dirty="0" err="1"/>
              <a:t>detta</a:t>
            </a:r>
            <a:r>
              <a:rPr lang="fi-FI" dirty="0"/>
              <a:t>, </a:t>
            </a:r>
            <a:r>
              <a:rPr lang="fi-FI" dirty="0" err="1"/>
              <a:t>Mindre</a:t>
            </a:r>
            <a:r>
              <a:rPr lang="fi-FI" dirty="0"/>
              <a:t> av </a:t>
            </a:r>
            <a:r>
              <a:rPr lang="fi-FI" dirty="0" err="1"/>
              <a:t>detta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3585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F1474E-B5EA-770F-1DFB-1AE2AF9A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</a:t>
            </a:r>
            <a:r>
              <a:rPr lang="fi-FI" dirty="0" err="1"/>
              <a:t>Responsblankett</a:t>
            </a:r>
            <a:r>
              <a:rPr lang="fi-FI" dirty="0"/>
              <a:t> för </a:t>
            </a:r>
            <a:r>
              <a:rPr lang="fi-FI" dirty="0" err="1"/>
              <a:t>beslutsfattarevenemangen</a:t>
            </a:r>
            <a:r>
              <a:rPr lang="fi-FI" dirty="0"/>
              <a:t> (10 </a:t>
            </a:r>
            <a:r>
              <a:rPr lang="fi-FI" dirty="0" err="1"/>
              <a:t>minuter</a:t>
            </a:r>
            <a:r>
              <a:rPr lang="fi-FI" dirty="0"/>
              <a:t>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385D61-478C-8A23-E585-CA97C54F0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Det sista steget i programmet är den slutliga utvärderingen.</a:t>
            </a:r>
          </a:p>
          <a:p>
            <a:r>
              <a:rPr lang="sv-SE"/>
              <a:t>Facilitatorn</a:t>
            </a:r>
            <a:r>
              <a:rPr lang="sv-SE" dirty="0"/>
              <a:t> kan visa dig en länk till frågeformuläret på uppringningen (som du ska fylla i själv på din egen telefon).Språket i enkäten är finska/svenska. </a:t>
            </a:r>
          </a:p>
          <a:p>
            <a:r>
              <a:rPr lang="sv-SE" dirty="0"/>
              <a:t>Om deltagarnas språkgrupper har identifierats i förväg kan frågorna också översättas till språket i förväg, så att de kan svara på enkäten på sitt modersmål.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7186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48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F04BBC-20C0-1638-EA69-4B03B1157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Metoden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CDF867-0DD3-CD21-9462-F38C184A0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0825"/>
            <a:ext cx="10515599" cy="4351338"/>
          </a:xfrm>
        </p:spPr>
        <p:txBody>
          <a:bodyPr>
            <a:normAutofit/>
          </a:bodyPr>
          <a:lstStyle/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TID: cirka 2 timmar</a:t>
            </a: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GRUPP: 3-6 deltagare i smågrupper</a:t>
            </a: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MÅL: Att utforska uppfattningar och upplevelser som finns i nuet. Att hitta sätt att öka de positiva upplevelserna och minska de negativa.</a:t>
            </a: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400" kern="1200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ERFARENHETS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KORT: Om det finns många upplevelser kan olika grupper ha olika upplevelsekort. Varje grupp turas om att läsa upplevelsekorten.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6317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A24D33-EC84-9AA3-0B76-86BECDFE0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742" y="682625"/>
            <a:ext cx="5181600" cy="435133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sv-SE" sz="2800" dirty="0"/>
              <a:t>1: BILDANDE AV GRUPPER</a:t>
            </a:r>
          </a:p>
          <a:p>
            <a:pPr marL="114300" indent="0">
              <a:buNone/>
            </a:pPr>
            <a:r>
              <a:rPr lang="sv-SE" sz="2800" dirty="0"/>
              <a:t>Bilda grupper med 3-6 deltagare. </a:t>
            </a:r>
          </a:p>
          <a:p>
            <a:pPr marL="114300" indent="0">
              <a:buNone/>
            </a:pPr>
            <a:r>
              <a:rPr lang="sv-SE" sz="2800" dirty="0"/>
              <a:t>Varje grupp bör ha deltagare med olika roller, t.ex. representanter från kommunledningen, andra förtroendevalda och boendegrupper.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2495C5-AC6F-5D3D-DF17-BA7B119DA6F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26629" y="595540"/>
            <a:ext cx="5181600" cy="435133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sv-SE" sz="2800" dirty="0"/>
              <a:t>2: FÖRBEREDELSER</a:t>
            </a:r>
          </a:p>
          <a:p>
            <a:pPr marL="114300" indent="0">
              <a:buNone/>
            </a:pPr>
            <a:r>
              <a:rPr lang="sv-SE" sz="2800" dirty="0"/>
              <a:t>Ge varje grupp  </a:t>
            </a:r>
          </a:p>
          <a:p>
            <a:r>
              <a:rPr lang="sv-SE" sz="2800" dirty="0"/>
              <a:t>en kortlek med erfarenheter (20-30 erfarenheter) och </a:t>
            </a:r>
          </a:p>
          <a:p>
            <a:r>
              <a:rPr lang="sv-SE" sz="2800" dirty="0"/>
              <a:t>tre kategoribeteckningar</a:t>
            </a:r>
          </a:p>
          <a:p>
            <a:pPr lvl="1"/>
            <a:r>
              <a:rPr lang="sv-SE" dirty="0"/>
              <a:t>”mer detta”, </a:t>
            </a:r>
          </a:p>
          <a:p>
            <a:pPr lvl="1"/>
            <a:r>
              <a:rPr lang="sv-SE" dirty="0"/>
              <a:t>”vi vet inte”</a:t>
            </a:r>
          </a:p>
          <a:p>
            <a:pPr lvl="1"/>
            <a:r>
              <a:rPr lang="sv-SE" dirty="0"/>
              <a:t>”mindre det”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0085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6FDFEE-AA32-BB8A-4EA6-A64E0F398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3: </a:t>
            </a:r>
            <a:r>
              <a:rPr lang="sv-SE" sz="4400" dirty="0"/>
              <a:t>FÖRDELNING AV ERFARENHETSKORTET I KATEGORIER </a:t>
            </a:r>
            <a:r>
              <a:rPr lang="en-US" sz="4400" dirty="0"/>
              <a:t>(30 </a:t>
            </a:r>
            <a:r>
              <a:rPr lang="en-US" sz="4400" dirty="0" err="1"/>
              <a:t>minuter</a:t>
            </a:r>
            <a:r>
              <a:rPr lang="en-US" sz="4400" dirty="0"/>
              <a:t>) 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2B7CD7-96DA-A651-1D33-C73843898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100" dirty="0"/>
          </a:p>
          <a:p>
            <a:pPr lvl="1"/>
            <a:r>
              <a:rPr lang="sv-SE" sz="2600" dirty="0"/>
              <a:t>Gruppmedlemmarna turas om att läsa erfarenhetskorten. </a:t>
            </a:r>
          </a:p>
          <a:p>
            <a:pPr lvl="1"/>
            <a:r>
              <a:rPr lang="sv-SE" sz="2600" dirty="0"/>
              <a:t>Varje gruppmedlem turas om att säga om de skulle vilja ha mer eller mindre av dessa erfarenheter och att motivera varför. </a:t>
            </a:r>
          </a:p>
          <a:p>
            <a:pPr lvl="1"/>
            <a:r>
              <a:rPr lang="sv-SE" sz="2600" dirty="0"/>
              <a:t>Om gruppmedlemmarna är överens kan kortet placeras i den valda kategorin (”mer av det här”/”mindre av det här” runt kortet).</a:t>
            </a:r>
          </a:p>
          <a:p>
            <a:pPr lvl="1"/>
            <a:r>
              <a:rPr lang="sv-SE" sz="2600" dirty="0"/>
              <a:t>Om gruppmedlemmarna inte är överens om vilken kategori kortet hör till kan det placeras i kategorin ”vi vet inte”.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06501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2025A2-1BFD-0D1B-9C68-C545B65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</p:spPr>
        <p:txBody>
          <a:bodyPr anchor="ctr">
            <a:normAutofit/>
          </a:bodyPr>
          <a:lstStyle/>
          <a:p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exempel</a:t>
            </a:r>
            <a:endParaRPr lang="fi-FI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7D87D30-3E5B-FAE7-E4E4-82F3ACAF9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7700" y="4117195"/>
            <a:ext cx="2767333" cy="1625807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78966A-0569-EDE6-22E4-5D2C14F01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</p:spPr>
        <p:txBody>
          <a:bodyPr anchor="ctr">
            <a:normAutofit lnSpcReduction="10000"/>
          </a:bodyPr>
          <a:lstStyle/>
          <a:p>
            <a:pPr>
              <a:spcAft>
                <a:spcPts val="600"/>
              </a:spcAft>
            </a:pPr>
            <a:fld id="{03D2D5F4-4871-4469-8343-ED7F6811B37D}" type="slidenum">
              <a:rPr lang="fi-FI" smtClean="0"/>
              <a:pPr>
                <a:spcAft>
                  <a:spcPts val="600"/>
                </a:spcAft>
              </a:pPr>
              <a:t>5</a:t>
            </a:fld>
            <a:endParaRPr lang="fi-FI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77D6E73D-3B2F-3F23-F9B5-C191F0CC8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58" y="2301934"/>
            <a:ext cx="2866837" cy="168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Kuvan paikkamerkki 5" descr="Kuva, joka sisältää kohteen teksti, kuvakaappaus, Fontti, Suorakaide&#10;&#10;Kuvaus luotu automaattisesti">
            <a:extLst>
              <a:ext uri="{FF2B5EF4-FFF2-40B4-BE49-F238E27FC236}">
                <a16:creationId xmlns:a16="http://schemas.microsoft.com/office/drawing/2014/main" id="{BDAF1E33-145E-61D1-DC7C-66C1676CC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414"/>
          <a:stretch/>
        </p:blipFill>
        <p:spPr>
          <a:xfrm>
            <a:off x="9422661" y="1741330"/>
            <a:ext cx="1943544" cy="3931375"/>
          </a:xfrm>
          <a:prstGeom prst="rect">
            <a:avLst/>
          </a:prstGeom>
          <a:noFill/>
        </p:spPr>
      </p:pic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65A4BBE4-192C-6938-2EED-74D31974C77B}"/>
              </a:ext>
            </a:extLst>
          </p:cNvPr>
          <p:cNvCxnSpPr>
            <a:stCxn id="1032" idx="3"/>
            <a:endCxn id="12" idx="1"/>
          </p:cNvCxnSpPr>
          <p:nvPr/>
        </p:nvCxnSpPr>
        <p:spPr>
          <a:xfrm>
            <a:off x="3331895" y="3142096"/>
            <a:ext cx="6090766" cy="5649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3DE58128-7DF5-DF00-8461-B2836D449F48}"/>
              </a:ext>
            </a:extLst>
          </p:cNvPr>
          <p:cNvCxnSpPr>
            <a:cxnSpLocks/>
          </p:cNvCxnSpPr>
          <p:nvPr/>
        </p:nvCxnSpPr>
        <p:spPr>
          <a:xfrm>
            <a:off x="7750629" y="5098317"/>
            <a:ext cx="158878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280CB9FE-D519-05DD-FA24-BC8B906AB8AB}"/>
              </a:ext>
            </a:extLst>
          </p:cNvPr>
          <p:cNvCxnSpPr>
            <a:stCxn id="1026" idx="3"/>
            <a:endCxn id="12" idx="1"/>
          </p:cNvCxnSpPr>
          <p:nvPr/>
        </p:nvCxnSpPr>
        <p:spPr>
          <a:xfrm flipV="1">
            <a:off x="4255033" y="3707018"/>
            <a:ext cx="5167628" cy="122308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>
            <a:extLst>
              <a:ext uri="{FF2B5EF4-FFF2-40B4-BE49-F238E27FC236}">
                <a16:creationId xmlns:a16="http://schemas.microsoft.com/office/drawing/2014/main" id="{C459C0B0-5E34-7A67-460B-315D8DB56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567" y="1712513"/>
            <a:ext cx="2767333" cy="164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854C97B5-71C0-1340-70CB-911189F12AF9}"/>
              </a:ext>
            </a:extLst>
          </p:cNvPr>
          <p:cNvCxnSpPr>
            <a:cxnSpLocks/>
            <a:stCxn id="1034" idx="3"/>
          </p:cNvCxnSpPr>
          <p:nvPr/>
        </p:nvCxnSpPr>
        <p:spPr>
          <a:xfrm flipV="1">
            <a:off x="7818900" y="2408055"/>
            <a:ext cx="1644568" cy="12637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id="{A97EAD48-39D9-EAFC-0945-66293F833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207" y="4225321"/>
            <a:ext cx="2784229" cy="163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37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8C9D9-DD4E-768A-2942-6C21DEED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</a:t>
            </a:r>
            <a:r>
              <a:rPr lang="en-US" sz="4400" dirty="0"/>
              <a:t>: UTVECKLING AV IDÉER OCH ÅTGÄRDER (20 </a:t>
            </a:r>
            <a:r>
              <a:rPr lang="en-US" sz="4400" dirty="0" err="1"/>
              <a:t>minuuttia</a:t>
            </a:r>
            <a:r>
              <a:rPr lang="en-US" sz="4400" dirty="0"/>
              <a:t>) 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19098B-0450-7277-5B1B-411FD42F9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I denna del kommer ni att arbeta tillsammans för att utveckla lösningar och idéer. </a:t>
            </a:r>
          </a:p>
          <a:p>
            <a:r>
              <a:rPr lang="sv-SE" dirty="0"/>
              <a:t>Syftet är att överväga, vilka åtgärder som skulle leda till fler upplevelser i kategorin ”mer av det här” och färre upplevelser i kategorin ”mindre av det här”.</a:t>
            </a:r>
            <a:endParaRPr lang="fi-FI" dirty="0"/>
          </a:p>
          <a:p>
            <a:endParaRPr lang="en-US" sz="28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808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1A9DD9-215D-A6D9-A4DE-C1D7E072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5: UTVÄRDERING AV ÅTGÄRDERNAS EFFEKTIVITET (10 </a:t>
            </a:r>
            <a:r>
              <a:rPr lang="fi-FI" dirty="0" err="1"/>
              <a:t>minuter</a:t>
            </a:r>
            <a:r>
              <a:rPr lang="fi-FI" dirty="0"/>
              <a:t>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AA6E77-85BF-E14A-502F-68A994C9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134600" cy="4351338"/>
          </a:xfrm>
        </p:spPr>
        <p:txBody>
          <a:bodyPr>
            <a:normAutofit/>
          </a:bodyPr>
          <a:lstStyle/>
          <a:p>
            <a:r>
              <a:rPr lang="sv-SE" sz="2800" dirty="0"/>
              <a:t>Koordinaten för arbetsbelastning/påverkan delas ut till grupperna. </a:t>
            </a:r>
          </a:p>
          <a:p>
            <a:r>
              <a:rPr lang="sv-SE" sz="2800" dirty="0"/>
              <a:t>Grupperna delar upp de idéer de har utvecklat i en koordinat och avgör vilken åtgärd som skulle ha störst effekt och kräva minst ansträngning/resurser. </a:t>
            </a:r>
          </a:p>
          <a:p>
            <a:r>
              <a:rPr lang="sv-SE" sz="2800" dirty="0"/>
              <a:t>Grupperna väljer den idé som de tycker är bäst och presenterar den senare för en bredare publik bestående av andra deltagare.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80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E3A2CC-A1A8-62ED-E290-FAFBE1A3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33143" cy="1325563"/>
          </a:xfrm>
        </p:spPr>
        <p:txBody>
          <a:bodyPr>
            <a:normAutofit/>
          </a:bodyPr>
          <a:lstStyle/>
          <a:p>
            <a:r>
              <a:rPr lang="fi-FI" sz="4000" dirty="0"/>
              <a:t>KOORDINATEN FÖR ARBETSBELASTNING/PÅVERKAN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3F2A44F-645E-8F0C-6412-40C28D425F18}"/>
              </a:ext>
            </a:extLst>
          </p:cNvPr>
          <p:cNvSpPr txBox="1"/>
          <p:nvPr/>
        </p:nvSpPr>
        <p:spPr>
          <a:xfrm>
            <a:off x="4412876" y="2493809"/>
            <a:ext cx="18418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sv-SE" sz="2000" dirty="0">
                <a:solidFill>
                  <a:prstClr val="black"/>
                </a:solidFill>
                <a:latin typeface="Arial"/>
              </a:rPr>
              <a:t>Lätt att implementera, stor påverkan</a:t>
            </a:r>
            <a:endParaRPr lang="fi-FI" sz="20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0DF9617-6133-BE80-4AE5-360120F7BD9E}"/>
              </a:ext>
            </a:extLst>
          </p:cNvPr>
          <p:cNvSpPr txBox="1"/>
          <p:nvPr/>
        </p:nvSpPr>
        <p:spPr>
          <a:xfrm>
            <a:off x="6359937" y="2502629"/>
            <a:ext cx="19427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sv-SE" sz="2000" dirty="0">
                <a:solidFill>
                  <a:prstClr val="black"/>
                </a:solidFill>
                <a:latin typeface="Arial"/>
              </a:rPr>
              <a:t>Krångligt att implementera, stor påverkan</a:t>
            </a:r>
            <a:endParaRPr lang="fi-FI" sz="20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5889781-2D9A-766A-E972-B3307CEBBACF}"/>
              </a:ext>
            </a:extLst>
          </p:cNvPr>
          <p:cNvSpPr txBox="1"/>
          <p:nvPr/>
        </p:nvSpPr>
        <p:spPr>
          <a:xfrm>
            <a:off x="4438649" y="3805041"/>
            <a:ext cx="18418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sv-SE" sz="2000" dirty="0">
                <a:solidFill>
                  <a:prstClr val="black"/>
                </a:solidFill>
                <a:latin typeface="Arial"/>
              </a:rPr>
              <a:t>Lätt att implementera, liten påverkan</a:t>
            </a:r>
            <a:endParaRPr lang="fi-FI" sz="20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B1561BA-CE38-9ED8-D5F0-34956E639A74}"/>
              </a:ext>
            </a:extLst>
          </p:cNvPr>
          <p:cNvSpPr txBox="1"/>
          <p:nvPr/>
        </p:nvSpPr>
        <p:spPr>
          <a:xfrm>
            <a:off x="6377179" y="3870750"/>
            <a:ext cx="19427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sv-SE" sz="2000" dirty="0">
                <a:solidFill>
                  <a:prstClr val="black"/>
                </a:solidFill>
                <a:latin typeface="Arial"/>
              </a:rPr>
              <a:t>Krångligt att implementera, liten påverkan</a:t>
            </a:r>
            <a:endParaRPr lang="fi-FI" sz="20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2212B7E-B6ED-3A8E-827F-2334DE6F6530}"/>
              </a:ext>
            </a:extLst>
          </p:cNvPr>
          <p:cNvSpPr txBox="1"/>
          <p:nvPr/>
        </p:nvSpPr>
        <p:spPr>
          <a:xfrm>
            <a:off x="2621161" y="3287023"/>
            <a:ext cx="184182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1600" dirty="0" err="1">
                <a:solidFill>
                  <a:prstClr val="black"/>
                </a:solidFill>
                <a:latin typeface="Arial"/>
              </a:rPr>
              <a:t>Enkel</a:t>
            </a:r>
            <a:r>
              <a:rPr lang="fi-FI" sz="1600" dirty="0">
                <a:solidFill>
                  <a:prstClr val="black"/>
                </a:solidFill>
                <a:latin typeface="Arial"/>
              </a:rPr>
              <a:t> </a:t>
            </a:r>
            <a:r>
              <a:rPr lang="fi-FI" sz="1600" dirty="0" err="1">
                <a:solidFill>
                  <a:prstClr val="black"/>
                </a:solidFill>
                <a:latin typeface="Arial"/>
              </a:rPr>
              <a:t>implementering</a:t>
            </a:r>
            <a:r>
              <a:rPr lang="fi-FI" sz="1600" dirty="0">
                <a:solidFill>
                  <a:prstClr val="black"/>
                </a:solidFill>
                <a:latin typeface="Arial"/>
              </a:rPr>
              <a:t>/</a:t>
            </a:r>
          </a:p>
          <a:p>
            <a:pPr defTabSz="1219170"/>
            <a:r>
              <a:rPr lang="fi-FI" sz="1600" dirty="0" err="1">
                <a:solidFill>
                  <a:prstClr val="black"/>
                </a:solidFill>
                <a:latin typeface="Arial"/>
              </a:rPr>
              <a:t>ansträngning</a:t>
            </a:r>
            <a:endParaRPr lang="fi-FI" sz="1600" dirty="0">
              <a:solidFill>
                <a:prstClr val="black"/>
              </a:solidFill>
              <a:latin typeface="Arial"/>
            </a:endParaRPr>
          </a:p>
        </p:txBody>
      </p: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1493EFE9-9D96-D22E-2E4D-CA7928F09EEF}"/>
              </a:ext>
            </a:extLst>
          </p:cNvPr>
          <p:cNvCxnSpPr/>
          <p:nvPr/>
        </p:nvCxnSpPr>
        <p:spPr>
          <a:xfrm flipV="1">
            <a:off x="6280474" y="1754827"/>
            <a:ext cx="0" cy="3845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EC3C3B32-FCE0-7560-E718-84E348E8C098}"/>
              </a:ext>
            </a:extLst>
          </p:cNvPr>
          <p:cNvCxnSpPr/>
          <p:nvPr/>
        </p:nvCxnSpPr>
        <p:spPr>
          <a:xfrm>
            <a:off x="4553266" y="3702522"/>
            <a:ext cx="36020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>
            <a:extLst>
              <a:ext uri="{FF2B5EF4-FFF2-40B4-BE49-F238E27FC236}">
                <a16:creationId xmlns:a16="http://schemas.microsoft.com/office/drawing/2014/main" id="{8F962A1E-E58C-8E74-E680-A27BE304A351}"/>
              </a:ext>
            </a:extLst>
          </p:cNvPr>
          <p:cNvSpPr txBox="1"/>
          <p:nvPr/>
        </p:nvSpPr>
        <p:spPr>
          <a:xfrm>
            <a:off x="5790989" y="1407649"/>
            <a:ext cx="163218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1600" dirty="0" err="1">
                <a:solidFill>
                  <a:prstClr val="black"/>
                </a:solidFill>
                <a:latin typeface="Arial"/>
              </a:rPr>
              <a:t>Påverkan</a:t>
            </a:r>
            <a:endParaRPr lang="fi-FI" sz="1600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21" name="Kuva 20" descr="Post-it-muistiinpanot tasaisella täytöllä">
            <a:extLst>
              <a:ext uri="{FF2B5EF4-FFF2-40B4-BE49-F238E27FC236}">
                <a16:creationId xmlns:a16="http://schemas.microsoft.com/office/drawing/2014/main" id="{224BE90D-3930-CAEF-3570-763B9CFF0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21332" y="1746203"/>
            <a:ext cx="914400" cy="914400"/>
          </a:xfrm>
          <a:prstGeom prst="rect">
            <a:avLst/>
          </a:prstGeom>
        </p:spPr>
      </p:pic>
      <p:pic>
        <p:nvPicPr>
          <p:cNvPr id="22" name="Kuva 21" descr="Post-it-muistiinpanot tasaisella täytöllä">
            <a:extLst>
              <a:ext uri="{FF2B5EF4-FFF2-40B4-BE49-F238E27FC236}">
                <a16:creationId xmlns:a16="http://schemas.microsoft.com/office/drawing/2014/main" id="{1D0F53E9-38BA-06A1-6BE3-6DF9E4B68A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28512" y="1692971"/>
            <a:ext cx="914400" cy="914400"/>
          </a:xfrm>
          <a:prstGeom prst="rect">
            <a:avLst/>
          </a:prstGeom>
        </p:spPr>
      </p:pic>
      <p:pic>
        <p:nvPicPr>
          <p:cNvPr id="23" name="Kuva 22" descr="Post-it-muistiinpanot tasaisella täytöllä">
            <a:extLst>
              <a:ext uri="{FF2B5EF4-FFF2-40B4-BE49-F238E27FC236}">
                <a16:creationId xmlns:a16="http://schemas.microsoft.com/office/drawing/2014/main" id="{C0BCCFD1-DB9A-465E-9B78-BC4E8B022A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24590" y="4850919"/>
            <a:ext cx="914400" cy="914400"/>
          </a:xfrm>
          <a:prstGeom prst="rect">
            <a:avLst/>
          </a:prstGeom>
        </p:spPr>
      </p:pic>
      <p:pic>
        <p:nvPicPr>
          <p:cNvPr id="24" name="Kuva 23" descr="Post-it-muistiinpanot tasaisella täytöllä">
            <a:extLst>
              <a:ext uri="{FF2B5EF4-FFF2-40B4-BE49-F238E27FC236}">
                <a16:creationId xmlns:a16="http://schemas.microsoft.com/office/drawing/2014/main" id="{3A329188-C2FB-C810-E678-18DB87DB9F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121332" y="47327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8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52E57F-4AD3-C582-C4C8-523053DC3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705080"/>
            <a:ext cx="5181600" cy="5471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6: </a:t>
            </a:r>
            <a:r>
              <a:rPr lang="fi-FI" sz="2800" dirty="0"/>
              <a:t>UTBYTA IDÉER </a:t>
            </a:r>
            <a:r>
              <a:rPr lang="en-US" dirty="0"/>
              <a:t>(15 </a:t>
            </a:r>
            <a:r>
              <a:rPr lang="en-US" dirty="0" err="1"/>
              <a:t>minuter</a:t>
            </a:r>
            <a:r>
              <a:rPr lang="en-US" dirty="0"/>
              <a:t>) </a:t>
            </a:r>
          </a:p>
          <a:p>
            <a:r>
              <a:rPr lang="sv-SE" sz="2800" dirty="0"/>
              <a:t>Varje grupp ska presentera sin bästa idé varför det vore bra att genomföra den. </a:t>
            </a:r>
          </a:p>
          <a:p>
            <a:pPr marL="114300" indent="0">
              <a:buNone/>
            </a:pPr>
            <a:endParaRPr lang="fi-FI" dirty="0"/>
          </a:p>
          <a:p>
            <a:r>
              <a:rPr lang="fi-FI" dirty="0"/>
              <a:t>OBS! </a:t>
            </a:r>
            <a:r>
              <a:rPr lang="sv-SE" sz="2800" dirty="0"/>
              <a:t>Det är inte alltid nödvändigt att rösta, eftersom idéerna för åtgärder ofta kan vara desamma eller komplettera varandra.</a:t>
            </a:r>
            <a:endParaRPr lang="fi-FI" sz="2800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6AA44D-AEE7-FD84-E4CD-EEA5CEB398F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172200" y="705080"/>
            <a:ext cx="5181600" cy="5725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7: OMRÖSTNING (10 </a:t>
            </a:r>
            <a:r>
              <a:rPr lang="fi-FI" dirty="0" err="1"/>
              <a:t>minuter</a:t>
            </a:r>
            <a:r>
              <a:rPr lang="fi-FI" dirty="0"/>
              <a:t>) </a:t>
            </a:r>
          </a:p>
          <a:p>
            <a:r>
              <a:rPr lang="sv-SE" sz="2800" dirty="0"/>
              <a:t>Var och en av de presenterade idéerna sätts upp på en vägg någonstans i rummet. </a:t>
            </a:r>
          </a:p>
          <a:p>
            <a:r>
              <a:rPr lang="sv-SE" sz="2800" dirty="0"/>
              <a:t>Deltagarna kan rösta med fötterna och ställa sig bredvid den idé de stödjer mest. </a:t>
            </a:r>
          </a:p>
          <a:p>
            <a:r>
              <a:rPr lang="sv-SE" sz="2800" dirty="0"/>
              <a:t>Antalet röster kan användas för att prioritera idéer eller bilda arbetsgrupper.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798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E1C391C-830D-458C-8684-44E0E9EE4E6E}">
  <we:reference id="wa104379997" version="3.0.0.0" store="fi-FI" storeType="OMEX"/>
  <we:alternateReferences>
    <we:reference id="wa104379997" version="3.0.0.0" store="wa10437999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344EF95A290B498F2A7192E412AC5D" ma:contentTypeVersion="14" ma:contentTypeDescription="Luo uusi asiakirja." ma:contentTypeScope="" ma:versionID="98c37f92087b93a27914cc0f6af4e006">
  <xsd:schema xmlns:xsd="http://www.w3.org/2001/XMLSchema" xmlns:xs="http://www.w3.org/2001/XMLSchema" xmlns:p="http://schemas.microsoft.com/office/2006/metadata/properties" xmlns:ns2="386d9ef2-f80b-4c72-956c-c5949af2d238" xmlns:ns3="1c16b52a-3a21-4051-8cc6-c7b0b0c81abd" targetNamespace="http://schemas.microsoft.com/office/2006/metadata/properties" ma:root="true" ma:fieldsID="faa982c3fb9e94374d7d246801ad26aa" ns2:_="" ns3:_="">
    <xsd:import namespace="386d9ef2-f80b-4c72-956c-c5949af2d238"/>
    <xsd:import namespace="1c16b52a-3a21-4051-8cc6-c7b0b0c81a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Details" minOccurs="0"/>
                <xsd:element ref="ns3:SharedWithUser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d9ef2-f80b-4c72-956c-c5949af2d2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d2c86073-d20c-4242-97f1-555d65605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6b52a-3a21-4051-8cc6-c7b0b0c81abd" elementFormDefault="qualified">
    <xsd:import namespace="http://schemas.microsoft.com/office/2006/documentManagement/types"/>
    <xsd:import namespace="http://schemas.microsoft.com/office/infopath/2007/PartnerControls"/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15" nillable="true" ma:displayName="Taxonomy Catch All Column" ma:hidden="true" ma:list="{82bb0d15-31a8-494d-8e8b-c87110bc457b}" ma:internalName="TaxCatchAll" ma:showField="CatchAllData" ma:web="1c16b52a-3a21-4051-8cc6-c7b0b0c81a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d9ef2-f80b-4c72-956c-c5949af2d238">
      <Terms xmlns="http://schemas.microsoft.com/office/infopath/2007/PartnerControls"/>
    </lcf76f155ced4ddcb4097134ff3c332f>
    <TaxCatchAll xmlns="1c16b52a-3a21-4051-8cc6-c7b0b0c81ab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B53046-1EA4-4286-B31F-63AE53E712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d9ef2-f80b-4c72-956c-c5949af2d238"/>
    <ds:schemaRef ds:uri="1c16b52a-3a21-4051-8cc6-c7b0b0c81a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64EA2F-D8A0-47CB-BD6B-68BC453A7103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1c16b52a-3a21-4051-8cc6-c7b0b0c81abd"/>
    <ds:schemaRef ds:uri="http://www.w3.org/XML/1998/namespace"/>
    <ds:schemaRef ds:uri="386d9ef2-f80b-4c72-956c-c5949af2d238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51517BE-485C-485B-BA40-04CE02A3D66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553</Words>
  <Application>Microsoft Office PowerPoint</Application>
  <PresentationFormat>Laajakuva</PresentationFormat>
  <Paragraphs>52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Faciliteringsmetoden:  Mer av detta, Mindre av detta</vt:lpstr>
      <vt:lpstr>Metoden</vt:lpstr>
      <vt:lpstr>PowerPoint-esitys</vt:lpstr>
      <vt:lpstr>3: FÖRDELNING AV ERFARENHETSKORTET I KATEGORIER (30 minuter) </vt:lpstr>
      <vt:lpstr>Till exempel</vt:lpstr>
      <vt:lpstr>4: UTVECKLING AV IDÉER OCH ÅTGÄRDER (20 minuuttia) </vt:lpstr>
      <vt:lpstr>5: UTVÄRDERING AV ÅTGÄRDERNAS EFFEKTIVITET (10 minuter)</vt:lpstr>
      <vt:lpstr>KOORDINATEN FÖR ARBETSBELASTNING/PÅVERKAN</vt:lpstr>
      <vt:lpstr>PowerPoint-esitys</vt:lpstr>
      <vt:lpstr>8. Responsblankett för beslutsfattarevenemangen (10 minuter)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Omakielisten keskustelu- ja tiedonkeruutilaisuuksien anti väestösuhteiden tilasta Raahessa ja Kalajoella</dc:title>
  <dc:creator>Kakko Hanna</dc:creator>
  <cp:lastModifiedBy>Päkki Liisa (ELY)</cp:lastModifiedBy>
  <cp:revision>10</cp:revision>
  <cp:lastPrinted>2025-05-08T14:31:03Z</cp:lastPrinted>
  <dcterms:created xsi:type="dcterms:W3CDTF">2023-01-04T11:22:47Z</dcterms:created>
  <dcterms:modified xsi:type="dcterms:W3CDTF">2025-06-04T15:50:06Z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0x0101006F344EF95A290B498F2A7192E412AC5D</vt:lpwstr>
  </property>
  <property fmtid="{D5CDD505-2E9C-101B-9397-08002B2CF9AE}" pid="3" name="MediaServiceImageTags">
    <vt:lpwstr/>
  </property>
</Properties>
</file>