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ti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authors.xml" ContentType="application/vnd.ms-powerpoi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sldIdLst>
    <p:sldId id="256" r:id="rId2"/>
    <p:sldId id="344" r:id="rId3"/>
    <p:sldId id="345" r:id="rId4"/>
    <p:sldId id="346" r:id="rId5"/>
    <p:sldId id="347" r:id="rId6"/>
    <p:sldId id="349" r:id="rId7"/>
    <p:sldId id="348" r:id="rId8"/>
    <p:sldId id="350" r:id="rId9"/>
    <p:sldId id="351" r:id="rId10"/>
    <p:sldId id="352" r:id="rId11"/>
    <p:sldId id="353" r:id="rId12"/>
    <p:sldId id="355" r:id="rId13"/>
    <p:sldId id="354" r:id="rId14"/>
    <p:sldId id="356" r:id="rId15"/>
    <p:sldId id="357" r:id="rId16"/>
    <p:sldId id="361" r:id="rId17"/>
    <p:sldId id="362" r:id="rId18"/>
    <p:sldId id="363" r:id="rId19"/>
    <p:sldId id="364" r:id="rId20"/>
    <p:sldId id="369" r:id="rId21"/>
    <p:sldId id="370" r:id="rId22"/>
    <p:sldId id="371" r:id="rId23"/>
    <p:sldId id="372" r:id="rId24"/>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42" userDrawn="1">
          <p15:clr>
            <a:srgbClr val="A4A3A4"/>
          </p15:clr>
        </p15:guide>
        <p15:guide id="2" pos="3600" userDrawn="1">
          <p15:clr>
            <a:srgbClr val="A4A3A4"/>
          </p15:clr>
        </p15:guide>
        <p15:guide id="3" orient="horz" pos="42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5AF413-9E8C-9985-DC5C-CFF1217CD89F}" name="Siiskonen Minna" initials="SM" userId="S::MiS@ad.ains.fi::4240c923-d37c-4bf5-aa6b-b7eea2670c7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7" autoAdjust="0"/>
    <p:restoredTop sz="94660"/>
  </p:normalViewPr>
  <p:slideViewPr>
    <p:cSldViewPr>
      <p:cViewPr varScale="1">
        <p:scale>
          <a:sx n="77" d="100"/>
          <a:sy n="77" d="100"/>
        </p:scale>
        <p:origin x="3306" y="108"/>
      </p:cViewPr>
      <p:guideLst>
        <p:guide pos="642"/>
        <p:guide pos="3600"/>
        <p:guide orient="horz" pos="4220"/>
      </p:guideLst>
    </p:cSldViewPr>
  </p:slideViewPr>
  <p:notesTextViewPr>
    <p:cViewPr>
      <p:scale>
        <a:sx n="1" d="1"/>
        <a:sy n="1" d="1"/>
      </p:scale>
      <p:origin x="0" y="0"/>
    </p:cViewPr>
  </p:notesTextViewPr>
  <p:sorterViewPr>
    <p:cViewPr>
      <p:scale>
        <a:sx n="100" d="100"/>
        <a:sy n="100" d="100"/>
      </p:scale>
      <p:origin x="0" y="0"/>
    </p:cViewPr>
  </p:sorter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2636A49-9D05-4B2B-B7B7-AA4B735B2D50}" type="datetimeFigureOut">
              <a:rPr lang="fi-FI" smtClean="0"/>
              <a:t>21.12.2022</a:t>
            </a:fld>
            <a:endParaRPr lang="fi-FI"/>
          </a:p>
        </p:txBody>
      </p:sp>
      <p:sp>
        <p:nvSpPr>
          <p:cNvPr id="4" name="Dian kuvan paikkamerkki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45D1037-AE42-48C6-BDCA-E6958B78ED09}" type="slidenum">
              <a:rPr lang="fi-FI" smtClean="0"/>
              <a:t>‹#›</a:t>
            </a:fld>
            <a:endParaRPr lang="fi-FI"/>
          </a:p>
        </p:txBody>
      </p:sp>
    </p:spTree>
    <p:extLst>
      <p:ext uri="{BB962C8B-B14F-4D97-AF65-F5344CB8AC3E}">
        <p14:creationId xmlns:p14="http://schemas.microsoft.com/office/powerpoint/2010/main" val="2462699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i-FI"/>
              <a:t>Muokkaa perustyyl. napsautt.</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B148D12-C8EC-49DB-A2C0-741FB153749B}" type="datetime1">
              <a:rPr lang="fi-FI" smtClean="0"/>
              <a:t>21.12.2022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98790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2DAD125E-CB3D-4A1A-B99A-C5F1C6163476}" type="datetime1">
              <a:rPr lang="fi-FI" smtClean="0"/>
              <a:t>21.12.2022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18395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89D74026-3F5D-48D2-A331-CF4FF3B3E347}" type="datetime1">
              <a:rPr lang="fi-FI" smtClean="0"/>
              <a:t>21.12.2022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290554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9D91220-976B-4E27-A803-731FCA871C82}" type="datetime1">
              <a:rPr lang="fi-FI" smtClean="0"/>
              <a:t>21.12.2022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216053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i-FI"/>
              <a:t>Muokkaa perustyyl. napsautt.</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8A6113E8-906D-4745-8FB6-4882B5752E98}" type="datetime1">
              <a:rPr lang="fi-FI" smtClean="0"/>
              <a:t>21.12.2022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3534019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F458DB7F-FD6F-46F3-AB64-B68310A08ED9}" type="datetime1">
              <a:rPr lang="fi-FI" smtClean="0"/>
              <a:t>21.12.2022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198596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i-FI"/>
              <a:t>Muokkaa perustyyl. napsautt.</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4" name="Content Placeholder 3"/>
          <p:cNvSpPr>
            <a:spLocks noGrp="1"/>
          </p:cNvSpPr>
          <p:nvPr>
            <p:ph sz="half" idx="2"/>
          </p:nvPr>
        </p:nvSpPr>
        <p:spPr>
          <a:xfrm>
            <a:off x="472381" y="3618442"/>
            <a:ext cx="2901255" cy="532218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6" name="Content Placeholder 5"/>
          <p:cNvSpPr>
            <a:spLocks noGrp="1"/>
          </p:cNvSpPr>
          <p:nvPr>
            <p:ph sz="quarter" idx="4"/>
          </p:nvPr>
        </p:nvSpPr>
        <p:spPr>
          <a:xfrm>
            <a:off x="3471863" y="3618442"/>
            <a:ext cx="2915543" cy="532218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CB86471E-6E8E-4CFC-8929-0921DE6D4239}" type="datetime1">
              <a:rPr lang="fi-FI" smtClean="0"/>
              <a:t>21.12.2022</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333676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AF5D379E-1EF3-48BD-8908-0E692FA93875}" type="datetime1">
              <a:rPr lang="fi-FI" smtClean="0"/>
              <a:t>21.12.2022</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244548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4817D-8D2C-43D5-902C-0EFBA862E852}" type="datetime1">
              <a:rPr lang="fi-FI" smtClean="0"/>
              <a:t>21.12.2022</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2411986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i-FI"/>
              <a:t>Muokkaa perustyyl. napsautt.</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Date Placeholder 4"/>
          <p:cNvSpPr>
            <a:spLocks noGrp="1"/>
          </p:cNvSpPr>
          <p:nvPr>
            <p:ph type="dt" sz="half" idx="10"/>
          </p:nvPr>
        </p:nvSpPr>
        <p:spPr/>
        <p:txBody>
          <a:bodyPr/>
          <a:lstStyle/>
          <a:p>
            <a:fld id="{CC562B17-676E-4507-B78A-9A9231EAE571}" type="datetime1">
              <a:rPr lang="fi-FI" smtClean="0"/>
              <a:t>21.12.2022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3913209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i-FI"/>
              <a:t>Muokkaa perustyyl. napsautt.</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Date Placeholder 4"/>
          <p:cNvSpPr>
            <a:spLocks noGrp="1"/>
          </p:cNvSpPr>
          <p:nvPr>
            <p:ph type="dt" sz="half" idx="10"/>
          </p:nvPr>
        </p:nvSpPr>
        <p:spPr/>
        <p:txBody>
          <a:bodyPr/>
          <a:lstStyle/>
          <a:p>
            <a:fld id="{097AE94A-E77A-4EAF-BD3A-DFEA3FC9E5FB}" type="datetime1">
              <a:rPr lang="fi-FI" smtClean="0"/>
              <a:t>21.12.2022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176301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471488" y="9181397"/>
            <a:ext cx="180000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C2BFE8A-1324-4568-9BCD-7070D1D12C3B}" type="datetime1">
              <a:rPr lang="fi-FI" smtClean="0"/>
              <a:t>21.12.2022</a:t>
            </a:fld>
            <a:endParaRPr lang="fi-FI"/>
          </a:p>
        </p:txBody>
      </p:sp>
      <p:sp>
        <p:nvSpPr>
          <p:cNvPr id="5" name="Footer Placeholder 4"/>
          <p:cNvSpPr>
            <a:spLocks noGrp="1"/>
          </p:cNvSpPr>
          <p:nvPr>
            <p:ph type="ftr" sz="quarter" idx="3"/>
          </p:nvPr>
        </p:nvSpPr>
        <p:spPr>
          <a:xfrm>
            <a:off x="4586513" y="9181396"/>
            <a:ext cx="1800000"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dirty="0"/>
          </a:p>
        </p:txBody>
      </p:sp>
      <p:sp>
        <p:nvSpPr>
          <p:cNvPr id="6" name="Slide Number Placeholder 5"/>
          <p:cNvSpPr>
            <a:spLocks noGrp="1"/>
          </p:cNvSpPr>
          <p:nvPr>
            <p:ph type="sldNum" sz="quarter" idx="4"/>
          </p:nvPr>
        </p:nvSpPr>
        <p:spPr>
          <a:xfrm>
            <a:off x="2533400" y="9181396"/>
            <a:ext cx="1800000" cy="527403"/>
          </a:xfrm>
          <a:prstGeom prst="rect">
            <a:avLst/>
          </a:prstGeom>
        </p:spPr>
        <p:txBody>
          <a:bodyPr vert="horz" lIns="91440" tIns="45720" rIns="91440" bIns="45720" rtlCol="0" anchor="ctr"/>
          <a:lstStyle>
            <a:lvl1pPr algn="r">
              <a:defRPr sz="900">
                <a:solidFill>
                  <a:schemeClr val="tx1">
                    <a:tint val="75000"/>
                  </a:schemeClr>
                </a:solidFill>
              </a:defRPr>
            </a:lvl1pPr>
          </a:lstStyle>
          <a:p>
            <a:pPr algn="ctr"/>
            <a:fld id="{9B78C1BA-D23B-4A8D-A634-845BEEF3F752}" type="slidenum">
              <a:rPr lang="fi-FI" smtClean="0"/>
              <a:pPr algn="ctr"/>
              <a:t>‹#›</a:t>
            </a:fld>
            <a:endParaRPr lang="fi-FI" dirty="0"/>
          </a:p>
        </p:txBody>
      </p:sp>
    </p:spTree>
    <p:extLst>
      <p:ext uri="{BB962C8B-B14F-4D97-AF65-F5344CB8AC3E}">
        <p14:creationId xmlns:p14="http://schemas.microsoft.com/office/powerpoint/2010/main" val="1204557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18.png"/><Relationship Id="rId12" Type="http://schemas.openxmlformats.org/officeDocument/2006/relationships/image" Target="../media/image21.wmf"/><Relationship Id="rId2" Type="http://schemas.openxmlformats.org/officeDocument/2006/relationships/image" Target="../media/image14.tif"/><Relationship Id="rId1" Type="http://schemas.openxmlformats.org/officeDocument/2006/relationships/slideLayout" Target="../slideLayouts/slideLayout2.xml"/><Relationship Id="rId6" Type="http://schemas.openxmlformats.org/officeDocument/2006/relationships/image" Target="../media/image4.wmf"/><Relationship Id="rId11" Type="http://schemas.openxmlformats.org/officeDocument/2006/relationships/image" Target="../media/image19.wmf"/><Relationship Id="rId5" Type="http://schemas.openxmlformats.org/officeDocument/2006/relationships/image" Target="../media/image16.png"/><Relationship Id="rId10"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image" Target="../media/image14.tif"/><Relationship Id="rId1" Type="http://schemas.openxmlformats.org/officeDocument/2006/relationships/slideLayout" Target="../slideLayouts/slideLayout2.xml"/><Relationship Id="rId6" Type="http://schemas.openxmlformats.org/officeDocument/2006/relationships/image" Target="../media/image4.wmf"/><Relationship Id="rId11" Type="http://schemas.openxmlformats.org/officeDocument/2006/relationships/image" Target="../media/image6.png"/><Relationship Id="rId5" Type="http://schemas.openxmlformats.org/officeDocument/2006/relationships/image" Target="../media/image16.png"/><Relationship Id="rId10"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1.wmf"/><Relationship Id="rId3" Type="http://schemas.openxmlformats.org/officeDocument/2006/relationships/image" Target="../media/image10.png"/><Relationship Id="rId7" Type="http://schemas.openxmlformats.org/officeDocument/2006/relationships/image" Target="../media/image18.png"/><Relationship Id="rId12" Type="http://schemas.openxmlformats.org/officeDocument/2006/relationships/image" Target="../media/image2.png"/><Relationship Id="rId2" Type="http://schemas.openxmlformats.org/officeDocument/2006/relationships/image" Target="../media/image23.tif"/><Relationship Id="rId1" Type="http://schemas.openxmlformats.org/officeDocument/2006/relationships/slideLayout" Target="../slideLayouts/slideLayout2.xml"/><Relationship Id="rId6" Type="http://schemas.openxmlformats.org/officeDocument/2006/relationships/image" Target="../media/image17.wmf"/><Relationship Id="rId11" Type="http://schemas.openxmlformats.org/officeDocument/2006/relationships/image" Target="../media/image20.png"/><Relationship Id="rId5" Type="http://schemas.openxmlformats.org/officeDocument/2006/relationships/image" Target="../media/image4.wmf"/><Relationship Id="rId10" Type="http://schemas.openxmlformats.org/officeDocument/2006/relationships/image" Target="../media/image3.wmf"/><Relationship Id="rId4" Type="http://schemas.openxmlformats.org/officeDocument/2006/relationships/image" Target="../media/image16.png"/><Relationship Id="rId9" Type="http://schemas.openxmlformats.org/officeDocument/2006/relationships/image" Target="../media/image19.wmf"/><Relationship Id="rId1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6.png"/><Relationship Id="rId3" Type="http://schemas.openxmlformats.org/officeDocument/2006/relationships/image" Target="../media/image17.wmf"/><Relationship Id="rId7" Type="http://schemas.openxmlformats.org/officeDocument/2006/relationships/image" Target="../media/image20.png"/><Relationship Id="rId12" Type="http://schemas.openxmlformats.org/officeDocument/2006/relationships/image" Target="../media/image10.png"/><Relationship Id="rId2" Type="http://schemas.openxmlformats.org/officeDocument/2006/relationships/image" Target="../media/image23.tif"/><Relationship Id="rId1" Type="http://schemas.openxmlformats.org/officeDocument/2006/relationships/slideLayout" Target="../slideLayouts/slideLayout2.xml"/><Relationship Id="rId6" Type="http://schemas.openxmlformats.org/officeDocument/2006/relationships/image" Target="../media/image3.wmf"/><Relationship Id="rId11" Type="http://schemas.openxmlformats.org/officeDocument/2006/relationships/image" Target="../media/image19.wmf"/><Relationship Id="rId5" Type="http://schemas.openxmlformats.org/officeDocument/2006/relationships/image" Target="../media/image15.png"/><Relationship Id="rId10" Type="http://schemas.openxmlformats.org/officeDocument/2006/relationships/image" Target="../media/image4.wmf"/><Relationship Id="rId4" Type="http://schemas.openxmlformats.org/officeDocument/2006/relationships/image" Target="../media/image18.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6.png"/><Relationship Id="rId3" Type="http://schemas.openxmlformats.org/officeDocument/2006/relationships/image" Target="../media/image22.wmf"/><Relationship Id="rId7" Type="http://schemas.openxmlformats.org/officeDocument/2006/relationships/image" Target="../media/image3.wmf"/><Relationship Id="rId12" Type="http://schemas.openxmlformats.org/officeDocument/2006/relationships/image" Target="../media/image10.png"/><Relationship Id="rId2" Type="http://schemas.openxmlformats.org/officeDocument/2006/relationships/image" Target="../media/image23.tif"/><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4.wmf"/><Relationship Id="rId5" Type="http://schemas.openxmlformats.org/officeDocument/2006/relationships/image" Target="../media/image18.png"/><Relationship Id="rId10" Type="http://schemas.openxmlformats.org/officeDocument/2006/relationships/image" Target="../media/image16.png"/><Relationship Id="rId4" Type="http://schemas.openxmlformats.org/officeDocument/2006/relationships/image" Target="../media/image17.wmf"/><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23.tif"/><Relationship Id="rId1" Type="http://schemas.openxmlformats.org/officeDocument/2006/relationships/slideLayout" Target="../slideLayouts/slideLayout2.xml"/><Relationship Id="rId6" Type="http://schemas.openxmlformats.org/officeDocument/2006/relationships/image" Target="../media/image3.wmf"/><Relationship Id="rId11" Type="http://schemas.openxmlformats.org/officeDocument/2006/relationships/image" Target="../media/image6.png"/><Relationship Id="rId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18.png"/><Relationship Id="rId9" Type="http://schemas.openxmlformats.org/officeDocument/2006/relationships/image" Target="../media/image4.wmf"/></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0.png"/><Relationship Id="rId3" Type="http://schemas.openxmlformats.org/officeDocument/2006/relationships/image" Target="../media/image25.wmf"/><Relationship Id="rId7" Type="http://schemas.openxmlformats.org/officeDocument/2006/relationships/image" Target="../media/image3.wmf"/><Relationship Id="rId12" Type="http://schemas.openxmlformats.org/officeDocument/2006/relationships/image" Target="../media/image19.wmf"/><Relationship Id="rId2" Type="http://schemas.openxmlformats.org/officeDocument/2006/relationships/image" Target="../media/image24.tif"/><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4.wmf"/><Relationship Id="rId5" Type="http://schemas.openxmlformats.org/officeDocument/2006/relationships/image" Target="../media/image18.png"/><Relationship Id="rId10" Type="http://schemas.openxmlformats.org/officeDocument/2006/relationships/image" Target="../media/image16.png"/><Relationship Id="rId4" Type="http://schemas.openxmlformats.org/officeDocument/2006/relationships/image" Target="../media/image26.png"/><Relationship Id="rId9" Type="http://schemas.openxmlformats.org/officeDocument/2006/relationships/image" Target="../media/image2.png"/><Relationship Id="rId1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3" Type="http://schemas.openxmlformats.org/officeDocument/2006/relationships/image" Target="../media/image22.wmf"/><Relationship Id="rId7" Type="http://schemas.openxmlformats.org/officeDocument/2006/relationships/image" Target="../media/image15.png"/><Relationship Id="rId12" Type="http://schemas.openxmlformats.org/officeDocument/2006/relationships/image" Target="../media/image4.wmf"/><Relationship Id="rId2" Type="http://schemas.openxmlformats.org/officeDocument/2006/relationships/image" Target="../media/image24.tif"/><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16.png"/><Relationship Id="rId5" Type="http://schemas.openxmlformats.org/officeDocument/2006/relationships/image" Target="../media/image26.png"/><Relationship Id="rId10" Type="http://schemas.openxmlformats.org/officeDocument/2006/relationships/image" Target="../media/image2.png"/><Relationship Id="rId4" Type="http://schemas.openxmlformats.org/officeDocument/2006/relationships/image" Target="../media/image25.wmf"/><Relationship Id="rId9" Type="http://schemas.openxmlformats.org/officeDocument/2006/relationships/image" Target="../media/image20.png"/><Relationship Id="rId1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3" Type="http://schemas.openxmlformats.org/officeDocument/2006/relationships/image" Target="../media/image17.wmf"/><Relationship Id="rId7" Type="http://schemas.openxmlformats.org/officeDocument/2006/relationships/image" Target="../media/image15.png"/><Relationship Id="rId12" Type="http://schemas.openxmlformats.org/officeDocument/2006/relationships/image" Target="../media/image4.wmf"/><Relationship Id="rId2" Type="http://schemas.openxmlformats.org/officeDocument/2006/relationships/image" Target="../media/image24.tif"/><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16.png"/><Relationship Id="rId5" Type="http://schemas.openxmlformats.org/officeDocument/2006/relationships/image" Target="../media/image26.png"/><Relationship Id="rId10" Type="http://schemas.openxmlformats.org/officeDocument/2006/relationships/image" Target="../media/image2.png"/><Relationship Id="rId4" Type="http://schemas.openxmlformats.org/officeDocument/2006/relationships/image" Target="../media/image25.wmf"/><Relationship Id="rId9" Type="http://schemas.openxmlformats.org/officeDocument/2006/relationships/image" Target="../media/image20.png"/><Relationship Id="rId1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6.png"/><Relationship Id="rId7" Type="http://schemas.openxmlformats.org/officeDocument/2006/relationships/image" Target="../media/image20.png"/><Relationship Id="rId12" Type="http://schemas.openxmlformats.org/officeDocument/2006/relationships/image" Target="../media/image6.png"/><Relationship Id="rId2" Type="http://schemas.openxmlformats.org/officeDocument/2006/relationships/image" Target="../media/image24.tif"/><Relationship Id="rId1" Type="http://schemas.openxmlformats.org/officeDocument/2006/relationships/slideLayout" Target="../slideLayouts/slideLayout2.xml"/><Relationship Id="rId6" Type="http://schemas.openxmlformats.org/officeDocument/2006/relationships/image" Target="../media/image3.wmf"/><Relationship Id="rId11" Type="http://schemas.openxmlformats.org/officeDocument/2006/relationships/image" Target="../media/image10.png"/><Relationship Id="rId5" Type="http://schemas.openxmlformats.org/officeDocument/2006/relationships/image" Target="../media/image15.png"/><Relationship Id="rId10" Type="http://schemas.openxmlformats.org/officeDocument/2006/relationships/image" Target="../media/image4.wmf"/><Relationship Id="rId4" Type="http://schemas.openxmlformats.org/officeDocument/2006/relationships/image" Target="../media/image18.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wmf"/><Relationship Id="rId7" Type="http://schemas.openxmlformats.org/officeDocument/2006/relationships/image" Target="../media/image3.wmf"/><Relationship Id="rId2" Type="http://schemas.openxmlformats.org/officeDocument/2006/relationships/image" Target="../media/image27.tif"/><Relationship Id="rId1" Type="http://schemas.openxmlformats.org/officeDocument/2006/relationships/slideLayout" Target="../slideLayouts/slideLayout2.xml"/><Relationship Id="rId6" Type="http://schemas.openxmlformats.org/officeDocument/2006/relationships/image" Target="../media/image25.wmf"/><Relationship Id="rId11" Type="http://schemas.openxmlformats.org/officeDocument/2006/relationships/image" Target="../media/image26.png"/><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wmf"/><Relationship Id="rId7" Type="http://schemas.openxmlformats.org/officeDocument/2006/relationships/image" Target="../media/image3.wmf"/><Relationship Id="rId2" Type="http://schemas.openxmlformats.org/officeDocument/2006/relationships/image" Target="../media/image27.tif"/><Relationship Id="rId1" Type="http://schemas.openxmlformats.org/officeDocument/2006/relationships/slideLayout" Target="../slideLayouts/slideLayout2.xml"/><Relationship Id="rId6" Type="http://schemas.openxmlformats.org/officeDocument/2006/relationships/image" Target="../media/image25.wmf"/><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26.png"/><Relationship Id="rId4" Type="http://schemas.openxmlformats.org/officeDocument/2006/relationships/image" Target="../media/image15.pn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wmf"/><Relationship Id="rId7" Type="http://schemas.openxmlformats.org/officeDocument/2006/relationships/image" Target="../media/image3.wmf"/><Relationship Id="rId2" Type="http://schemas.openxmlformats.org/officeDocument/2006/relationships/image" Target="../media/image27.tif"/><Relationship Id="rId1" Type="http://schemas.openxmlformats.org/officeDocument/2006/relationships/slideLayout" Target="../slideLayouts/slideLayout2.xml"/><Relationship Id="rId6" Type="http://schemas.openxmlformats.org/officeDocument/2006/relationships/image" Target="../media/image25.wmf"/><Relationship Id="rId11" Type="http://schemas.openxmlformats.org/officeDocument/2006/relationships/image" Target="../media/image26.png"/><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27.tif"/><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wmf"/><Relationship Id="rId4" Type="http://schemas.openxmlformats.org/officeDocument/2006/relationships/image" Target="../media/image2.png"/><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t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4.wmf"/><Relationship Id="rId2" Type="http://schemas.openxmlformats.org/officeDocument/2006/relationships/image" Target="../media/image8.tif"/><Relationship Id="rId1" Type="http://schemas.openxmlformats.org/officeDocument/2006/relationships/slideLayout" Target="../slideLayouts/slideLayout2.xml"/><Relationship Id="rId6" Type="http://schemas.openxmlformats.org/officeDocument/2006/relationships/image" Target="../media/image3.wmf"/><Relationship Id="rId11" Type="http://schemas.openxmlformats.org/officeDocument/2006/relationships/image" Target="../media/image13.wmf"/><Relationship Id="rId5" Type="http://schemas.openxmlformats.org/officeDocument/2006/relationships/image" Target="../media/image6.png"/><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wmf"/><Relationship Id="rId3" Type="http://schemas.openxmlformats.org/officeDocument/2006/relationships/image" Target="../media/image15.png"/><Relationship Id="rId7" Type="http://schemas.openxmlformats.org/officeDocument/2006/relationships/image" Target="../media/image17.wmf"/><Relationship Id="rId12" Type="http://schemas.openxmlformats.org/officeDocument/2006/relationships/image" Target="../media/image2.png"/><Relationship Id="rId2" Type="http://schemas.openxmlformats.org/officeDocument/2006/relationships/image" Target="../media/image14.tif"/><Relationship Id="rId1" Type="http://schemas.openxmlformats.org/officeDocument/2006/relationships/slideLayout" Target="../slideLayouts/slideLayout2.xml"/><Relationship Id="rId6" Type="http://schemas.openxmlformats.org/officeDocument/2006/relationships/image" Target="../media/image4.wmf"/><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3.wmf"/><Relationship Id="rId4" Type="http://schemas.openxmlformats.org/officeDocument/2006/relationships/image" Target="../media/image10.png"/><Relationship Id="rId9" Type="http://schemas.openxmlformats.org/officeDocument/2006/relationships/image" Target="../media/image19.wmf"/><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19.wmf"/><Relationship Id="rId12" Type="http://schemas.openxmlformats.org/officeDocument/2006/relationships/image" Target="../media/image20.png"/><Relationship Id="rId2" Type="http://schemas.openxmlformats.org/officeDocument/2006/relationships/image" Target="../media/image14.tif"/><Relationship Id="rId1" Type="http://schemas.openxmlformats.org/officeDocument/2006/relationships/slideLayout" Target="../slideLayouts/slideLayout2.xml"/><Relationship Id="rId6" Type="http://schemas.openxmlformats.org/officeDocument/2006/relationships/image" Target="../media/image4.wmf"/><Relationship Id="rId11" Type="http://schemas.openxmlformats.org/officeDocument/2006/relationships/image" Target="../media/image3.wmf"/><Relationship Id="rId5" Type="http://schemas.openxmlformats.org/officeDocument/2006/relationships/image" Target="../media/image16.png"/><Relationship Id="rId10"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6.png"/><Relationship Id="rId3" Type="http://schemas.openxmlformats.org/officeDocument/2006/relationships/image" Target="../media/image22.wmf"/><Relationship Id="rId7" Type="http://schemas.openxmlformats.org/officeDocument/2006/relationships/image" Target="../media/image4.wmf"/><Relationship Id="rId12" Type="http://schemas.openxmlformats.org/officeDocument/2006/relationships/image" Target="../media/image20.png"/><Relationship Id="rId2" Type="http://schemas.openxmlformats.org/officeDocument/2006/relationships/image" Target="../media/image14.tif"/><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3.wmf"/><Relationship Id="rId5" Type="http://schemas.openxmlformats.org/officeDocument/2006/relationships/image" Target="../media/image10.png"/><Relationship Id="rId10"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tif"/><Relationship Id="rId1" Type="http://schemas.openxmlformats.org/officeDocument/2006/relationships/slideLayout" Target="../slideLayouts/slideLayout2.xml"/><Relationship Id="rId6" Type="http://schemas.openxmlformats.org/officeDocument/2006/relationships/image" Target="../media/image4.wmf"/><Relationship Id="rId11" Type="http://schemas.openxmlformats.org/officeDocument/2006/relationships/image" Target="../media/image6.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73"/>
          <p:cNvSpPr txBox="1">
            <a:spLocks noChangeArrowheads="1"/>
          </p:cNvSpPr>
          <p:nvPr/>
        </p:nvSpPr>
        <p:spPr bwMode="auto">
          <a:xfrm>
            <a:off x="296862" y="345000"/>
            <a:ext cx="6264275" cy="908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5 – Työ jalankulku- ja pyöräilyväylällä</a:t>
            </a:r>
          </a:p>
          <a:p>
            <a:pPr>
              <a:spcBef>
                <a:spcPct val="0"/>
              </a:spcBef>
              <a:buFontTx/>
              <a:buNone/>
            </a:pPr>
            <a:r>
              <a:rPr lang="fi-FI" altLang="fi-FI" sz="1400" dirty="0">
                <a:latin typeface="Arial" panose="020B0604020202020204" pitchFamily="34" charset="0"/>
                <a:cs typeface="Arial" panose="020B0604020202020204" pitchFamily="34" charset="0"/>
              </a:rPr>
              <a:t>OHJEITA MALLIKUVIEN KÄYTTÖÖN</a:t>
            </a:r>
          </a:p>
          <a:p>
            <a:pPr>
              <a:spcBef>
                <a:spcPct val="0"/>
              </a:spcBef>
              <a:buFontTx/>
              <a:buNone/>
            </a:pPr>
            <a:endParaRPr lang="fi-FI" altLang="fi-FI" sz="1400" dirty="0">
              <a:latin typeface="Arial" panose="020B0604020202020204" pitchFamily="34" charset="0"/>
              <a:cs typeface="Arial" panose="020B0604020202020204" pitchFamily="34" charset="0"/>
            </a:endParaRPr>
          </a:p>
          <a:p>
            <a:pPr>
              <a:spcBef>
                <a:spcPct val="0"/>
              </a:spcBef>
              <a:buNone/>
            </a:pPr>
            <a:r>
              <a:rPr lang="fi-FI" altLang="fi-FI" sz="1200" dirty="0">
                <a:latin typeface="Arial" panose="020B0604020202020204" pitchFamily="34" charset="0"/>
                <a:cs typeface="Arial" panose="020B0604020202020204" pitchFamily="34" charset="0"/>
              </a:rPr>
              <a:t>Näitä mallikuvia käytetään kun työskennellään jalankulku- ja pyöräilyväylällä. Jalankulku- ja pyöräilyväylät ovat yleisesti noin 3,5 metriä leveitä. Jalankulun ja pyöräilyn käytössä tulee aina olla vähintään 2,5 metrin levyinen osa väylästä. Taajaman ulkopuolella voidaan tapauskohtaisesti sallia vain 1,5 metriä leveä jalankulun ja pyöräilyn työnaikainen yhteys. Työmaasta varoitetaan ennakkoon liikennemerkillä A11 (tietyö), kiinteän merkin sijaan jalankulku- ja pyöräilyväylillä voidaan käyttää tielle asetettavaa varoituslaitetta.</a:t>
            </a:r>
          </a:p>
          <a:p>
            <a:pPr>
              <a:spcBef>
                <a:spcPct val="0"/>
              </a:spcBef>
              <a:buFontTx/>
              <a:buNone/>
            </a:pPr>
            <a:endParaRPr lang="fi-FI" altLang="fi-FI" sz="1200" dirty="0">
              <a:latin typeface="Arial" panose="020B0604020202020204" pitchFamily="34" charset="0"/>
              <a:cs typeface="Arial" panose="020B0604020202020204" pitchFamily="34" charset="0"/>
            </a:endParaRPr>
          </a:p>
          <a:p>
            <a:pPr>
              <a:spcBef>
                <a:spcPct val="0"/>
              </a:spcBef>
              <a:buFontTx/>
              <a:buNone/>
            </a:pPr>
            <a:r>
              <a:rPr lang="fi-FI" altLang="fi-FI" sz="1200" dirty="0">
                <a:latin typeface="Arial" panose="020B0604020202020204" pitchFamily="34" charset="0"/>
                <a:cs typeface="Arial" panose="020B0604020202020204" pitchFamily="34" charset="0"/>
              </a:rPr>
              <a:t>Jalankulku- ja pyöräilyväylän varressa olevan työalueen erottamiseen käytetään tilanteesta riippuen sulkupuomia tai suojakaidetta. </a:t>
            </a:r>
            <a:r>
              <a:rPr lang="fi-FI" altLang="fi-FI" sz="1200" b="1" dirty="0">
                <a:latin typeface="Arial" panose="020B0604020202020204" pitchFamily="34" charset="0"/>
                <a:cs typeface="Arial" panose="020B0604020202020204" pitchFamily="34" charset="0"/>
              </a:rPr>
              <a:t>Sulkupuomia</a:t>
            </a:r>
            <a:r>
              <a:rPr lang="fi-FI" altLang="fi-FI" sz="1200" dirty="0">
                <a:latin typeface="Arial" panose="020B0604020202020204" pitchFamily="34" charset="0"/>
                <a:cs typeface="Arial" panose="020B0604020202020204" pitchFamily="34" charset="0"/>
              </a:rPr>
              <a:t> käytetään erottamaan työmaa-alue jalankulkijoille ja pyöräilijöille varatuista kulkuväylistä. Muovista, heijastus-ominaisuudet täyttävää, työmaa-aitaa voidaan käyttää sulkupuomina.</a:t>
            </a:r>
          </a:p>
          <a:p>
            <a:pPr>
              <a:spcBef>
                <a:spcPct val="0"/>
              </a:spcBef>
              <a:buNone/>
            </a:pPr>
            <a:r>
              <a:rPr lang="fi-FI" altLang="fi-FI" sz="1200" b="1" dirty="0">
                <a:latin typeface="Arial" panose="020B0604020202020204" pitchFamily="34" charset="0"/>
                <a:cs typeface="Arial" panose="020B0604020202020204" pitchFamily="34" charset="0"/>
              </a:rPr>
              <a:t>Suojakaiteella</a:t>
            </a:r>
            <a:r>
              <a:rPr lang="fi-FI" altLang="fi-FI" sz="1200" dirty="0">
                <a:latin typeface="Arial" panose="020B0604020202020204" pitchFamily="34" charset="0"/>
                <a:cs typeface="Arial" panose="020B0604020202020204" pitchFamily="34" charset="0"/>
              </a:rPr>
              <a:t> estetään jalankulkijoiden ja pyöräilijöiden suistuminen yli 0,7 metriä syvään kaivantoon. Tarkemmat määritykset sulkupuomin ja suojakaiteen vaatimuksista on esitetty ohjeessa </a:t>
            </a:r>
            <a:r>
              <a:rPr lang="fi-FI" altLang="fi-FI" sz="1200" i="1" dirty="0">
                <a:latin typeface="Arial" panose="020B0604020202020204" pitchFamily="34" charset="0"/>
                <a:cs typeface="Arial" panose="020B0604020202020204" pitchFamily="34" charset="0"/>
              </a:rPr>
              <a:t>Sulku- ja varoituslaitteet</a:t>
            </a:r>
            <a:r>
              <a:rPr lang="fi-FI" altLang="fi-FI" sz="1200" dirty="0">
                <a:latin typeface="Arial" panose="020B0604020202020204" pitchFamily="34" charset="0"/>
                <a:cs typeface="Arial" panose="020B0604020202020204" pitchFamily="34" charset="0"/>
              </a:rPr>
              <a:t>. Ohjeen mukaan valitaan tapauskohtaisesti myös t</a:t>
            </a:r>
            <a:r>
              <a:rPr kumimoji="0" lang="fi-FI" altLang="fi-FI" sz="12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yökohteen</a:t>
            </a:r>
            <a:r>
              <a:rPr lang="fi-FI" altLang="fi-FI" sz="1200" dirty="0">
                <a:latin typeface="Arial" panose="020B0604020202020204" pitchFamily="34" charset="0"/>
                <a:cs typeface="Arial" panose="020B0604020202020204" pitchFamily="34" charset="0"/>
              </a:rPr>
              <a:t> </a:t>
            </a:r>
            <a:r>
              <a:rPr kumimoji="0" lang="fi-FI" altLang="fi-FI"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suojausluokka.</a:t>
            </a:r>
            <a:endParaRPr lang="fi-FI" altLang="fi-FI" sz="1200" dirty="0">
              <a:latin typeface="Arial" panose="020B0604020202020204" pitchFamily="34" charset="0"/>
              <a:cs typeface="Arial" panose="020B0604020202020204" pitchFamily="34" charset="0"/>
            </a:endParaRPr>
          </a:p>
          <a:p>
            <a:pPr>
              <a:spcBef>
                <a:spcPct val="0"/>
              </a:spcBef>
              <a:buFontTx/>
              <a:buNone/>
            </a:pPr>
            <a:endParaRPr lang="fi-FI" altLang="fi-FI" sz="1200" dirty="0">
              <a:latin typeface="Arial" panose="020B0604020202020204" pitchFamily="34" charset="0"/>
              <a:cs typeface="Arial" panose="020B0604020202020204" pitchFamily="34" charset="0"/>
            </a:endParaRPr>
          </a:p>
          <a:p>
            <a:pPr>
              <a:spcBef>
                <a:spcPct val="0"/>
              </a:spcBef>
              <a:buFontTx/>
              <a:buNone/>
            </a:pPr>
            <a:r>
              <a:rPr lang="fi-FI" altLang="fi-FI" sz="1200" dirty="0">
                <a:latin typeface="Arial" panose="020B0604020202020204" pitchFamily="34" charset="0"/>
                <a:cs typeface="Arial" panose="020B0604020202020204" pitchFamily="34" charset="0"/>
              </a:rPr>
              <a:t>Mikäli jalankulku- ja pyöräilyliikennettä ei pystytä turvallisesti toteuttamaan työkohteen ohi, on liikenne ohjattava vakituisten suojateiden kohdalta tien toista puolta kulkevaa jalankulku- ja pyöräilyväylää pitkin työkohteen ohitse (kuva 5.4).</a:t>
            </a:r>
          </a:p>
          <a:p>
            <a:pPr>
              <a:spcBef>
                <a:spcPct val="0"/>
              </a:spcBef>
              <a:buFontTx/>
              <a:buNone/>
            </a:pPr>
            <a:endParaRPr lang="fi-FI" altLang="fi-FI" sz="1200" dirty="0">
              <a:latin typeface="Arial" panose="020B0604020202020204" pitchFamily="34" charset="0"/>
              <a:cs typeface="Arial" panose="020B0604020202020204" pitchFamily="34" charset="0"/>
            </a:endParaRPr>
          </a:p>
          <a:p>
            <a:pPr>
              <a:spcBef>
                <a:spcPct val="0"/>
              </a:spcBef>
              <a:buNone/>
            </a:pPr>
            <a:r>
              <a:rPr lang="fi-FI" altLang="fi-FI" sz="1200" dirty="0">
                <a:latin typeface="Arial" panose="020B0604020202020204" pitchFamily="34" charset="0"/>
                <a:cs typeface="Arial" panose="020B0604020202020204" pitchFamily="34" charset="0"/>
              </a:rPr>
              <a:t>Tarvittaessa jalankulku- ja pyöräilyväylä tulee väliaikaisesti siirtää esim. tien reunaan, jossa jalankulun ja pyöräilyn käyttöön tulee tiestä erottaa vähintään 2,5 metrin levyinen tai vain jalankulkijoille tarkoitetulla väylällä vähintään 1,5 metrin levyinen osa (kuvat 5.15</a:t>
            </a:r>
            <a:r>
              <a:rPr lang="fi-FI" sz="1200" dirty="0">
                <a:latin typeface="Arial" panose="020B0604020202020204" pitchFamily="34" charset="0"/>
                <a:cs typeface="Arial" panose="020B0604020202020204" pitchFamily="34" charset="0"/>
              </a:rPr>
              <a:t>–</a:t>
            </a:r>
            <a:r>
              <a:rPr lang="fi-FI" altLang="fi-FI" sz="1200" dirty="0">
                <a:latin typeface="Arial" panose="020B0604020202020204" pitchFamily="34" charset="0"/>
                <a:cs typeface="Arial" panose="020B0604020202020204" pitchFamily="34" charset="0"/>
              </a:rPr>
              <a:t>5.22). Väliaikaisesti jalankulku- ja pyöräilyliikenteelle varattu osa ajoradasta tulee erottaa ajoneuvoliikenteestä suojakaiteella. Mikäli jalankulku- ja pyöräilyväylä on korotettu, tulee ajoradan ja reunakiven välinen korkeusero luiskata kaltevuuteen 1:10 tai loivemmaksi.</a:t>
            </a:r>
            <a:r>
              <a:rPr lang="fi-FI" sz="1200" i="1" dirty="0">
                <a:effectLst/>
                <a:latin typeface="Calibri" panose="020F0502020204030204" pitchFamily="34" charset="0"/>
                <a:ea typeface="Times New Roman" panose="02020603050405020304" pitchFamily="18" charset="0"/>
              </a:rPr>
              <a:t> </a:t>
            </a:r>
          </a:p>
          <a:p>
            <a:pPr lvl="0">
              <a:buNone/>
            </a:pPr>
            <a:endParaRPr lang="fi-FI" altLang="fi-FI" sz="1200" dirty="0">
              <a:latin typeface="Arial" panose="020B0604020202020204" pitchFamily="34" charset="0"/>
              <a:cs typeface="Arial" panose="020B0604020202020204" pitchFamily="34" charset="0"/>
            </a:endParaRPr>
          </a:p>
          <a:p>
            <a:pPr>
              <a:spcBef>
                <a:spcPct val="0"/>
              </a:spcBef>
              <a:buFontTx/>
              <a:buNone/>
            </a:pPr>
            <a:r>
              <a:rPr lang="fi-FI" altLang="fi-FI" sz="1200" dirty="0">
                <a:latin typeface="Arial" panose="020B0604020202020204" pitchFamily="34" charset="0"/>
                <a:cs typeface="Arial" panose="020B0604020202020204" pitchFamily="34" charset="0"/>
              </a:rPr>
              <a:t>Työn ajaksi voidaan myös rakentaa väliaikainen päällystetty jalankulku- ja pyöräilyväylä esim. tien ja jalankulku- ja pyöräilyväylän väliselle viheralueelle tai olemassa olevan jalankulku- ja pyöräilyväylän ulkopuolelle. Mahdollisista kulkureitin muutoksista on ilmoitettava liikennemerkein hyvissä ajoin ennen varsinaista työkohdetta.</a:t>
            </a:r>
          </a:p>
          <a:p>
            <a:pPr>
              <a:spcBef>
                <a:spcPct val="0"/>
              </a:spcBef>
              <a:buFontTx/>
              <a:buNone/>
            </a:pPr>
            <a:endParaRPr lang="fi-FI" altLang="fi-FI" sz="1200" dirty="0">
              <a:latin typeface="Arial" panose="020B0604020202020204" pitchFamily="34" charset="0"/>
              <a:cs typeface="Arial" panose="020B0604020202020204" pitchFamily="34" charset="0"/>
            </a:endParaRPr>
          </a:p>
          <a:p>
            <a:pPr>
              <a:spcBef>
                <a:spcPct val="0"/>
              </a:spcBef>
              <a:buFontTx/>
              <a:buNone/>
            </a:pPr>
            <a:r>
              <a:rPr lang="fi-FI" altLang="fi-FI" sz="1200" dirty="0">
                <a:latin typeface="Arial" panose="020B0604020202020204" pitchFamily="34" charset="0"/>
                <a:cs typeface="Arial" panose="020B0604020202020204" pitchFamily="34" charset="0"/>
              </a:rPr>
              <a:t>Jalankulku- ja pyöräilyväylälle ei saa pysäköidä autoja eikä sijoittaa muita laitteita niin, että väylällä kulku estyy tai vaarantuu. Kaivuumassoja ei saa sijoittaa ajoradalle, jalankulku- ja pyöräilyväylälle eikä sivuojan pohjalle niin että tien tai jalankulku- ja pyöräilyväylän kuivatus ei toimi. Ellei piennar ole riittävän leveä massojen työnaikaiseen sijoittamiseen, tulee ne siirtää suoraan kuorma-auton lavalle.</a:t>
            </a:r>
          </a:p>
          <a:p>
            <a:pPr>
              <a:spcBef>
                <a:spcPct val="0"/>
              </a:spcBef>
              <a:buFontTx/>
              <a:buNone/>
            </a:pPr>
            <a:endParaRPr lang="fi-FI" altLang="fi-FI" sz="1200" dirty="0">
              <a:latin typeface="Arial" panose="020B0604020202020204" pitchFamily="34" charset="0"/>
              <a:cs typeface="Arial" panose="020B0604020202020204" pitchFamily="34" charset="0"/>
            </a:endParaRPr>
          </a:p>
          <a:p>
            <a:pPr>
              <a:spcBef>
                <a:spcPct val="0"/>
              </a:spcBef>
              <a:buNone/>
            </a:pPr>
            <a:r>
              <a:rPr lang="fi-FI" altLang="fi-FI" sz="1200" dirty="0">
                <a:latin typeface="Arial" panose="020B0604020202020204" pitchFamily="34" charset="0"/>
                <a:cs typeface="Arial" panose="020B0604020202020204" pitchFamily="34" charset="0"/>
              </a:rPr>
              <a:t>Kaikilla tiellä työskentelevillä on oltava vähintään Tieturva 1 -pätevyys. Liikenteenohjaus-suunnitelman laatijalta edellytetään riittävää kokemusta suunnitelmien laatimisesta ja hänellä tulee olla voimassa oleva Tieturva 2 -pätevyys. </a:t>
            </a:r>
          </a:p>
          <a:p>
            <a:pPr>
              <a:spcBef>
                <a:spcPct val="0"/>
              </a:spcBef>
              <a:buFontTx/>
              <a:buNone/>
            </a:pPr>
            <a:endParaRPr lang="fi-FI" altLang="fi-FI" sz="1200" dirty="0">
              <a:latin typeface="Arial" panose="020B0604020202020204" pitchFamily="34" charset="0"/>
              <a:cs typeface="Arial" panose="020B0604020202020204" pitchFamily="34" charset="0"/>
            </a:endParaRPr>
          </a:p>
          <a:p>
            <a:pPr>
              <a:spcBef>
                <a:spcPct val="0"/>
              </a:spcBef>
              <a:buFontTx/>
              <a:buNone/>
            </a:pPr>
            <a:r>
              <a:rPr lang="fi-FI" altLang="fi-FI" sz="1200" dirty="0">
                <a:latin typeface="Arial" panose="020B0604020202020204" pitchFamily="34" charset="0"/>
                <a:cs typeface="Arial" panose="020B0604020202020204" pitchFamily="34" charset="0"/>
              </a:rPr>
              <a:t>Liikennemäärän ollessa yli 1 500 ajon/vrk tulee liikennemerkit sijoittaa molemmille puolille ajorataa. </a:t>
            </a:r>
          </a:p>
          <a:p>
            <a:pPr>
              <a:spcBef>
                <a:spcPct val="0"/>
              </a:spcBef>
              <a:buFontTx/>
              <a:buNone/>
            </a:pPr>
            <a:endParaRPr lang="fi-FI" altLang="fi-FI"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9539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50" name="Ryhmä 149"/>
          <p:cNvGrpSpPr/>
          <p:nvPr/>
        </p:nvGrpSpPr>
        <p:grpSpPr>
          <a:xfrm rot="10800000">
            <a:off x="2084767" y="4317183"/>
            <a:ext cx="165241" cy="1948202"/>
            <a:chOff x="1592437" y="4313677"/>
            <a:chExt cx="165241" cy="1948202"/>
          </a:xfrm>
        </p:grpSpPr>
        <p:pic>
          <p:nvPicPr>
            <p:cNvPr id="151" name="Kuva 1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62697">
              <a:off x="1363246" y="5983035"/>
              <a:ext cx="509111" cy="48578"/>
            </a:xfrm>
            <a:prstGeom prst="rect">
              <a:avLst/>
            </a:prstGeom>
          </p:spPr>
        </p:pic>
        <p:pic>
          <p:nvPicPr>
            <p:cNvPr id="152" name="Kuva 1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520000">
              <a:off x="1362170" y="4543944"/>
              <a:ext cx="509111" cy="48578"/>
            </a:xfrm>
            <a:prstGeom prst="rect">
              <a:avLst/>
            </a:prstGeom>
          </p:spPr>
        </p:pic>
        <p:pic>
          <p:nvPicPr>
            <p:cNvPr id="153" name="Kuva 1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78833" y="5516011"/>
              <a:ext cx="509111" cy="48578"/>
            </a:xfrm>
            <a:prstGeom prst="rect">
              <a:avLst/>
            </a:prstGeom>
          </p:spPr>
        </p:pic>
        <p:pic>
          <p:nvPicPr>
            <p:cNvPr id="154" name="Kuva 1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78832" y="5008272"/>
              <a:ext cx="509111" cy="48578"/>
            </a:xfrm>
            <a:prstGeom prst="rect">
              <a:avLst/>
            </a:prstGeom>
          </p:spPr>
        </p:pic>
      </p:grpSp>
      <p:sp>
        <p:nvSpPr>
          <p:cNvPr id="57" name="Suorakulmio 244"/>
          <p:cNvSpPr>
            <a:spLocks noChangeArrowheads="1"/>
          </p:cNvSpPr>
          <p:nvPr/>
        </p:nvSpPr>
        <p:spPr bwMode="auto">
          <a:xfrm>
            <a:off x="1850668" y="4733615"/>
            <a:ext cx="1795000"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Työalue</a:t>
            </a:r>
          </a:p>
        </p:txBody>
      </p:sp>
      <p:grpSp>
        <p:nvGrpSpPr>
          <p:cNvPr id="66" name="Ryhmä 65"/>
          <p:cNvGrpSpPr/>
          <p:nvPr/>
        </p:nvGrpSpPr>
        <p:grpSpPr>
          <a:xfrm rot="10800000">
            <a:off x="3357161" y="4155860"/>
            <a:ext cx="154574" cy="2485657"/>
            <a:chOff x="3676548" y="4780599"/>
            <a:chExt cx="100549" cy="1616903"/>
          </a:xfrm>
        </p:grpSpPr>
        <p:sp>
          <p:nvSpPr>
            <p:cNvPr id="67"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8"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9"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0"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1"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2"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3"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4"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5"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6" name="Suorakulmio 100"/>
            <p:cNvSpPr>
              <a:spLocks noChangeAspect="1" noChangeArrowheads="1"/>
            </p:cNvSpPr>
            <p:nvPr/>
          </p:nvSpPr>
          <p:spPr bwMode="auto">
            <a:xfrm>
              <a:off x="3690699" y="498236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7" name="Suorakulmio 100"/>
            <p:cNvSpPr>
              <a:spLocks noChangeAspect="1" noChangeArrowheads="1"/>
            </p:cNvSpPr>
            <p:nvPr/>
          </p:nvSpPr>
          <p:spPr bwMode="auto">
            <a:xfrm>
              <a:off x="3713140" y="488177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8" name="Suorakulmio 100"/>
            <p:cNvSpPr>
              <a:spLocks noChangeAspect="1" noChangeArrowheads="1"/>
            </p:cNvSpPr>
            <p:nvPr/>
          </p:nvSpPr>
          <p:spPr bwMode="auto">
            <a:xfrm>
              <a:off x="3677821" y="5084823"/>
              <a:ext cx="41651" cy="41654"/>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9" name="Suorakulmio 100"/>
            <p:cNvSpPr>
              <a:spLocks noChangeAspect="1" noChangeArrowheads="1"/>
            </p:cNvSpPr>
            <p:nvPr/>
          </p:nvSpPr>
          <p:spPr bwMode="auto">
            <a:xfrm rot="5400000">
              <a:off x="3712811" y="625106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80" name="Suorakulmio 100"/>
            <p:cNvSpPr>
              <a:spLocks noChangeAspect="1" noChangeArrowheads="1"/>
            </p:cNvSpPr>
            <p:nvPr/>
          </p:nvSpPr>
          <p:spPr bwMode="auto">
            <a:xfrm rot="5400000">
              <a:off x="3691211" y="615169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81" name="Suorakulmio 100"/>
            <p:cNvSpPr>
              <a:spLocks noChangeAspect="1" noChangeArrowheads="1"/>
            </p:cNvSpPr>
            <p:nvPr/>
          </p:nvSpPr>
          <p:spPr bwMode="auto">
            <a:xfrm rot="5400000">
              <a:off x="3733898" y="6354303"/>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82" name="Suorakulmio 100"/>
            <p:cNvSpPr>
              <a:spLocks noChangeAspect="1" noChangeArrowheads="1"/>
            </p:cNvSpPr>
            <p:nvPr/>
          </p:nvSpPr>
          <p:spPr bwMode="auto">
            <a:xfrm>
              <a:off x="3733897" y="478059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cxnSp>
        <p:nvCxnSpPr>
          <p:cNvPr id="84" name="Suora yhdysviiva 387"/>
          <p:cNvCxnSpPr>
            <a:cxnSpLocks noChangeShapeType="1"/>
            <a:endCxn id="75" idx="3"/>
          </p:cNvCxnSpPr>
          <p:nvPr/>
        </p:nvCxnSpPr>
        <p:spPr bwMode="auto">
          <a:xfrm flipV="1">
            <a:off x="3045619" y="5979240"/>
            <a:ext cx="397606" cy="79"/>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pic>
        <p:nvPicPr>
          <p:cNvPr id="85"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76587" y="5690540"/>
            <a:ext cx="226695" cy="62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Ryhmä 11"/>
          <p:cNvGrpSpPr/>
          <p:nvPr/>
        </p:nvGrpSpPr>
        <p:grpSpPr>
          <a:xfrm>
            <a:off x="776196" y="3293102"/>
            <a:ext cx="880465" cy="671989"/>
            <a:chOff x="911887" y="2939020"/>
            <a:chExt cx="880465" cy="671989"/>
          </a:xfrm>
        </p:grpSpPr>
        <p:pic>
          <p:nvPicPr>
            <p:cNvPr id="8" name="Kuva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659478" y="3004177"/>
              <a:ext cx="132874" cy="114776"/>
            </a:xfrm>
            <a:prstGeom prst="rect">
              <a:avLst/>
            </a:prstGeom>
          </p:spPr>
        </p:pic>
        <p:pic>
          <p:nvPicPr>
            <p:cNvPr id="95" name="Kuva 94"/>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911887" y="2939020"/>
              <a:ext cx="599372" cy="671989"/>
            </a:xfrm>
            <a:prstGeom prst="rect">
              <a:avLst/>
            </a:prstGeom>
          </p:spPr>
        </p:pic>
        <p:cxnSp>
          <p:nvCxnSpPr>
            <p:cNvPr id="96" name="Suora yhdysviiva 95"/>
            <p:cNvCxnSpPr/>
            <p:nvPr/>
          </p:nvCxnSpPr>
          <p:spPr>
            <a:xfrm flipH="1">
              <a:off x="1510818" y="3054119"/>
              <a:ext cx="177799" cy="889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Ryhmä 96"/>
          <p:cNvGrpSpPr/>
          <p:nvPr/>
        </p:nvGrpSpPr>
        <p:grpSpPr>
          <a:xfrm rot="10800000">
            <a:off x="991926" y="7278948"/>
            <a:ext cx="1381646" cy="1311273"/>
            <a:chOff x="1841402" y="1423150"/>
            <a:chExt cx="1381646" cy="1311273"/>
          </a:xfrm>
        </p:grpSpPr>
        <p:pic>
          <p:nvPicPr>
            <p:cNvPr id="98" name="Kuva 9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841402" y="2619647"/>
              <a:ext cx="132874" cy="114776"/>
            </a:xfrm>
            <a:prstGeom prst="rect">
              <a:avLst/>
            </a:prstGeom>
          </p:spPr>
        </p:pic>
        <p:pic>
          <p:nvPicPr>
            <p:cNvPr id="99" name="Kuva 98"/>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2623676" y="1423150"/>
              <a:ext cx="599372" cy="671989"/>
            </a:xfrm>
            <a:prstGeom prst="rect">
              <a:avLst/>
            </a:prstGeom>
          </p:spPr>
        </p:pic>
        <p:cxnSp>
          <p:nvCxnSpPr>
            <p:cNvPr id="100" name="Suora yhdysviiva 99"/>
            <p:cNvCxnSpPr>
              <a:stCxn id="98" idx="2"/>
            </p:cNvCxnSpPr>
            <p:nvPr/>
          </p:nvCxnSpPr>
          <p:spPr>
            <a:xfrm rot="10800000" flipH="1">
              <a:off x="1907839" y="1961571"/>
              <a:ext cx="916485" cy="65807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Ryhmä 1"/>
          <p:cNvGrpSpPr/>
          <p:nvPr/>
        </p:nvGrpSpPr>
        <p:grpSpPr>
          <a:xfrm>
            <a:off x="1592437" y="4313677"/>
            <a:ext cx="165241" cy="1934189"/>
            <a:chOff x="1592437" y="4313677"/>
            <a:chExt cx="165241" cy="1934189"/>
          </a:xfrm>
        </p:grpSpPr>
        <p:pic>
          <p:nvPicPr>
            <p:cNvPr id="86" name="Kuva 8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62697">
              <a:off x="1369113" y="5969022"/>
              <a:ext cx="509111" cy="48578"/>
            </a:xfrm>
            <a:prstGeom prst="rect">
              <a:avLst/>
            </a:prstGeom>
          </p:spPr>
        </p:pic>
        <p:pic>
          <p:nvPicPr>
            <p:cNvPr id="88" name="Kuva 8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520000">
              <a:off x="1362170" y="4543944"/>
              <a:ext cx="509111" cy="48578"/>
            </a:xfrm>
            <a:prstGeom prst="rect">
              <a:avLst/>
            </a:prstGeom>
          </p:spPr>
        </p:pic>
        <p:pic>
          <p:nvPicPr>
            <p:cNvPr id="197" name="Kuva 19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78833" y="5516011"/>
              <a:ext cx="509111" cy="48578"/>
            </a:xfrm>
            <a:prstGeom prst="rect">
              <a:avLst/>
            </a:prstGeom>
          </p:spPr>
        </p:pic>
        <p:pic>
          <p:nvPicPr>
            <p:cNvPr id="198" name="Kuva 1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78832" y="5008272"/>
              <a:ext cx="509111" cy="48578"/>
            </a:xfrm>
            <a:prstGeom prst="rect">
              <a:avLst/>
            </a:prstGeom>
          </p:spPr>
        </p:pic>
      </p:grpSp>
      <p:grpSp>
        <p:nvGrpSpPr>
          <p:cNvPr id="90" name="Ryhmä 89"/>
          <p:cNvGrpSpPr/>
          <p:nvPr/>
        </p:nvGrpSpPr>
        <p:grpSpPr>
          <a:xfrm>
            <a:off x="1723049" y="4970648"/>
            <a:ext cx="396345" cy="71716"/>
            <a:chOff x="3134530" y="6012582"/>
            <a:chExt cx="396345" cy="71716"/>
          </a:xfrm>
        </p:grpSpPr>
        <p:cxnSp>
          <p:nvCxnSpPr>
            <p:cNvPr id="92" name="Suora yhdysviiva 387"/>
            <p:cNvCxnSpPr>
              <a:cxnSpLocks noChangeShapeType="1"/>
            </p:cNvCxnSpPr>
            <p:nvPr/>
          </p:nvCxnSpPr>
          <p:spPr bwMode="auto">
            <a:xfrm flipV="1">
              <a:off x="3134530" y="6012583"/>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3" name="Suora yhdysviiva 387"/>
            <p:cNvCxnSpPr>
              <a:cxnSpLocks noChangeShapeType="1"/>
            </p:cNvCxnSpPr>
            <p:nvPr/>
          </p:nvCxnSpPr>
          <p:spPr bwMode="auto">
            <a:xfrm>
              <a:off x="3173749" y="6048440"/>
              <a:ext cx="322049"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4" name="Suora yhdysviiva 387"/>
            <p:cNvCxnSpPr>
              <a:cxnSpLocks noChangeShapeType="1"/>
            </p:cNvCxnSpPr>
            <p:nvPr/>
          </p:nvCxnSpPr>
          <p:spPr bwMode="auto">
            <a:xfrm flipV="1">
              <a:off x="3452437" y="6012582"/>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sp>
        <p:nvSpPr>
          <p:cNvPr id="149" name="Dian numeron paikkamerkki 5"/>
          <p:cNvSpPr txBox="1">
            <a:spLocks/>
          </p:cNvSpPr>
          <p:nvPr/>
        </p:nvSpPr>
        <p:spPr>
          <a:xfrm>
            <a:off x="2685800" y="9333796"/>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5.9</a:t>
            </a:r>
          </a:p>
        </p:txBody>
      </p:sp>
      <p:grpSp>
        <p:nvGrpSpPr>
          <p:cNvPr id="4" name="Ryhmä 3"/>
          <p:cNvGrpSpPr/>
          <p:nvPr/>
        </p:nvGrpSpPr>
        <p:grpSpPr>
          <a:xfrm>
            <a:off x="2029751" y="1608202"/>
            <a:ext cx="4346154" cy="2623492"/>
            <a:chOff x="2029751" y="1608202"/>
            <a:chExt cx="4346154" cy="2623492"/>
          </a:xfrm>
        </p:grpSpPr>
        <p:grpSp>
          <p:nvGrpSpPr>
            <p:cNvPr id="138" name="Ryhmä 137"/>
            <p:cNvGrpSpPr>
              <a:grpSpLocks noChangeAspect="1"/>
            </p:cNvGrpSpPr>
            <p:nvPr/>
          </p:nvGrpSpPr>
          <p:grpSpPr>
            <a:xfrm>
              <a:off x="2029751" y="1794380"/>
              <a:ext cx="3601176" cy="2345971"/>
              <a:chOff x="1332177" y="1687455"/>
              <a:chExt cx="3305017" cy="2153041"/>
            </a:xfrm>
          </p:grpSpPr>
          <p:pic>
            <p:nvPicPr>
              <p:cNvPr id="143" name="Kuva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693758" y="1752697"/>
                <a:ext cx="208052" cy="57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542693" y="1751646"/>
                <a:ext cx="208052" cy="57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5" name="Ryhmä 154"/>
              <p:cNvGrpSpPr/>
              <p:nvPr/>
            </p:nvGrpSpPr>
            <p:grpSpPr>
              <a:xfrm rot="10800000">
                <a:off x="1332177" y="1687455"/>
                <a:ext cx="3305017" cy="2153041"/>
                <a:chOff x="2230313" y="6975183"/>
                <a:chExt cx="3305017" cy="2153041"/>
              </a:xfrm>
            </p:grpSpPr>
            <p:pic>
              <p:nvPicPr>
                <p:cNvPr id="156" name="Kuva 155"/>
                <p:cNvPicPr>
                  <a:picLocks noChangeAspect="1"/>
                </p:cNvPicPr>
                <p:nvPr/>
              </p:nvPicPr>
              <p:blipFill>
                <a:blip r:embed="rId8">
                  <a:extLst>
                    <a:ext uri="{28A0092B-C50C-407E-A947-70E740481C1C}">
                      <a14:useLocalDpi xmlns:a14="http://schemas.microsoft.com/office/drawing/2010/main" val="0"/>
                    </a:ext>
                  </a:extLst>
                </a:blip>
                <a:srcRect/>
                <a:stretch/>
              </p:blipFill>
              <p:spPr>
                <a:xfrm>
                  <a:off x="4455305" y="8546614"/>
                  <a:ext cx="462280" cy="406683"/>
                </a:xfrm>
                <a:prstGeom prst="rect">
                  <a:avLst/>
                </a:prstGeom>
              </p:spPr>
            </p:pic>
            <p:cxnSp>
              <p:nvCxnSpPr>
                <p:cNvPr id="157" name="Suora yhdysviiva 156"/>
                <p:cNvCxnSpPr/>
                <p:nvPr/>
              </p:nvCxnSpPr>
              <p:spPr>
                <a:xfrm rot="10800000">
                  <a:off x="4740714" y="807039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58"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8864" y="8392845"/>
                  <a:ext cx="168545" cy="16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9" name="Ryhmä 158"/>
                <p:cNvGrpSpPr/>
                <p:nvPr/>
              </p:nvGrpSpPr>
              <p:grpSpPr>
                <a:xfrm rot="10800000">
                  <a:off x="2230313" y="6975183"/>
                  <a:ext cx="3305017" cy="2153041"/>
                  <a:chOff x="1131485" y="2119688"/>
                  <a:chExt cx="3611055" cy="2352409"/>
                </a:xfrm>
              </p:grpSpPr>
              <p:grpSp>
                <p:nvGrpSpPr>
                  <p:cNvPr id="160" name="Ryhmä 159"/>
                  <p:cNvGrpSpPr/>
                  <p:nvPr/>
                </p:nvGrpSpPr>
                <p:grpSpPr>
                  <a:xfrm>
                    <a:off x="2356082" y="2189823"/>
                    <a:ext cx="1676967" cy="68133"/>
                    <a:chOff x="2356082" y="2189823"/>
                    <a:chExt cx="1676967" cy="68133"/>
                  </a:xfrm>
                </p:grpSpPr>
                <p:pic>
                  <p:nvPicPr>
                    <p:cNvPr id="173"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356082" y="218982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942562" y="219286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61" name="Suora yhdysviiva 160"/>
                  <p:cNvCxnSpPr>
                    <a:stCxn id="174" idx="2"/>
                    <a:endCxn id="166" idx="2"/>
                  </p:cNvCxnSpPr>
                  <p:nvPr/>
                </p:nvCxnSpPr>
                <p:spPr>
                  <a:xfrm>
                    <a:off x="3987806" y="2192868"/>
                    <a:ext cx="375780" cy="11749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uora yhdysviiva 161"/>
                  <p:cNvCxnSpPr>
                    <a:stCxn id="156" idx="2"/>
                    <a:endCxn id="173" idx="2"/>
                  </p:cNvCxnSpPr>
                  <p:nvPr/>
                </p:nvCxnSpPr>
                <p:spPr>
                  <a:xfrm flipV="1">
                    <a:off x="2058975" y="2189823"/>
                    <a:ext cx="342350" cy="12098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 name="Ryhmä 162"/>
                  <p:cNvGrpSpPr/>
                  <p:nvPr/>
                </p:nvGrpSpPr>
                <p:grpSpPr>
                  <a:xfrm rot="10800000">
                    <a:off x="1131485" y="2119688"/>
                    <a:ext cx="675779" cy="2352409"/>
                    <a:chOff x="2905809" y="6392705"/>
                    <a:chExt cx="675779" cy="2352409"/>
                  </a:xfrm>
                </p:grpSpPr>
                <p:cxnSp>
                  <p:nvCxnSpPr>
                    <p:cNvPr id="168" name="Suora yhdysviiva 167"/>
                    <p:cNvCxnSpPr/>
                    <p:nvPr/>
                  </p:nvCxnSpPr>
                  <p:spPr>
                    <a:xfrm flipV="1">
                      <a:off x="2973486" y="6392705"/>
                      <a:ext cx="3083" cy="2275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uora yhdysviiva 169"/>
                    <p:cNvCxnSpPr/>
                    <p:nvPr/>
                  </p:nvCxnSpPr>
                  <p:spPr>
                    <a:xfrm rot="10800000">
                      <a:off x="2905809" y="867012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ekstiruutu 170"/>
                    <p:cNvSpPr txBox="1"/>
                    <p:nvPr/>
                  </p:nvSpPr>
                  <p:spPr>
                    <a:xfrm>
                      <a:off x="3079207" y="8590804"/>
                      <a:ext cx="502381" cy="154310"/>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cxnSp>
                <p:nvCxnSpPr>
                  <p:cNvPr id="164" name="Suora yhdysviiva 163"/>
                  <p:cNvCxnSpPr/>
                  <p:nvPr/>
                </p:nvCxnSpPr>
                <p:spPr>
                  <a:xfrm>
                    <a:off x="1805848" y="4465827"/>
                    <a:ext cx="2936692" cy="1555"/>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65" name="Ryhmä 164"/>
                  <p:cNvGrpSpPr/>
                  <p:nvPr/>
                </p:nvGrpSpPr>
                <p:grpSpPr>
                  <a:xfrm>
                    <a:off x="4111043" y="2310362"/>
                    <a:ext cx="505086" cy="606061"/>
                    <a:chOff x="4111043" y="2310362"/>
                    <a:chExt cx="505086" cy="606061"/>
                  </a:xfrm>
                </p:grpSpPr>
                <p:pic>
                  <p:nvPicPr>
                    <p:cNvPr id="166" name="Kuva 165"/>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4111043" y="2310362"/>
                      <a:ext cx="505086" cy="444341"/>
                    </a:xfrm>
                    <a:prstGeom prst="rect">
                      <a:avLst/>
                    </a:prstGeom>
                  </p:spPr>
                </p:pic>
                <p:pic>
                  <p:nvPicPr>
                    <p:cNvPr id="167"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4299538" y="2735274"/>
                      <a:ext cx="184152" cy="18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grpSp>
          <p:nvGrpSpPr>
            <p:cNvPr id="107" name="Ryhmä 106"/>
            <p:cNvGrpSpPr/>
            <p:nvPr/>
          </p:nvGrpSpPr>
          <p:grpSpPr>
            <a:xfrm rot="10800000">
              <a:off x="2281954" y="1608202"/>
              <a:ext cx="4093951" cy="2623492"/>
              <a:chOff x="1546601" y="6891352"/>
              <a:chExt cx="3757267" cy="2407739"/>
            </a:xfrm>
          </p:grpSpPr>
          <p:pic>
            <p:nvPicPr>
              <p:cNvPr id="147" name="Kuva 146"/>
              <p:cNvPicPr>
                <a:picLocks noChangeAspect="1"/>
              </p:cNvPicPr>
              <p:nvPr/>
            </p:nvPicPr>
            <p:blipFill>
              <a:blip r:embed="rId11">
                <a:extLst>
                  <a:ext uri="{28A0092B-C50C-407E-A947-70E740481C1C}">
                    <a14:useLocalDpi xmlns:a14="http://schemas.microsoft.com/office/drawing/2010/main" val="0"/>
                  </a:ext>
                </a:extLst>
              </a:blip>
              <a:srcRect/>
              <a:stretch/>
            </p:blipFill>
            <p:spPr>
              <a:xfrm>
                <a:off x="4526092" y="8969148"/>
                <a:ext cx="328799" cy="329531"/>
              </a:xfrm>
              <a:prstGeom prst="rect">
                <a:avLst/>
              </a:prstGeom>
            </p:spPr>
          </p:pic>
          <p:cxnSp>
            <p:nvCxnSpPr>
              <p:cNvPr id="110" name="Suora yhdysviiva 109"/>
              <p:cNvCxnSpPr/>
              <p:nvPr/>
            </p:nvCxnSpPr>
            <p:spPr>
              <a:xfrm rot="10800000">
                <a:off x="4740714" y="8070391"/>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2" name="Ryhmä 111"/>
              <p:cNvGrpSpPr/>
              <p:nvPr/>
            </p:nvGrpSpPr>
            <p:grpSpPr>
              <a:xfrm rot="10800000">
                <a:off x="1546601" y="6891352"/>
                <a:ext cx="3757267" cy="2407739"/>
                <a:chOff x="1384380" y="1932999"/>
                <a:chExt cx="4105182" cy="2630692"/>
              </a:xfrm>
            </p:grpSpPr>
            <p:cxnSp>
              <p:nvCxnSpPr>
                <p:cNvPr id="140" name="Suora yhdysviiva 139"/>
                <p:cNvCxnSpPr>
                  <a:stCxn id="323" idx="2"/>
                </p:cNvCxnSpPr>
                <p:nvPr/>
              </p:nvCxnSpPr>
              <p:spPr>
                <a:xfrm flipV="1">
                  <a:off x="3987805" y="3310124"/>
                  <a:ext cx="254058" cy="102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6" name="Ryhmä 115"/>
                <p:cNvGrpSpPr/>
                <p:nvPr/>
              </p:nvGrpSpPr>
              <p:grpSpPr>
                <a:xfrm>
                  <a:off x="1384380" y="2194678"/>
                  <a:ext cx="4105182" cy="2369013"/>
                  <a:chOff x="1384380" y="2194678"/>
                  <a:chExt cx="4105182" cy="2369013"/>
                </a:xfrm>
              </p:grpSpPr>
              <p:grpSp>
                <p:nvGrpSpPr>
                  <p:cNvPr id="124" name="Ryhmä 123"/>
                  <p:cNvGrpSpPr/>
                  <p:nvPr/>
                </p:nvGrpSpPr>
                <p:grpSpPr>
                  <a:xfrm rot="10800000">
                    <a:off x="1384380" y="2194678"/>
                    <a:ext cx="425390" cy="2369013"/>
                    <a:chOff x="2903303" y="6301111"/>
                    <a:chExt cx="425390" cy="2369013"/>
                  </a:xfrm>
                </p:grpSpPr>
                <p:cxnSp>
                  <p:nvCxnSpPr>
                    <p:cNvPr id="132" name="Suora yhdysviiva 131"/>
                    <p:cNvCxnSpPr/>
                    <p:nvPr/>
                  </p:nvCxnSpPr>
                  <p:spPr>
                    <a:xfrm rot="10800000">
                      <a:off x="2903303" y="63951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uora yhdysviiva 133"/>
                    <p:cNvCxnSpPr/>
                    <p:nvPr/>
                  </p:nvCxnSpPr>
                  <p:spPr>
                    <a:xfrm rot="10800000">
                      <a:off x="2905809" y="867012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Tekstiruutu 136"/>
                    <p:cNvSpPr txBox="1"/>
                    <p:nvPr/>
                  </p:nvSpPr>
                  <p:spPr>
                    <a:xfrm>
                      <a:off x="3076705" y="6301111"/>
                      <a:ext cx="251988" cy="16813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25" name="Ryhmä 124"/>
                  <p:cNvGrpSpPr/>
                  <p:nvPr/>
                </p:nvGrpSpPr>
                <p:grpSpPr>
                  <a:xfrm>
                    <a:off x="4749382" y="3245789"/>
                    <a:ext cx="740180" cy="1295218"/>
                    <a:chOff x="2589383" y="5529468"/>
                    <a:chExt cx="740180" cy="1295218"/>
                  </a:xfrm>
                </p:grpSpPr>
                <p:cxnSp>
                  <p:nvCxnSpPr>
                    <p:cNvPr id="126" name="Suora yhdysviiva 125"/>
                    <p:cNvCxnSpPr/>
                    <p:nvPr/>
                  </p:nvCxnSpPr>
                  <p:spPr>
                    <a:xfrm flipH="1" flipV="1">
                      <a:off x="2675708" y="5610463"/>
                      <a:ext cx="1136" cy="1137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uora yhdysviiva 126"/>
                    <p:cNvCxnSpPr/>
                    <p:nvPr/>
                  </p:nvCxnSpPr>
                  <p:spPr>
                    <a:xfrm rot="10800000">
                      <a:off x="2589383" y="560403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kstiruutu 127"/>
                    <p:cNvSpPr txBox="1"/>
                    <p:nvPr/>
                  </p:nvSpPr>
                  <p:spPr>
                    <a:xfrm>
                      <a:off x="2738542" y="5529468"/>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129" name="Suora yhdysviiva 128"/>
                    <p:cNvCxnSpPr/>
                    <p:nvPr/>
                  </p:nvCxnSpPr>
                  <p:spPr>
                    <a:xfrm rot="10800000">
                      <a:off x="2594542" y="674981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kstiruutu 129"/>
                    <p:cNvSpPr txBox="1"/>
                    <p:nvPr/>
                  </p:nvSpPr>
                  <p:spPr>
                    <a:xfrm>
                      <a:off x="2762015" y="6670798"/>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cxnSp>
              <p:nvCxnSpPr>
                <p:cNvPr id="117" name="Suora yhdysviiva 116"/>
                <p:cNvCxnSpPr/>
                <p:nvPr/>
              </p:nvCxnSpPr>
              <p:spPr>
                <a:xfrm>
                  <a:off x="1805848" y="4465827"/>
                  <a:ext cx="2936692" cy="1555"/>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22" name="Kuva 121"/>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4179541" y="1932999"/>
                  <a:ext cx="359245" cy="360045"/>
                </a:xfrm>
                <a:prstGeom prst="rect">
                  <a:avLst/>
                </a:prstGeom>
              </p:spPr>
            </p:pic>
          </p:grpSp>
        </p:grpSp>
        <p:pic>
          <p:nvPicPr>
            <p:cNvPr id="322" name="Kuva 321"/>
            <p:cNvPicPr>
              <a:picLocks noChangeAspect="1"/>
            </p:cNvPicPr>
            <p:nvPr/>
          </p:nvPicPr>
          <p:blipFill>
            <a:blip r:embed="rId12">
              <a:extLst>
                <a:ext uri="{28A0092B-C50C-407E-A947-70E740481C1C}">
                  <a14:useLocalDpi xmlns:a14="http://schemas.microsoft.com/office/drawing/2010/main" val="0"/>
                </a:ext>
              </a:extLst>
            </a:blip>
            <a:srcRect/>
            <a:stretch/>
          </p:blipFill>
          <p:spPr>
            <a:xfrm>
              <a:off x="5131178" y="2803059"/>
              <a:ext cx="358262" cy="359060"/>
            </a:xfrm>
            <a:prstGeom prst="rect">
              <a:avLst/>
            </a:prstGeom>
          </p:spPr>
        </p:pic>
        <p:pic>
          <p:nvPicPr>
            <p:cNvPr id="323"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4833138" y="2991765"/>
              <a:ext cx="90239" cy="6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 name="Ryhmä 357"/>
          <p:cNvGrpSpPr/>
          <p:nvPr/>
        </p:nvGrpSpPr>
        <p:grpSpPr>
          <a:xfrm rot="10800000">
            <a:off x="2178105" y="6555081"/>
            <a:ext cx="4140259" cy="2621332"/>
            <a:chOff x="1858170" y="1608202"/>
            <a:chExt cx="4140259" cy="2621332"/>
          </a:xfrm>
        </p:grpSpPr>
        <p:grpSp>
          <p:nvGrpSpPr>
            <p:cNvPr id="359" name="Ryhmä 358"/>
            <p:cNvGrpSpPr>
              <a:grpSpLocks noChangeAspect="1"/>
            </p:cNvGrpSpPr>
            <p:nvPr/>
          </p:nvGrpSpPr>
          <p:grpSpPr>
            <a:xfrm>
              <a:off x="1858170" y="1792222"/>
              <a:ext cx="3772757" cy="2345971"/>
              <a:chOff x="1174707" y="1685474"/>
              <a:chExt cx="3462487" cy="2153041"/>
            </a:xfrm>
          </p:grpSpPr>
          <p:pic>
            <p:nvPicPr>
              <p:cNvPr id="396" name="Kuva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693758" y="1752697"/>
                <a:ext cx="208052" cy="57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542693" y="1751646"/>
                <a:ext cx="208052" cy="57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8" name="Ryhmä 397"/>
              <p:cNvGrpSpPr/>
              <p:nvPr/>
            </p:nvGrpSpPr>
            <p:grpSpPr>
              <a:xfrm rot="10800000">
                <a:off x="1174707" y="1685474"/>
                <a:ext cx="3462487" cy="2153041"/>
                <a:chOff x="2230313" y="6977164"/>
                <a:chExt cx="3462487" cy="2153041"/>
              </a:xfrm>
            </p:grpSpPr>
            <p:pic>
              <p:nvPicPr>
                <p:cNvPr id="399" name="Kuva 398"/>
                <p:cNvPicPr>
                  <a:picLocks noChangeAspect="1"/>
                </p:cNvPicPr>
                <p:nvPr/>
              </p:nvPicPr>
              <p:blipFill>
                <a:blip r:embed="rId8">
                  <a:extLst>
                    <a:ext uri="{28A0092B-C50C-407E-A947-70E740481C1C}">
                      <a14:useLocalDpi xmlns:a14="http://schemas.microsoft.com/office/drawing/2010/main" val="0"/>
                    </a:ext>
                  </a:extLst>
                </a:blip>
                <a:srcRect/>
                <a:stretch/>
              </p:blipFill>
              <p:spPr>
                <a:xfrm>
                  <a:off x="4455304" y="8546614"/>
                  <a:ext cx="462280" cy="406683"/>
                </a:xfrm>
                <a:prstGeom prst="rect">
                  <a:avLst/>
                </a:prstGeom>
              </p:spPr>
            </p:pic>
            <p:cxnSp>
              <p:nvCxnSpPr>
                <p:cNvPr id="400" name="Suora yhdysviiva 399"/>
                <p:cNvCxnSpPr/>
                <p:nvPr/>
              </p:nvCxnSpPr>
              <p:spPr>
                <a:xfrm rot="10800000">
                  <a:off x="4740714" y="807039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401"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9625" y="8389091"/>
                  <a:ext cx="168545" cy="16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2" name="Ryhmä 401"/>
                <p:cNvGrpSpPr/>
                <p:nvPr/>
              </p:nvGrpSpPr>
              <p:grpSpPr>
                <a:xfrm rot="10800000">
                  <a:off x="2230313" y="6977164"/>
                  <a:ext cx="3462487" cy="2153041"/>
                  <a:chOff x="959434" y="2117523"/>
                  <a:chExt cx="3783106" cy="2352409"/>
                </a:xfrm>
              </p:grpSpPr>
              <p:grpSp>
                <p:nvGrpSpPr>
                  <p:cNvPr id="403" name="Ryhmä 402"/>
                  <p:cNvGrpSpPr/>
                  <p:nvPr/>
                </p:nvGrpSpPr>
                <p:grpSpPr>
                  <a:xfrm>
                    <a:off x="2356082" y="2189823"/>
                    <a:ext cx="1676967" cy="68133"/>
                    <a:chOff x="2356082" y="2189823"/>
                    <a:chExt cx="1676967" cy="68133"/>
                  </a:xfrm>
                </p:grpSpPr>
                <p:pic>
                  <p:nvPicPr>
                    <p:cNvPr id="414"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356082" y="218982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942562" y="219286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04" name="Suora yhdysviiva 403"/>
                  <p:cNvCxnSpPr>
                    <a:stCxn id="415" idx="2"/>
                    <a:endCxn id="409" idx="2"/>
                  </p:cNvCxnSpPr>
                  <p:nvPr/>
                </p:nvCxnSpPr>
                <p:spPr>
                  <a:xfrm>
                    <a:off x="3987806" y="2192868"/>
                    <a:ext cx="375780" cy="11749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uora yhdysviiva 404"/>
                  <p:cNvCxnSpPr>
                    <a:stCxn id="399" idx="2"/>
                    <a:endCxn id="414" idx="2"/>
                  </p:cNvCxnSpPr>
                  <p:nvPr/>
                </p:nvCxnSpPr>
                <p:spPr>
                  <a:xfrm flipV="1">
                    <a:off x="2058975" y="2189823"/>
                    <a:ext cx="342350" cy="12098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6" name="Ryhmä 405"/>
                  <p:cNvGrpSpPr/>
                  <p:nvPr/>
                </p:nvGrpSpPr>
                <p:grpSpPr>
                  <a:xfrm rot="10800000">
                    <a:off x="959434" y="2117523"/>
                    <a:ext cx="608102" cy="2352409"/>
                    <a:chOff x="3145537" y="6394870"/>
                    <a:chExt cx="608102" cy="2352409"/>
                  </a:xfrm>
                </p:grpSpPr>
                <p:cxnSp>
                  <p:nvCxnSpPr>
                    <p:cNvPr id="411" name="Suora yhdysviiva 410"/>
                    <p:cNvCxnSpPr/>
                    <p:nvPr/>
                  </p:nvCxnSpPr>
                  <p:spPr>
                    <a:xfrm flipV="1">
                      <a:off x="3145537" y="6394870"/>
                      <a:ext cx="3083" cy="2275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3" name="Tekstiruutu 412"/>
                    <p:cNvSpPr txBox="1"/>
                    <p:nvPr/>
                  </p:nvSpPr>
                  <p:spPr>
                    <a:xfrm>
                      <a:off x="3251258" y="8592969"/>
                      <a:ext cx="502381" cy="154310"/>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cxnSp>
                <p:nvCxnSpPr>
                  <p:cNvPr id="407" name="Suora yhdysviiva 406"/>
                  <p:cNvCxnSpPr/>
                  <p:nvPr/>
                </p:nvCxnSpPr>
                <p:spPr>
                  <a:xfrm rot="10800000" flipH="1">
                    <a:off x="1635215" y="4467381"/>
                    <a:ext cx="3107325" cy="66"/>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08" name="Ryhmä 407"/>
                  <p:cNvGrpSpPr/>
                  <p:nvPr/>
                </p:nvGrpSpPr>
                <p:grpSpPr>
                  <a:xfrm>
                    <a:off x="4111044" y="2310362"/>
                    <a:ext cx="505086" cy="616902"/>
                    <a:chOff x="4111044" y="2310362"/>
                    <a:chExt cx="505086" cy="616902"/>
                  </a:xfrm>
                </p:grpSpPr>
                <p:pic>
                  <p:nvPicPr>
                    <p:cNvPr id="409" name="Kuva 408"/>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4111044" y="2310362"/>
                      <a:ext cx="505086" cy="444341"/>
                    </a:xfrm>
                    <a:prstGeom prst="rect">
                      <a:avLst/>
                    </a:prstGeom>
                  </p:spPr>
                </p:pic>
                <p:pic>
                  <p:nvPicPr>
                    <p:cNvPr id="410"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4286165" y="2746115"/>
                      <a:ext cx="184152" cy="18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grpSp>
          <p:nvGrpSpPr>
            <p:cNvPr id="365" name="Ryhmä 364"/>
            <p:cNvGrpSpPr/>
            <p:nvPr/>
          </p:nvGrpSpPr>
          <p:grpSpPr>
            <a:xfrm rot="10800000">
              <a:off x="2110375" y="1608202"/>
              <a:ext cx="3888054" cy="2621332"/>
              <a:chOff x="1893034" y="6893334"/>
              <a:chExt cx="3568303" cy="2405757"/>
            </a:xfrm>
          </p:grpSpPr>
          <p:pic>
            <p:nvPicPr>
              <p:cNvPr id="394" name="Kuva 393"/>
              <p:cNvPicPr>
                <a:picLocks noChangeAspect="1"/>
              </p:cNvPicPr>
              <p:nvPr/>
            </p:nvPicPr>
            <p:blipFill>
              <a:blip r:embed="rId11">
                <a:extLst>
                  <a:ext uri="{28A0092B-C50C-407E-A947-70E740481C1C}">
                    <a14:useLocalDpi xmlns:a14="http://schemas.microsoft.com/office/drawing/2010/main" val="0"/>
                  </a:ext>
                </a:extLst>
              </a:blip>
              <a:srcRect/>
              <a:stretch/>
            </p:blipFill>
            <p:spPr>
              <a:xfrm>
                <a:off x="4526092" y="8969148"/>
                <a:ext cx="328799" cy="329531"/>
              </a:xfrm>
              <a:prstGeom prst="rect">
                <a:avLst/>
              </a:prstGeom>
            </p:spPr>
          </p:pic>
          <p:cxnSp>
            <p:nvCxnSpPr>
              <p:cNvPr id="367" name="Suora yhdysviiva 366"/>
              <p:cNvCxnSpPr/>
              <p:nvPr/>
            </p:nvCxnSpPr>
            <p:spPr>
              <a:xfrm rot="10800000">
                <a:off x="4740714" y="8070391"/>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69" name="Ryhmä 368"/>
              <p:cNvGrpSpPr/>
              <p:nvPr/>
            </p:nvGrpSpPr>
            <p:grpSpPr>
              <a:xfrm rot="10800000">
                <a:off x="1893034" y="6893334"/>
                <a:ext cx="3568303" cy="2405757"/>
                <a:chOff x="1212330" y="1932999"/>
                <a:chExt cx="3898720" cy="2628527"/>
              </a:xfrm>
            </p:grpSpPr>
            <p:grpSp>
              <p:nvGrpSpPr>
                <p:cNvPr id="370" name="Ryhmä 369"/>
                <p:cNvGrpSpPr/>
                <p:nvPr/>
              </p:nvGrpSpPr>
              <p:grpSpPr>
                <a:xfrm>
                  <a:off x="2356082" y="2189823"/>
                  <a:ext cx="1676967" cy="68133"/>
                  <a:chOff x="2356082" y="2189823"/>
                  <a:chExt cx="1676967" cy="68133"/>
                </a:xfrm>
              </p:grpSpPr>
              <p:pic>
                <p:nvPicPr>
                  <p:cNvPr id="392"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356082" y="218982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942562" y="219286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90" name="Suora yhdysviiva 389"/>
                <p:cNvCxnSpPr>
                  <a:stCxn id="362" idx="2"/>
                </p:cNvCxnSpPr>
                <p:nvPr/>
              </p:nvCxnSpPr>
              <p:spPr>
                <a:xfrm flipV="1">
                  <a:off x="3987805" y="3310124"/>
                  <a:ext cx="254058" cy="102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3" name="Ryhmä 372"/>
                <p:cNvGrpSpPr/>
                <p:nvPr/>
              </p:nvGrpSpPr>
              <p:grpSpPr>
                <a:xfrm>
                  <a:off x="1212330" y="2192513"/>
                  <a:ext cx="3898720" cy="2369013"/>
                  <a:chOff x="1212330" y="2192513"/>
                  <a:chExt cx="3898720" cy="2369013"/>
                </a:xfrm>
              </p:grpSpPr>
              <p:grpSp>
                <p:nvGrpSpPr>
                  <p:cNvPr id="380" name="Ryhmä 379"/>
                  <p:cNvGrpSpPr/>
                  <p:nvPr/>
                </p:nvGrpSpPr>
                <p:grpSpPr>
                  <a:xfrm rot="10800000">
                    <a:off x="1212330" y="2192513"/>
                    <a:ext cx="425389" cy="2369013"/>
                    <a:chOff x="3075354" y="6303276"/>
                    <a:chExt cx="425389" cy="2369013"/>
                  </a:xfrm>
                </p:grpSpPr>
                <p:cxnSp>
                  <p:nvCxnSpPr>
                    <p:cNvPr id="387" name="Suora yhdysviiva 386"/>
                    <p:cNvCxnSpPr/>
                    <p:nvPr/>
                  </p:nvCxnSpPr>
                  <p:spPr>
                    <a:xfrm rot="10800000">
                      <a:off x="3075354" y="639735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uora yhdysviiva 387"/>
                    <p:cNvCxnSpPr/>
                    <p:nvPr/>
                  </p:nvCxnSpPr>
                  <p:spPr>
                    <a:xfrm rot="10800000">
                      <a:off x="3077860" y="867228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9" name="Tekstiruutu 388"/>
                    <p:cNvSpPr txBox="1"/>
                    <p:nvPr/>
                  </p:nvSpPr>
                  <p:spPr>
                    <a:xfrm>
                      <a:off x="3248755" y="6303276"/>
                      <a:ext cx="251988" cy="16813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381" name="Ryhmä 380"/>
                  <p:cNvGrpSpPr/>
                  <p:nvPr/>
                </p:nvGrpSpPr>
                <p:grpSpPr>
                  <a:xfrm>
                    <a:off x="4577332" y="3247465"/>
                    <a:ext cx="533718" cy="1291377"/>
                    <a:chOff x="2417333" y="5531144"/>
                    <a:chExt cx="533718" cy="1291377"/>
                  </a:xfrm>
                </p:grpSpPr>
                <p:cxnSp>
                  <p:nvCxnSpPr>
                    <p:cNvPr id="382" name="Suora yhdysviiva 381"/>
                    <p:cNvCxnSpPr/>
                    <p:nvPr/>
                  </p:nvCxnSpPr>
                  <p:spPr>
                    <a:xfrm flipH="1" flipV="1">
                      <a:off x="2503657" y="5608298"/>
                      <a:ext cx="1136" cy="1137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uora yhdysviiva 382"/>
                    <p:cNvCxnSpPr/>
                    <p:nvPr/>
                  </p:nvCxnSpPr>
                  <p:spPr>
                    <a:xfrm rot="10800000">
                      <a:off x="2417333" y="560187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4" name="Tekstiruutu 383"/>
                    <p:cNvSpPr txBox="1"/>
                    <p:nvPr/>
                  </p:nvSpPr>
                  <p:spPr>
                    <a:xfrm>
                      <a:off x="2566492" y="5531144"/>
                      <a:ext cx="384559" cy="154310"/>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385" name="Suora yhdysviiva 384"/>
                    <p:cNvCxnSpPr/>
                    <p:nvPr/>
                  </p:nvCxnSpPr>
                  <p:spPr>
                    <a:xfrm rot="10800000">
                      <a:off x="2422491" y="674764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6" name="Tekstiruutu 385"/>
                    <p:cNvSpPr txBox="1"/>
                    <p:nvPr/>
                  </p:nvSpPr>
                  <p:spPr>
                    <a:xfrm>
                      <a:off x="2589965" y="6668633"/>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pic>
              <p:nvPicPr>
                <p:cNvPr id="378" name="Kuva 377"/>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4179542" y="1932999"/>
                  <a:ext cx="359244" cy="360045"/>
                </a:xfrm>
                <a:prstGeom prst="rect">
                  <a:avLst/>
                </a:prstGeom>
              </p:spPr>
            </p:pic>
          </p:grpSp>
        </p:grpSp>
        <p:pic>
          <p:nvPicPr>
            <p:cNvPr id="361" name="Kuva 360"/>
            <p:cNvPicPr>
              <a:picLocks noChangeAspect="1"/>
            </p:cNvPicPr>
            <p:nvPr/>
          </p:nvPicPr>
          <p:blipFill>
            <a:blip r:embed="rId12">
              <a:extLst>
                <a:ext uri="{28A0092B-C50C-407E-A947-70E740481C1C}">
                  <a14:useLocalDpi xmlns:a14="http://schemas.microsoft.com/office/drawing/2010/main" val="0"/>
                </a:ext>
              </a:extLst>
            </a:blip>
            <a:srcRect/>
            <a:stretch/>
          </p:blipFill>
          <p:spPr>
            <a:xfrm>
              <a:off x="5131179" y="2803059"/>
              <a:ext cx="358262" cy="359060"/>
            </a:xfrm>
            <a:prstGeom prst="rect">
              <a:avLst/>
            </a:prstGeom>
          </p:spPr>
        </p:pic>
        <p:pic>
          <p:nvPicPr>
            <p:cNvPr id="362"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4833138" y="2991765"/>
              <a:ext cx="90239" cy="6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1" name="Suorakulmio 244"/>
          <p:cNvSpPr>
            <a:spLocks noChangeArrowheads="1"/>
          </p:cNvSpPr>
          <p:nvPr/>
        </p:nvSpPr>
        <p:spPr bwMode="auto">
          <a:xfrm>
            <a:off x="668713" y="4772940"/>
            <a:ext cx="937562" cy="10772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sulkupuomi tai suojakaide. Sulkemiskohdan näkyvyys pimeällä on varmistettava.</a:t>
            </a:r>
          </a:p>
        </p:txBody>
      </p:sp>
      <p:sp>
        <p:nvSpPr>
          <p:cNvPr id="142" name="Suorakulmio 244"/>
          <p:cNvSpPr>
            <a:spLocks noChangeArrowheads="1"/>
          </p:cNvSpPr>
          <p:nvPr/>
        </p:nvSpPr>
        <p:spPr bwMode="auto">
          <a:xfrm>
            <a:off x="2294779" y="5039139"/>
            <a:ext cx="1084690"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spcBef>
                <a:spcPct val="0"/>
              </a:spcBef>
            </a:pPr>
            <a:r>
              <a:rPr lang="fi-FI" altLang="fi-FI" sz="800" dirty="0">
                <a:solidFill>
                  <a:srgbClr val="000000"/>
                </a:solidFill>
                <a:latin typeface="Arial" panose="020B0604020202020204" pitchFamily="34" charset="0"/>
                <a:cs typeface="Arial" panose="020B0604020202020204" pitchFamily="34" charset="0"/>
              </a:rPr>
              <a:t>Työalueen kohdalle tien reunaan sijoitetaan sulkupylväät.</a:t>
            </a:r>
          </a:p>
        </p:txBody>
      </p:sp>
      <p:pic>
        <p:nvPicPr>
          <p:cNvPr id="135" name="Kuva 134">
            <a:extLst>
              <a:ext uri="{FF2B5EF4-FFF2-40B4-BE49-F238E27FC236}">
                <a16:creationId xmlns:a16="http://schemas.microsoft.com/office/drawing/2014/main" id="{67A59A09-6EB0-4DBE-8491-BF5707D6958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8341" y="6692736"/>
            <a:ext cx="1213450" cy="571880"/>
          </a:xfrm>
          <a:prstGeom prst="rect">
            <a:avLst/>
          </a:prstGeom>
        </p:spPr>
      </p:pic>
      <p:cxnSp>
        <p:nvCxnSpPr>
          <p:cNvPr id="136" name="Suora yhdysviiva 135">
            <a:extLst>
              <a:ext uri="{FF2B5EF4-FFF2-40B4-BE49-F238E27FC236}">
                <a16:creationId xmlns:a16="http://schemas.microsoft.com/office/drawing/2014/main" id="{68482695-0C55-4E1B-A9D0-6D30DE687880}"/>
              </a:ext>
            </a:extLst>
          </p:cNvPr>
          <p:cNvCxnSpPr>
            <a:cxnSpLocks/>
            <a:stCxn id="86" idx="3"/>
          </p:cNvCxnSpPr>
          <p:nvPr/>
        </p:nvCxnSpPr>
        <p:spPr>
          <a:xfrm flipH="1">
            <a:off x="791841" y="6218669"/>
            <a:ext cx="713454" cy="51250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uorakulmio 211">
            <a:extLst>
              <a:ext uri="{FF2B5EF4-FFF2-40B4-BE49-F238E27FC236}">
                <a16:creationId xmlns:a16="http://schemas.microsoft.com/office/drawing/2014/main" id="{F0AFA43F-9BB2-9C51-3EB7-F785E0D42CFC}"/>
              </a:ext>
            </a:extLst>
          </p:cNvPr>
          <p:cNvSpPr>
            <a:spLocks noChangeArrowheads="1"/>
          </p:cNvSpPr>
          <p:nvPr/>
        </p:nvSpPr>
        <p:spPr bwMode="auto">
          <a:xfrm rot="5400000">
            <a:off x="1651060" y="5235844"/>
            <a:ext cx="509113"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m</a:t>
            </a:r>
          </a:p>
        </p:txBody>
      </p:sp>
      <p:sp>
        <p:nvSpPr>
          <p:cNvPr id="7" name="Text Box 3">
            <a:extLst>
              <a:ext uri="{FF2B5EF4-FFF2-40B4-BE49-F238E27FC236}">
                <a16:creationId xmlns:a16="http://schemas.microsoft.com/office/drawing/2014/main" id="{C3A1641D-28B0-48FC-2E14-E93A05E91359}"/>
              </a:ext>
            </a:extLst>
          </p:cNvPr>
          <p:cNvSpPr txBox="1">
            <a:spLocks noChangeArrowheads="1"/>
          </p:cNvSpPr>
          <p:nvPr/>
        </p:nvSpPr>
        <p:spPr bwMode="auto">
          <a:xfrm>
            <a:off x="621000" y="239134"/>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br>
              <a:rPr lang="fi-FI" altLang="fi-FI" sz="1600" b="1"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Työ tien ja jalankulku- ja pyöräilyväylän välissä ja/tai </a:t>
            </a:r>
            <a:r>
              <a:rPr lang="fi-FI" altLang="fi-FI" sz="1300" dirty="0" err="1">
                <a:latin typeface="Arial" panose="020B0604020202020204" pitchFamily="34" charset="0"/>
                <a:cs typeface="Arial" panose="020B0604020202020204" pitchFamily="34" charset="0"/>
              </a:rPr>
              <a:t>tunkkaus</a:t>
            </a:r>
            <a:r>
              <a:rPr lang="fi-FI" altLang="fi-FI" sz="1300" dirty="0">
                <a:latin typeface="Arial" panose="020B0604020202020204" pitchFamily="34" charset="0"/>
                <a:cs typeface="Arial" panose="020B0604020202020204" pitchFamily="34" charset="0"/>
              </a:rPr>
              <a:t> </a:t>
            </a:r>
            <a:r>
              <a:rPr lang="fi-FI" altLang="fi-FI" sz="1300" dirty="0" err="1">
                <a:latin typeface="Arial" panose="020B0604020202020204" pitchFamily="34" charset="0"/>
                <a:cs typeface="Arial" panose="020B0604020202020204" pitchFamily="34" charset="0"/>
              </a:rPr>
              <a:t>jkpp</a:t>
            </a:r>
            <a:r>
              <a:rPr lang="fi-FI" altLang="fi-FI" sz="1300" dirty="0">
                <a:latin typeface="Arial" panose="020B0604020202020204" pitchFamily="34" charset="0"/>
                <a:cs typeface="Arial" panose="020B0604020202020204" pitchFamily="34" charset="0"/>
              </a:rPr>
              <a:t>-väylän ali.</a:t>
            </a:r>
            <a:br>
              <a:rPr lang="fi-FI" altLang="fi-FI" sz="1300"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Jalankulun ja pyöräliikenteen käytössä vähintään 2,5 m leveä osa väylästä.</a:t>
            </a:r>
            <a:br>
              <a:rPr lang="fi-FI" altLang="fi-FI" sz="1300" dirty="0">
                <a:latin typeface="Arial" panose="020B0604020202020204" pitchFamily="34" charset="0"/>
                <a:cs typeface="Arial" panose="020B0604020202020204" pitchFamily="34" charset="0"/>
              </a:rPr>
            </a:b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100 km/h </a:t>
            </a:r>
            <a:r>
              <a:rPr lang="fi-FI" altLang="fi-FI" sz="1300" dirty="0">
                <a:latin typeface="Arial" panose="020B0604020202020204" pitchFamily="34" charset="0"/>
                <a:cs typeface="Arial" panose="020B0604020202020204" pitchFamily="34" charset="0"/>
                <a:sym typeface="Wingdings" panose="05000000000000000000" pitchFamily="2" charset="2"/>
              </a:rPr>
              <a:t> 80 km/h.</a:t>
            </a:r>
            <a:endParaRPr lang="fi-FI" altLang="fi-FI"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0099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50" name="Ryhmä 149"/>
          <p:cNvGrpSpPr/>
          <p:nvPr/>
        </p:nvGrpSpPr>
        <p:grpSpPr>
          <a:xfrm rot="10800000">
            <a:off x="2084767" y="4317183"/>
            <a:ext cx="165241" cy="1948202"/>
            <a:chOff x="1592437" y="4313677"/>
            <a:chExt cx="165241" cy="1948202"/>
          </a:xfrm>
        </p:grpSpPr>
        <p:pic>
          <p:nvPicPr>
            <p:cNvPr id="151" name="Kuva 1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62697">
              <a:off x="1363246" y="5983035"/>
              <a:ext cx="509111" cy="48578"/>
            </a:xfrm>
            <a:prstGeom prst="rect">
              <a:avLst/>
            </a:prstGeom>
          </p:spPr>
        </p:pic>
        <p:pic>
          <p:nvPicPr>
            <p:cNvPr id="152" name="Kuva 1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520000">
              <a:off x="1362170" y="4543944"/>
              <a:ext cx="509111" cy="48578"/>
            </a:xfrm>
            <a:prstGeom prst="rect">
              <a:avLst/>
            </a:prstGeom>
          </p:spPr>
        </p:pic>
        <p:pic>
          <p:nvPicPr>
            <p:cNvPr id="153" name="Kuva 1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78833" y="5516011"/>
              <a:ext cx="509111" cy="48578"/>
            </a:xfrm>
            <a:prstGeom prst="rect">
              <a:avLst/>
            </a:prstGeom>
          </p:spPr>
        </p:pic>
        <p:pic>
          <p:nvPicPr>
            <p:cNvPr id="154" name="Kuva 1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78832" y="5008272"/>
              <a:ext cx="509111" cy="48578"/>
            </a:xfrm>
            <a:prstGeom prst="rect">
              <a:avLst/>
            </a:prstGeom>
          </p:spPr>
        </p:pic>
      </p:grpSp>
      <p:sp>
        <p:nvSpPr>
          <p:cNvPr id="57" name="Suorakulmio 244"/>
          <p:cNvSpPr>
            <a:spLocks noChangeArrowheads="1"/>
          </p:cNvSpPr>
          <p:nvPr/>
        </p:nvSpPr>
        <p:spPr bwMode="auto">
          <a:xfrm>
            <a:off x="1850668" y="4733615"/>
            <a:ext cx="1795000"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Työalue</a:t>
            </a:r>
          </a:p>
        </p:txBody>
      </p:sp>
      <p:cxnSp>
        <p:nvCxnSpPr>
          <p:cNvPr id="84" name="Suora yhdysviiva 387"/>
          <p:cNvCxnSpPr>
            <a:cxnSpLocks noChangeShapeType="1"/>
            <a:endCxn id="75" idx="3"/>
          </p:cNvCxnSpPr>
          <p:nvPr/>
        </p:nvCxnSpPr>
        <p:spPr bwMode="auto">
          <a:xfrm flipV="1">
            <a:off x="3045619" y="5979240"/>
            <a:ext cx="397606" cy="79"/>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pic>
        <p:nvPicPr>
          <p:cNvPr id="85"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07424" y="5725656"/>
            <a:ext cx="226695" cy="62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Ryhmä 11"/>
          <p:cNvGrpSpPr/>
          <p:nvPr/>
        </p:nvGrpSpPr>
        <p:grpSpPr>
          <a:xfrm>
            <a:off x="776196" y="3293102"/>
            <a:ext cx="880465" cy="671989"/>
            <a:chOff x="911887" y="2939020"/>
            <a:chExt cx="880465" cy="671989"/>
          </a:xfrm>
        </p:grpSpPr>
        <p:pic>
          <p:nvPicPr>
            <p:cNvPr id="8" name="Kuva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659478" y="3004177"/>
              <a:ext cx="132874" cy="114776"/>
            </a:xfrm>
            <a:prstGeom prst="rect">
              <a:avLst/>
            </a:prstGeom>
          </p:spPr>
        </p:pic>
        <p:pic>
          <p:nvPicPr>
            <p:cNvPr id="95" name="Kuva 94"/>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911887" y="2939020"/>
              <a:ext cx="599372" cy="671989"/>
            </a:xfrm>
            <a:prstGeom prst="rect">
              <a:avLst/>
            </a:prstGeom>
          </p:spPr>
        </p:pic>
        <p:cxnSp>
          <p:nvCxnSpPr>
            <p:cNvPr id="96" name="Suora yhdysviiva 95"/>
            <p:cNvCxnSpPr/>
            <p:nvPr/>
          </p:nvCxnSpPr>
          <p:spPr>
            <a:xfrm flipH="1">
              <a:off x="1510818" y="3054119"/>
              <a:ext cx="177799" cy="889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 name="Ryhmä 103"/>
          <p:cNvGrpSpPr>
            <a:grpSpLocks noChangeAspect="1"/>
          </p:cNvGrpSpPr>
          <p:nvPr/>
        </p:nvGrpSpPr>
        <p:grpSpPr>
          <a:xfrm>
            <a:off x="2029751" y="1794380"/>
            <a:ext cx="3475110" cy="2437314"/>
            <a:chOff x="1332177" y="1687455"/>
            <a:chExt cx="3189319" cy="2236872"/>
          </a:xfrm>
        </p:grpSpPr>
        <p:pic>
          <p:nvPicPr>
            <p:cNvPr id="105" name="Kuva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693758" y="1752697"/>
              <a:ext cx="208052" cy="57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542693" y="1751646"/>
              <a:ext cx="208052" cy="57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7" name="Ryhmä 106"/>
            <p:cNvGrpSpPr/>
            <p:nvPr/>
          </p:nvGrpSpPr>
          <p:grpSpPr>
            <a:xfrm rot="10800000">
              <a:off x="1332177" y="1687455"/>
              <a:ext cx="3189319" cy="2236872"/>
              <a:chOff x="2346011" y="6891352"/>
              <a:chExt cx="3189319" cy="2236872"/>
            </a:xfrm>
          </p:grpSpPr>
          <p:pic>
            <p:nvPicPr>
              <p:cNvPr id="148" name="Kuva 147"/>
              <p:cNvPicPr>
                <a:picLocks noChangeAspect="1"/>
              </p:cNvPicPr>
              <p:nvPr/>
            </p:nvPicPr>
            <p:blipFill>
              <a:blip r:embed="rId8">
                <a:extLst>
                  <a:ext uri="{28A0092B-C50C-407E-A947-70E740481C1C}">
                    <a14:useLocalDpi xmlns:a14="http://schemas.microsoft.com/office/drawing/2010/main" val="0"/>
                  </a:ext>
                </a:extLst>
              </a:blip>
              <a:srcRect/>
              <a:stretch/>
            </p:blipFill>
            <p:spPr>
              <a:xfrm>
                <a:off x="4455305" y="8546614"/>
                <a:ext cx="462280" cy="406683"/>
              </a:xfrm>
              <a:prstGeom prst="rect">
                <a:avLst/>
              </a:prstGeom>
            </p:spPr>
          </p:pic>
          <p:cxnSp>
            <p:nvCxnSpPr>
              <p:cNvPr id="110" name="Suora yhdysviiva 109"/>
              <p:cNvCxnSpPr/>
              <p:nvPr/>
            </p:nvCxnSpPr>
            <p:spPr>
              <a:xfrm rot="10800000">
                <a:off x="4740714" y="807039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1"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8274" y="8399862"/>
                <a:ext cx="168545" cy="16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 name="Ryhmä 111"/>
              <p:cNvGrpSpPr/>
              <p:nvPr/>
            </p:nvGrpSpPr>
            <p:grpSpPr>
              <a:xfrm rot="10800000">
                <a:off x="2346011" y="6891352"/>
                <a:ext cx="3189319" cy="2236872"/>
                <a:chOff x="1131485" y="2119688"/>
                <a:chExt cx="3484644" cy="2444003"/>
              </a:xfrm>
            </p:grpSpPr>
            <p:grpSp>
              <p:nvGrpSpPr>
                <p:cNvPr id="113" name="Ryhmä 112"/>
                <p:cNvGrpSpPr/>
                <p:nvPr/>
              </p:nvGrpSpPr>
              <p:grpSpPr>
                <a:xfrm>
                  <a:off x="2356082" y="2189823"/>
                  <a:ext cx="1676967" cy="68133"/>
                  <a:chOff x="2356082" y="2189823"/>
                  <a:chExt cx="1676967" cy="68133"/>
                </a:xfrm>
              </p:grpSpPr>
              <p:pic>
                <p:nvPicPr>
                  <p:cNvPr id="144"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356082" y="218982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942562" y="219286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1" name="Suora yhdysviiva 140"/>
                <p:cNvCxnSpPr>
                  <a:stCxn id="146" idx="2"/>
                  <a:endCxn id="123" idx="2"/>
                </p:cNvCxnSpPr>
                <p:nvPr/>
              </p:nvCxnSpPr>
              <p:spPr>
                <a:xfrm>
                  <a:off x="3987806" y="2192868"/>
                  <a:ext cx="375780" cy="11749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uora yhdysviiva 138"/>
                <p:cNvCxnSpPr>
                  <a:stCxn id="148" idx="2"/>
                  <a:endCxn id="144" idx="2"/>
                </p:cNvCxnSpPr>
                <p:nvPr/>
              </p:nvCxnSpPr>
              <p:spPr>
                <a:xfrm flipV="1">
                  <a:off x="2058975" y="2189823"/>
                  <a:ext cx="342350" cy="12098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4" name="Ryhmä 123"/>
                <p:cNvGrpSpPr/>
                <p:nvPr/>
              </p:nvGrpSpPr>
              <p:grpSpPr>
                <a:xfrm rot="10800000">
                  <a:off x="1131485" y="2119688"/>
                  <a:ext cx="678285" cy="2444003"/>
                  <a:chOff x="2903303" y="6301111"/>
                  <a:chExt cx="678285" cy="2444003"/>
                </a:xfrm>
              </p:grpSpPr>
              <p:cxnSp>
                <p:nvCxnSpPr>
                  <p:cNvPr id="131" name="Suora yhdysviiva 130"/>
                  <p:cNvCxnSpPr/>
                  <p:nvPr/>
                </p:nvCxnSpPr>
                <p:spPr>
                  <a:xfrm flipV="1">
                    <a:off x="2973486" y="6392705"/>
                    <a:ext cx="3083" cy="2275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uora yhdysviiva 131"/>
                  <p:cNvCxnSpPr/>
                  <p:nvPr/>
                </p:nvCxnSpPr>
                <p:spPr>
                  <a:xfrm rot="10800000">
                    <a:off x="2903303" y="63951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uora yhdysviiva 133"/>
                  <p:cNvCxnSpPr/>
                  <p:nvPr/>
                </p:nvCxnSpPr>
                <p:spPr>
                  <a:xfrm rot="10800000">
                    <a:off x="2905809" y="867012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Tekstiruutu 135"/>
                  <p:cNvSpPr txBox="1"/>
                  <p:nvPr/>
                </p:nvSpPr>
                <p:spPr>
                  <a:xfrm>
                    <a:off x="3079207" y="8590804"/>
                    <a:ext cx="502381" cy="154310"/>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sp>
                <p:nvSpPr>
                  <p:cNvPr id="137" name="Tekstiruutu 136"/>
                  <p:cNvSpPr txBox="1"/>
                  <p:nvPr/>
                </p:nvSpPr>
                <p:spPr>
                  <a:xfrm>
                    <a:off x="3076705" y="6301111"/>
                    <a:ext cx="251988" cy="16813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cxnSp>
              <p:nvCxnSpPr>
                <p:cNvPr id="117" name="Suora yhdysviiva 116"/>
                <p:cNvCxnSpPr>
                  <a:cxnSpLocks/>
                </p:cNvCxnSpPr>
                <p:nvPr/>
              </p:nvCxnSpPr>
              <p:spPr>
                <a:xfrm>
                  <a:off x="1805848" y="4465827"/>
                  <a:ext cx="873704"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18" name="Ryhmä 117"/>
                <p:cNvGrpSpPr/>
                <p:nvPr/>
              </p:nvGrpSpPr>
              <p:grpSpPr>
                <a:xfrm>
                  <a:off x="4111043" y="2310362"/>
                  <a:ext cx="505086" cy="595175"/>
                  <a:chOff x="4111043" y="2310362"/>
                  <a:chExt cx="505086" cy="595175"/>
                </a:xfrm>
              </p:grpSpPr>
              <p:pic>
                <p:nvPicPr>
                  <p:cNvPr id="123" name="Kuva 122"/>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4111043" y="2310362"/>
                    <a:ext cx="505086" cy="444341"/>
                  </a:xfrm>
                  <a:prstGeom prst="rect">
                    <a:avLst/>
                  </a:prstGeom>
                </p:spPr>
              </p:pic>
              <p:pic>
                <p:nvPicPr>
                  <p:cNvPr id="121"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4271510" y="2724388"/>
                    <a:ext cx="184152" cy="18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grpSp>
        <p:nvGrpSpPr>
          <p:cNvPr id="2" name="Ryhmä 1"/>
          <p:cNvGrpSpPr/>
          <p:nvPr/>
        </p:nvGrpSpPr>
        <p:grpSpPr>
          <a:xfrm>
            <a:off x="1592437" y="4313677"/>
            <a:ext cx="165241" cy="1934189"/>
            <a:chOff x="1592437" y="4313677"/>
            <a:chExt cx="165241" cy="1934189"/>
          </a:xfrm>
        </p:grpSpPr>
        <p:pic>
          <p:nvPicPr>
            <p:cNvPr id="86" name="Kuva 8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62697">
              <a:off x="1369113" y="5969022"/>
              <a:ext cx="509111" cy="48578"/>
            </a:xfrm>
            <a:prstGeom prst="rect">
              <a:avLst/>
            </a:prstGeom>
          </p:spPr>
        </p:pic>
        <p:pic>
          <p:nvPicPr>
            <p:cNvPr id="88" name="Kuva 8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520000">
              <a:off x="1362170" y="4543944"/>
              <a:ext cx="509111" cy="48578"/>
            </a:xfrm>
            <a:prstGeom prst="rect">
              <a:avLst/>
            </a:prstGeom>
          </p:spPr>
        </p:pic>
        <p:pic>
          <p:nvPicPr>
            <p:cNvPr id="197" name="Kuva 19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78833" y="5516011"/>
              <a:ext cx="509111" cy="48578"/>
            </a:xfrm>
            <a:prstGeom prst="rect">
              <a:avLst/>
            </a:prstGeom>
          </p:spPr>
        </p:pic>
        <p:pic>
          <p:nvPicPr>
            <p:cNvPr id="198" name="Kuva 1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78832" y="5008272"/>
              <a:ext cx="509111" cy="48578"/>
            </a:xfrm>
            <a:prstGeom prst="rect">
              <a:avLst/>
            </a:prstGeom>
          </p:spPr>
        </p:pic>
      </p:grpSp>
      <p:grpSp>
        <p:nvGrpSpPr>
          <p:cNvPr id="90" name="Ryhmä 89"/>
          <p:cNvGrpSpPr/>
          <p:nvPr/>
        </p:nvGrpSpPr>
        <p:grpSpPr>
          <a:xfrm>
            <a:off x="1723049" y="4970648"/>
            <a:ext cx="396345" cy="71716"/>
            <a:chOff x="3134530" y="6012582"/>
            <a:chExt cx="396345" cy="71716"/>
          </a:xfrm>
        </p:grpSpPr>
        <p:cxnSp>
          <p:nvCxnSpPr>
            <p:cNvPr id="92" name="Suora yhdysviiva 387"/>
            <p:cNvCxnSpPr>
              <a:cxnSpLocks noChangeShapeType="1"/>
            </p:cNvCxnSpPr>
            <p:nvPr/>
          </p:nvCxnSpPr>
          <p:spPr bwMode="auto">
            <a:xfrm flipV="1">
              <a:off x="3134530" y="6012583"/>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3" name="Suora yhdysviiva 387"/>
            <p:cNvCxnSpPr>
              <a:cxnSpLocks noChangeShapeType="1"/>
            </p:cNvCxnSpPr>
            <p:nvPr/>
          </p:nvCxnSpPr>
          <p:spPr bwMode="auto">
            <a:xfrm>
              <a:off x="3173749" y="6048440"/>
              <a:ext cx="322049"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4" name="Suora yhdysviiva 387"/>
            <p:cNvCxnSpPr>
              <a:cxnSpLocks noChangeShapeType="1"/>
            </p:cNvCxnSpPr>
            <p:nvPr/>
          </p:nvCxnSpPr>
          <p:spPr bwMode="auto">
            <a:xfrm flipV="1">
              <a:off x="3452437" y="6012582"/>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nvGrpSpPr>
          <p:cNvPr id="209" name="Ryhmä 208"/>
          <p:cNvGrpSpPr>
            <a:grpSpLocks noChangeAspect="1"/>
          </p:cNvGrpSpPr>
          <p:nvPr/>
        </p:nvGrpSpPr>
        <p:grpSpPr>
          <a:xfrm rot="10800000">
            <a:off x="2671671" y="6543725"/>
            <a:ext cx="3475112" cy="2430419"/>
            <a:chOff x="1332177" y="1693783"/>
            <a:chExt cx="3189320" cy="2230544"/>
          </a:xfrm>
        </p:grpSpPr>
        <p:pic>
          <p:nvPicPr>
            <p:cNvPr id="210" name="Kuva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693758" y="1752697"/>
              <a:ext cx="208052" cy="57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542693" y="1751646"/>
              <a:ext cx="208052" cy="57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2" name="Ryhmä 211"/>
            <p:cNvGrpSpPr/>
            <p:nvPr/>
          </p:nvGrpSpPr>
          <p:grpSpPr>
            <a:xfrm rot="10800000">
              <a:off x="1332177" y="1693783"/>
              <a:ext cx="3189320" cy="2230544"/>
              <a:chOff x="2346010" y="6891352"/>
              <a:chExt cx="3189320" cy="2230544"/>
            </a:xfrm>
          </p:grpSpPr>
          <p:pic>
            <p:nvPicPr>
              <p:cNvPr id="253" name="Kuva 252"/>
              <p:cNvPicPr>
                <a:picLocks noChangeAspect="1"/>
              </p:cNvPicPr>
              <p:nvPr/>
            </p:nvPicPr>
            <p:blipFill>
              <a:blip r:embed="rId8">
                <a:extLst>
                  <a:ext uri="{28A0092B-C50C-407E-A947-70E740481C1C}">
                    <a14:useLocalDpi xmlns:a14="http://schemas.microsoft.com/office/drawing/2010/main" val="0"/>
                  </a:ext>
                </a:extLst>
              </a:blip>
              <a:srcRect/>
              <a:stretch/>
            </p:blipFill>
            <p:spPr>
              <a:xfrm>
                <a:off x="4455304" y="8546614"/>
                <a:ext cx="462280" cy="406683"/>
              </a:xfrm>
              <a:prstGeom prst="rect">
                <a:avLst/>
              </a:prstGeom>
            </p:spPr>
          </p:pic>
          <p:cxnSp>
            <p:nvCxnSpPr>
              <p:cNvPr id="215" name="Suora yhdysviiva 214"/>
              <p:cNvCxnSpPr/>
              <p:nvPr/>
            </p:nvCxnSpPr>
            <p:spPr>
              <a:xfrm rot="10800000">
                <a:off x="4740714" y="807039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16"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3546" y="8403091"/>
                <a:ext cx="168545" cy="16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7" name="Ryhmä 216"/>
              <p:cNvGrpSpPr/>
              <p:nvPr/>
            </p:nvGrpSpPr>
            <p:grpSpPr>
              <a:xfrm rot="10800000">
                <a:off x="2346010" y="6891352"/>
                <a:ext cx="3189320" cy="2230544"/>
                <a:chOff x="1131485" y="2126602"/>
                <a:chExt cx="3484645" cy="2437089"/>
              </a:xfrm>
            </p:grpSpPr>
            <p:cxnSp>
              <p:nvCxnSpPr>
                <p:cNvPr id="222" name="Suora yhdysviiva 221"/>
                <p:cNvCxnSpPr>
                  <a:cxnSpLocks/>
                </p:cNvCxnSpPr>
                <p:nvPr/>
              </p:nvCxnSpPr>
              <p:spPr>
                <a:xfrm rot="10800000" flipH="1" flipV="1">
                  <a:off x="1805848" y="4465826"/>
                  <a:ext cx="2229368" cy="1"/>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18" name="Ryhmä 217"/>
                <p:cNvGrpSpPr/>
                <p:nvPr/>
              </p:nvGrpSpPr>
              <p:grpSpPr>
                <a:xfrm>
                  <a:off x="2356082" y="2189823"/>
                  <a:ext cx="1676967" cy="68133"/>
                  <a:chOff x="2356082" y="2189823"/>
                  <a:chExt cx="1676967" cy="68133"/>
                </a:xfrm>
              </p:grpSpPr>
              <p:pic>
                <p:nvPicPr>
                  <p:cNvPr id="249"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356082" y="218982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942562" y="219286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46" name="Suora yhdysviiva 245"/>
                <p:cNvCxnSpPr>
                  <a:stCxn id="251" idx="2"/>
                  <a:endCxn id="228" idx="2"/>
                </p:cNvCxnSpPr>
                <p:nvPr/>
              </p:nvCxnSpPr>
              <p:spPr>
                <a:xfrm>
                  <a:off x="3987806" y="2192868"/>
                  <a:ext cx="375780" cy="11749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uora yhdysviiva 243"/>
                <p:cNvCxnSpPr>
                  <a:stCxn id="253" idx="2"/>
                  <a:endCxn id="249" idx="2"/>
                </p:cNvCxnSpPr>
                <p:nvPr/>
              </p:nvCxnSpPr>
              <p:spPr>
                <a:xfrm flipV="1">
                  <a:off x="2058975" y="2189823"/>
                  <a:ext cx="342350" cy="12098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9" name="Ryhmä 228"/>
                <p:cNvGrpSpPr/>
                <p:nvPr/>
              </p:nvGrpSpPr>
              <p:grpSpPr>
                <a:xfrm rot="10800000">
                  <a:off x="1131485" y="2126602"/>
                  <a:ext cx="678285" cy="2437089"/>
                  <a:chOff x="2903303" y="6301111"/>
                  <a:chExt cx="678285" cy="2437089"/>
                </a:xfrm>
              </p:grpSpPr>
              <p:cxnSp>
                <p:nvCxnSpPr>
                  <p:cNvPr id="236" name="Suora yhdysviiva 235"/>
                  <p:cNvCxnSpPr/>
                  <p:nvPr/>
                </p:nvCxnSpPr>
                <p:spPr>
                  <a:xfrm flipV="1">
                    <a:off x="2973486" y="6392705"/>
                    <a:ext cx="3083" cy="2275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uora yhdysviiva 236"/>
                  <p:cNvCxnSpPr/>
                  <p:nvPr/>
                </p:nvCxnSpPr>
                <p:spPr>
                  <a:xfrm rot="10800000">
                    <a:off x="2903303" y="63951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uora yhdysviiva 238"/>
                  <p:cNvCxnSpPr/>
                  <p:nvPr/>
                </p:nvCxnSpPr>
                <p:spPr>
                  <a:xfrm rot="10800000">
                    <a:off x="2905809" y="867012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Tekstiruutu 240"/>
                  <p:cNvSpPr txBox="1"/>
                  <p:nvPr/>
                </p:nvSpPr>
                <p:spPr>
                  <a:xfrm>
                    <a:off x="3079207" y="8583890"/>
                    <a:ext cx="502381" cy="154310"/>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sp>
                <p:nvSpPr>
                  <p:cNvPr id="242" name="Tekstiruutu 241"/>
                  <p:cNvSpPr txBox="1"/>
                  <p:nvPr/>
                </p:nvSpPr>
                <p:spPr>
                  <a:xfrm>
                    <a:off x="3076705" y="6301111"/>
                    <a:ext cx="251988" cy="16813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23" name="Ryhmä 222"/>
                <p:cNvGrpSpPr/>
                <p:nvPr/>
              </p:nvGrpSpPr>
              <p:grpSpPr>
                <a:xfrm>
                  <a:off x="4111044" y="2310362"/>
                  <a:ext cx="505086" cy="601605"/>
                  <a:chOff x="4111044" y="2310362"/>
                  <a:chExt cx="505086" cy="601605"/>
                </a:xfrm>
              </p:grpSpPr>
              <p:pic>
                <p:nvPicPr>
                  <p:cNvPr id="228" name="Kuva 227"/>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4111044" y="2310362"/>
                    <a:ext cx="505086" cy="444341"/>
                  </a:xfrm>
                  <a:prstGeom prst="rect">
                    <a:avLst/>
                  </a:prstGeom>
                </p:spPr>
              </p:pic>
              <p:pic>
                <p:nvPicPr>
                  <p:cNvPr id="226"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4271511" y="2730818"/>
                    <a:ext cx="184152" cy="18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sp>
        <p:nvSpPr>
          <p:cNvPr id="149" name="Dian numeron paikkamerkki 5"/>
          <p:cNvSpPr txBox="1">
            <a:spLocks/>
          </p:cNvSpPr>
          <p:nvPr/>
        </p:nvSpPr>
        <p:spPr>
          <a:xfrm>
            <a:off x="2685800" y="9333796"/>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5.10</a:t>
            </a:r>
          </a:p>
        </p:txBody>
      </p:sp>
      <p:grpSp>
        <p:nvGrpSpPr>
          <p:cNvPr id="66" name="Ryhmä 65"/>
          <p:cNvGrpSpPr/>
          <p:nvPr/>
        </p:nvGrpSpPr>
        <p:grpSpPr>
          <a:xfrm rot="10800000">
            <a:off x="3357161" y="4155860"/>
            <a:ext cx="154574" cy="2485657"/>
            <a:chOff x="3676548" y="4780599"/>
            <a:chExt cx="100549" cy="1616903"/>
          </a:xfrm>
        </p:grpSpPr>
        <p:sp>
          <p:nvSpPr>
            <p:cNvPr id="67"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8"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9"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0"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1"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2"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3"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4"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5"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6" name="Suorakulmio 100"/>
            <p:cNvSpPr>
              <a:spLocks noChangeAspect="1" noChangeArrowheads="1"/>
            </p:cNvSpPr>
            <p:nvPr/>
          </p:nvSpPr>
          <p:spPr bwMode="auto">
            <a:xfrm>
              <a:off x="3690699" y="498236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7" name="Suorakulmio 100"/>
            <p:cNvSpPr>
              <a:spLocks noChangeAspect="1" noChangeArrowheads="1"/>
            </p:cNvSpPr>
            <p:nvPr/>
          </p:nvSpPr>
          <p:spPr bwMode="auto">
            <a:xfrm>
              <a:off x="3713140" y="488177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8" name="Suorakulmio 100"/>
            <p:cNvSpPr>
              <a:spLocks noChangeAspect="1" noChangeArrowheads="1"/>
            </p:cNvSpPr>
            <p:nvPr/>
          </p:nvSpPr>
          <p:spPr bwMode="auto">
            <a:xfrm>
              <a:off x="3677821" y="5084823"/>
              <a:ext cx="41651" cy="41654"/>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9" name="Suorakulmio 100"/>
            <p:cNvSpPr>
              <a:spLocks noChangeAspect="1" noChangeArrowheads="1"/>
            </p:cNvSpPr>
            <p:nvPr/>
          </p:nvSpPr>
          <p:spPr bwMode="auto">
            <a:xfrm rot="5400000">
              <a:off x="3712811" y="625106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80" name="Suorakulmio 100"/>
            <p:cNvSpPr>
              <a:spLocks noChangeAspect="1" noChangeArrowheads="1"/>
            </p:cNvSpPr>
            <p:nvPr/>
          </p:nvSpPr>
          <p:spPr bwMode="auto">
            <a:xfrm rot="5400000">
              <a:off x="3691211" y="615169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81" name="Suorakulmio 100"/>
            <p:cNvSpPr>
              <a:spLocks noChangeAspect="1" noChangeArrowheads="1"/>
            </p:cNvSpPr>
            <p:nvPr/>
          </p:nvSpPr>
          <p:spPr bwMode="auto">
            <a:xfrm rot="5400000">
              <a:off x="3733898" y="6354303"/>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82" name="Suorakulmio 100"/>
            <p:cNvSpPr>
              <a:spLocks noChangeAspect="1" noChangeArrowheads="1"/>
            </p:cNvSpPr>
            <p:nvPr/>
          </p:nvSpPr>
          <p:spPr bwMode="auto">
            <a:xfrm>
              <a:off x="3733897" y="478059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sp>
        <p:nvSpPr>
          <p:cNvPr id="103" name="Suorakulmio 244"/>
          <p:cNvSpPr>
            <a:spLocks noChangeArrowheads="1"/>
          </p:cNvSpPr>
          <p:nvPr/>
        </p:nvSpPr>
        <p:spPr bwMode="auto">
          <a:xfrm>
            <a:off x="668713" y="4772940"/>
            <a:ext cx="937562" cy="10772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sulkupuomi tai suojakaide. Sulkemiskohdan näkyvyys pimeällä on varmistettava.</a:t>
            </a:r>
          </a:p>
        </p:txBody>
      </p:sp>
      <p:sp>
        <p:nvSpPr>
          <p:cNvPr id="108" name="Suorakulmio 244"/>
          <p:cNvSpPr>
            <a:spLocks noChangeArrowheads="1"/>
          </p:cNvSpPr>
          <p:nvPr/>
        </p:nvSpPr>
        <p:spPr bwMode="auto">
          <a:xfrm>
            <a:off x="2280253" y="4997658"/>
            <a:ext cx="1104615"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spcBef>
                <a:spcPct val="0"/>
              </a:spcBef>
            </a:pPr>
            <a:r>
              <a:rPr lang="fi-FI" altLang="fi-FI" sz="800" dirty="0">
                <a:solidFill>
                  <a:srgbClr val="000000"/>
                </a:solidFill>
                <a:latin typeface="Arial" panose="020B0604020202020204" pitchFamily="34" charset="0"/>
                <a:cs typeface="Arial" panose="020B0604020202020204" pitchFamily="34" charset="0"/>
              </a:rPr>
              <a:t>Työalueen kohdalle tien reunaan sijoitetaan sulkupylväät.</a:t>
            </a:r>
          </a:p>
        </p:txBody>
      </p:sp>
      <p:grpSp>
        <p:nvGrpSpPr>
          <p:cNvPr id="101" name="Ryhmä 100"/>
          <p:cNvGrpSpPr/>
          <p:nvPr/>
        </p:nvGrpSpPr>
        <p:grpSpPr>
          <a:xfrm rot="10800000">
            <a:off x="2240698" y="7278948"/>
            <a:ext cx="660659" cy="935801"/>
            <a:chOff x="1313617" y="1798622"/>
            <a:chExt cx="660659" cy="935801"/>
          </a:xfrm>
        </p:grpSpPr>
        <p:pic>
          <p:nvPicPr>
            <p:cNvPr id="102" name="Kuva 10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841402" y="2619647"/>
              <a:ext cx="132874" cy="114776"/>
            </a:xfrm>
            <a:prstGeom prst="rect">
              <a:avLst/>
            </a:prstGeom>
          </p:spPr>
        </p:pic>
        <p:pic>
          <p:nvPicPr>
            <p:cNvPr id="109" name="Kuva 108"/>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313617" y="1798622"/>
              <a:ext cx="599372" cy="671989"/>
            </a:xfrm>
            <a:prstGeom prst="rect">
              <a:avLst/>
            </a:prstGeom>
          </p:spPr>
        </p:pic>
        <p:cxnSp>
          <p:nvCxnSpPr>
            <p:cNvPr id="114" name="Suora yhdysviiva 113"/>
            <p:cNvCxnSpPr>
              <a:stCxn id="102" idx="2"/>
            </p:cNvCxnSpPr>
            <p:nvPr/>
          </p:nvCxnSpPr>
          <p:spPr>
            <a:xfrm rot="10800000">
              <a:off x="1775322" y="2263578"/>
              <a:ext cx="132517" cy="35606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7" name="Kuva 96">
            <a:extLst>
              <a:ext uri="{FF2B5EF4-FFF2-40B4-BE49-F238E27FC236}">
                <a16:creationId xmlns:a16="http://schemas.microsoft.com/office/drawing/2014/main" id="{33957C94-10CA-4950-AC74-69508A8F47B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3503" y="6564451"/>
            <a:ext cx="1132258" cy="533615"/>
          </a:xfrm>
          <a:prstGeom prst="rect">
            <a:avLst/>
          </a:prstGeom>
        </p:spPr>
      </p:pic>
      <p:cxnSp>
        <p:nvCxnSpPr>
          <p:cNvPr id="98" name="Suora yhdysviiva 97">
            <a:extLst>
              <a:ext uri="{FF2B5EF4-FFF2-40B4-BE49-F238E27FC236}">
                <a16:creationId xmlns:a16="http://schemas.microsoft.com/office/drawing/2014/main" id="{BE4D4FC2-0546-49B0-A7E9-69F01B2043AD}"/>
              </a:ext>
            </a:extLst>
          </p:cNvPr>
          <p:cNvCxnSpPr>
            <a:cxnSpLocks/>
            <a:stCxn id="86" idx="3"/>
          </p:cNvCxnSpPr>
          <p:nvPr/>
        </p:nvCxnSpPr>
        <p:spPr>
          <a:xfrm flipH="1">
            <a:off x="963420" y="6218669"/>
            <a:ext cx="541875" cy="35643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uorakulmio 211">
            <a:extLst>
              <a:ext uri="{FF2B5EF4-FFF2-40B4-BE49-F238E27FC236}">
                <a16:creationId xmlns:a16="http://schemas.microsoft.com/office/drawing/2014/main" id="{932227E3-F895-A819-C1C0-88FDC2FE4C99}"/>
              </a:ext>
            </a:extLst>
          </p:cNvPr>
          <p:cNvSpPr>
            <a:spLocks noChangeArrowheads="1"/>
          </p:cNvSpPr>
          <p:nvPr/>
        </p:nvSpPr>
        <p:spPr bwMode="auto">
          <a:xfrm rot="5400000">
            <a:off x="1668963" y="5217941"/>
            <a:ext cx="473307"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m</a:t>
            </a:r>
          </a:p>
        </p:txBody>
      </p:sp>
      <p:sp>
        <p:nvSpPr>
          <p:cNvPr id="3" name="Text Box 3">
            <a:extLst>
              <a:ext uri="{FF2B5EF4-FFF2-40B4-BE49-F238E27FC236}">
                <a16:creationId xmlns:a16="http://schemas.microsoft.com/office/drawing/2014/main" id="{63F885F1-3538-98E1-4415-2A5FD8AC0C1B}"/>
              </a:ext>
            </a:extLst>
          </p:cNvPr>
          <p:cNvSpPr txBox="1">
            <a:spLocks noChangeArrowheads="1"/>
          </p:cNvSpPr>
          <p:nvPr/>
        </p:nvSpPr>
        <p:spPr bwMode="auto">
          <a:xfrm>
            <a:off x="621000" y="239134"/>
            <a:ext cx="67453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br>
              <a:rPr lang="fi-FI" altLang="fi-FI" sz="1400" b="1"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Työ tien ja jalankulku- ja pyöräilyväylän välissä ja/tai </a:t>
            </a:r>
            <a:r>
              <a:rPr lang="fi-FI" altLang="fi-FI" sz="1300" dirty="0" err="1">
                <a:latin typeface="Arial" panose="020B0604020202020204" pitchFamily="34" charset="0"/>
                <a:cs typeface="Arial" panose="020B0604020202020204" pitchFamily="34" charset="0"/>
              </a:rPr>
              <a:t>tunkkaus</a:t>
            </a:r>
            <a:r>
              <a:rPr lang="fi-FI" altLang="fi-FI" sz="1300" dirty="0">
                <a:latin typeface="Arial" panose="020B0604020202020204" pitchFamily="34" charset="0"/>
                <a:cs typeface="Arial" panose="020B0604020202020204" pitchFamily="34" charset="0"/>
              </a:rPr>
              <a:t> </a:t>
            </a:r>
            <a:r>
              <a:rPr lang="fi-FI" altLang="fi-FI" sz="1300" dirty="0" err="1">
                <a:latin typeface="Arial" panose="020B0604020202020204" pitchFamily="34" charset="0"/>
                <a:cs typeface="Arial" panose="020B0604020202020204" pitchFamily="34" charset="0"/>
              </a:rPr>
              <a:t>jkpp</a:t>
            </a:r>
            <a:r>
              <a:rPr lang="fi-FI" altLang="fi-FI" sz="1300" dirty="0">
                <a:latin typeface="Arial" panose="020B0604020202020204" pitchFamily="34" charset="0"/>
                <a:cs typeface="Arial" panose="020B0604020202020204" pitchFamily="34" charset="0"/>
              </a:rPr>
              <a:t>-väylän ali.</a:t>
            </a:r>
            <a:br>
              <a:rPr lang="fi-FI" altLang="fi-FI" sz="1300"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Jalankulun ja pyöräliikenteen käytössä vähintään 2,5 m leveä osa väylästä.</a:t>
            </a:r>
            <a:br>
              <a:rPr lang="fi-FI" altLang="fi-FI" sz="1300" dirty="0">
                <a:latin typeface="Arial" panose="020B0604020202020204" pitchFamily="34" charset="0"/>
                <a:cs typeface="Arial" panose="020B0604020202020204" pitchFamily="34" charset="0"/>
              </a:rPr>
            </a:b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enintään </a:t>
            </a:r>
            <a:r>
              <a:rPr lang="fi-FI" altLang="fi-FI" sz="1300" dirty="0">
                <a:latin typeface="Arial" panose="020B0604020202020204" pitchFamily="34" charset="0"/>
                <a:cs typeface="Arial" panose="020B0604020202020204" pitchFamily="34" charset="0"/>
                <a:sym typeface="Wingdings" panose="05000000000000000000" pitchFamily="2" charset="2"/>
              </a:rPr>
              <a:t>80 km/h.</a:t>
            </a:r>
            <a:endParaRPr lang="fi-FI" altLang="fi-FI"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183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4" name="Ryhmä 33"/>
          <p:cNvGrpSpPr/>
          <p:nvPr/>
        </p:nvGrpSpPr>
        <p:grpSpPr>
          <a:xfrm>
            <a:off x="1482108" y="4331430"/>
            <a:ext cx="165241" cy="1934189"/>
            <a:chOff x="1482108" y="4331430"/>
            <a:chExt cx="165241" cy="1934189"/>
          </a:xfrm>
        </p:grpSpPr>
        <p:pic>
          <p:nvPicPr>
            <p:cNvPr id="86" name="Kuva 8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62697">
              <a:off x="1258784" y="5986775"/>
              <a:ext cx="509111" cy="48578"/>
            </a:xfrm>
            <a:prstGeom prst="rect">
              <a:avLst/>
            </a:prstGeom>
          </p:spPr>
        </p:pic>
        <p:pic>
          <p:nvPicPr>
            <p:cNvPr id="88" name="Kuva 8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520000">
              <a:off x="1251841" y="4561697"/>
              <a:ext cx="509111" cy="48578"/>
            </a:xfrm>
            <a:prstGeom prst="rect">
              <a:avLst/>
            </a:prstGeom>
          </p:spPr>
        </p:pic>
        <p:pic>
          <p:nvPicPr>
            <p:cNvPr id="197" name="Kuva 19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68504" y="5533764"/>
              <a:ext cx="509111" cy="48578"/>
            </a:xfrm>
            <a:prstGeom prst="rect">
              <a:avLst/>
            </a:prstGeom>
          </p:spPr>
        </p:pic>
        <p:pic>
          <p:nvPicPr>
            <p:cNvPr id="198" name="Kuva 1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68503" y="5026025"/>
              <a:ext cx="509111" cy="48578"/>
            </a:xfrm>
            <a:prstGeom prst="rect">
              <a:avLst/>
            </a:prstGeom>
          </p:spPr>
        </p:pic>
      </p:grpSp>
      <p:grpSp>
        <p:nvGrpSpPr>
          <p:cNvPr id="90" name="Ryhmä 89"/>
          <p:cNvGrpSpPr/>
          <p:nvPr/>
        </p:nvGrpSpPr>
        <p:grpSpPr>
          <a:xfrm>
            <a:off x="1592849" y="4878840"/>
            <a:ext cx="567836" cy="223738"/>
            <a:chOff x="3134530" y="5860560"/>
            <a:chExt cx="567836" cy="223738"/>
          </a:xfrm>
        </p:grpSpPr>
        <p:sp>
          <p:nvSpPr>
            <p:cNvPr id="91" name="Suorakulmio 211"/>
            <p:cNvSpPr>
              <a:spLocks noChangeArrowheads="1"/>
            </p:cNvSpPr>
            <p:nvPr/>
          </p:nvSpPr>
          <p:spPr bwMode="auto">
            <a:xfrm>
              <a:off x="3222868" y="5860560"/>
              <a:ext cx="479498"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m</a:t>
              </a:r>
            </a:p>
          </p:txBody>
        </p:sp>
        <p:cxnSp>
          <p:nvCxnSpPr>
            <p:cNvPr id="92" name="Suora yhdysviiva 387"/>
            <p:cNvCxnSpPr>
              <a:cxnSpLocks noChangeShapeType="1"/>
            </p:cNvCxnSpPr>
            <p:nvPr/>
          </p:nvCxnSpPr>
          <p:spPr bwMode="auto">
            <a:xfrm flipV="1">
              <a:off x="3134530" y="6012583"/>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3" name="Suora yhdysviiva 387"/>
            <p:cNvCxnSpPr>
              <a:cxnSpLocks noChangeShapeType="1"/>
            </p:cNvCxnSpPr>
            <p:nvPr/>
          </p:nvCxnSpPr>
          <p:spPr bwMode="auto">
            <a:xfrm flipV="1">
              <a:off x="3173749" y="6047238"/>
              <a:ext cx="286062" cy="1202"/>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4" name="Suora yhdysviiva 387"/>
            <p:cNvCxnSpPr>
              <a:cxnSpLocks noChangeShapeType="1"/>
            </p:cNvCxnSpPr>
            <p:nvPr/>
          </p:nvCxnSpPr>
          <p:spPr bwMode="auto">
            <a:xfrm flipV="1">
              <a:off x="3420592" y="6011181"/>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sp>
        <p:nvSpPr>
          <p:cNvPr id="149" name="Dian numeron paikkamerkki 5"/>
          <p:cNvSpPr txBox="1">
            <a:spLocks/>
          </p:cNvSpPr>
          <p:nvPr/>
        </p:nvSpPr>
        <p:spPr>
          <a:xfrm>
            <a:off x="2685800" y="9333796"/>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5.11</a:t>
            </a:r>
          </a:p>
        </p:txBody>
      </p:sp>
      <p:grpSp>
        <p:nvGrpSpPr>
          <p:cNvPr id="32" name="Ryhmä 31"/>
          <p:cNvGrpSpPr/>
          <p:nvPr/>
        </p:nvGrpSpPr>
        <p:grpSpPr>
          <a:xfrm>
            <a:off x="534297" y="6181340"/>
            <a:ext cx="5628883" cy="2546186"/>
            <a:chOff x="533504" y="6697056"/>
            <a:chExt cx="5628883" cy="2546186"/>
          </a:xfrm>
        </p:grpSpPr>
        <p:grpSp>
          <p:nvGrpSpPr>
            <p:cNvPr id="97" name="Ryhmä 96"/>
            <p:cNvGrpSpPr/>
            <p:nvPr/>
          </p:nvGrpSpPr>
          <p:grpSpPr>
            <a:xfrm rot="10800000">
              <a:off x="1905970" y="7018716"/>
              <a:ext cx="538076" cy="1338639"/>
              <a:chOff x="1739749" y="1662549"/>
              <a:chExt cx="538076" cy="1338639"/>
            </a:xfrm>
          </p:grpSpPr>
          <p:pic>
            <p:nvPicPr>
              <p:cNvPr id="98" name="Kuva 9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171526" y="2909367"/>
                <a:ext cx="106299" cy="91821"/>
              </a:xfrm>
              <a:prstGeom prst="rect">
                <a:avLst/>
              </a:prstGeom>
            </p:spPr>
          </p:pic>
          <p:pic>
            <p:nvPicPr>
              <p:cNvPr id="99" name="Kuva 98"/>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739749" y="1662549"/>
                <a:ext cx="479497" cy="537591"/>
              </a:xfrm>
              <a:prstGeom prst="rect">
                <a:avLst/>
              </a:prstGeom>
            </p:spPr>
          </p:pic>
          <p:cxnSp>
            <p:nvCxnSpPr>
              <p:cNvPr id="100" name="Suora yhdysviiva 99"/>
              <p:cNvCxnSpPr>
                <a:stCxn id="98" idx="2"/>
              </p:cNvCxnSpPr>
              <p:nvPr/>
            </p:nvCxnSpPr>
            <p:spPr>
              <a:xfrm rot="10800000">
                <a:off x="2127188" y="2044208"/>
                <a:ext cx="97487" cy="865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7" name="Kuva 206"/>
            <p:cNvPicPr>
              <a:picLocks noChangeAspect="1"/>
            </p:cNvPicPr>
            <p:nvPr/>
          </p:nvPicPr>
          <p:blipFill>
            <a:blip r:embed="rId6">
              <a:extLst>
                <a:ext uri="{28A0092B-C50C-407E-A947-70E740481C1C}">
                  <a14:useLocalDpi xmlns:a14="http://schemas.microsoft.com/office/drawing/2010/main" val="0"/>
                </a:ext>
              </a:extLst>
            </a:blip>
            <a:srcRect/>
            <a:stretch/>
          </p:blipFill>
          <p:spPr>
            <a:xfrm>
              <a:off x="2315542" y="7511346"/>
              <a:ext cx="287395" cy="288036"/>
            </a:xfrm>
            <a:prstGeom prst="rect">
              <a:avLst/>
            </a:prstGeom>
          </p:spPr>
        </p:pic>
        <p:pic>
          <p:nvPicPr>
            <p:cNvPr id="208" name="Kuva 207"/>
            <p:cNvPicPr>
              <a:picLocks noChangeAspect="1"/>
            </p:cNvPicPr>
            <p:nvPr/>
          </p:nvPicPr>
          <p:blipFill>
            <a:blip r:embed="rId6">
              <a:extLst>
                <a:ext uri="{28A0092B-C50C-407E-A947-70E740481C1C}">
                  <a14:useLocalDpi xmlns:a14="http://schemas.microsoft.com/office/drawing/2010/main" val="0"/>
                </a:ext>
              </a:extLst>
            </a:blip>
            <a:srcRect/>
            <a:stretch/>
          </p:blipFill>
          <p:spPr>
            <a:xfrm>
              <a:off x="4246955" y="7506843"/>
              <a:ext cx="287395" cy="288036"/>
            </a:xfrm>
            <a:prstGeom prst="rect">
              <a:avLst/>
            </a:prstGeom>
          </p:spPr>
        </p:pic>
        <p:pic>
          <p:nvPicPr>
            <p:cNvPr id="210" name="Kuva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72638" y="8479918"/>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Kuva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26128" y="8479918"/>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3" name="Suora yhdysviiva 212"/>
            <p:cNvCxnSpPr>
              <a:stCxn id="250" idx="2"/>
              <a:endCxn id="207" idx="3"/>
            </p:cNvCxnSpPr>
            <p:nvPr/>
          </p:nvCxnSpPr>
          <p:spPr>
            <a:xfrm flipH="1" flipV="1">
              <a:off x="2603448" y="7655364"/>
              <a:ext cx="221811" cy="41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52" name="Kuva 251"/>
            <p:cNvPicPr>
              <a:picLocks noChangeAspect="1"/>
            </p:cNvPicPr>
            <p:nvPr/>
          </p:nvPicPr>
          <p:blipFill>
            <a:blip r:embed="rId9">
              <a:extLst>
                <a:ext uri="{28A0092B-C50C-407E-A947-70E740481C1C}">
                  <a14:useLocalDpi xmlns:a14="http://schemas.microsoft.com/office/drawing/2010/main" val="0"/>
                </a:ext>
              </a:extLst>
            </a:blip>
            <a:srcRect/>
            <a:stretch/>
          </p:blipFill>
          <p:spPr>
            <a:xfrm>
              <a:off x="4219503" y="8955205"/>
              <a:ext cx="287396" cy="288037"/>
            </a:xfrm>
            <a:prstGeom prst="rect">
              <a:avLst/>
            </a:prstGeom>
          </p:spPr>
        </p:pic>
        <p:pic>
          <p:nvPicPr>
            <p:cNvPr id="253" name="Kuva 252"/>
            <p:cNvPicPr>
              <a:picLocks noChangeAspect="1"/>
            </p:cNvPicPr>
            <p:nvPr/>
          </p:nvPicPr>
          <p:blipFill>
            <a:blip r:embed="rId10">
              <a:extLst>
                <a:ext uri="{28A0092B-C50C-407E-A947-70E740481C1C}">
                  <a14:useLocalDpi xmlns:a14="http://schemas.microsoft.com/office/drawing/2010/main" val="0"/>
                </a:ext>
              </a:extLst>
            </a:blip>
            <a:srcRect/>
            <a:stretch/>
          </p:blipFill>
          <p:spPr>
            <a:xfrm>
              <a:off x="4171402" y="8592144"/>
              <a:ext cx="404070" cy="355474"/>
            </a:xfrm>
            <a:prstGeom prst="rect">
              <a:avLst/>
            </a:prstGeom>
          </p:spPr>
        </p:pic>
        <p:cxnSp>
          <p:nvCxnSpPr>
            <p:cNvPr id="215" name="Suora yhdysviiva 214"/>
            <p:cNvCxnSpPr/>
            <p:nvPr/>
          </p:nvCxnSpPr>
          <p:spPr>
            <a:xfrm rot="10800000">
              <a:off x="4779944" y="7924864"/>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16"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9699" y="8449627"/>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8" name="Ryhmä 217"/>
            <p:cNvGrpSpPr/>
            <p:nvPr/>
          </p:nvGrpSpPr>
          <p:grpSpPr>
            <a:xfrm rot="10800000">
              <a:off x="2789253" y="7207120"/>
              <a:ext cx="1298630" cy="1774957"/>
              <a:chOff x="2693641" y="2215361"/>
              <a:chExt cx="1302192" cy="1779827"/>
            </a:xfrm>
          </p:grpSpPr>
          <p:pic>
            <p:nvPicPr>
              <p:cNvPr id="247"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923626" y="3943230"/>
                <a:ext cx="72207" cy="5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698014" y="3550229"/>
                <a:ext cx="72207" cy="5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693641" y="2215361"/>
                <a:ext cx="72207" cy="5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23625" y="3545302"/>
                <a:ext cx="72207" cy="5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23624" y="2216931"/>
                <a:ext cx="72207" cy="5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9" name="Ryhmä 218"/>
            <p:cNvGrpSpPr/>
            <p:nvPr/>
          </p:nvGrpSpPr>
          <p:grpSpPr>
            <a:xfrm>
              <a:off x="2468161" y="7207120"/>
              <a:ext cx="357099" cy="1773390"/>
              <a:chOff x="2539601" y="6717503"/>
              <a:chExt cx="358079" cy="1778256"/>
            </a:xfrm>
          </p:grpSpPr>
          <p:cxnSp>
            <p:nvCxnSpPr>
              <p:cNvPr id="245" name="Suora yhdysviiva 244"/>
              <p:cNvCxnSpPr>
                <a:stCxn id="247" idx="2"/>
                <a:endCxn id="224" idx="1"/>
              </p:cNvCxnSpPr>
              <p:nvPr/>
            </p:nvCxnSpPr>
            <p:spPr>
              <a:xfrm flipH="1">
                <a:off x="2675260" y="6717503"/>
                <a:ext cx="222417" cy="331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uora yhdysviiva 245"/>
              <p:cNvCxnSpPr>
                <a:stCxn id="251" idx="2"/>
                <a:endCxn id="228" idx="2"/>
              </p:cNvCxnSpPr>
              <p:nvPr/>
            </p:nvCxnSpPr>
            <p:spPr>
              <a:xfrm flipH="1" flipV="1">
                <a:off x="2539601" y="8462777"/>
                <a:ext cx="358079" cy="3298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0" name="Ryhmä 219"/>
            <p:cNvGrpSpPr/>
            <p:nvPr/>
          </p:nvGrpSpPr>
          <p:grpSpPr>
            <a:xfrm rot="10800000">
              <a:off x="4047517" y="7650861"/>
              <a:ext cx="325921" cy="1331215"/>
              <a:chOff x="2407302" y="2215362"/>
              <a:chExt cx="326815" cy="1334868"/>
            </a:xfrm>
          </p:grpSpPr>
          <p:cxnSp>
            <p:nvCxnSpPr>
              <p:cNvPr id="243" name="Suora yhdysviiva 242"/>
              <p:cNvCxnSpPr>
                <a:stCxn id="208" idx="1"/>
                <a:endCxn id="248" idx="2"/>
              </p:cNvCxnSpPr>
              <p:nvPr/>
            </p:nvCxnSpPr>
            <p:spPr>
              <a:xfrm rot="10800000" flipH="1">
                <a:off x="2534644" y="3550229"/>
                <a:ext cx="199473"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uora yhdysviiva 243"/>
              <p:cNvCxnSpPr>
                <a:stCxn id="253" idx="2"/>
                <a:endCxn id="249" idx="2"/>
              </p:cNvCxnSpPr>
              <p:nvPr/>
            </p:nvCxnSpPr>
            <p:spPr>
              <a:xfrm rot="10800000" flipH="1">
                <a:off x="2407302" y="2215362"/>
                <a:ext cx="322442" cy="3455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9" name="Ryhmä 228"/>
            <p:cNvGrpSpPr/>
            <p:nvPr/>
          </p:nvGrpSpPr>
          <p:grpSpPr>
            <a:xfrm>
              <a:off x="5492967" y="6704676"/>
              <a:ext cx="669420" cy="2336241"/>
              <a:chOff x="3504391" y="6367319"/>
              <a:chExt cx="671256" cy="2342652"/>
            </a:xfrm>
          </p:grpSpPr>
          <p:sp>
            <p:nvSpPr>
              <p:cNvPr id="242" name="Tekstiruutu 241"/>
              <p:cNvSpPr txBox="1"/>
              <p:nvPr/>
            </p:nvSpPr>
            <p:spPr>
              <a:xfrm>
                <a:off x="3665772" y="6367319"/>
                <a:ext cx="251988"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0 m</a:t>
                </a:r>
              </a:p>
            </p:txBody>
          </p:sp>
          <p:cxnSp>
            <p:nvCxnSpPr>
              <p:cNvPr id="236" name="Suora yhdysviiva 235"/>
              <p:cNvCxnSpPr/>
              <p:nvPr/>
            </p:nvCxnSpPr>
            <p:spPr>
              <a:xfrm flipV="1">
                <a:off x="3582080" y="6436759"/>
                <a:ext cx="0" cy="221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uora yhdysviiva 236"/>
              <p:cNvCxnSpPr/>
              <p:nvPr/>
            </p:nvCxnSpPr>
            <p:spPr>
              <a:xfrm rot="10800000">
                <a:off x="3504391" y="64367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uora yhdysviiva 237"/>
              <p:cNvCxnSpPr/>
              <p:nvPr/>
            </p:nvCxnSpPr>
            <p:spPr>
              <a:xfrm rot="10800000">
                <a:off x="3510080" y="731707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uora yhdysviiva 238"/>
              <p:cNvCxnSpPr/>
              <p:nvPr/>
            </p:nvCxnSpPr>
            <p:spPr>
              <a:xfrm rot="10800000">
                <a:off x="3504392" y="864943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0" name="Tekstiruutu 239"/>
              <p:cNvSpPr txBox="1"/>
              <p:nvPr/>
            </p:nvSpPr>
            <p:spPr>
              <a:xfrm>
                <a:off x="3685494" y="7243614"/>
                <a:ext cx="402578"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200 m</a:t>
                </a:r>
              </a:p>
            </p:txBody>
          </p:sp>
          <p:sp>
            <p:nvSpPr>
              <p:cNvPr id="241" name="Tekstiruutu 240"/>
              <p:cNvSpPr txBox="1"/>
              <p:nvPr/>
            </p:nvSpPr>
            <p:spPr>
              <a:xfrm>
                <a:off x="3673266" y="8571092"/>
                <a:ext cx="502381"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500 m</a:t>
                </a:r>
              </a:p>
            </p:txBody>
          </p:sp>
        </p:grpSp>
        <p:grpSp>
          <p:nvGrpSpPr>
            <p:cNvPr id="230" name="Ryhmä 229"/>
            <p:cNvGrpSpPr/>
            <p:nvPr/>
          </p:nvGrpSpPr>
          <p:grpSpPr>
            <a:xfrm rot="10800000">
              <a:off x="533504" y="6697056"/>
              <a:ext cx="738155" cy="590837"/>
              <a:chOff x="3357591" y="6197873"/>
              <a:chExt cx="740180" cy="592458"/>
            </a:xfrm>
          </p:grpSpPr>
          <p:cxnSp>
            <p:nvCxnSpPr>
              <p:cNvPr id="231" name="Suora yhdysviiva 230"/>
              <p:cNvCxnSpPr/>
              <p:nvPr/>
            </p:nvCxnSpPr>
            <p:spPr>
              <a:xfrm flipH="1" flipV="1">
                <a:off x="3430734" y="6275553"/>
                <a:ext cx="1136" cy="4406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uora yhdysviiva 231"/>
              <p:cNvCxnSpPr/>
              <p:nvPr/>
            </p:nvCxnSpPr>
            <p:spPr>
              <a:xfrm rot="10800000">
                <a:off x="3357591" y="627244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Tekstiruutu 232"/>
              <p:cNvSpPr txBox="1"/>
              <p:nvPr/>
            </p:nvSpPr>
            <p:spPr>
              <a:xfrm>
                <a:off x="3506750" y="6197873"/>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234" name="Suora yhdysviiva 233"/>
              <p:cNvCxnSpPr/>
              <p:nvPr/>
            </p:nvCxnSpPr>
            <p:spPr>
              <a:xfrm rot="10800000">
                <a:off x="3362750" y="671545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Tekstiruutu 234"/>
              <p:cNvSpPr txBox="1"/>
              <p:nvPr/>
            </p:nvSpPr>
            <p:spPr>
              <a:xfrm>
                <a:off x="3530224" y="6636443"/>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cxnSp>
          <p:nvCxnSpPr>
            <p:cNvPr id="222" name="Suora yhdysviiva 221"/>
            <p:cNvCxnSpPr/>
            <p:nvPr/>
          </p:nvCxnSpPr>
          <p:spPr>
            <a:xfrm flipH="1">
              <a:off x="1258894" y="6777228"/>
              <a:ext cx="4238930"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23" name="Ryhmä 222"/>
            <p:cNvGrpSpPr/>
            <p:nvPr/>
          </p:nvGrpSpPr>
          <p:grpSpPr>
            <a:xfrm rot="10800000">
              <a:off x="2266122" y="7066407"/>
              <a:ext cx="404068" cy="2174727"/>
              <a:chOff x="4115218" y="1955593"/>
              <a:chExt cx="405176" cy="2180694"/>
            </a:xfrm>
          </p:grpSpPr>
          <p:pic>
            <p:nvPicPr>
              <p:cNvPr id="224" name="Kuva 223"/>
              <p:cNvPicPr>
                <a:picLocks noChangeAspect="1"/>
              </p:cNvPicPr>
              <p:nvPr/>
            </p:nvPicPr>
            <p:blipFill>
              <a:blip r:embed="rId13">
                <a:extLst>
                  <a:ext uri="{28A0092B-C50C-407E-A947-70E740481C1C}">
                    <a14:useLocalDpi xmlns:a14="http://schemas.microsoft.com/office/drawing/2010/main" val="0"/>
                  </a:ext>
                </a:extLst>
              </a:blip>
              <a:srcRect/>
              <a:stretch/>
            </p:blipFill>
            <p:spPr>
              <a:xfrm>
                <a:off x="4182658" y="3847461"/>
                <a:ext cx="288183" cy="288826"/>
              </a:xfrm>
              <a:prstGeom prst="rect">
                <a:avLst/>
              </a:prstGeom>
            </p:spPr>
          </p:pic>
          <p:grpSp>
            <p:nvGrpSpPr>
              <p:cNvPr id="225" name="Ryhmä 224"/>
              <p:cNvGrpSpPr/>
              <p:nvPr/>
            </p:nvGrpSpPr>
            <p:grpSpPr>
              <a:xfrm>
                <a:off x="4115218" y="1955593"/>
                <a:ext cx="405176" cy="650769"/>
                <a:chOff x="1243408" y="1955593"/>
                <a:chExt cx="405176" cy="650769"/>
              </a:xfrm>
            </p:grpSpPr>
            <p:pic>
              <p:nvPicPr>
                <p:cNvPr id="227" name="Kuva 226"/>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306904" y="1955593"/>
                  <a:ext cx="288183" cy="288826"/>
                </a:xfrm>
                <a:prstGeom prst="rect">
                  <a:avLst/>
                </a:prstGeom>
              </p:spPr>
            </p:pic>
            <p:pic>
              <p:nvPicPr>
                <p:cNvPr id="228" name="Kuva 227"/>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243408" y="2249914"/>
                  <a:ext cx="405176" cy="356448"/>
                </a:xfrm>
                <a:prstGeom prst="rect">
                  <a:avLst/>
                </a:prstGeom>
              </p:spPr>
            </p:pic>
          </p:grpSp>
          <p:pic>
            <p:nvPicPr>
              <p:cNvPr id="226"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4263392" y="2593898"/>
                <a:ext cx="145046" cy="14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5" name="Ryhmä 164"/>
            <p:cNvGrpSpPr/>
            <p:nvPr/>
          </p:nvGrpSpPr>
          <p:grpSpPr>
            <a:xfrm rot="10800000">
              <a:off x="5044658" y="7043184"/>
              <a:ext cx="479497" cy="1016937"/>
              <a:chOff x="1795553" y="2606809"/>
              <a:chExt cx="479497" cy="1016937"/>
            </a:xfrm>
          </p:grpSpPr>
          <p:pic>
            <p:nvPicPr>
              <p:cNvPr id="166" name="Kuva 1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909394" y="3531925"/>
                <a:ext cx="106299" cy="91821"/>
              </a:xfrm>
              <a:prstGeom prst="rect">
                <a:avLst/>
              </a:prstGeom>
            </p:spPr>
          </p:pic>
          <p:pic>
            <p:nvPicPr>
              <p:cNvPr id="167" name="Kuva 166"/>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795553" y="2606809"/>
                <a:ext cx="479497" cy="537591"/>
              </a:xfrm>
              <a:prstGeom prst="rect">
                <a:avLst/>
              </a:prstGeom>
            </p:spPr>
          </p:pic>
          <p:cxnSp>
            <p:nvCxnSpPr>
              <p:cNvPr id="168" name="Suora yhdysviiva 167"/>
              <p:cNvCxnSpPr/>
              <p:nvPr/>
            </p:nvCxnSpPr>
            <p:spPr>
              <a:xfrm rot="10800000" flipH="1">
                <a:off x="1962900" y="3142593"/>
                <a:ext cx="101746" cy="39408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4" name="Ryhmä 173"/>
          <p:cNvGrpSpPr/>
          <p:nvPr/>
        </p:nvGrpSpPr>
        <p:grpSpPr>
          <a:xfrm>
            <a:off x="4228191" y="4009297"/>
            <a:ext cx="714331" cy="972958"/>
            <a:chOff x="1544322" y="2670162"/>
            <a:chExt cx="714331" cy="972958"/>
          </a:xfrm>
        </p:grpSpPr>
        <p:pic>
          <p:nvPicPr>
            <p:cNvPr id="273" name="Kuva 2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152354" y="2670162"/>
              <a:ext cx="106299" cy="91821"/>
            </a:xfrm>
            <a:prstGeom prst="rect">
              <a:avLst/>
            </a:prstGeom>
          </p:spPr>
        </p:pic>
        <p:pic>
          <p:nvPicPr>
            <p:cNvPr id="274" name="Kuva 273"/>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544322" y="3105529"/>
              <a:ext cx="479497" cy="537591"/>
            </a:xfrm>
            <a:prstGeom prst="rect">
              <a:avLst/>
            </a:prstGeom>
          </p:spPr>
        </p:pic>
        <p:cxnSp>
          <p:nvCxnSpPr>
            <p:cNvPr id="275" name="Suora yhdysviiva 274"/>
            <p:cNvCxnSpPr>
              <a:stCxn id="273" idx="2"/>
            </p:cNvCxnSpPr>
            <p:nvPr/>
          </p:nvCxnSpPr>
          <p:spPr>
            <a:xfrm flipH="1">
              <a:off x="1984241" y="2670162"/>
              <a:ext cx="221262" cy="4452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5" name="Kuva 174"/>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4276090" y="3320347"/>
            <a:ext cx="287395" cy="288036"/>
          </a:xfrm>
          <a:prstGeom prst="rect">
            <a:avLst/>
          </a:prstGeom>
        </p:spPr>
      </p:pic>
      <p:pic>
        <p:nvPicPr>
          <p:cNvPr id="176" name="Kuva 175"/>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2344677" y="3324850"/>
            <a:ext cx="287395" cy="288036"/>
          </a:xfrm>
          <a:prstGeom prst="rect">
            <a:avLst/>
          </a:prstGeom>
        </p:spPr>
      </p:pic>
      <p:pic>
        <p:nvPicPr>
          <p:cNvPr id="177" name="Kuva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25033" y="2137653"/>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 name="Kuva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871543" y="2137653"/>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9" name="Suora yhdysviiva 178"/>
          <p:cNvCxnSpPr>
            <a:stCxn id="271" idx="2"/>
            <a:endCxn id="175" idx="3"/>
          </p:cNvCxnSpPr>
          <p:nvPr/>
        </p:nvCxnSpPr>
        <p:spPr>
          <a:xfrm rot="10800000" flipH="1" flipV="1">
            <a:off x="4053768" y="3463954"/>
            <a:ext cx="221811" cy="41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0" name="Kuva 179"/>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2372127" y="1876487"/>
            <a:ext cx="287396" cy="288037"/>
          </a:xfrm>
          <a:prstGeom prst="rect">
            <a:avLst/>
          </a:prstGeom>
        </p:spPr>
      </p:pic>
      <p:pic>
        <p:nvPicPr>
          <p:cNvPr id="181" name="Kuva 180"/>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2303554" y="2172111"/>
            <a:ext cx="404070" cy="355474"/>
          </a:xfrm>
          <a:prstGeom prst="rect">
            <a:avLst/>
          </a:prstGeom>
        </p:spPr>
      </p:pic>
      <p:cxnSp>
        <p:nvCxnSpPr>
          <p:cNvPr id="182" name="Suora yhdysviiva 181"/>
          <p:cNvCxnSpPr/>
          <p:nvPr/>
        </p:nvCxnSpPr>
        <p:spPr>
          <a:xfrm>
            <a:off x="2099083" y="31948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83"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445079" y="2513789"/>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 name="Ryhmä 183"/>
          <p:cNvGrpSpPr/>
          <p:nvPr/>
        </p:nvGrpSpPr>
        <p:grpSpPr>
          <a:xfrm>
            <a:off x="2791144" y="2137652"/>
            <a:ext cx="1298630" cy="1774957"/>
            <a:chOff x="2693641" y="2215361"/>
            <a:chExt cx="1302192" cy="1779827"/>
          </a:xfrm>
        </p:grpSpPr>
        <p:pic>
          <p:nvPicPr>
            <p:cNvPr id="268"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923626" y="3943230"/>
              <a:ext cx="72207" cy="5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698014" y="3550229"/>
              <a:ext cx="72207" cy="5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693641" y="2215361"/>
              <a:ext cx="72207" cy="5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23625" y="3545302"/>
              <a:ext cx="72207" cy="5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23624" y="2216931"/>
              <a:ext cx="72207" cy="5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 name="Ryhmä 184"/>
          <p:cNvGrpSpPr/>
          <p:nvPr/>
        </p:nvGrpSpPr>
        <p:grpSpPr>
          <a:xfrm rot="10800000">
            <a:off x="4053770" y="2139219"/>
            <a:ext cx="357099" cy="1773390"/>
            <a:chOff x="2539598" y="6717503"/>
            <a:chExt cx="358079" cy="1778256"/>
          </a:xfrm>
        </p:grpSpPr>
        <p:cxnSp>
          <p:nvCxnSpPr>
            <p:cNvPr id="266" name="Suora yhdysviiva 265"/>
            <p:cNvCxnSpPr>
              <a:stCxn id="268" idx="2"/>
              <a:endCxn id="195" idx="1"/>
            </p:cNvCxnSpPr>
            <p:nvPr/>
          </p:nvCxnSpPr>
          <p:spPr>
            <a:xfrm flipH="1">
              <a:off x="2675260" y="6717503"/>
              <a:ext cx="222417" cy="331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uora yhdysviiva 266"/>
            <p:cNvCxnSpPr>
              <a:stCxn id="272" idx="2"/>
              <a:endCxn id="201" idx="2"/>
            </p:cNvCxnSpPr>
            <p:nvPr/>
          </p:nvCxnSpPr>
          <p:spPr>
            <a:xfrm flipH="1" flipV="1">
              <a:off x="2539601" y="8462777"/>
              <a:ext cx="358079" cy="3298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6" name="Ryhmä 185"/>
          <p:cNvGrpSpPr/>
          <p:nvPr/>
        </p:nvGrpSpPr>
        <p:grpSpPr>
          <a:xfrm>
            <a:off x="2505589" y="2137653"/>
            <a:ext cx="325921" cy="1331215"/>
            <a:chOff x="2407302" y="2215362"/>
            <a:chExt cx="326815" cy="1334868"/>
          </a:xfrm>
        </p:grpSpPr>
        <p:cxnSp>
          <p:nvCxnSpPr>
            <p:cNvPr id="264" name="Suora yhdysviiva 263"/>
            <p:cNvCxnSpPr>
              <a:stCxn id="176" idx="1"/>
              <a:endCxn id="269" idx="2"/>
            </p:cNvCxnSpPr>
            <p:nvPr/>
          </p:nvCxnSpPr>
          <p:spPr>
            <a:xfrm rot="10800000" flipH="1">
              <a:off x="2534644" y="3550229"/>
              <a:ext cx="199473"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uora yhdysviiva 264"/>
            <p:cNvCxnSpPr>
              <a:stCxn id="181" idx="2"/>
              <a:endCxn id="270" idx="2"/>
            </p:cNvCxnSpPr>
            <p:nvPr/>
          </p:nvCxnSpPr>
          <p:spPr>
            <a:xfrm rot="10800000" flipH="1">
              <a:off x="2407302" y="2215362"/>
              <a:ext cx="322442" cy="3455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7" name="Ryhmä 186"/>
          <p:cNvGrpSpPr/>
          <p:nvPr/>
        </p:nvGrpSpPr>
        <p:grpSpPr>
          <a:xfrm rot="10800000">
            <a:off x="601011" y="2070169"/>
            <a:ext cx="669420" cy="2336241"/>
            <a:chOff x="3504391" y="6367319"/>
            <a:chExt cx="671256" cy="2342652"/>
          </a:xfrm>
        </p:grpSpPr>
        <p:sp>
          <p:nvSpPr>
            <p:cNvPr id="257" name="Tekstiruutu 256"/>
            <p:cNvSpPr txBox="1"/>
            <p:nvPr/>
          </p:nvSpPr>
          <p:spPr>
            <a:xfrm>
              <a:off x="3665772" y="6367319"/>
              <a:ext cx="251988"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0 m</a:t>
              </a:r>
            </a:p>
          </p:txBody>
        </p:sp>
        <p:cxnSp>
          <p:nvCxnSpPr>
            <p:cNvPr id="258" name="Suora yhdysviiva 257"/>
            <p:cNvCxnSpPr/>
            <p:nvPr/>
          </p:nvCxnSpPr>
          <p:spPr>
            <a:xfrm flipV="1">
              <a:off x="3582080" y="6436759"/>
              <a:ext cx="0" cy="221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uora yhdysviiva 258"/>
            <p:cNvCxnSpPr/>
            <p:nvPr/>
          </p:nvCxnSpPr>
          <p:spPr>
            <a:xfrm rot="10800000">
              <a:off x="3504391" y="64367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uora yhdysviiva 259"/>
            <p:cNvCxnSpPr/>
            <p:nvPr/>
          </p:nvCxnSpPr>
          <p:spPr>
            <a:xfrm rot="10800000">
              <a:off x="3510080" y="731707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uora yhdysviiva 260"/>
            <p:cNvCxnSpPr/>
            <p:nvPr/>
          </p:nvCxnSpPr>
          <p:spPr>
            <a:xfrm rot="10800000">
              <a:off x="3504392" y="864943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Tekstiruutu 261"/>
            <p:cNvSpPr txBox="1"/>
            <p:nvPr/>
          </p:nvSpPr>
          <p:spPr>
            <a:xfrm>
              <a:off x="3685494" y="7243614"/>
              <a:ext cx="402578"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200 m</a:t>
              </a:r>
            </a:p>
          </p:txBody>
        </p:sp>
        <p:sp>
          <p:nvSpPr>
            <p:cNvPr id="263" name="Tekstiruutu 262"/>
            <p:cNvSpPr txBox="1"/>
            <p:nvPr/>
          </p:nvSpPr>
          <p:spPr>
            <a:xfrm>
              <a:off x="3673266" y="8571092"/>
              <a:ext cx="502381"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500 m</a:t>
              </a:r>
            </a:p>
          </p:txBody>
        </p:sp>
      </p:grpSp>
      <p:grpSp>
        <p:nvGrpSpPr>
          <p:cNvPr id="188" name="Ryhmä 187"/>
          <p:cNvGrpSpPr/>
          <p:nvPr/>
        </p:nvGrpSpPr>
        <p:grpSpPr>
          <a:xfrm>
            <a:off x="5491739" y="3823193"/>
            <a:ext cx="738155" cy="590837"/>
            <a:chOff x="3357591" y="6197873"/>
            <a:chExt cx="740180" cy="592458"/>
          </a:xfrm>
        </p:grpSpPr>
        <p:cxnSp>
          <p:nvCxnSpPr>
            <p:cNvPr id="202" name="Suora yhdysviiva 201"/>
            <p:cNvCxnSpPr/>
            <p:nvPr/>
          </p:nvCxnSpPr>
          <p:spPr>
            <a:xfrm flipH="1" flipV="1">
              <a:off x="3430734" y="6275553"/>
              <a:ext cx="1136" cy="4406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uora yhdysviiva 202"/>
            <p:cNvCxnSpPr/>
            <p:nvPr/>
          </p:nvCxnSpPr>
          <p:spPr>
            <a:xfrm rot="10800000">
              <a:off x="3357591" y="627244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Tekstiruutu 203"/>
            <p:cNvSpPr txBox="1"/>
            <p:nvPr/>
          </p:nvSpPr>
          <p:spPr>
            <a:xfrm>
              <a:off x="3506750" y="6197873"/>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205" name="Suora yhdysviiva 204"/>
            <p:cNvCxnSpPr/>
            <p:nvPr/>
          </p:nvCxnSpPr>
          <p:spPr>
            <a:xfrm rot="10800000">
              <a:off x="3362750" y="671545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6" name="Tekstiruutu 255"/>
            <p:cNvSpPr txBox="1"/>
            <p:nvPr/>
          </p:nvSpPr>
          <p:spPr>
            <a:xfrm>
              <a:off x="3530224" y="6636443"/>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cxnSp>
        <p:nvCxnSpPr>
          <p:cNvPr id="189" name="Suora yhdysviiva 188"/>
          <p:cNvCxnSpPr/>
          <p:nvPr/>
        </p:nvCxnSpPr>
        <p:spPr>
          <a:xfrm rot="10800000" flipH="1">
            <a:off x="1265574" y="4333858"/>
            <a:ext cx="4238930"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90" name="Ryhmä 189"/>
          <p:cNvGrpSpPr/>
          <p:nvPr/>
        </p:nvGrpSpPr>
        <p:grpSpPr>
          <a:xfrm>
            <a:off x="4208836" y="1878595"/>
            <a:ext cx="404068" cy="2174727"/>
            <a:chOff x="4115217" y="1955593"/>
            <a:chExt cx="405176" cy="2180694"/>
          </a:xfrm>
        </p:grpSpPr>
        <p:pic>
          <p:nvPicPr>
            <p:cNvPr id="195" name="Kuva 194"/>
            <p:cNvPicPr>
              <a:picLocks noChangeAspect="1"/>
            </p:cNvPicPr>
            <p:nvPr/>
          </p:nvPicPr>
          <p:blipFill>
            <a:blip r:embed="rId13">
              <a:extLst>
                <a:ext uri="{28A0092B-C50C-407E-A947-70E740481C1C}">
                  <a14:useLocalDpi xmlns:a14="http://schemas.microsoft.com/office/drawing/2010/main" val="0"/>
                </a:ext>
              </a:extLst>
            </a:blip>
            <a:srcRect/>
            <a:stretch/>
          </p:blipFill>
          <p:spPr>
            <a:xfrm>
              <a:off x="4182659" y="3847461"/>
              <a:ext cx="288183" cy="288826"/>
            </a:xfrm>
            <a:prstGeom prst="rect">
              <a:avLst/>
            </a:prstGeom>
          </p:spPr>
        </p:pic>
        <p:grpSp>
          <p:nvGrpSpPr>
            <p:cNvPr id="196" name="Ryhmä 195"/>
            <p:cNvGrpSpPr/>
            <p:nvPr/>
          </p:nvGrpSpPr>
          <p:grpSpPr>
            <a:xfrm>
              <a:off x="4115217" y="1955593"/>
              <a:ext cx="405176" cy="650769"/>
              <a:chOff x="1243407" y="1955593"/>
              <a:chExt cx="405176" cy="650769"/>
            </a:xfrm>
          </p:grpSpPr>
          <p:pic>
            <p:nvPicPr>
              <p:cNvPr id="200" name="Kuva 199"/>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306903" y="1955593"/>
                <a:ext cx="288183" cy="288826"/>
              </a:xfrm>
              <a:prstGeom prst="rect">
                <a:avLst/>
              </a:prstGeom>
            </p:spPr>
          </p:pic>
          <p:pic>
            <p:nvPicPr>
              <p:cNvPr id="201" name="Kuva 200"/>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243407" y="2249914"/>
                <a:ext cx="405176" cy="356448"/>
              </a:xfrm>
              <a:prstGeom prst="rect">
                <a:avLst/>
              </a:prstGeom>
            </p:spPr>
          </p:pic>
        </p:grpSp>
        <p:pic>
          <p:nvPicPr>
            <p:cNvPr id="199"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4269847" y="2592530"/>
              <a:ext cx="145046" cy="14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1" name="Ryhmä 190"/>
          <p:cNvGrpSpPr/>
          <p:nvPr/>
        </p:nvGrpSpPr>
        <p:grpSpPr>
          <a:xfrm>
            <a:off x="1333663" y="3100098"/>
            <a:ext cx="479497" cy="1021688"/>
            <a:chOff x="1795195" y="2387321"/>
            <a:chExt cx="479497" cy="1021688"/>
          </a:xfrm>
        </p:grpSpPr>
        <p:pic>
          <p:nvPicPr>
            <p:cNvPr id="192" name="Kuva 19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909394" y="3317188"/>
              <a:ext cx="106299" cy="91821"/>
            </a:xfrm>
            <a:prstGeom prst="rect">
              <a:avLst/>
            </a:prstGeom>
          </p:spPr>
        </p:pic>
        <p:pic>
          <p:nvPicPr>
            <p:cNvPr id="193" name="Kuva 192"/>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795195" y="2387321"/>
              <a:ext cx="479497" cy="537591"/>
            </a:xfrm>
            <a:prstGeom prst="rect">
              <a:avLst/>
            </a:prstGeom>
          </p:spPr>
        </p:pic>
        <p:cxnSp>
          <p:nvCxnSpPr>
            <p:cNvPr id="194" name="Suora yhdysviiva 193"/>
            <p:cNvCxnSpPr>
              <a:stCxn id="192" idx="2"/>
            </p:cNvCxnSpPr>
            <p:nvPr/>
          </p:nvCxnSpPr>
          <p:spPr>
            <a:xfrm rot="10800000" flipH="1">
              <a:off x="1962543" y="2923105"/>
              <a:ext cx="101746" cy="39408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6" name="Ryhmä 275"/>
          <p:cNvGrpSpPr/>
          <p:nvPr/>
        </p:nvGrpSpPr>
        <p:grpSpPr>
          <a:xfrm rot="10800000">
            <a:off x="5244122" y="4333858"/>
            <a:ext cx="165241" cy="1934189"/>
            <a:chOff x="1482108" y="4331430"/>
            <a:chExt cx="165241" cy="1934189"/>
          </a:xfrm>
        </p:grpSpPr>
        <p:pic>
          <p:nvPicPr>
            <p:cNvPr id="277" name="Kuva 2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62697">
              <a:off x="1258784" y="5986775"/>
              <a:ext cx="509111" cy="48578"/>
            </a:xfrm>
            <a:prstGeom prst="rect">
              <a:avLst/>
            </a:prstGeom>
          </p:spPr>
        </p:pic>
        <p:pic>
          <p:nvPicPr>
            <p:cNvPr id="278" name="Kuva 2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520000">
              <a:off x="1251841" y="4561697"/>
              <a:ext cx="509111" cy="48578"/>
            </a:xfrm>
            <a:prstGeom prst="rect">
              <a:avLst/>
            </a:prstGeom>
          </p:spPr>
        </p:pic>
        <p:pic>
          <p:nvPicPr>
            <p:cNvPr id="279" name="Kuva 2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68504" y="5533764"/>
              <a:ext cx="509111" cy="48578"/>
            </a:xfrm>
            <a:prstGeom prst="rect">
              <a:avLst/>
            </a:prstGeom>
          </p:spPr>
        </p:pic>
        <p:pic>
          <p:nvPicPr>
            <p:cNvPr id="280" name="Kuva 2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68503" y="5026025"/>
              <a:ext cx="509111" cy="48578"/>
            </a:xfrm>
            <a:prstGeom prst="rect">
              <a:avLst/>
            </a:prstGeom>
          </p:spPr>
        </p:pic>
      </p:grpSp>
      <p:grpSp>
        <p:nvGrpSpPr>
          <p:cNvPr id="281" name="Ryhmä 280"/>
          <p:cNvGrpSpPr/>
          <p:nvPr/>
        </p:nvGrpSpPr>
        <p:grpSpPr>
          <a:xfrm>
            <a:off x="4914409" y="5224069"/>
            <a:ext cx="364500" cy="73117"/>
            <a:chOff x="3134530" y="6011181"/>
            <a:chExt cx="364500" cy="73117"/>
          </a:xfrm>
        </p:grpSpPr>
        <p:cxnSp>
          <p:nvCxnSpPr>
            <p:cNvPr id="283" name="Suora yhdysviiva 387"/>
            <p:cNvCxnSpPr>
              <a:cxnSpLocks noChangeShapeType="1"/>
            </p:cNvCxnSpPr>
            <p:nvPr/>
          </p:nvCxnSpPr>
          <p:spPr bwMode="auto">
            <a:xfrm flipV="1">
              <a:off x="3134530" y="6012583"/>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84" name="Suora yhdysviiva 387"/>
            <p:cNvCxnSpPr>
              <a:cxnSpLocks noChangeShapeType="1"/>
            </p:cNvCxnSpPr>
            <p:nvPr/>
          </p:nvCxnSpPr>
          <p:spPr bwMode="auto">
            <a:xfrm flipV="1">
              <a:off x="3173749" y="6047238"/>
              <a:ext cx="286062" cy="1202"/>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85" name="Suora yhdysviiva 387"/>
            <p:cNvCxnSpPr>
              <a:cxnSpLocks noChangeShapeType="1"/>
            </p:cNvCxnSpPr>
            <p:nvPr/>
          </p:nvCxnSpPr>
          <p:spPr bwMode="auto">
            <a:xfrm flipV="1">
              <a:off x="3420592" y="6011181"/>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sp>
        <p:nvSpPr>
          <p:cNvPr id="127" name="Suorakulmio 244"/>
          <p:cNvSpPr>
            <a:spLocks noChangeArrowheads="1"/>
          </p:cNvSpPr>
          <p:nvPr/>
        </p:nvSpPr>
        <p:spPr bwMode="auto">
          <a:xfrm>
            <a:off x="1935200" y="5159715"/>
            <a:ext cx="1019756" cy="9541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sulkupuomi tai suojakaide. Sulkemiskohdan näkyvyys pimeällä on varmistettava.</a:t>
            </a:r>
          </a:p>
        </p:txBody>
      </p:sp>
      <p:pic>
        <p:nvPicPr>
          <p:cNvPr id="128" name="Kuva 127">
            <a:extLst>
              <a:ext uri="{FF2B5EF4-FFF2-40B4-BE49-F238E27FC236}">
                <a16:creationId xmlns:a16="http://schemas.microsoft.com/office/drawing/2014/main" id="{5215AD2D-E4D2-41BF-B080-C46655D71DC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60988" y="3749404"/>
            <a:ext cx="1129984" cy="532543"/>
          </a:xfrm>
          <a:prstGeom prst="rect">
            <a:avLst/>
          </a:prstGeom>
        </p:spPr>
      </p:pic>
      <p:cxnSp>
        <p:nvCxnSpPr>
          <p:cNvPr id="129" name="Suora yhdysviiva 128">
            <a:extLst>
              <a:ext uri="{FF2B5EF4-FFF2-40B4-BE49-F238E27FC236}">
                <a16:creationId xmlns:a16="http://schemas.microsoft.com/office/drawing/2014/main" id="{40C1FA5E-FB39-4467-8373-89F66B137E7D}"/>
              </a:ext>
            </a:extLst>
          </p:cNvPr>
          <p:cNvCxnSpPr>
            <a:cxnSpLocks/>
          </p:cNvCxnSpPr>
          <p:nvPr/>
        </p:nvCxnSpPr>
        <p:spPr>
          <a:xfrm flipV="1">
            <a:off x="1527842" y="4292065"/>
            <a:ext cx="442699" cy="30791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uorakulmio 211">
            <a:extLst>
              <a:ext uri="{FF2B5EF4-FFF2-40B4-BE49-F238E27FC236}">
                <a16:creationId xmlns:a16="http://schemas.microsoft.com/office/drawing/2014/main" id="{37E1F373-9673-F5D3-8E18-A727513C9944}"/>
              </a:ext>
            </a:extLst>
          </p:cNvPr>
          <p:cNvSpPr>
            <a:spLocks noChangeArrowheads="1"/>
          </p:cNvSpPr>
          <p:nvPr/>
        </p:nvSpPr>
        <p:spPr bwMode="auto">
          <a:xfrm>
            <a:off x="4761690" y="5051395"/>
            <a:ext cx="479498"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m</a:t>
            </a:r>
          </a:p>
        </p:txBody>
      </p:sp>
      <p:sp>
        <p:nvSpPr>
          <p:cNvPr id="3" name="Text Box 3">
            <a:extLst>
              <a:ext uri="{FF2B5EF4-FFF2-40B4-BE49-F238E27FC236}">
                <a16:creationId xmlns:a16="http://schemas.microsoft.com/office/drawing/2014/main" id="{C692E5CD-7C50-6590-F824-594C0EFC3F71}"/>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br>
              <a:rPr lang="fi-FI" altLang="fi-FI" sz="1600" b="1" dirty="0">
                <a:latin typeface="Arial" panose="020B0604020202020204" pitchFamily="34" charset="0"/>
                <a:cs typeface="Arial" panose="020B0604020202020204" pitchFamily="34" charset="0"/>
              </a:rPr>
            </a:br>
            <a:r>
              <a:rPr lang="fi-FI" altLang="fi-FI" sz="1300" dirty="0" err="1">
                <a:latin typeface="Arial" panose="020B0604020202020204" pitchFamily="34" charset="0"/>
                <a:cs typeface="Arial" panose="020B0604020202020204" pitchFamily="34" charset="0"/>
              </a:rPr>
              <a:t>Tunkkaus</a:t>
            </a:r>
            <a:r>
              <a:rPr lang="fi-FI" altLang="fi-FI" sz="1300" dirty="0">
                <a:latin typeface="Arial" panose="020B0604020202020204" pitchFamily="34" charset="0"/>
                <a:cs typeface="Arial" panose="020B0604020202020204" pitchFamily="34" charset="0"/>
              </a:rPr>
              <a:t> / poraus tien ja jalankulku- ja pyöräilyväylien ali tai muu työ</a:t>
            </a:r>
          </a:p>
          <a:p>
            <a:pPr>
              <a:spcBef>
                <a:spcPct val="0"/>
              </a:spcBef>
              <a:buFontTx/>
              <a:buNone/>
            </a:pPr>
            <a:r>
              <a:rPr lang="fi-FI" altLang="fi-FI" sz="1300" dirty="0">
                <a:latin typeface="Arial" panose="020B0604020202020204" pitchFamily="34" charset="0"/>
                <a:cs typeface="Arial" panose="020B0604020202020204" pitchFamily="34" charset="0"/>
              </a:rPr>
              <a:t>niiden molemmin puolin.</a:t>
            </a:r>
            <a:br>
              <a:rPr lang="fi-FI" altLang="fi-FI" sz="1300"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Jalankulun ja pyöräliikenteen käytössä vähintään 2,5 m leveä osa väylästä.</a:t>
            </a:r>
            <a:br>
              <a:rPr lang="fi-FI" altLang="fi-FI" sz="1300" dirty="0">
                <a:latin typeface="Arial" panose="020B0604020202020204" pitchFamily="34" charset="0"/>
                <a:cs typeface="Arial" panose="020B0604020202020204" pitchFamily="34" charset="0"/>
              </a:rPr>
            </a:b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100 km/h </a:t>
            </a:r>
            <a:r>
              <a:rPr lang="fi-FI" altLang="fi-FI" sz="1300" dirty="0">
                <a:latin typeface="Arial" panose="020B0604020202020204" pitchFamily="34" charset="0"/>
                <a:cs typeface="Arial" panose="020B0604020202020204" pitchFamily="34" charset="0"/>
                <a:sym typeface="Wingdings" panose="05000000000000000000" pitchFamily="2" charset="2"/>
              </a:rPr>
              <a:t> 60 km/h.</a:t>
            </a:r>
            <a:endParaRPr lang="fi-FI" altLang="fi-FI"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959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05" name="Ryhmä 104"/>
          <p:cNvGrpSpPr/>
          <p:nvPr/>
        </p:nvGrpSpPr>
        <p:grpSpPr>
          <a:xfrm rot="10800000">
            <a:off x="603096" y="1861813"/>
            <a:ext cx="5764548" cy="2538266"/>
            <a:chOff x="520654" y="6166667"/>
            <a:chExt cx="5764548" cy="2538266"/>
          </a:xfrm>
        </p:grpSpPr>
        <p:grpSp>
          <p:nvGrpSpPr>
            <p:cNvPr id="106" name="Ryhmä 105"/>
            <p:cNvGrpSpPr/>
            <p:nvPr/>
          </p:nvGrpSpPr>
          <p:grpSpPr>
            <a:xfrm rot="10800000">
              <a:off x="520654" y="6166667"/>
              <a:ext cx="5764548" cy="2538266"/>
              <a:chOff x="601011" y="1868144"/>
              <a:chExt cx="5764548" cy="2538266"/>
            </a:xfrm>
          </p:grpSpPr>
          <p:pic>
            <p:nvPicPr>
              <p:cNvPr id="110" name="Kuva 109"/>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4267168" y="1868144"/>
                <a:ext cx="287395" cy="288036"/>
              </a:xfrm>
              <a:prstGeom prst="rect">
                <a:avLst/>
              </a:prstGeom>
            </p:spPr>
          </p:pic>
          <p:pic>
            <p:nvPicPr>
              <p:cNvPr id="111" name="Kuva 110"/>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2360459" y="1870342"/>
                <a:ext cx="287395" cy="288036"/>
              </a:xfrm>
              <a:prstGeom prst="rect">
                <a:avLst/>
              </a:prstGeom>
            </p:spPr>
          </p:pic>
          <p:pic>
            <p:nvPicPr>
              <p:cNvPr id="112"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25033" y="2137653"/>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Kuva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871543" y="2137653"/>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Kuva 113"/>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2303554" y="2172111"/>
                <a:ext cx="404070" cy="355474"/>
              </a:xfrm>
              <a:prstGeom prst="rect">
                <a:avLst/>
              </a:prstGeom>
            </p:spPr>
          </p:pic>
          <p:cxnSp>
            <p:nvCxnSpPr>
              <p:cNvPr id="115" name="Suora yhdysviiva 114"/>
              <p:cNvCxnSpPr/>
              <p:nvPr/>
            </p:nvCxnSpPr>
            <p:spPr>
              <a:xfrm>
                <a:off x="2099083" y="31948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6"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445531" y="2507110"/>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Kuva 1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18894" y="3208688"/>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Kuva 1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791144" y="2137652"/>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Kuva 1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017763" y="2139218"/>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0" name="Suora yhdysviiva 119"/>
              <p:cNvCxnSpPr>
                <a:stCxn id="117" idx="2"/>
                <a:endCxn id="129" idx="1"/>
              </p:cNvCxnSpPr>
              <p:nvPr/>
            </p:nvCxnSpPr>
            <p:spPr>
              <a:xfrm>
                <a:off x="4054899" y="3260504"/>
                <a:ext cx="208719" cy="17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uora yhdysviiva 120"/>
              <p:cNvCxnSpPr>
                <a:stCxn id="119" idx="2"/>
                <a:endCxn id="126" idx="2"/>
              </p:cNvCxnSpPr>
              <p:nvPr/>
            </p:nvCxnSpPr>
            <p:spPr>
              <a:xfrm rot="10800000" flipH="1" flipV="1">
                <a:off x="4053767" y="2139219"/>
                <a:ext cx="357099" cy="32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uora yhdysviiva 121"/>
              <p:cNvCxnSpPr>
                <a:stCxn id="114" idx="2"/>
                <a:endCxn id="118" idx="2"/>
              </p:cNvCxnSpPr>
              <p:nvPr/>
            </p:nvCxnSpPr>
            <p:spPr>
              <a:xfrm rot="10800000" flipH="1">
                <a:off x="2505589" y="2137625"/>
                <a:ext cx="321560" cy="344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3" name="Ryhmä 122"/>
              <p:cNvGrpSpPr/>
              <p:nvPr/>
            </p:nvGrpSpPr>
            <p:grpSpPr>
              <a:xfrm rot="10800000">
                <a:off x="601011" y="2070169"/>
                <a:ext cx="669420" cy="2336241"/>
                <a:chOff x="3504391" y="6367319"/>
                <a:chExt cx="671256" cy="2342652"/>
              </a:xfrm>
            </p:grpSpPr>
            <p:sp>
              <p:nvSpPr>
                <p:cNvPr id="138" name="Tekstiruutu 137"/>
                <p:cNvSpPr txBox="1"/>
                <p:nvPr/>
              </p:nvSpPr>
              <p:spPr>
                <a:xfrm>
                  <a:off x="3665772" y="6367319"/>
                  <a:ext cx="251988"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0 m</a:t>
                  </a:r>
                </a:p>
              </p:txBody>
            </p:sp>
            <p:cxnSp>
              <p:nvCxnSpPr>
                <p:cNvPr id="139" name="Suora yhdysviiva 138"/>
                <p:cNvCxnSpPr/>
                <p:nvPr/>
              </p:nvCxnSpPr>
              <p:spPr>
                <a:xfrm flipV="1">
                  <a:off x="3582080" y="6436759"/>
                  <a:ext cx="0" cy="221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uora yhdysviiva 139"/>
                <p:cNvCxnSpPr/>
                <p:nvPr/>
              </p:nvCxnSpPr>
              <p:spPr>
                <a:xfrm rot="10800000">
                  <a:off x="3504391" y="64367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uora yhdysviiva 140"/>
                <p:cNvCxnSpPr/>
                <p:nvPr/>
              </p:nvCxnSpPr>
              <p:spPr>
                <a:xfrm rot="10800000">
                  <a:off x="3504392" y="864943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kstiruutu 141"/>
                <p:cNvSpPr txBox="1"/>
                <p:nvPr/>
              </p:nvSpPr>
              <p:spPr>
                <a:xfrm>
                  <a:off x="3673266" y="8571092"/>
                  <a:ext cx="502381"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200 m</a:t>
                  </a:r>
                </a:p>
              </p:txBody>
            </p:sp>
          </p:grpSp>
          <p:grpSp>
            <p:nvGrpSpPr>
              <p:cNvPr id="124" name="Ryhmä 123"/>
              <p:cNvGrpSpPr/>
              <p:nvPr/>
            </p:nvGrpSpPr>
            <p:grpSpPr>
              <a:xfrm>
                <a:off x="5627402" y="3173377"/>
                <a:ext cx="738157" cy="1232577"/>
                <a:chOff x="3493626" y="5546276"/>
                <a:chExt cx="740182" cy="1235959"/>
              </a:xfrm>
            </p:grpSpPr>
            <p:cxnSp>
              <p:nvCxnSpPr>
                <p:cNvPr id="133" name="Suora yhdysviiva 132"/>
                <p:cNvCxnSpPr/>
                <p:nvPr/>
              </p:nvCxnSpPr>
              <p:spPr>
                <a:xfrm flipH="1" flipV="1">
                  <a:off x="3566769" y="5623959"/>
                  <a:ext cx="1136" cy="1093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uora yhdysviiva 133"/>
                <p:cNvCxnSpPr/>
                <p:nvPr/>
              </p:nvCxnSpPr>
              <p:spPr>
                <a:xfrm rot="10800000">
                  <a:off x="3493626" y="562085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kstiruutu 134"/>
                <p:cNvSpPr txBox="1"/>
                <p:nvPr/>
              </p:nvSpPr>
              <p:spPr>
                <a:xfrm>
                  <a:off x="3642787" y="5546276"/>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136" name="Suora yhdysviiva 135"/>
                <p:cNvCxnSpPr/>
                <p:nvPr/>
              </p:nvCxnSpPr>
              <p:spPr>
                <a:xfrm rot="10800000">
                  <a:off x="3496513" y="67073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Tekstiruutu 136"/>
                <p:cNvSpPr txBox="1"/>
                <p:nvPr/>
              </p:nvSpPr>
              <p:spPr>
                <a:xfrm>
                  <a:off x="3663987" y="6628347"/>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cxnSp>
            <p:nvCxnSpPr>
              <p:cNvPr id="125" name="Suora yhdysviiva 124"/>
              <p:cNvCxnSpPr/>
              <p:nvPr/>
            </p:nvCxnSpPr>
            <p:spPr>
              <a:xfrm rot="10800000" flipH="1">
                <a:off x="1265574" y="4331283"/>
                <a:ext cx="4364707" cy="2575"/>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26" name="Kuva 125"/>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4208832" y="2172110"/>
                <a:ext cx="404069" cy="355473"/>
              </a:xfrm>
              <a:prstGeom prst="rect">
                <a:avLst/>
              </a:prstGeom>
            </p:spPr>
          </p:pic>
          <p:pic>
            <p:nvPicPr>
              <p:cNvPr id="127"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4360074" y="2522922"/>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8" name="Ryhmä 127"/>
              <p:cNvGrpSpPr/>
              <p:nvPr/>
            </p:nvGrpSpPr>
            <p:grpSpPr>
              <a:xfrm>
                <a:off x="1229862" y="3019867"/>
                <a:ext cx="479497" cy="841941"/>
                <a:chOff x="1670543" y="2567068"/>
                <a:chExt cx="479497" cy="841941"/>
              </a:xfrm>
            </p:grpSpPr>
            <p:pic>
              <p:nvPicPr>
                <p:cNvPr id="130" name="Kuva 1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909394" y="3317188"/>
                  <a:ext cx="106299" cy="91821"/>
                </a:xfrm>
                <a:prstGeom prst="rect">
                  <a:avLst/>
                </a:prstGeom>
              </p:spPr>
            </p:pic>
            <p:pic>
              <p:nvPicPr>
                <p:cNvPr id="131" name="Kuva 130"/>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670543" y="2567068"/>
                  <a:ext cx="479497" cy="537591"/>
                </a:xfrm>
                <a:prstGeom prst="rect">
                  <a:avLst/>
                </a:prstGeom>
              </p:spPr>
            </p:pic>
            <p:cxnSp>
              <p:nvCxnSpPr>
                <p:cNvPr id="132" name="Suora yhdysviiva 131"/>
                <p:cNvCxnSpPr>
                  <a:stCxn id="130" idx="2"/>
                </p:cNvCxnSpPr>
                <p:nvPr/>
              </p:nvCxnSpPr>
              <p:spPr>
                <a:xfrm flipH="1" flipV="1">
                  <a:off x="1945631" y="3100026"/>
                  <a:ext cx="16912" cy="2171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29" name="Kuva 128"/>
              <p:cNvPicPr>
                <a:picLocks noChangeAspect="1"/>
              </p:cNvPicPr>
              <p:nvPr/>
            </p:nvPicPr>
            <p:blipFill>
              <a:blip r:embed="rId11">
                <a:extLst>
                  <a:ext uri="{28A0092B-C50C-407E-A947-70E740481C1C}">
                    <a14:useLocalDpi xmlns:a14="http://schemas.microsoft.com/office/drawing/2010/main" val="0"/>
                  </a:ext>
                </a:extLst>
              </a:blip>
              <a:srcRect/>
              <a:stretch/>
            </p:blipFill>
            <p:spPr>
              <a:xfrm>
                <a:off x="4264128" y="3118209"/>
                <a:ext cx="287396" cy="288037"/>
              </a:xfrm>
              <a:prstGeom prst="rect">
                <a:avLst/>
              </a:prstGeom>
            </p:spPr>
          </p:pic>
        </p:grpSp>
        <p:pic>
          <p:nvPicPr>
            <p:cNvPr id="107" name="Kuva 10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8703" y="6718975"/>
              <a:ext cx="106299" cy="91821"/>
            </a:xfrm>
            <a:prstGeom prst="rect">
              <a:avLst/>
            </a:prstGeom>
          </p:spPr>
        </p:pic>
        <p:pic>
          <p:nvPicPr>
            <p:cNvPr id="108" name="Kuva 107"/>
            <p:cNvPicPr>
              <a:picLocks noChangeAspect="1"/>
            </p:cNvPicPr>
            <p:nvPr/>
          </p:nvPicPr>
          <p:blipFill>
            <a:blip r:embed="rId10">
              <a:extLst>
                <a:ext uri="{28A0092B-C50C-407E-A947-70E740481C1C}">
                  <a14:useLocalDpi xmlns:a14="http://schemas.microsoft.com/office/drawing/2010/main" val="0"/>
                </a:ext>
              </a:extLst>
            </a:blip>
            <a:srcRect/>
            <a:stretch/>
          </p:blipFill>
          <p:spPr>
            <a:xfrm>
              <a:off x="2159596" y="6337758"/>
              <a:ext cx="479497" cy="537591"/>
            </a:xfrm>
            <a:prstGeom prst="rect">
              <a:avLst/>
            </a:prstGeom>
          </p:spPr>
        </p:pic>
        <p:cxnSp>
          <p:nvCxnSpPr>
            <p:cNvPr id="109" name="Suora yhdysviiva 108"/>
            <p:cNvCxnSpPr>
              <a:stCxn id="107" idx="2"/>
            </p:cNvCxnSpPr>
            <p:nvPr/>
          </p:nvCxnSpPr>
          <p:spPr>
            <a:xfrm rot="10800000" flipH="1">
              <a:off x="2011853" y="6757180"/>
              <a:ext cx="148969" cy="5361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Ryhmä 33"/>
          <p:cNvGrpSpPr/>
          <p:nvPr/>
        </p:nvGrpSpPr>
        <p:grpSpPr>
          <a:xfrm>
            <a:off x="1482108" y="4331430"/>
            <a:ext cx="165241" cy="1934189"/>
            <a:chOff x="1482108" y="4331430"/>
            <a:chExt cx="165241" cy="1934189"/>
          </a:xfrm>
        </p:grpSpPr>
        <p:pic>
          <p:nvPicPr>
            <p:cNvPr id="86" name="Kuva 8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7062697">
              <a:off x="1258784" y="5986775"/>
              <a:ext cx="509111" cy="48578"/>
            </a:xfrm>
            <a:prstGeom prst="rect">
              <a:avLst/>
            </a:prstGeom>
          </p:spPr>
        </p:pic>
        <p:pic>
          <p:nvPicPr>
            <p:cNvPr id="88" name="Kuva 8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4520000">
              <a:off x="1251841" y="4561697"/>
              <a:ext cx="509111" cy="48578"/>
            </a:xfrm>
            <a:prstGeom prst="rect">
              <a:avLst/>
            </a:prstGeom>
          </p:spPr>
        </p:pic>
        <p:pic>
          <p:nvPicPr>
            <p:cNvPr id="197" name="Kuva 19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368504" y="5533764"/>
              <a:ext cx="509111" cy="48578"/>
            </a:xfrm>
            <a:prstGeom prst="rect">
              <a:avLst/>
            </a:prstGeom>
          </p:spPr>
        </p:pic>
        <p:pic>
          <p:nvPicPr>
            <p:cNvPr id="198" name="Kuva 19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368503" y="5026025"/>
              <a:ext cx="509111" cy="48578"/>
            </a:xfrm>
            <a:prstGeom prst="rect">
              <a:avLst/>
            </a:prstGeom>
          </p:spPr>
        </p:pic>
      </p:grpSp>
      <p:grpSp>
        <p:nvGrpSpPr>
          <p:cNvPr id="90" name="Ryhmä 89"/>
          <p:cNvGrpSpPr/>
          <p:nvPr/>
        </p:nvGrpSpPr>
        <p:grpSpPr>
          <a:xfrm>
            <a:off x="1598769" y="5017851"/>
            <a:ext cx="364500" cy="73117"/>
            <a:chOff x="3134530" y="6011181"/>
            <a:chExt cx="364500" cy="73117"/>
          </a:xfrm>
        </p:grpSpPr>
        <p:cxnSp>
          <p:nvCxnSpPr>
            <p:cNvPr id="92" name="Suora yhdysviiva 387"/>
            <p:cNvCxnSpPr>
              <a:cxnSpLocks noChangeShapeType="1"/>
            </p:cNvCxnSpPr>
            <p:nvPr/>
          </p:nvCxnSpPr>
          <p:spPr bwMode="auto">
            <a:xfrm flipV="1">
              <a:off x="3134530" y="6012583"/>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3" name="Suora yhdysviiva 387"/>
            <p:cNvCxnSpPr>
              <a:cxnSpLocks noChangeShapeType="1"/>
            </p:cNvCxnSpPr>
            <p:nvPr/>
          </p:nvCxnSpPr>
          <p:spPr bwMode="auto">
            <a:xfrm flipV="1">
              <a:off x="3173749" y="6047238"/>
              <a:ext cx="286062" cy="1202"/>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4" name="Suora yhdysviiva 387"/>
            <p:cNvCxnSpPr>
              <a:cxnSpLocks noChangeShapeType="1"/>
            </p:cNvCxnSpPr>
            <p:nvPr/>
          </p:nvCxnSpPr>
          <p:spPr bwMode="auto">
            <a:xfrm flipV="1">
              <a:off x="3420592" y="6011181"/>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sp>
        <p:nvSpPr>
          <p:cNvPr id="149"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5.12</a:t>
            </a:r>
          </a:p>
        </p:txBody>
      </p:sp>
      <p:grpSp>
        <p:nvGrpSpPr>
          <p:cNvPr id="276" name="Ryhmä 275"/>
          <p:cNvGrpSpPr/>
          <p:nvPr/>
        </p:nvGrpSpPr>
        <p:grpSpPr>
          <a:xfrm rot="10800000">
            <a:off x="5244122" y="4333858"/>
            <a:ext cx="165241" cy="1934189"/>
            <a:chOff x="1482108" y="4331430"/>
            <a:chExt cx="165241" cy="1934189"/>
          </a:xfrm>
        </p:grpSpPr>
        <p:pic>
          <p:nvPicPr>
            <p:cNvPr id="277" name="Kuva 27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7062697">
              <a:off x="1258784" y="5986775"/>
              <a:ext cx="509111" cy="48578"/>
            </a:xfrm>
            <a:prstGeom prst="rect">
              <a:avLst/>
            </a:prstGeom>
          </p:spPr>
        </p:pic>
        <p:pic>
          <p:nvPicPr>
            <p:cNvPr id="278" name="Kuva 27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4520000">
              <a:off x="1251841" y="4561697"/>
              <a:ext cx="509111" cy="48578"/>
            </a:xfrm>
            <a:prstGeom prst="rect">
              <a:avLst/>
            </a:prstGeom>
          </p:spPr>
        </p:pic>
        <p:pic>
          <p:nvPicPr>
            <p:cNvPr id="279" name="Kuva 2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368504" y="5533764"/>
              <a:ext cx="509111" cy="48578"/>
            </a:xfrm>
            <a:prstGeom prst="rect">
              <a:avLst/>
            </a:prstGeom>
          </p:spPr>
        </p:pic>
        <p:pic>
          <p:nvPicPr>
            <p:cNvPr id="280" name="Kuva 27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368503" y="5026025"/>
              <a:ext cx="509111" cy="48578"/>
            </a:xfrm>
            <a:prstGeom prst="rect">
              <a:avLst/>
            </a:prstGeom>
          </p:spPr>
        </p:pic>
      </p:grpSp>
      <p:grpSp>
        <p:nvGrpSpPr>
          <p:cNvPr id="281" name="Ryhmä 280"/>
          <p:cNvGrpSpPr/>
          <p:nvPr/>
        </p:nvGrpSpPr>
        <p:grpSpPr>
          <a:xfrm>
            <a:off x="4914409" y="5224069"/>
            <a:ext cx="364500" cy="73117"/>
            <a:chOff x="3134530" y="6011181"/>
            <a:chExt cx="364500" cy="73117"/>
          </a:xfrm>
        </p:grpSpPr>
        <p:cxnSp>
          <p:nvCxnSpPr>
            <p:cNvPr id="283" name="Suora yhdysviiva 387"/>
            <p:cNvCxnSpPr>
              <a:cxnSpLocks noChangeShapeType="1"/>
            </p:cNvCxnSpPr>
            <p:nvPr/>
          </p:nvCxnSpPr>
          <p:spPr bwMode="auto">
            <a:xfrm flipV="1">
              <a:off x="3134530" y="6012583"/>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84" name="Suora yhdysviiva 387"/>
            <p:cNvCxnSpPr>
              <a:cxnSpLocks noChangeShapeType="1"/>
            </p:cNvCxnSpPr>
            <p:nvPr/>
          </p:nvCxnSpPr>
          <p:spPr bwMode="auto">
            <a:xfrm flipV="1">
              <a:off x="3173749" y="6047238"/>
              <a:ext cx="286062" cy="1202"/>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85" name="Suora yhdysviiva 387"/>
            <p:cNvCxnSpPr>
              <a:cxnSpLocks noChangeShapeType="1"/>
            </p:cNvCxnSpPr>
            <p:nvPr/>
          </p:nvCxnSpPr>
          <p:spPr bwMode="auto">
            <a:xfrm flipV="1">
              <a:off x="3420592" y="6011181"/>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nvGrpSpPr>
          <p:cNvPr id="2" name="Ryhmä 1"/>
          <p:cNvGrpSpPr/>
          <p:nvPr/>
        </p:nvGrpSpPr>
        <p:grpSpPr>
          <a:xfrm>
            <a:off x="520654" y="6166667"/>
            <a:ext cx="5764548" cy="2538266"/>
            <a:chOff x="520654" y="6166667"/>
            <a:chExt cx="5764548" cy="2538266"/>
          </a:xfrm>
        </p:grpSpPr>
        <p:grpSp>
          <p:nvGrpSpPr>
            <p:cNvPr id="322" name="Ryhmä 321"/>
            <p:cNvGrpSpPr/>
            <p:nvPr/>
          </p:nvGrpSpPr>
          <p:grpSpPr>
            <a:xfrm rot="10800000">
              <a:off x="520654" y="6166667"/>
              <a:ext cx="5764548" cy="2538266"/>
              <a:chOff x="601011" y="1868144"/>
              <a:chExt cx="5764548" cy="2538266"/>
            </a:xfrm>
          </p:grpSpPr>
          <p:pic>
            <p:nvPicPr>
              <p:cNvPr id="324" name="Kuva 323"/>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4267168" y="1868144"/>
                <a:ext cx="287395" cy="288036"/>
              </a:xfrm>
              <a:prstGeom prst="rect">
                <a:avLst/>
              </a:prstGeom>
            </p:spPr>
          </p:pic>
          <p:pic>
            <p:nvPicPr>
              <p:cNvPr id="325" name="Kuva 324"/>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2360459" y="1870342"/>
                <a:ext cx="287395" cy="288036"/>
              </a:xfrm>
              <a:prstGeom prst="rect">
                <a:avLst/>
              </a:prstGeom>
            </p:spPr>
          </p:pic>
          <p:pic>
            <p:nvPicPr>
              <p:cNvPr id="326"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25033" y="2137653"/>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 name="Kuva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871543" y="2137653"/>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 name="Kuva 327"/>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2303555" y="2172111"/>
                <a:ext cx="404070" cy="355474"/>
              </a:xfrm>
              <a:prstGeom prst="rect">
                <a:avLst/>
              </a:prstGeom>
            </p:spPr>
          </p:pic>
          <p:cxnSp>
            <p:nvCxnSpPr>
              <p:cNvPr id="329" name="Suora yhdysviiva 328"/>
              <p:cNvCxnSpPr/>
              <p:nvPr/>
            </p:nvCxnSpPr>
            <p:spPr>
              <a:xfrm>
                <a:off x="2099083" y="31948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330"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451729" y="2528993"/>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 name="Kuva 1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18894" y="3208688"/>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 name="Kuva 1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791144" y="2137652"/>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 name="Kuva 1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017763" y="2139218"/>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4" name="Suora yhdysviiva 333"/>
              <p:cNvCxnSpPr>
                <a:stCxn id="331" idx="2"/>
                <a:endCxn id="343" idx="1"/>
              </p:cNvCxnSpPr>
              <p:nvPr/>
            </p:nvCxnSpPr>
            <p:spPr>
              <a:xfrm>
                <a:off x="4054899" y="3260504"/>
                <a:ext cx="208719" cy="17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uora yhdysviiva 334"/>
              <p:cNvCxnSpPr>
                <a:stCxn id="333" idx="2"/>
                <a:endCxn id="340" idx="2"/>
              </p:cNvCxnSpPr>
              <p:nvPr/>
            </p:nvCxnSpPr>
            <p:spPr>
              <a:xfrm rot="10800000" flipH="1" flipV="1">
                <a:off x="4053767" y="2139219"/>
                <a:ext cx="357099" cy="32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uora yhdysviiva 335"/>
              <p:cNvCxnSpPr>
                <a:stCxn id="328" idx="2"/>
                <a:endCxn id="332" idx="2"/>
              </p:cNvCxnSpPr>
              <p:nvPr/>
            </p:nvCxnSpPr>
            <p:spPr>
              <a:xfrm rot="10800000" flipH="1">
                <a:off x="2505589" y="2137625"/>
                <a:ext cx="321560" cy="344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7" name="Ryhmä 336"/>
              <p:cNvGrpSpPr/>
              <p:nvPr/>
            </p:nvGrpSpPr>
            <p:grpSpPr>
              <a:xfrm rot="10800000">
                <a:off x="601011" y="2070169"/>
                <a:ext cx="669420" cy="2336241"/>
                <a:chOff x="3504391" y="6367319"/>
                <a:chExt cx="671256" cy="2342652"/>
              </a:xfrm>
            </p:grpSpPr>
            <p:sp>
              <p:nvSpPr>
                <p:cNvPr id="352" name="Tekstiruutu 351"/>
                <p:cNvSpPr txBox="1"/>
                <p:nvPr/>
              </p:nvSpPr>
              <p:spPr>
                <a:xfrm>
                  <a:off x="3665772" y="6367319"/>
                  <a:ext cx="251988"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0 m</a:t>
                  </a:r>
                </a:p>
              </p:txBody>
            </p:sp>
            <p:cxnSp>
              <p:nvCxnSpPr>
                <p:cNvPr id="353" name="Suora yhdysviiva 352"/>
                <p:cNvCxnSpPr/>
                <p:nvPr/>
              </p:nvCxnSpPr>
              <p:spPr>
                <a:xfrm flipV="1">
                  <a:off x="3582080" y="6436759"/>
                  <a:ext cx="0" cy="221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uora yhdysviiva 353"/>
                <p:cNvCxnSpPr/>
                <p:nvPr/>
              </p:nvCxnSpPr>
              <p:spPr>
                <a:xfrm rot="10800000">
                  <a:off x="3504391" y="64367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uora yhdysviiva 354"/>
                <p:cNvCxnSpPr/>
                <p:nvPr/>
              </p:nvCxnSpPr>
              <p:spPr>
                <a:xfrm rot="10800000">
                  <a:off x="3504392" y="864943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6" name="Tekstiruutu 355"/>
                <p:cNvSpPr txBox="1"/>
                <p:nvPr/>
              </p:nvSpPr>
              <p:spPr>
                <a:xfrm>
                  <a:off x="3673266" y="8571092"/>
                  <a:ext cx="502381"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200 m</a:t>
                  </a:r>
                </a:p>
              </p:txBody>
            </p:sp>
          </p:grpSp>
          <p:grpSp>
            <p:nvGrpSpPr>
              <p:cNvPr id="338" name="Ryhmä 337"/>
              <p:cNvGrpSpPr/>
              <p:nvPr/>
            </p:nvGrpSpPr>
            <p:grpSpPr>
              <a:xfrm>
                <a:off x="5627402" y="3173377"/>
                <a:ext cx="738157" cy="1232577"/>
                <a:chOff x="3493626" y="5546276"/>
                <a:chExt cx="740182" cy="1235959"/>
              </a:xfrm>
            </p:grpSpPr>
            <p:cxnSp>
              <p:nvCxnSpPr>
                <p:cNvPr id="347" name="Suora yhdysviiva 346"/>
                <p:cNvCxnSpPr/>
                <p:nvPr/>
              </p:nvCxnSpPr>
              <p:spPr>
                <a:xfrm flipH="1" flipV="1">
                  <a:off x="3566769" y="5623959"/>
                  <a:ext cx="1136" cy="1093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uora yhdysviiva 347"/>
                <p:cNvCxnSpPr/>
                <p:nvPr/>
              </p:nvCxnSpPr>
              <p:spPr>
                <a:xfrm rot="10800000">
                  <a:off x="3493626" y="562085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9" name="Tekstiruutu 348"/>
                <p:cNvSpPr txBox="1"/>
                <p:nvPr/>
              </p:nvSpPr>
              <p:spPr>
                <a:xfrm>
                  <a:off x="3642787" y="5546276"/>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350" name="Suora yhdysviiva 349"/>
                <p:cNvCxnSpPr/>
                <p:nvPr/>
              </p:nvCxnSpPr>
              <p:spPr>
                <a:xfrm rot="10800000">
                  <a:off x="3496513" y="67073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1" name="Tekstiruutu 350"/>
                <p:cNvSpPr txBox="1"/>
                <p:nvPr/>
              </p:nvSpPr>
              <p:spPr>
                <a:xfrm>
                  <a:off x="3663987" y="6628347"/>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cxnSp>
            <p:nvCxnSpPr>
              <p:cNvPr id="339" name="Suora yhdysviiva 338"/>
              <p:cNvCxnSpPr/>
              <p:nvPr/>
            </p:nvCxnSpPr>
            <p:spPr>
              <a:xfrm rot="10800000" flipH="1">
                <a:off x="1265574" y="4331283"/>
                <a:ext cx="4364707" cy="2575"/>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40" name="Kuva 339"/>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4208832" y="2172110"/>
                <a:ext cx="404069" cy="355473"/>
              </a:xfrm>
              <a:prstGeom prst="rect">
                <a:avLst/>
              </a:prstGeom>
            </p:spPr>
          </p:pic>
          <p:pic>
            <p:nvPicPr>
              <p:cNvPr id="341"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4347928" y="2522601"/>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2" name="Ryhmä 341"/>
              <p:cNvGrpSpPr/>
              <p:nvPr/>
            </p:nvGrpSpPr>
            <p:grpSpPr>
              <a:xfrm>
                <a:off x="1229863" y="3019867"/>
                <a:ext cx="479497" cy="841941"/>
                <a:chOff x="1670544" y="2567068"/>
                <a:chExt cx="479497" cy="841941"/>
              </a:xfrm>
            </p:grpSpPr>
            <p:pic>
              <p:nvPicPr>
                <p:cNvPr id="344" name="Kuva 3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909394" y="3317188"/>
                  <a:ext cx="106299" cy="91821"/>
                </a:xfrm>
                <a:prstGeom prst="rect">
                  <a:avLst/>
                </a:prstGeom>
              </p:spPr>
            </p:pic>
            <p:pic>
              <p:nvPicPr>
                <p:cNvPr id="345" name="Kuva 344"/>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670544" y="2567068"/>
                  <a:ext cx="479497" cy="537591"/>
                </a:xfrm>
                <a:prstGeom prst="rect">
                  <a:avLst/>
                </a:prstGeom>
              </p:spPr>
            </p:pic>
            <p:cxnSp>
              <p:nvCxnSpPr>
                <p:cNvPr id="346" name="Suora yhdysviiva 345"/>
                <p:cNvCxnSpPr>
                  <a:stCxn id="344" idx="2"/>
                </p:cNvCxnSpPr>
                <p:nvPr/>
              </p:nvCxnSpPr>
              <p:spPr>
                <a:xfrm flipH="1" flipV="1">
                  <a:off x="1945631" y="3100026"/>
                  <a:ext cx="16912" cy="2171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43" name="Kuva 342"/>
              <p:cNvPicPr>
                <a:picLocks noChangeAspect="1"/>
              </p:cNvPicPr>
              <p:nvPr/>
            </p:nvPicPr>
            <p:blipFill>
              <a:blip r:embed="rId11">
                <a:extLst>
                  <a:ext uri="{28A0092B-C50C-407E-A947-70E740481C1C}">
                    <a14:useLocalDpi xmlns:a14="http://schemas.microsoft.com/office/drawing/2010/main" val="0"/>
                  </a:ext>
                </a:extLst>
              </a:blip>
              <a:srcRect/>
              <a:stretch/>
            </p:blipFill>
            <p:spPr>
              <a:xfrm>
                <a:off x="4264129" y="3118209"/>
                <a:ext cx="287396" cy="288037"/>
              </a:xfrm>
              <a:prstGeom prst="rect">
                <a:avLst/>
              </a:prstGeom>
            </p:spPr>
          </p:pic>
        </p:grpSp>
        <p:pic>
          <p:nvPicPr>
            <p:cNvPr id="102" name="Kuva 101"/>
            <p:cNvPicPr>
              <a:picLocks noChangeAspect="1"/>
            </p:cNvPicPr>
            <p:nvPr/>
          </p:nvPicPr>
          <p:blipFill>
            <a:blip r:embed="rId10">
              <a:extLst>
                <a:ext uri="{28A0092B-C50C-407E-A947-70E740481C1C}">
                  <a14:useLocalDpi xmlns:a14="http://schemas.microsoft.com/office/drawing/2010/main" val="0"/>
                </a:ext>
              </a:extLst>
            </a:blip>
            <a:srcRect/>
            <a:stretch/>
          </p:blipFill>
          <p:spPr>
            <a:xfrm>
              <a:off x="2246625" y="6294829"/>
              <a:ext cx="479497" cy="537591"/>
            </a:xfrm>
            <a:prstGeom prst="rect">
              <a:avLst/>
            </a:prstGeom>
          </p:spPr>
        </p:pic>
        <p:cxnSp>
          <p:nvCxnSpPr>
            <p:cNvPr id="103" name="Suora yhdysviiva 102"/>
            <p:cNvCxnSpPr>
              <a:stCxn id="101" idx="2"/>
            </p:cNvCxnSpPr>
            <p:nvPr/>
          </p:nvCxnSpPr>
          <p:spPr>
            <a:xfrm flipV="1">
              <a:off x="2011853" y="6701422"/>
              <a:ext cx="220381" cy="10937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1" name="Kuva 10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8703" y="6718975"/>
              <a:ext cx="106299" cy="91821"/>
            </a:xfrm>
            <a:prstGeom prst="rect">
              <a:avLst/>
            </a:prstGeom>
          </p:spPr>
        </p:pic>
      </p:grpSp>
      <p:sp>
        <p:nvSpPr>
          <p:cNvPr id="104" name="Suorakulmio 244"/>
          <p:cNvSpPr>
            <a:spLocks noChangeArrowheads="1"/>
          </p:cNvSpPr>
          <p:nvPr/>
        </p:nvSpPr>
        <p:spPr bwMode="auto">
          <a:xfrm>
            <a:off x="1937285" y="5129656"/>
            <a:ext cx="1019756" cy="9541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sulkupuomi tai suojakaide. Sulkemiskohdan näkyvyys pimeällä on varmistettava.</a:t>
            </a:r>
          </a:p>
        </p:txBody>
      </p:sp>
      <p:pic>
        <p:nvPicPr>
          <p:cNvPr id="143" name="Kuva 142">
            <a:extLst>
              <a:ext uri="{FF2B5EF4-FFF2-40B4-BE49-F238E27FC236}">
                <a16:creationId xmlns:a16="http://schemas.microsoft.com/office/drawing/2014/main" id="{1719EC30-8756-4AD1-92D8-61E002B86CD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60988" y="3702536"/>
            <a:ext cx="1175538" cy="554012"/>
          </a:xfrm>
          <a:prstGeom prst="rect">
            <a:avLst/>
          </a:prstGeom>
        </p:spPr>
      </p:pic>
      <p:cxnSp>
        <p:nvCxnSpPr>
          <p:cNvPr id="144" name="Suora yhdysviiva 143">
            <a:extLst>
              <a:ext uri="{FF2B5EF4-FFF2-40B4-BE49-F238E27FC236}">
                <a16:creationId xmlns:a16="http://schemas.microsoft.com/office/drawing/2014/main" id="{CCCE0E9C-621F-4B9E-8B92-FC39233A4F23}"/>
              </a:ext>
            </a:extLst>
          </p:cNvPr>
          <p:cNvCxnSpPr>
            <a:cxnSpLocks/>
          </p:cNvCxnSpPr>
          <p:nvPr/>
        </p:nvCxnSpPr>
        <p:spPr>
          <a:xfrm flipV="1">
            <a:off x="1527842" y="4266665"/>
            <a:ext cx="442699" cy="30791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orakulmio 211">
            <a:extLst>
              <a:ext uri="{FF2B5EF4-FFF2-40B4-BE49-F238E27FC236}">
                <a16:creationId xmlns:a16="http://schemas.microsoft.com/office/drawing/2014/main" id="{29412FCC-AB47-D17E-01D8-2F7994589A08}"/>
              </a:ext>
            </a:extLst>
          </p:cNvPr>
          <p:cNvSpPr>
            <a:spLocks noChangeArrowheads="1"/>
          </p:cNvSpPr>
          <p:nvPr/>
        </p:nvSpPr>
        <p:spPr bwMode="auto">
          <a:xfrm>
            <a:off x="1681187" y="4878840"/>
            <a:ext cx="479498"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m</a:t>
            </a:r>
          </a:p>
        </p:txBody>
      </p:sp>
      <p:sp>
        <p:nvSpPr>
          <p:cNvPr id="4" name="Suorakulmio 211">
            <a:extLst>
              <a:ext uri="{FF2B5EF4-FFF2-40B4-BE49-F238E27FC236}">
                <a16:creationId xmlns:a16="http://schemas.microsoft.com/office/drawing/2014/main" id="{A6B17B82-4AFF-FC07-328A-B0BC6DF20A8A}"/>
              </a:ext>
            </a:extLst>
          </p:cNvPr>
          <p:cNvSpPr>
            <a:spLocks noChangeArrowheads="1"/>
          </p:cNvSpPr>
          <p:nvPr/>
        </p:nvSpPr>
        <p:spPr bwMode="auto">
          <a:xfrm>
            <a:off x="4761690" y="5051395"/>
            <a:ext cx="479498"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m</a:t>
            </a:r>
          </a:p>
        </p:txBody>
      </p:sp>
      <p:sp>
        <p:nvSpPr>
          <p:cNvPr id="6" name="Text Box 3">
            <a:extLst>
              <a:ext uri="{FF2B5EF4-FFF2-40B4-BE49-F238E27FC236}">
                <a16:creationId xmlns:a16="http://schemas.microsoft.com/office/drawing/2014/main" id="{066AFE80-A6DC-9BA9-69E6-B5E525B53A2C}"/>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br>
              <a:rPr lang="fi-FI" altLang="fi-FI" sz="1400" b="1" dirty="0">
                <a:latin typeface="Arial" panose="020B0604020202020204" pitchFamily="34" charset="0"/>
                <a:cs typeface="Arial" panose="020B0604020202020204" pitchFamily="34" charset="0"/>
              </a:rPr>
            </a:br>
            <a:r>
              <a:rPr lang="fi-FI" altLang="fi-FI" sz="1300" dirty="0" err="1">
                <a:latin typeface="Arial" panose="020B0604020202020204" pitchFamily="34" charset="0"/>
                <a:cs typeface="Arial" panose="020B0604020202020204" pitchFamily="34" charset="0"/>
              </a:rPr>
              <a:t>Tunkkaus</a:t>
            </a:r>
            <a:r>
              <a:rPr lang="fi-FI" altLang="fi-FI" sz="1300" dirty="0">
                <a:latin typeface="Arial" panose="020B0604020202020204" pitchFamily="34" charset="0"/>
                <a:cs typeface="Arial" panose="020B0604020202020204" pitchFamily="34" charset="0"/>
              </a:rPr>
              <a:t> / poraus tien ja jalankulku- ja pyöräilyväylien ali tai muu työ</a:t>
            </a:r>
          </a:p>
          <a:p>
            <a:pPr>
              <a:spcBef>
                <a:spcPct val="0"/>
              </a:spcBef>
              <a:buFontTx/>
              <a:buNone/>
            </a:pPr>
            <a:r>
              <a:rPr lang="fi-FI" altLang="fi-FI" sz="1300" dirty="0">
                <a:latin typeface="Arial" panose="020B0604020202020204" pitchFamily="34" charset="0"/>
                <a:cs typeface="Arial" panose="020B0604020202020204" pitchFamily="34" charset="0"/>
              </a:rPr>
              <a:t>niiden molemmin puolin.</a:t>
            </a:r>
            <a:br>
              <a:rPr lang="fi-FI" altLang="fi-FI" sz="1300"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Jalankulun ja pyöräliikenteen käytössä vähintään 2,5 m leveä osa väylästä.</a:t>
            </a:r>
            <a:br>
              <a:rPr lang="fi-FI" altLang="fi-FI" sz="1300" dirty="0">
                <a:latin typeface="Arial" panose="020B0604020202020204" pitchFamily="34" charset="0"/>
                <a:cs typeface="Arial" panose="020B0604020202020204" pitchFamily="34" charset="0"/>
              </a:rPr>
            </a:b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80 km/h </a:t>
            </a:r>
            <a:r>
              <a:rPr lang="fi-FI" altLang="fi-FI" sz="1300" dirty="0">
                <a:latin typeface="Arial" panose="020B0604020202020204" pitchFamily="34" charset="0"/>
                <a:cs typeface="Arial" panose="020B0604020202020204" pitchFamily="34" charset="0"/>
                <a:sym typeface="Wingdings" panose="05000000000000000000" pitchFamily="2" charset="2"/>
              </a:rPr>
              <a:t> 60 km/h.</a:t>
            </a:r>
            <a:endParaRPr lang="fi-FI" altLang="fi-FI"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3180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02" name="Kuva 101"/>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2334688" y="7169726"/>
            <a:ext cx="287395" cy="288036"/>
          </a:xfrm>
          <a:prstGeom prst="rect">
            <a:avLst/>
          </a:prstGeom>
        </p:spPr>
      </p:pic>
      <p:pic>
        <p:nvPicPr>
          <p:cNvPr id="101" name="Kuva 100"/>
          <p:cNvPicPr>
            <a:picLocks noChangeAspect="1"/>
          </p:cNvPicPr>
          <p:nvPr/>
        </p:nvPicPr>
        <p:blipFill>
          <a:blip r:embed="rId3">
            <a:extLst>
              <a:ext uri="{28A0092B-C50C-407E-A947-70E740481C1C}">
                <a14:useLocalDpi xmlns:a14="http://schemas.microsoft.com/office/drawing/2010/main" val="0"/>
              </a:ext>
            </a:extLst>
          </a:blip>
          <a:srcRect/>
          <a:stretch/>
        </p:blipFill>
        <p:spPr>
          <a:xfrm>
            <a:off x="4267321" y="3115240"/>
            <a:ext cx="287395" cy="288036"/>
          </a:xfrm>
          <a:prstGeom prst="rect">
            <a:avLst/>
          </a:prstGeom>
        </p:spPr>
      </p:pic>
      <p:grpSp>
        <p:nvGrpSpPr>
          <p:cNvPr id="360" name="Ryhmä 359"/>
          <p:cNvGrpSpPr/>
          <p:nvPr/>
        </p:nvGrpSpPr>
        <p:grpSpPr>
          <a:xfrm>
            <a:off x="601164" y="1867007"/>
            <a:ext cx="5764548" cy="2538157"/>
            <a:chOff x="601011" y="1868253"/>
            <a:chExt cx="5764548" cy="2538157"/>
          </a:xfrm>
        </p:grpSpPr>
        <p:pic>
          <p:nvPicPr>
            <p:cNvPr id="362" name="Kuva 361"/>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4246042" y="1868253"/>
              <a:ext cx="287395" cy="288036"/>
            </a:xfrm>
            <a:prstGeom prst="rect">
              <a:avLst/>
            </a:prstGeom>
          </p:spPr>
        </p:pic>
        <p:pic>
          <p:nvPicPr>
            <p:cNvPr id="363" name="Kuva 362"/>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2360459" y="1870342"/>
              <a:ext cx="287395" cy="288036"/>
            </a:xfrm>
            <a:prstGeom prst="rect">
              <a:avLst/>
            </a:prstGeom>
          </p:spPr>
        </p:pic>
        <p:pic>
          <p:nvPicPr>
            <p:cNvPr id="364" name="Kuva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825033" y="2137653"/>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5" name="Kuva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71543" y="2137653"/>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6" name="Kuva 365"/>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2303554" y="2172111"/>
              <a:ext cx="404070" cy="355474"/>
            </a:xfrm>
            <a:prstGeom prst="rect">
              <a:avLst/>
            </a:prstGeom>
          </p:spPr>
        </p:pic>
        <p:cxnSp>
          <p:nvCxnSpPr>
            <p:cNvPr id="367" name="Suora yhdysviiva 366"/>
            <p:cNvCxnSpPr/>
            <p:nvPr/>
          </p:nvCxnSpPr>
          <p:spPr>
            <a:xfrm>
              <a:off x="2099083" y="31948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368"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445079" y="2513789"/>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18894" y="3208688"/>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791144" y="2137652"/>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4017763" y="2139218"/>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2" name="Suora yhdysviiva 371"/>
            <p:cNvCxnSpPr>
              <a:stCxn id="369" idx="2"/>
            </p:cNvCxnSpPr>
            <p:nvPr/>
          </p:nvCxnSpPr>
          <p:spPr>
            <a:xfrm>
              <a:off x="4054899" y="3260504"/>
              <a:ext cx="208719" cy="17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uora yhdysviiva 372"/>
            <p:cNvCxnSpPr>
              <a:stCxn id="371" idx="2"/>
              <a:endCxn id="378" idx="2"/>
            </p:cNvCxnSpPr>
            <p:nvPr/>
          </p:nvCxnSpPr>
          <p:spPr>
            <a:xfrm>
              <a:off x="4053767" y="2139218"/>
              <a:ext cx="335973" cy="3300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uora yhdysviiva 373"/>
            <p:cNvCxnSpPr>
              <a:stCxn id="366" idx="2"/>
              <a:endCxn id="370" idx="2"/>
            </p:cNvCxnSpPr>
            <p:nvPr/>
          </p:nvCxnSpPr>
          <p:spPr>
            <a:xfrm rot="10800000" flipH="1">
              <a:off x="2505589" y="2137625"/>
              <a:ext cx="321560" cy="344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5" name="Ryhmä 374"/>
            <p:cNvGrpSpPr/>
            <p:nvPr/>
          </p:nvGrpSpPr>
          <p:grpSpPr>
            <a:xfrm rot="10800000">
              <a:off x="601011" y="2070169"/>
              <a:ext cx="669420" cy="2336241"/>
              <a:chOff x="3504391" y="6367319"/>
              <a:chExt cx="671256" cy="2342652"/>
            </a:xfrm>
          </p:grpSpPr>
          <p:sp>
            <p:nvSpPr>
              <p:cNvPr id="390" name="Tekstiruutu 389"/>
              <p:cNvSpPr txBox="1"/>
              <p:nvPr/>
            </p:nvSpPr>
            <p:spPr>
              <a:xfrm>
                <a:off x="3665772" y="6367319"/>
                <a:ext cx="251988"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0 m</a:t>
                </a:r>
              </a:p>
            </p:txBody>
          </p:sp>
          <p:cxnSp>
            <p:nvCxnSpPr>
              <p:cNvPr id="391" name="Suora yhdysviiva 390"/>
              <p:cNvCxnSpPr/>
              <p:nvPr/>
            </p:nvCxnSpPr>
            <p:spPr>
              <a:xfrm flipV="1">
                <a:off x="3582080" y="6436759"/>
                <a:ext cx="0" cy="221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uora yhdysviiva 391"/>
              <p:cNvCxnSpPr/>
              <p:nvPr/>
            </p:nvCxnSpPr>
            <p:spPr>
              <a:xfrm rot="10800000">
                <a:off x="3504391" y="64367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uora yhdysviiva 392"/>
              <p:cNvCxnSpPr/>
              <p:nvPr/>
            </p:nvCxnSpPr>
            <p:spPr>
              <a:xfrm rot="10800000">
                <a:off x="3504392" y="864943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4" name="Tekstiruutu 393"/>
              <p:cNvSpPr txBox="1"/>
              <p:nvPr/>
            </p:nvSpPr>
            <p:spPr>
              <a:xfrm>
                <a:off x="3673266" y="8571092"/>
                <a:ext cx="502381"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200 m</a:t>
                </a:r>
              </a:p>
            </p:txBody>
          </p:sp>
        </p:grpSp>
        <p:grpSp>
          <p:nvGrpSpPr>
            <p:cNvPr id="376" name="Ryhmä 375"/>
            <p:cNvGrpSpPr/>
            <p:nvPr/>
          </p:nvGrpSpPr>
          <p:grpSpPr>
            <a:xfrm>
              <a:off x="5627402" y="3173377"/>
              <a:ext cx="738157" cy="1232577"/>
              <a:chOff x="3493626" y="5546276"/>
              <a:chExt cx="740182" cy="1235959"/>
            </a:xfrm>
          </p:grpSpPr>
          <p:cxnSp>
            <p:nvCxnSpPr>
              <p:cNvPr id="385" name="Suora yhdysviiva 384"/>
              <p:cNvCxnSpPr/>
              <p:nvPr/>
            </p:nvCxnSpPr>
            <p:spPr>
              <a:xfrm flipH="1" flipV="1">
                <a:off x="3566769" y="5623959"/>
                <a:ext cx="1136" cy="1093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uora yhdysviiva 385"/>
              <p:cNvCxnSpPr/>
              <p:nvPr/>
            </p:nvCxnSpPr>
            <p:spPr>
              <a:xfrm rot="10800000">
                <a:off x="3493626" y="562085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7" name="Tekstiruutu 386"/>
              <p:cNvSpPr txBox="1"/>
              <p:nvPr/>
            </p:nvSpPr>
            <p:spPr>
              <a:xfrm>
                <a:off x="3642787" y="5546276"/>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388" name="Suora yhdysviiva 387"/>
              <p:cNvCxnSpPr/>
              <p:nvPr/>
            </p:nvCxnSpPr>
            <p:spPr>
              <a:xfrm rot="10800000">
                <a:off x="3496513" y="67073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9" name="Tekstiruutu 388"/>
              <p:cNvSpPr txBox="1"/>
              <p:nvPr/>
            </p:nvSpPr>
            <p:spPr>
              <a:xfrm>
                <a:off x="3663987" y="6628347"/>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cxnSp>
          <p:nvCxnSpPr>
            <p:cNvPr id="377" name="Suora yhdysviiva 376"/>
            <p:cNvCxnSpPr/>
            <p:nvPr/>
          </p:nvCxnSpPr>
          <p:spPr>
            <a:xfrm rot="10800000" flipH="1">
              <a:off x="1265574" y="4331283"/>
              <a:ext cx="4364707" cy="2575"/>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78" name="Kuva 377"/>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4187706" y="2172219"/>
              <a:ext cx="404069" cy="355473"/>
            </a:xfrm>
            <a:prstGeom prst="rect">
              <a:avLst/>
            </a:prstGeom>
          </p:spPr>
        </p:pic>
        <p:pic>
          <p:nvPicPr>
            <p:cNvPr id="379"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327980" y="2517079"/>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0" name="Ryhmä 379"/>
            <p:cNvGrpSpPr/>
            <p:nvPr/>
          </p:nvGrpSpPr>
          <p:grpSpPr>
            <a:xfrm>
              <a:off x="1229862" y="3019867"/>
              <a:ext cx="3705035" cy="1133700"/>
              <a:chOff x="1670543" y="2567068"/>
              <a:chExt cx="3705035" cy="1133700"/>
            </a:xfrm>
          </p:grpSpPr>
          <p:pic>
            <p:nvPicPr>
              <p:cNvPr id="382" name="Kuva 38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1909394" y="3317188"/>
                <a:ext cx="106299" cy="91821"/>
              </a:xfrm>
              <a:prstGeom prst="rect">
                <a:avLst/>
              </a:prstGeom>
            </p:spPr>
          </p:pic>
          <p:pic>
            <p:nvPicPr>
              <p:cNvPr id="383" name="Kuva 382"/>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1670543" y="2567068"/>
                <a:ext cx="479497" cy="537591"/>
              </a:xfrm>
              <a:prstGeom prst="rect">
                <a:avLst/>
              </a:prstGeom>
            </p:spPr>
          </p:pic>
          <p:cxnSp>
            <p:nvCxnSpPr>
              <p:cNvPr id="384" name="Suora yhdysviiva 383"/>
              <p:cNvCxnSpPr>
                <a:stCxn id="382" idx="2"/>
              </p:cNvCxnSpPr>
              <p:nvPr/>
            </p:nvCxnSpPr>
            <p:spPr>
              <a:xfrm flipH="1" flipV="1">
                <a:off x="1945631" y="3100026"/>
                <a:ext cx="16912" cy="2171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6" name="Kuva 10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5269279" y="3311107"/>
                <a:ext cx="106299" cy="91821"/>
              </a:xfrm>
              <a:prstGeom prst="rect">
                <a:avLst/>
              </a:prstGeom>
            </p:spPr>
          </p:pic>
          <p:pic>
            <p:nvPicPr>
              <p:cNvPr id="107" name="Kuva 106"/>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4667268" y="3163177"/>
                <a:ext cx="479497" cy="537591"/>
              </a:xfrm>
              <a:prstGeom prst="rect">
                <a:avLst/>
              </a:prstGeom>
            </p:spPr>
          </p:pic>
          <p:cxnSp>
            <p:nvCxnSpPr>
              <p:cNvPr id="108" name="Suora yhdysviiva 107"/>
              <p:cNvCxnSpPr>
                <a:cxnSpLocks/>
                <a:stCxn id="106" idx="2"/>
              </p:cNvCxnSpPr>
              <p:nvPr/>
            </p:nvCxnSpPr>
            <p:spPr>
              <a:xfrm flipH="1" flipV="1">
                <a:off x="5146765" y="3205447"/>
                <a:ext cx="175663" cy="1056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 name="Ryhmä 33"/>
          <p:cNvGrpSpPr/>
          <p:nvPr/>
        </p:nvGrpSpPr>
        <p:grpSpPr>
          <a:xfrm>
            <a:off x="1482108" y="4331430"/>
            <a:ext cx="165241" cy="1934189"/>
            <a:chOff x="1482108" y="4331430"/>
            <a:chExt cx="165241" cy="1934189"/>
          </a:xfrm>
        </p:grpSpPr>
        <p:pic>
          <p:nvPicPr>
            <p:cNvPr id="86" name="Kuva 8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7062697">
              <a:off x="1258784" y="5986775"/>
              <a:ext cx="509111" cy="48578"/>
            </a:xfrm>
            <a:prstGeom prst="rect">
              <a:avLst/>
            </a:prstGeom>
          </p:spPr>
        </p:pic>
        <p:pic>
          <p:nvPicPr>
            <p:cNvPr id="88" name="Kuva 8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4520000">
              <a:off x="1251841" y="4561697"/>
              <a:ext cx="509111" cy="48578"/>
            </a:xfrm>
            <a:prstGeom prst="rect">
              <a:avLst/>
            </a:prstGeom>
          </p:spPr>
        </p:pic>
        <p:pic>
          <p:nvPicPr>
            <p:cNvPr id="197" name="Kuva 19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368504" y="5533764"/>
              <a:ext cx="509111" cy="48578"/>
            </a:xfrm>
            <a:prstGeom prst="rect">
              <a:avLst/>
            </a:prstGeom>
          </p:spPr>
        </p:pic>
        <p:pic>
          <p:nvPicPr>
            <p:cNvPr id="198" name="Kuva 19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368503" y="5026025"/>
              <a:ext cx="509111" cy="48578"/>
            </a:xfrm>
            <a:prstGeom prst="rect">
              <a:avLst/>
            </a:prstGeom>
          </p:spPr>
        </p:pic>
      </p:grpSp>
      <p:grpSp>
        <p:nvGrpSpPr>
          <p:cNvPr id="90" name="Ryhmä 89"/>
          <p:cNvGrpSpPr/>
          <p:nvPr/>
        </p:nvGrpSpPr>
        <p:grpSpPr>
          <a:xfrm>
            <a:off x="1598768" y="5039401"/>
            <a:ext cx="364500" cy="73117"/>
            <a:chOff x="3134530" y="6011181"/>
            <a:chExt cx="364500" cy="73117"/>
          </a:xfrm>
        </p:grpSpPr>
        <p:cxnSp>
          <p:nvCxnSpPr>
            <p:cNvPr id="92" name="Suora yhdysviiva 387"/>
            <p:cNvCxnSpPr>
              <a:cxnSpLocks noChangeShapeType="1"/>
            </p:cNvCxnSpPr>
            <p:nvPr/>
          </p:nvCxnSpPr>
          <p:spPr bwMode="auto">
            <a:xfrm flipV="1">
              <a:off x="3134530" y="6012583"/>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3" name="Suora yhdysviiva 387"/>
            <p:cNvCxnSpPr>
              <a:cxnSpLocks noChangeShapeType="1"/>
            </p:cNvCxnSpPr>
            <p:nvPr/>
          </p:nvCxnSpPr>
          <p:spPr bwMode="auto">
            <a:xfrm flipV="1">
              <a:off x="3173749" y="6047238"/>
              <a:ext cx="286062" cy="1202"/>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4" name="Suora yhdysviiva 387"/>
            <p:cNvCxnSpPr>
              <a:cxnSpLocks noChangeShapeType="1"/>
            </p:cNvCxnSpPr>
            <p:nvPr/>
          </p:nvCxnSpPr>
          <p:spPr bwMode="auto">
            <a:xfrm flipV="1">
              <a:off x="3420592" y="6011181"/>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sp>
        <p:nvSpPr>
          <p:cNvPr id="149"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5.13</a:t>
            </a:r>
          </a:p>
        </p:txBody>
      </p:sp>
      <p:grpSp>
        <p:nvGrpSpPr>
          <p:cNvPr id="276" name="Ryhmä 275"/>
          <p:cNvGrpSpPr/>
          <p:nvPr/>
        </p:nvGrpSpPr>
        <p:grpSpPr>
          <a:xfrm rot="10800000">
            <a:off x="5244122" y="4333858"/>
            <a:ext cx="165241" cy="1934189"/>
            <a:chOff x="1482108" y="4331430"/>
            <a:chExt cx="165241" cy="1934189"/>
          </a:xfrm>
        </p:grpSpPr>
        <p:pic>
          <p:nvPicPr>
            <p:cNvPr id="277" name="Kuva 27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7062697">
              <a:off x="1258784" y="5986775"/>
              <a:ext cx="509111" cy="48578"/>
            </a:xfrm>
            <a:prstGeom prst="rect">
              <a:avLst/>
            </a:prstGeom>
          </p:spPr>
        </p:pic>
        <p:pic>
          <p:nvPicPr>
            <p:cNvPr id="278" name="Kuva 27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4520000">
              <a:off x="1251841" y="4561697"/>
              <a:ext cx="509111" cy="48578"/>
            </a:xfrm>
            <a:prstGeom prst="rect">
              <a:avLst/>
            </a:prstGeom>
          </p:spPr>
        </p:pic>
        <p:pic>
          <p:nvPicPr>
            <p:cNvPr id="279" name="Kuva 2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368504" y="5533764"/>
              <a:ext cx="509111" cy="48578"/>
            </a:xfrm>
            <a:prstGeom prst="rect">
              <a:avLst/>
            </a:prstGeom>
          </p:spPr>
        </p:pic>
        <p:pic>
          <p:nvPicPr>
            <p:cNvPr id="280" name="Kuva 27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368503" y="5026025"/>
              <a:ext cx="509111" cy="48578"/>
            </a:xfrm>
            <a:prstGeom prst="rect">
              <a:avLst/>
            </a:prstGeom>
          </p:spPr>
        </p:pic>
      </p:grpSp>
      <p:grpSp>
        <p:nvGrpSpPr>
          <p:cNvPr id="281" name="Ryhmä 280"/>
          <p:cNvGrpSpPr/>
          <p:nvPr/>
        </p:nvGrpSpPr>
        <p:grpSpPr>
          <a:xfrm>
            <a:off x="4914409" y="5224069"/>
            <a:ext cx="364500" cy="73117"/>
            <a:chOff x="3134530" y="6011181"/>
            <a:chExt cx="364500" cy="73117"/>
          </a:xfrm>
        </p:grpSpPr>
        <p:cxnSp>
          <p:nvCxnSpPr>
            <p:cNvPr id="283" name="Suora yhdysviiva 387"/>
            <p:cNvCxnSpPr>
              <a:cxnSpLocks noChangeShapeType="1"/>
            </p:cNvCxnSpPr>
            <p:nvPr/>
          </p:nvCxnSpPr>
          <p:spPr bwMode="auto">
            <a:xfrm flipV="1">
              <a:off x="3134530" y="6012583"/>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84" name="Suora yhdysviiva 387"/>
            <p:cNvCxnSpPr>
              <a:cxnSpLocks noChangeShapeType="1"/>
            </p:cNvCxnSpPr>
            <p:nvPr/>
          </p:nvCxnSpPr>
          <p:spPr bwMode="auto">
            <a:xfrm flipV="1">
              <a:off x="3173749" y="6047238"/>
              <a:ext cx="286062" cy="1202"/>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85" name="Suora yhdysviiva 387"/>
            <p:cNvCxnSpPr>
              <a:cxnSpLocks noChangeShapeType="1"/>
            </p:cNvCxnSpPr>
            <p:nvPr/>
          </p:nvCxnSpPr>
          <p:spPr bwMode="auto">
            <a:xfrm flipV="1">
              <a:off x="3420592" y="6011181"/>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nvGrpSpPr>
          <p:cNvPr id="322" name="Ryhmä 321"/>
          <p:cNvGrpSpPr/>
          <p:nvPr/>
        </p:nvGrpSpPr>
        <p:grpSpPr>
          <a:xfrm rot="10800000">
            <a:off x="520654" y="6166667"/>
            <a:ext cx="5764548" cy="2538266"/>
            <a:chOff x="601011" y="1868144"/>
            <a:chExt cx="5764548" cy="2538266"/>
          </a:xfrm>
        </p:grpSpPr>
        <p:pic>
          <p:nvPicPr>
            <p:cNvPr id="324" name="Kuva 323"/>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4267168" y="1868144"/>
              <a:ext cx="287395" cy="288036"/>
            </a:xfrm>
            <a:prstGeom prst="rect">
              <a:avLst/>
            </a:prstGeom>
          </p:spPr>
        </p:pic>
        <p:pic>
          <p:nvPicPr>
            <p:cNvPr id="325" name="Kuva 324"/>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2360459" y="1870342"/>
              <a:ext cx="287395" cy="288036"/>
            </a:xfrm>
            <a:prstGeom prst="rect">
              <a:avLst/>
            </a:prstGeom>
          </p:spPr>
        </p:pic>
        <p:pic>
          <p:nvPicPr>
            <p:cNvPr id="326" name="Kuva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825033" y="2137653"/>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 name="Kuva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71543" y="2137653"/>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 name="Kuva 327"/>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2303555" y="2172111"/>
              <a:ext cx="404070" cy="355474"/>
            </a:xfrm>
            <a:prstGeom prst="rect">
              <a:avLst/>
            </a:prstGeom>
          </p:spPr>
        </p:pic>
        <p:cxnSp>
          <p:nvCxnSpPr>
            <p:cNvPr id="329" name="Suora yhdysviiva 328"/>
            <p:cNvCxnSpPr/>
            <p:nvPr/>
          </p:nvCxnSpPr>
          <p:spPr>
            <a:xfrm>
              <a:off x="2099083" y="31948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330"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445079" y="2513789"/>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18894" y="3208688"/>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791144" y="2137652"/>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4017763" y="2139218"/>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4" name="Suora yhdysviiva 333"/>
            <p:cNvCxnSpPr>
              <a:stCxn id="331" idx="2"/>
            </p:cNvCxnSpPr>
            <p:nvPr/>
          </p:nvCxnSpPr>
          <p:spPr>
            <a:xfrm>
              <a:off x="4054899" y="3260504"/>
              <a:ext cx="208719" cy="17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uora yhdysviiva 334"/>
            <p:cNvCxnSpPr>
              <a:stCxn id="333" idx="2"/>
              <a:endCxn id="340" idx="2"/>
            </p:cNvCxnSpPr>
            <p:nvPr/>
          </p:nvCxnSpPr>
          <p:spPr>
            <a:xfrm rot="10800000" flipH="1" flipV="1">
              <a:off x="4053767" y="2139219"/>
              <a:ext cx="357099" cy="32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uora yhdysviiva 335"/>
            <p:cNvCxnSpPr>
              <a:stCxn id="328" idx="2"/>
              <a:endCxn id="332" idx="2"/>
            </p:cNvCxnSpPr>
            <p:nvPr/>
          </p:nvCxnSpPr>
          <p:spPr>
            <a:xfrm rot="10800000" flipH="1">
              <a:off x="2505589" y="2137625"/>
              <a:ext cx="321560" cy="344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7" name="Ryhmä 336"/>
            <p:cNvGrpSpPr/>
            <p:nvPr/>
          </p:nvGrpSpPr>
          <p:grpSpPr>
            <a:xfrm rot="10800000">
              <a:off x="601011" y="2070169"/>
              <a:ext cx="669420" cy="2336241"/>
              <a:chOff x="3504391" y="6367319"/>
              <a:chExt cx="671256" cy="2342652"/>
            </a:xfrm>
          </p:grpSpPr>
          <p:sp>
            <p:nvSpPr>
              <p:cNvPr id="352" name="Tekstiruutu 351"/>
              <p:cNvSpPr txBox="1"/>
              <p:nvPr/>
            </p:nvSpPr>
            <p:spPr>
              <a:xfrm>
                <a:off x="3665772" y="6367319"/>
                <a:ext cx="251988"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0 m</a:t>
                </a:r>
              </a:p>
            </p:txBody>
          </p:sp>
          <p:cxnSp>
            <p:nvCxnSpPr>
              <p:cNvPr id="353" name="Suora yhdysviiva 352"/>
              <p:cNvCxnSpPr/>
              <p:nvPr/>
            </p:nvCxnSpPr>
            <p:spPr>
              <a:xfrm flipV="1">
                <a:off x="3582080" y="6436759"/>
                <a:ext cx="0" cy="221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uora yhdysviiva 353"/>
              <p:cNvCxnSpPr/>
              <p:nvPr/>
            </p:nvCxnSpPr>
            <p:spPr>
              <a:xfrm rot="10800000">
                <a:off x="3504391" y="64367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uora yhdysviiva 354"/>
              <p:cNvCxnSpPr/>
              <p:nvPr/>
            </p:nvCxnSpPr>
            <p:spPr>
              <a:xfrm rot="10800000">
                <a:off x="3504392" y="864943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6" name="Tekstiruutu 355"/>
              <p:cNvSpPr txBox="1"/>
              <p:nvPr/>
            </p:nvSpPr>
            <p:spPr>
              <a:xfrm>
                <a:off x="3673266" y="8571092"/>
                <a:ext cx="502381"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200 m</a:t>
                </a:r>
              </a:p>
            </p:txBody>
          </p:sp>
        </p:grpSp>
        <p:grpSp>
          <p:nvGrpSpPr>
            <p:cNvPr id="338" name="Ryhmä 337"/>
            <p:cNvGrpSpPr/>
            <p:nvPr/>
          </p:nvGrpSpPr>
          <p:grpSpPr>
            <a:xfrm>
              <a:off x="5627402" y="3173377"/>
              <a:ext cx="738157" cy="1232577"/>
              <a:chOff x="3493626" y="5546276"/>
              <a:chExt cx="740182" cy="1235959"/>
            </a:xfrm>
          </p:grpSpPr>
          <p:cxnSp>
            <p:nvCxnSpPr>
              <p:cNvPr id="347" name="Suora yhdysviiva 346"/>
              <p:cNvCxnSpPr/>
              <p:nvPr/>
            </p:nvCxnSpPr>
            <p:spPr>
              <a:xfrm flipH="1" flipV="1">
                <a:off x="3566769" y="5623959"/>
                <a:ext cx="1136" cy="1093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uora yhdysviiva 347"/>
              <p:cNvCxnSpPr/>
              <p:nvPr/>
            </p:nvCxnSpPr>
            <p:spPr>
              <a:xfrm rot="10800000">
                <a:off x="3493626" y="562085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9" name="Tekstiruutu 348"/>
              <p:cNvSpPr txBox="1"/>
              <p:nvPr/>
            </p:nvSpPr>
            <p:spPr>
              <a:xfrm>
                <a:off x="3642787" y="5546276"/>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350" name="Suora yhdysviiva 349"/>
              <p:cNvCxnSpPr/>
              <p:nvPr/>
            </p:nvCxnSpPr>
            <p:spPr>
              <a:xfrm rot="10800000">
                <a:off x="3496513" y="67073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1" name="Tekstiruutu 350"/>
              <p:cNvSpPr txBox="1"/>
              <p:nvPr/>
            </p:nvSpPr>
            <p:spPr>
              <a:xfrm>
                <a:off x="3663987" y="6628347"/>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cxnSp>
          <p:nvCxnSpPr>
            <p:cNvPr id="339" name="Suora yhdysviiva 338"/>
            <p:cNvCxnSpPr/>
            <p:nvPr/>
          </p:nvCxnSpPr>
          <p:spPr>
            <a:xfrm rot="10800000" flipH="1">
              <a:off x="1265574" y="4331283"/>
              <a:ext cx="4364707" cy="2575"/>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40" name="Kuva 339"/>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4208832" y="2172110"/>
              <a:ext cx="404069" cy="355473"/>
            </a:xfrm>
            <a:prstGeom prst="rect">
              <a:avLst/>
            </a:prstGeom>
          </p:spPr>
        </p:pic>
        <p:pic>
          <p:nvPicPr>
            <p:cNvPr id="341"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342951" y="2522545"/>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2" name="Ryhmä 341"/>
            <p:cNvGrpSpPr/>
            <p:nvPr/>
          </p:nvGrpSpPr>
          <p:grpSpPr>
            <a:xfrm>
              <a:off x="1229863" y="3019867"/>
              <a:ext cx="3729301" cy="1181174"/>
              <a:chOff x="1670544" y="2567068"/>
              <a:chExt cx="3729301" cy="1181174"/>
            </a:xfrm>
          </p:grpSpPr>
          <p:pic>
            <p:nvPicPr>
              <p:cNvPr id="344" name="Kuva 3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1909394" y="3317188"/>
                <a:ext cx="106299" cy="91821"/>
              </a:xfrm>
              <a:prstGeom prst="rect">
                <a:avLst/>
              </a:prstGeom>
            </p:spPr>
          </p:pic>
          <p:pic>
            <p:nvPicPr>
              <p:cNvPr id="345" name="Kuva 344"/>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1670544" y="2567068"/>
                <a:ext cx="479497" cy="537591"/>
              </a:xfrm>
              <a:prstGeom prst="rect">
                <a:avLst/>
              </a:prstGeom>
            </p:spPr>
          </p:pic>
          <p:cxnSp>
            <p:nvCxnSpPr>
              <p:cNvPr id="346" name="Suora yhdysviiva 345"/>
              <p:cNvCxnSpPr>
                <a:stCxn id="344" idx="2"/>
              </p:cNvCxnSpPr>
              <p:nvPr/>
            </p:nvCxnSpPr>
            <p:spPr>
              <a:xfrm flipH="1" flipV="1">
                <a:off x="1945631" y="3100026"/>
                <a:ext cx="16912" cy="2171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9" name="Kuva 10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5293546" y="3323733"/>
                <a:ext cx="106299" cy="91821"/>
              </a:xfrm>
              <a:prstGeom prst="rect">
                <a:avLst/>
              </a:prstGeom>
            </p:spPr>
          </p:pic>
          <p:pic>
            <p:nvPicPr>
              <p:cNvPr id="110" name="Kuva 109"/>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4591375" y="3210651"/>
                <a:ext cx="479497" cy="537591"/>
              </a:xfrm>
              <a:prstGeom prst="rect">
                <a:avLst/>
              </a:prstGeom>
            </p:spPr>
          </p:pic>
          <p:cxnSp>
            <p:nvCxnSpPr>
              <p:cNvPr id="111" name="Suora yhdysviiva 110"/>
              <p:cNvCxnSpPr>
                <a:stCxn id="109" idx="2"/>
              </p:cNvCxnSpPr>
              <p:nvPr/>
            </p:nvCxnSpPr>
            <p:spPr>
              <a:xfrm rot="10800000">
                <a:off x="5054049" y="3237681"/>
                <a:ext cx="292646" cy="8605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9" name="Suorakulmio 244"/>
          <p:cNvSpPr>
            <a:spLocks noChangeArrowheads="1"/>
          </p:cNvSpPr>
          <p:nvPr/>
        </p:nvSpPr>
        <p:spPr bwMode="auto">
          <a:xfrm>
            <a:off x="1934711" y="5199401"/>
            <a:ext cx="1019756" cy="9541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sulkupuomi tai suojakaide. Sulkemiskohdan näkyvyys pimeällä on varmistettava.</a:t>
            </a:r>
          </a:p>
        </p:txBody>
      </p:sp>
      <p:pic>
        <p:nvPicPr>
          <p:cNvPr id="100" name="Kuva 99">
            <a:extLst>
              <a:ext uri="{FF2B5EF4-FFF2-40B4-BE49-F238E27FC236}">
                <a16:creationId xmlns:a16="http://schemas.microsoft.com/office/drawing/2014/main" id="{904C16D1-D547-42D3-8863-D4040AA2982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60988" y="3678932"/>
            <a:ext cx="1225621" cy="577615"/>
          </a:xfrm>
          <a:prstGeom prst="rect">
            <a:avLst/>
          </a:prstGeom>
        </p:spPr>
      </p:pic>
      <p:cxnSp>
        <p:nvCxnSpPr>
          <p:cNvPr id="103" name="Suora yhdysviiva 102">
            <a:extLst>
              <a:ext uri="{FF2B5EF4-FFF2-40B4-BE49-F238E27FC236}">
                <a16:creationId xmlns:a16="http://schemas.microsoft.com/office/drawing/2014/main" id="{CD881DD2-9CF0-4140-908D-ABA150231EBE}"/>
              </a:ext>
            </a:extLst>
          </p:cNvPr>
          <p:cNvCxnSpPr>
            <a:cxnSpLocks/>
          </p:cNvCxnSpPr>
          <p:nvPr/>
        </p:nvCxnSpPr>
        <p:spPr>
          <a:xfrm flipV="1">
            <a:off x="1527842" y="4266665"/>
            <a:ext cx="442699" cy="30791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uorakulmio 211">
            <a:extLst>
              <a:ext uri="{FF2B5EF4-FFF2-40B4-BE49-F238E27FC236}">
                <a16:creationId xmlns:a16="http://schemas.microsoft.com/office/drawing/2014/main" id="{D2F76F9E-EC06-2A25-D09F-27B8C1CD6FF3}"/>
              </a:ext>
            </a:extLst>
          </p:cNvPr>
          <p:cNvSpPr>
            <a:spLocks noChangeArrowheads="1"/>
          </p:cNvSpPr>
          <p:nvPr/>
        </p:nvSpPr>
        <p:spPr bwMode="auto">
          <a:xfrm>
            <a:off x="4761690" y="5051395"/>
            <a:ext cx="479498"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m</a:t>
            </a:r>
          </a:p>
        </p:txBody>
      </p:sp>
      <p:sp>
        <p:nvSpPr>
          <p:cNvPr id="3" name="Suorakulmio 211">
            <a:extLst>
              <a:ext uri="{FF2B5EF4-FFF2-40B4-BE49-F238E27FC236}">
                <a16:creationId xmlns:a16="http://schemas.microsoft.com/office/drawing/2014/main" id="{5F69FCFE-2C6D-62B5-3757-6740BBA3D887}"/>
              </a:ext>
            </a:extLst>
          </p:cNvPr>
          <p:cNvSpPr>
            <a:spLocks noChangeArrowheads="1"/>
          </p:cNvSpPr>
          <p:nvPr/>
        </p:nvSpPr>
        <p:spPr bwMode="auto">
          <a:xfrm>
            <a:off x="1681187" y="4878840"/>
            <a:ext cx="479498"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m</a:t>
            </a:r>
          </a:p>
        </p:txBody>
      </p:sp>
      <p:sp>
        <p:nvSpPr>
          <p:cNvPr id="4" name="Text Box 3">
            <a:extLst>
              <a:ext uri="{FF2B5EF4-FFF2-40B4-BE49-F238E27FC236}">
                <a16:creationId xmlns:a16="http://schemas.microsoft.com/office/drawing/2014/main" id="{3ABE5422-020F-0044-89E3-F7CDFF2D868B}"/>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br>
              <a:rPr lang="fi-FI" altLang="fi-FI" sz="1600" b="1" dirty="0">
                <a:latin typeface="Arial" panose="020B0604020202020204" pitchFamily="34" charset="0"/>
                <a:cs typeface="Arial" panose="020B0604020202020204" pitchFamily="34" charset="0"/>
              </a:rPr>
            </a:br>
            <a:r>
              <a:rPr lang="fi-FI" altLang="fi-FI" sz="1300" dirty="0" err="1">
                <a:latin typeface="Arial" panose="020B0604020202020204" pitchFamily="34" charset="0"/>
                <a:cs typeface="Arial" panose="020B0604020202020204" pitchFamily="34" charset="0"/>
              </a:rPr>
              <a:t>Tunkkaus</a:t>
            </a:r>
            <a:r>
              <a:rPr lang="fi-FI" altLang="fi-FI" sz="1300" dirty="0">
                <a:latin typeface="Arial" panose="020B0604020202020204" pitchFamily="34" charset="0"/>
                <a:cs typeface="Arial" panose="020B0604020202020204" pitchFamily="34" charset="0"/>
              </a:rPr>
              <a:t> / poraus tien ja jalankulku- ja pyöräilyväylien ali tai muu työ</a:t>
            </a:r>
          </a:p>
          <a:p>
            <a:pPr>
              <a:spcBef>
                <a:spcPct val="0"/>
              </a:spcBef>
              <a:buFontTx/>
              <a:buNone/>
            </a:pPr>
            <a:r>
              <a:rPr lang="fi-FI" altLang="fi-FI" sz="1300" dirty="0">
                <a:latin typeface="Arial" panose="020B0604020202020204" pitchFamily="34" charset="0"/>
                <a:cs typeface="Arial" panose="020B0604020202020204" pitchFamily="34" charset="0"/>
              </a:rPr>
              <a:t>niiden molemmin puolin.</a:t>
            </a:r>
            <a:br>
              <a:rPr lang="fi-FI" altLang="fi-FI" sz="1300"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Jalankulun ja pyöräliikenteen käytössä vähintään 2,5 m leveä osa väylästä.</a:t>
            </a:r>
            <a:br>
              <a:rPr lang="fi-FI" altLang="fi-FI" sz="1300" dirty="0">
                <a:latin typeface="Arial" panose="020B0604020202020204" pitchFamily="34" charset="0"/>
                <a:cs typeface="Arial" panose="020B0604020202020204" pitchFamily="34" charset="0"/>
              </a:rPr>
            </a:b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70 km/h </a:t>
            </a:r>
            <a:r>
              <a:rPr lang="fi-FI" altLang="fi-FI" sz="1300" dirty="0">
                <a:latin typeface="Arial" panose="020B0604020202020204" pitchFamily="34" charset="0"/>
                <a:cs typeface="Arial" panose="020B0604020202020204" pitchFamily="34" charset="0"/>
                <a:sym typeface="Wingdings" panose="05000000000000000000" pitchFamily="2" charset="2"/>
              </a:rPr>
              <a:t> 60 km/h.</a:t>
            </a:r>
            <a:endParaRPr lang="fi-FI" altLang="fi-FI"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8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60" name="Ryhmä 359"/>
          <p:cNvGrpSpPr/>
          <p:nvPr/>
        </p:nvGrpSpPr>
        <p:grpSpPr>
          <a:xfrm>
            <a:off x="601164" y="2068923"/>
            <a:ext cx="5029270" cy="2336241"/>
            <a:chOff x="601011" y="2070169"/>
            <a:chExt cx="5029270" cy="2336241"/>
          </a:xfrm>
        </p:grpSpPr>
        <p:pic>
          <p:nvPicPr>
            <p:cNvPr id="395" name="Kuva 3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847176" y="3774783"/>
              <a:ext cx="106299" cy="91821"/>
            </a:xfrm>
            <a:prstGeom prst="rect">
              <a:avLst/>
            </a:prstGeom>
          </p:spPr>
        </p:pic>
        <p:pic>
          <p:nvPicPr>
            <p:cNvPr id="364"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25033" y="2137653"/>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5" name="Kuva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871543" y="2137653"/>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6" name="Kuva 365"/>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2303554" y="2172111"/>
              <a:ext cx="404070" cy="355474"/>
            </a:xfrm>
            <a:prstGeom prst="rect">
              <a:avLst/>
            </a:prstGeom>
          </p:spPr>
        </p:pic>
        <p:cxnSp>
          <p:nvCxnSpPr>
            <p:cNvPr id="367" name="Suora yhdysviiva 366"/>
            <p:cNvCxnSpPr/>
            <p:nvPr/>
          </p:nvCxnSpPr>
          <p:spPr>
            <a:xfrm>
              <a:off x="2099083" y="31948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368"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445079" y="2513789"/>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Kuva 1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791144" y="2137652"/>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 name="Kuva 1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017763" y="2139218"/>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3" name="Suora yhdysviiva 372"/>
            <p:cNvCxnSpPr>
              <a:stCxn id="371" idx="2"/>
              <a:endCxn id="378" idx="2"/>
            </p:cNvCxnSpPr>
            <p:nvPr/>
          </p:nvCxnSpPr>
          <p:spPr>
            <a:xfrm rot="10800000" flipH="1" flipV="1">
              <a:off x="4053767" y="2139219"/>
              <a:ext cx="357099" cy="32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uora yhdysviiva 373"/>
            <p:cNvCxnSpPr>
              <a:stCxn id="366" idx="2"/>
              <a:endCxn id="370" idx="2"/>
            </p:cNvCxnSpPr>
            <p:nvPr/>
          </p:nvCxnSpPr>
          <p:spPr>
            <a:xfrm rot="10800000" flipH="1">
              <a:off x="2505589" y="2137625"/>
              <a:ext cx="321560" cy="344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5" name="Ryhmä 374"/>
            <p:cNvGrpSpPr/>
            <p:nvPr/>
          </p:nvGrpSpPr>
          <p:grpSpPr>
            <a:xfrm rot="10800000">
              <a:off x="601011" y="2070169"/>
              <a:ext cx="669420" cy="2336241"/>
              <a:chOff x="3504391" y="6367319"/>
              <a:chExt cx="671256" cy="2342652"/>
            </a:xfrm>
          </p:grpSpPr>
          <p:sp>
            <p:nvSpPr>
              <p:cNvPr id="390" name="Tekstiruutu 389"/>
              <p:cNvSpPr txBox="1"/>
              <p:nvPr/>
            </p:nvSpPr>
            <p:spPr>
              <a:xfrm>
                <a:off x="3665772" y="6367319"/>
                <a:ext cx="251988"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0 m</a:t>
                </a:r>
              </a:p>
            </p:txBody>
          </p:sp>
          <p:cxnSp>
            <p:nvCxnSpPr>
              <p:cNvPr id="391" name="Suora yhdysviiva 390"/>
              <p:cNvCxnSpPr/>
              <p:nvPr/>
            </p:nvCxnSpPr>
            <p:spPr>
              <a:xfrm flipV="1">
                <a:off x="3582080" y="6436759"/>
                <a:ext cx="0" cy="221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uora yhdysviiva 391"/>
              <p:cNvCxnSpPr/>
              <p:nvPr/>
            </p:nvCxnSpPr>
            <p:spPr>
              <a:xfrm rot="10800000">
                <a:off x="3504391" y="64367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uora yhdysviiva 392"/>
              <p:cNvCxnSpPr/>
              <p:nvPr/>
            </p:nvCxnSpPr>
            <p:spPr>
              <a:xfrm rot="10800000">
                <a:off x="3504392" y="864943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4" name="Tekstiruutu 393"/>
              <p:cNvSpPr txBox="1"/>
              <p:nvPr/>
            </p:nvSpPr>
            <p:spPr>
              <a:xfrm>
                <a:off x="3673266" y="8571092"/>
                <a:ext cx="502381"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150 m</a:t>
                </a:r>
              </a:p>
            </p:txBody>
          </p:sp>
        </p:grpSp>
        <p:cxnSp>
          <p:nvCxnSpPr>
            <p:cNvPr id="377" name="Suora yhdysviiva 376"/>
            <p:cNvCxnSpPr/>
            <p:nvPr/>
          </p:nvCxnSpPr>
          <p:spPr>
            <a:xfrm rot="10800000" flipH="1">
              <a:off x="1265574" y="4331283"/>
              <a:ext cx="4364707" cy="2575"/>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78" name="Kuva 377"/>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4208832" y="2172110"/>
              <a:ext cx="404069" cy="355473"/>
            </a:xfrm>
            <a:prstGeom prst="rect">
              <a:avLst/>
            </a:prstGeom>
          </p:spPr>
        </p:pic>
        <p:pic>
          <p:nvPicPr>
            <p:cNvPr id="379"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4342951" y="2522545"/>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0" name="Ryhmä 379"/>
            <p:cNvGrpSpPr/>
            <p:nvPr/>
          </p:nvGrpSpPr>
          <p:grpSpPr>
            <a:xfrm>
              <a:off x="1229862" y="3019867"/>
              <a:ext cx="479497" cy="841941"/>
              <a:chOff x="1670543" y="2567068"/>
              <a:chExt cx="479497" cy="841941"/>
            </a:xfrm>
          </p:grpSpPr>
          <p:pic>
            <p:nvPicPr>
              <p:cNvPr id="382" name="Kuva 3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909394" y="3317188"/>
                <a:ext cx="106299" cy="91821"/>
              </a:xfrm>
              <a:prstGeom prst="rect">
                <a:avLst/>
              </a:prstGeom>
            </p:spPr>
          </p:pic>
          <p:pic>
            <p:nvPicPr>
              <p:cNvPr id="383" name="Kuva 382"/>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670543" y="2567068"/>
                <a:ext cx="479497" cy="537591"/>
              </a:xfrm>
              <a:prstGeom prst="rect">
                <a:avLst/>
              </a:prstGeom>
            </p:spPr>
          </p:pic>
          <p:cxnSp>
            <p:nvCxnSpPr>
              <p:cNvPr id="384" name="Suora yhdysviiva 383"/>
              <p:cNvCxnSpPr>
                <a:stCxn id="382" idx="2"/>
              </p:cNvCxnSpPr>
              <p:nvPr/>
            </p:nvCxnSpPr>
            <p:spPr>
              <a:xfrm flipH="1" flipV="1">
                <a:off x="1945631" y="3100026"/>
                <a:ext cx="16912" cy="2171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 name="Ryhmä 33"/>
          <p:cNvGrpSpPr/>
          <p:nvPr/>
        </p:nvGrpSpPr>
        <p:grpSpPr>
          <a:xfrm>
            <a:off x="1482108" y="4331430"/>
            <a:ext cx="165241" cy="1934189"/>
            <a:chOff x="1482108" y="4331430"/>
            <a:chExt cx="165241" cy="1934189"/>
          </a:xfrm>
        </p:grpSpPr>
        <p:pic>
          <p:nvPicPr>
            <p:cNvPr id="86" name="Kuva 8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7062697">
              <a:off x="1258784" y="5986775"/>
              <a:ext cx="509111" cy="48578"/>
            </a:xfrm>
            <a:prstGeom prst="rect">
              <a:avLst/>
            </a:prstGeom>
          </p:spPr>
        </p:pic>
        <p:pic>
          <p:nvPicPr>
            <p:cNvPr id="88" name="Kuva 8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4520000">
              <a:off x="1251841" y="4561697"/>
              <a:ext cx="509111" cy="48578"/>
            </a:xfrm>
            <a:prstGeom prst="rect">
              <a:avLst/>
            </a:prstGeom>
          </p:spPr>
        </p:pic>
        <p:pic>
          <p:nvPicPr>
            <p:cNvPr id="197" name="Kuva 19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1368504" y="5533764"/>
              <a:ext cx="509111" cy="48578"/>
            </a:xfrm>
            <a:prstGeom prst="rect">
              <a:avLst/>
            </a:prstGeom>
          </p:spPr>
        </p:pic>
        <p:pic>
          <p:nvPicPr>
            <p:cNvPr id="198" name="Kuva 19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1368503" y="5026025"/>
              <a:ext cx="509111" cy="48578"/>
            </a:xfrm>
            <a:prstGeom prst="rect">
              <a:avLst/>
            </a:prstGeom>
          </p:spPr>
        </p:pic>
      </p:grpSp>
      <p:grpSp>
        <p:nvGrpSpPr>
          <p:cNvPr id="90" name="Ryhmä 89"/>
          <p:cNvGrpSpPr/>
          <p:nvPr/>
        </p:nvGrpSpPr>
        <p:grpSpPr>
          <a:xfrm>
            <a:off x="1598769" y="5067054"/>
            <a:ext cx="364500" cy="73117"/>
            <a:chOff x="3134530" y="6011181"/>
            <a:chExt cx="364500" cy="73117"/>
          </a:xfrm>
        </p:grpSpPr>
        <p:cxnSp>
          <p:nvCxnSpPr>
            <p:cNvPr id="92" name="Suora yhdysviiva 387"/>
            <p:cNvCxnSpPr>
              <a:cxnSpLocks noChangeShapeType="1"/>
            </p:cNvCxnSpPr>
            <p:nvPr/>
          </p:nvCxnSpPr>
          <p:spPr bwMode="auto">
            <a:xfrm flipV="1">
              <a:off x="3134530" y="6012583"/>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3" name="Suora yhdysviiva 387"/>
            <p:cNvCxnSpPr>
              <a:cxnSpLocks noChangeShapeType="1"/>
            </p:cNvCxnSpPr>
            <p:nvPr/>
          </p:nvCxnSpPr>
          <p:spPr bwMode="auto">
            <a:xfrm flipV="1">
              <a:off x="3173749" y="6047238"/>
              <a:ext cx="286062" cy="1202"/>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4" name="Suora yhdysviiva 387"/>
            <p:cNvCxnSpPr>
              <a:cxnSpLocks noChangeShapeType="1"/>
            </p:cNvCxnSpPr>
            <p:nvPr/>
          </p:nvCxnSpPr>
          <p:spPr bwMode="auto">
            <a:xfrm flipV="1">
              <a:off x="3420592" y="6011181"/>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sp>
        <p:nvSpPr>
          <p:cNvPr id="149"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5.14</a:t>
            </a:r>
          </a:p>
        </p:txBody>
      </p:sp>
      <p:grpSp>
        <p:nvGrpSpPr>
          <p:cNvPr id="276" name="Ryhmä 275"/>
          <p:cNvGrpSpPr/>
          <p:nvPr/>
        </p:nvGrpSpPr>
        <p:grpSpPr>
          <a:xfrm rot="10800000">
            <a:off x="5244122" y="4333858"/>
            <a:ext cx="165241" cy="1934189"/>
            <a:chOff x="1482108" y="4331430"/>
            <a:chExt cx="165241" cy="1934189"/>
          </a:xfrm>
        </p:grpSpPr>
        <p:pic>
          <p:nvPicPr>
            <p:cNvPr id="277" name="Kuva 2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7062697">
              <a:off x="1258784" y="5986775"/>
              <a:ext cx="509111" cy="48578"/>
            </a:xfrm>
            <a:prstGeom prst="rect">
              <a:avLst/>
            </a:prstGeom>
          </p:spPr>
        </p:pic>
        <p:pic>
          <p:nvPicPr>
            <p:cNvPr id="278" name="Kuva 27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4520000">
              <a:off x="1251841" y="4561697"/>
              <a:ext cx="509111" cy="48578"/>
            </a:xfrm>
            <a:prstGeom prst="rect">
              <a:avLst/>
            </a:prstGeom>
          </p:spPr>
        </p:pic>
        <p:pic>
          <p:nvPicPr>
            <p:cNvPr id="279" name="Kuva 27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1368504" y="5533764"/>
              <a:ext cx="509111" cy="48578"/>
            </a:xfrm>
            <a:prstGeom prst="rect">
              <a:avLst/>
            </a:prstGeom>
          </p:spPr>
        </p:pic>
        <p:pic>
          <p:nvPicPr>
            <p:cNvPr id="280" name="Kuva 27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1368503" y="5026025"/>
              <a:ext cx="509111" cy="48578"/>
            </a:xfrm>
            <a:prstGeom prst="rect">
              <a:avLst/>
            </a:prstGeom>
          </p:spPr>
        </p:pic>
      </p:grpSp>
      <p:grpSp>
        <p:nvGrpSpPr>
          <p:cNvPr id="281" name="Ryhmä 280"/>
          <p:cNvGrpSpPr/>
          <p:nvPr/>
        </p:nvGrpSpPr>
        <p:grpSpPr>
          <a:xfrm>
            <a:off x="4914409" y="5224069"/>
            <a:ext cx="364500" cy="73117"/>
            <a:chOff x="3134530" y="6011181"/>
            <a:chExt cx="364500" cy="73117"/>
          </a:xfrm>
        </p:grpSpPr>
        <p:cxnSp>
          <p:nvCxnSpPr>
            <p:cNvPr id="283" name="Suora yhdysviiva 387"/>
            <p:cNvCxnSpPr>
              <a:cxnSpLocks noChangeShapeType="1"/>
            </p:cNvCxnSpPr>
            <p:nvPr/>
          </p:nvCxnSpPr>
          <p:spPr bwMode="auto">
            <a:xfrm flipV="1">
              <a:off x="3134530" y="6012583"/>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84" name="Suora yhdysviiva 387"/>
            <p:cNvCxnSpPr>
              <a:cxnSpLocks noChangeShapeType="1"/>
            </p:cNvCxnSpPr>
            <p:nvPr/>
          </p:nvCxnSpPr>
          <p:spPr bwMode="auto">
            <a:xfrm flipV="1">
              <a:off x="3173749" y="6047238"/>
              <a:ext cx="286062" cy="1202"/>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85" name="Suora yhdysviiva 387"/>
            <p:cNvCxnSpPr>
              <a:cxnSpLocks noChangeShapeType="1"/>
            </p:cNvCxnSpPr>
            <p:nvPr/>
          </p:nvCxnSpPr>
          <p:spPr bwMode="auto">
            <a:xfrm flipV="1">
              <a:off x="3420592" y="6011181"/>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nvGrpSpPr>
          <p:cNvPr id="322" name="Ryhmä 321"/>
          <p:cNvGrpSpPr/>
          <p:nvPr/>
        </p:nvGrpSpPr>
        <p:grpSpPr>
          <a:xfrm rot="10800000">
            <a:off x="1255932" y="6166667"/>
            <a:ext cx="5029270" cy="2336241"/>
            <a:chOff x="601011" y="2070169"/>
            <a:chExt cx="5029270" cy="2336241"/>
          </a:xfrm>
        </p:grpSpPr>
        <p:pic>
          <p:nvPicPr>
            <p:cNvPr id="326"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25033" y="2137653"/>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 name="Kuva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871543" y="2137653"/>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 name="Kuva 327"/>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2303555" y="2172111"/>
              <a:ext cx="404070" cy="355474"/>
            </a:xfrm>
            <a:prstGeom prst="rect">
              <a:avLst/>
            </a:prstGeom>
          </p:spPr>
        </p:pic>
        <p:cxnSp>
          <p:nvCxnSpPr>
            <p:cNvPr id="329" name="Suora yhdysviiva 328"/>
            <p:cNvCxnSpPr/>
            <p:nvPr/>
          </p:nvCxnSpPr>
          <p:spPr>
            <a:xfrm>
              <a:off x="2099083" y="31948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330"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445079" y="2513789"/>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 name="Kuva 1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791144" y="2137652"/>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 name="Kuva 1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017763" y="2139218"/>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5" name="Suora yhdysviiva 334"/>
            <p:cNvCxnSpPr>
              <a:stCxn id="333" idx="2"/>
              <a:endCxn id="340" idx="2"/>
            </p:cNvCxnSpPr>
            <p:nvPr/>
          </p:nvCxnSpPr>
          <p:spPr>
            <a:xfrm rot="10800000" flipH="1" flipV="1">
              <a:off x="4053767" y="2139219"/>
              <a:ext cx="357099" cy="32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uora yhdysviiva 335"/>
            <p:cNvCxnSpPr>
              <a:stCxn id="328" idx="2"/>
              <a:endCxn id="332" idx="2"/>
            </p:cNvCxnSpPr>
            <p:nvPr/>
          </p:nvCxnSpPr>
          <p:spPr>
            <a:xfrm rot="10800000" flipH="1">
              <a:off x="2505589" y="2137625"/>
              <a:ext cx="321560" cy="344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7" name="Ryhmä 336"/>
            <p:cNvGrpSpPr/>
            <p:nvPr/>
          </p:nvGrpSpPr>
          <p:grpSpPr>
            <a:xfrm rot="10800000">
              <a:off x="601011" y="2070169"/>
              <a:ext cx="669420" cy="2336241"/>
              <a:chOff x="3504391" y="6367319"/>
              <a:chExt cx="671256" cy="2342652"/>
            </a:xfrm>
          </p:grpSpPr>
          <p:sp>
            <p:nvSpPr>
              <p:cNvPr id="352" name="Tekstiruutu 351"/>
              <p:cNvSpPr txBox="1"/>
              <p:nvPr/>
            </p:nvSpPr>
            <p:spPr>
              <a:xfrm>
                <a:off x="3665772" y="6367319"/>
                <a:ext cx="251988"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0 m</a:t>
                </a:r>
              </a:p>
            </p:txBody>
          </p:sp>
          <p:cxnSp>
            <p:nvCxnSpPr>
              <p:cNvPr id="353" name="Suora yhdysviiva 352"/>
              <p:cNvCxnSpPr/>
              <p:nvPr/>
            </p:nvCxnSpPr>
            <p:spPr>
              <a:xfrm flipV="1">
                <a:off x="3582080" y="6436759"/>
                <a:ext cx="0" cy="221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uora yhdysviiva 353"/>
              <p:cNvCxnSpPr/>
              <p:nvPr/>
            </p:nvCxnSpPr>
            <p:spPr>
              <a:xfrm rot="10800000">
                <a:off x="3504391" y="64367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uora yhdysviiva 354"/>
              <p:cNvCxnSpPr/>
              <p:nvPr/>
            </p:nvCxnSpPr>
            <p:spPr>
              <a:xfrm rot="10800000">
                <a:off x="3504392" y="864943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6" name="Tekstiruutu 355"/>
              <p:cNvSpPr txBox="1"/>
              <p:nvPr/>
            </p:nvSpPr>
            <p:spPr>
              <a:xfrm>
                <a:off x="3673266" y="8571092"/>
                <a:ext cx="502381"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150 m</a:t>
                </a:r>
              </a:p>
            </p:txBody>
          </p:sp>
        </p:grpSp>
        <p:cxnSp>
          <p:nvCxnSpPr>
            <p:cNvPr id="339" name="Suora yhdysviiva 338"/>
            <p:cNvCxnSpPr/>
            <p:nvPr/>
          </p:nvCxnSpPr>
          <p:spPr>
            <a:xfrm rot="10800000" flipH="1">
              <a:off x="1265574" y="4331283"/>
              <a:ext cx="4364707" cy="2575"/>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40" name="Kuva 339"/>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4208832" y="2172110"/>
              <a:ext cx="404069" cy="355473"/>
            </a:xfrm>
            <a:prstGeom prst="rect">
              <a:avLst/>
            </a:prstGeom>
          </p:spPr>
        </p:pic>
        <p:pic>
          <p:nvPicPr>
            <p:cNvPr id="341"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4342951" y="2522545"/>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2" name="Ryhmä 341"/>
            <p:cNvGrpSpPr/>
            <p:nvPr/>
          </p:nvGrpSpPr>
          <p:grpSpPr>
            <a:xfrm>
              <a:off x="1229863" y="3019867"/>
              <a:ext cx="3738958" cy="852935"/>
              <a:chOff x="1670544" y="2567068"/>
              <a:chExt cx="3738958" cy="852935"/>
            </a:xfrm>
          </p:grpSpPr>
          <p:pic>
            <p:nvPicPr>
              <p:cNvPr id="344" name="Kuva 3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909394" y="3317188"/>
                <a:ext cx="106299" cy="91821"/>
              </a:xfrm>
              <a:prstGeom prst="rect">
                <a:avLst/>
              </a:prstGeom>
            </p:spPr>
          </p:pic>
          <p:pic>
            <p:nvPicPr>
              <p:cNvPr id="345" name="Kuva 344"/>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670544" y="2567068"/>
                <a:ext cx="479497" cy="537591"/>
              </a:xfrm>
              <a:prstGeom prst="rect">
                <a:avLst/>
              </a:prstGeom>
            </p:spPr>
          </p:pic>
          <p:cxnSp>
            <p:nvCxnSpPr>
              <p:cNvPr id="346" name="Suora yhdysviiva 345"/>
              <p:cNvCxnSpPr>
                <a:stCxn id="344" idx="2"/>
              </p:cNvCxnSpPr>
              <p:nvPr/>
            </p:nvCxnSpPr>
            <p:spPr>
              <a:xfrm flipH="1" flipV="1">
                <a:off x="1945631" y="3100026"/>
                <a:ext cx="16912" cy="2171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9" name="Kuva 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303203" y="3328182"/>
                <a:ext cx="106299" cy="91821"/>
              </a:xfrm>
              <a:prstGeom prst="rect">
                <a:avLst/>
              </a:prstGeom>
            </p:spPr>
          </p:pic>
          <p:pic>
            <p:nvPicPr>
              <p:cNvPr id="80" name="Kuva 79"/>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4886517" y="2567068"/>
                <a:ext cx="479497" cy="537591"/>
              </a:xfrm>
              <a:prstGeom prst="rect">
                <a:avLst/>
              </a:prstGeom>
            </p:spPr>
          </p:pic>
          <p:cxnSp>
            <p:nvCxnSpPr>
              <p:cNvPr id="81" name="Suora yhdysviiva 80"/>
              <p:cNvCxnSpPr>
                <a:stCxn id="79" idx="2"/>
              </p:cNvCxnSpPr>
              <p:nvPr/>
            </p:nvCxnSpPr>
            <p:spPr>
              <a:xfrm rot="10800000">
                <a:off x="5167894" y="3103528"/>
                <a:ext cx="188458" cy="2246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84" name="Kuva 83"/>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4430058" y="3022605"/>
            <a:ext cx="479497" cy="537591"/>
          </a:xfrm>
          <a:prstGeom prst="rect">
            <a:avLst/>
          </a:prstGeom>
        </p:spPr>
      </p:pic>
      <p:cxnSp>
        <p:nvCxnSpPr>
          <p:cNvPr id="85" name="Suora yhdysviiva 84"/>
          <p:cNvCxnSpPr/>
          <p:nvPr/>
        </p:nvCxnSpPr>
        <p:spPr>
          <a:xfrm>
            <a:off x="4707629" y="3552620"/>
            <a:ext cx="188458" cy="2246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Suorakulmio 244"/>
          <p:cNvSpPr>
            <a:spLocks noChangeArrowheads="1"/>
          </p:cNvSpPr>
          <p:nvPr/>
        </p:nvSpPr>
        <p:spPr bwMode="auto">
          <a:xfrm>
            <a:off x="1934746" y="5216136"/>
            <a:ext cx="1019756" cy="9541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sulkupuomi tai suojakaide. Sulkemiskohdan näkyvyys pimeällä on varmistettava.</a:t>
            </a:r>
          </a:p>
        </p:txBody>
      </p:sp>
      <p:pic>
        <p:nvPicPr>
          <p:cNvPr id="77" name="Kuva 76">
            <a:extLst>
              <a:ext uri="{FF2B5EF4-FFF2-40B4-BE49-F238E27FC236}">
                <a16:creationId xmlns:a16="http://schemas.microsoft.com/office/drawing/2014/main" id="{168B7620-9328-45A3-A247-007DD54103A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60988" y="3661246"/>
            <a:ext cx="1263150" cy="595302"/>
          </a:xfrm>
          <a:prstGeom prst="rect">
            <a:avLst/>
          </a:prstGeom>
        </p:spPr>
      </p:pic>
      <p:cxnSp>
        <p:nvCxnSpPr>
          <p:cNvPr id="78" name="Suora yhdysviiva 77">
            <a:extLst>
              <a:ext uri="{FF2B5EF4-FFF2-40B4-BE49-F238E27FC236}">
                <a16:creationId xmlns:a16="http://schemas.microsoft.com/office/drawing/2014/main" id="{0D3ADA82-131C-43F8-9FE5-7FC6A2609D3B}"/>
              </a:ext>
            </a:extLst>
          </p:cNvPr>
          <p:cNvCxnSpPr>
            <a:cxnSpLocks/>
            <a:stCxn id="88" idx="2"/>
          </p:cNvCxnSpPr>
          <p:nvPr/>
        </p:nvCxnSpPr>
        <p:spPr>
          <a:xfrm flipV="1">
            <a:off x="1527842" y="4266665"/>
            <a:ext cx="442699" cy="30791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uorakulmio 211">
            <a:extLst>
              <a:ext uri="{FF2B5EF4-FFF2-40B4-BE49-F238E27FC236}">
                <a16:creationId xmlns:a16="http://schemas.microsoft.com/office/drawing/2014/main" id="{06959EFB-2124-6917-E50B-B78D38EB9338}"/>
              </a:ext>
            </a:extLst>
          </p:cNvPr>
          <p:cNvSpPr>
            <a:spLocks noChangeArrowheads="1"/>
          </p:cNvSpPr>
          <p:nvPr/>
        </p:nvSpPr>
        <p:spPr bwMode="auto">
          <a:xfrm>
            <a:off x="4761690" y="5051395"/>
            <a:ext cx="479498"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m</a:t>
            </a:r>
          </a:p>
        </p:txBody>
      </p:sp>
      <p:sp>
        <p:nvSpPr>
          <p:cNvPr id="3" name="Suorakulmio 211">
            <a:extLst>
              <a:ext uri="{FF2B5EF4-FFF2-40B4-BE49-F238E27FC236}">
                <a16:creationId xmlns:a16="http://schemas.microsoft.com/office/drawing/2014/main" id="{27B37E06-5702-AF95-F341-3C15265584B8}"/>
              </a:ext>
            </a:extLst>
          </p:cNvPr>
          <p:cNvSpPr>
            <a:spLocks noChangeArrowheads="1"/>
          </p:cNvSpPr>
          <p:nvPr/>
        </p:nvSpPr>
        <p:spPr bwMode="auto">
          <a:xfrm>
            <a:off x="1681187" y="4878840"/>
            <a:ext cx="479498"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m</a:t>
            </a:r>
          </a:p>
        </p:txBody>
      </p:sp>
      <p:sp>
        <p:nvSpPr>
          <p:cNvPr id="4" name="Text Box 3">
            <a:extLst>
              <a:ext uri="{FF2B5EF4-FFF2-40B4-BE49-F238E27FC236}">
                <a16:creationId xmlns:a16="http://schemas.microsoft.com/office/drawing/2014/main" id="{EB203DF6-A4B8-D697-EFF7-FBA94B58CC66}"/>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br>
              <a:rPr lang="fi-FI" altLang="fi-FI" sz="1400" b="1" dirty="0">
                <a:latin typeface="Arial" panose="020B0604020202020204" pitchFamily="34" charset="0"/>
                <a:cs typeface="Arial" panose="020B0604020202020204" pitchFamily="34" charset="0"/>
              </a:rPr>
            </a:br>
            <a:r>
              <a:rPr lang="fi-FI" altLang="fi-FI" sz="1300" dirty="0" err="1">
                <a:latin typeface="Arial" panose="020B0604020202020204" pitchFamily="34" charset="0"/>
                <a:cs typeface="Arial" panose="020B0604020202020204" pitchFamily="34" charset="0"/>
              </a:rPr>
              <a:t>Tunkkaus</a:t>
            </a:r>
            <a:r>
              <a:rPr lang="fi-FI" altLang="fi-FI" sz="1300" dirty="0">
                <a:latin typeface="Arial" panose="020B0604020202020204" pitchFamily="34" charset="0"/>
                <a:cs typeface="Arial" panose="020B0604020202020204" pitchFamily="34" charset="0"/>
              </a:rPr>
              <a:t> / poraus tien ja jalankulku- ja pyöräilyväylien ali tai muu työ</a:t>
            </a:r>
          </a:p>
          <a:p>
            <a:pPr>
              <a:spcBef>
                <a:spcPct val="0"/>
              </a:spcBef>
              <a:buFontTx/>
              <a:buNone/>
            </a:pPr>
            <a:r>
              <a:rPr lang="fi-FI" altLang="fi-FI" sz="1300" dirty="0">
                <a:latin typeface="Arial" panose="020B0604020202020204" pitchFamily="34" charset="0"/>
                <a:cs typeface="Arial" panose="020B0604020202020204" pitchFamily="34" charset="0"/>
              </a:rPr>
              <a:t>niiden molemmin puolin.</a:t>
            </a:r>
            <a:br>
              <a:rPr lang="fi-FI" altLang="fi-FI" sz="1300"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Jalankulun ja pyöräliikenteen käytössä vähintään 2,5 m leveä osa väylästä.</a:t>
            </a:r>
            <a:br>
              <a:rPr lang="fi-FI" altLang="fi-FI" sz="1300" dirty="0">
                <a:latin typeface="Arial" panose="020B0604020202020204" pitchFamily="34" charset="0"/>
                <a:cs typeface="Arial" panose="020B0604020202020204" pitchFamily="34" charset="0"/>
              </a:rPr>
            </a:b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enintään </a:t>
            </a:r>
            <a:r>
              <a:rPr lang="fi-FI" altLang="fi-FI" sz="1300" dirty="0">
                <a:latin typeface="Arial" panose="020B0604020202020204" pitchFamily="34" charset="0"/>
                <a:cs typeface="Arial" panose="020B0604020202020204" pitchFamily="34" charset="0"/>
                <a:sym typeface="Wingdings" panose="05000000000000000000" pitchFamily="2" charset="2"/>
              </a:rPr>
              <a:t>60 km/h.</a:t>
            </a:r>
            <a:endParaRPr lang="fi-FI" altLang="fi-FI"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7698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21" name="Kuva 120"/>
          <p:cNvPicPr>
            <a:picLocks noChangeAspect="1"/>
          </p:cNvPicPr>
          <p:nvPr/>
        </p:nvPicPr>
        <p:blipFill>
          <a:blip r:embed="rId3">
            <a:extLst>
              <a:ext uri="{28A0092B-C50C-407E-A947-70E740481C1C}">
                <a14:useLocalDpi xmlns:a14="http://schemas.microsoft.com/office/drawing/2010/main" val="0"/>
              </a:ext>
            </a:extLst>
          </a:blip>
          <a:srcRect/>
          <a:stretch/>
        </p:blipFill>
        <p:spPr>
          <a:xfrm>
            <a:off x="1822077" y="8953098"/>
            <a:ext cx="287360" cy="288000"/>
          </a:xfrm>
          <a:prstGeom prst="rect">
            <a:avLst/>
          </a:prstGeom>
        </p:spPr>
      </p:pic>
      <p:pic>
        <p:nvPicPr>
          <p:cNvPr id="120" name="Kuva 119"/>
          <p:cNvPicPr>
            <a:picLocks noChangeAspect="1"/>
          </p:cNvPicPr>
          <p:nvPr/>
        </p:nvPicPr>
        <p:blipFill>
          <a:blip r:embed="rId3">
            <a:extLst>
              <a:ext uri="{28A0092B-C50C-407E-A947-70E740481C1C}">
                <a14:useLocalDpi xmlns:a14="http://schemas.microsoft.com/office/drawing/2010/main" val="0"/>
              </a:ext>
            </a:extLst>
          </a:blip>
          <a:srcRect/>
          <a:stretch/>
        </p:blipFill>
        <p:spPr>
          <a:xfrm>
            <a:off x="4392189" y="8708616"/>
            <a:ext cx="287360" cy="288000"/>
          </a:xfrm>
          <a:prstGeom prst="rect">
            <a:avLst/>
          </a:prstGeom>
        </p:spPr>
      </p:pic>
      <p:pic>
        <p:nvPicPr>
          <p:cNvPr id="119" name="Kuva 118"/>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1979265" y="1586870"/>
            <a:ext cx="287360" cy="288000"/>
          </a:xfrm>
          <a:prstGeom prst="rect">
            <a:avLst/>
          </a:prstGeom>
        </p:spPr>
      </p:pic>
      <p:pic>
        <p:nvPicPr>
          <p:cNvPr id="118" name="Kuva 117"/>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4380416" y="1586870"/>
            <a:ext cx="287360" cy="288000"/>
          </a:xfrm>
          <a:prstGeom prst="rect">
            <a:avLst/>
          </a:prstGeom>
        </p:spPr>
      </p:pic>
      <p:grpSp>
        <p:nvGrpSpPr>
          <p:cNvPr id="3" name="Ryhmä 2"/>
          <p:cNvGrpSpPr/>
          <p:nvPr/>
        </p:nvGrpSpPr>
        <p:grpSpPr>
          <a:xfrm rot="10800000">
            <a:off x="2897795" y="4117375"/>
            <a:ext cx="126637" cy="2443785"/>
            <a:chOff x="3609799" y="4011126"/>
            <a:chExt cx="126637" cy="2443785"/>
          </a:xfrm>
        </p:grpSpPr>
        <p:pic>
          <p:nvPicPr>
            <p:cNvPr id="99" name="Picture 49" descr="T:\tie2014\1510014798_Liikenne tietyomaalla\Suunnittelu\Tienrakennustyömaat\Powerpoint\kaide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719395">
              <a:off x="3280823" y="5999298"/>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49" descr="T:\tie2014\1510014798_Liikenne tietyomaalla\Suunnittelu\Tienrakennustyömaat\Powerpoint\kaide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200224" y="5218113"/>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49" descr="T:\tie2014\1510014798_Liikenne tietyomaalla\Suunnittelu\Tienrakennustyömaat\Powerpoint\kaide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860000">
              <a:off x="3280824" y="4420701"/>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9"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5.15</a:t>
            </a:r>
          </a:p>
        </p:txBody>
      </p:sp>
      <p:pic>
        <p:nvPicPr>
          <p:cNvPr id="189" name="Kuva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952850" y="1857266"/>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Kuva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796903" y="1861990"/>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Kuva 190"/>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926597" y="1893619"/>
            <a:ext cx="404070" cy="355474"/>
          </a:xfrm>
          <a:prstGeom prst="rect">
            <a:avLst/>
          </a:prstGeom>
        </p:spPr>
      </p:pic>
      <p:cxnSp>
        <p:nvCxnSpPr>
          <p:cNvPr id="192" name="Suora yhdysviiva 191"/>
          <p:cNvCxnSpPr/>
          <p:nvPr/>
        </p:nvCxnSpPr>
        <p:spPr>
          <a:xfrm>
            <a:off x="2009985" y="2918129"/>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93"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068122" y="2235297"/>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35337" y="2927893"/>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772467" y="1860754"/>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4134206" y="1858423"/>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9" name="Suora yhdysviiva 198"/>
          <p:cNvCxnSpPr>
            <a:stCxn id="194" idx="2"/>
            <a:endCxn id="208" idx="1"/>
          </p:cNvCxnSpPr>
          <p:nvPr/>
        </p:nvCxnSpPr>
        <p:spPr>
          <a:xfrm>
            <a:off x="4171342" y="2979709"/>
            <a:ext cx="208719" cy="17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uora yhdysviiva 199"/>
          <p:cNvCxnSpPr>
            <a:stCxn id="196" idx="2"/>
            <a:endCxn id="205" idx="2"/>
          </p:cNvCxnSpPr>
          <p:nvPr/>
        </p:nvCxnSpPr>
        <p:spPr>
          <a:xfrm rot="10800000" flipH="1" flipV="1">
            <a:off x="4170210" y="1858424"/>
            <a:ext cx="357099" cy="32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uora yhdysviiva 200"/>
          <p:cNvCxnSpPr>
            <a:stCxn id="191" idx="2"/>
            <a:endCxn id="195" idx="2"/>
          </p:cNvCxnSpPr>
          <p:nvPr/>
        </p:nvCxnSpPr>
        <p:spPr>
          <a:xfrm flipV="1">
            <a:off x="2128632" y="1860754"/>
            <a:ext cx="679839" cy="3286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2" name="Ryhmä 201"/>
          <p:cNvGrpSpPr/>
          <p:nvPr/>
        </p:nvGrpSpPr>
        <p:grpSpPr>
          <a:xfrm rot="10800000">
            <a:off x="589390" y="1791705"/>
            <a:ext cx="669420" cy="2336241"/>
            <a:chOff x="3504391" y="6367319"/>
            <a:chExt cx="671256" cy="2342652"/>
          </a:xfrm>
        </p:grpSpPr>
        <p:sp>
          <p:nvSpPr>
            <p:cNvPr id="217" name="Tekstiruutu 216"/>
            <p:cNvSpPr txBox="1"/>
            <p:nvPr/>
          </p:nvSpPr>
          <p:spPr>
            <a:xfrm>
              <a:off x="3665772" y="6367319"/>
              <a:ext cx="251988"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0 m</a:t>
              </a:r>
            </a:p>
          </p:txBody>
        </p:sp>
        <p:cxnSp>
          <p:nvCxnSpPr>
            <p:cNvPr id="218" name="Suora yhdysviiva 217"/>
            <p:cNvCxnSpPr/>
            <p:nvPr/>
          </p:nvCxnSpPr>
          <p:spPr>
            <a:xfrm flipV="1">
              <a:off x="3582080" y="6436759"/>
              <a:ext cx="0" cy="221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uora yhdysviiva 218"/>
            <p:cNvCxnSpPr/>
            <p:nvPr/>
          </p:nvCxnSpPr>
          <p:spPr>
            <a:xfrm rot="10800000">
              <a:off x="3504391" y="64367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uora yhdysviiva 219"/>
            <p:cNvCxnSpPr/>
            <p:nvPr/>
          </p:nvCxnSpPr>
          <p:spPr>
            <a:xfrm rot="10800000">
              <a:off x="3504392" y="864943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kstiruutu 220"/>
            <p:cNvSpPr txBox="1"/>
            <p:nvPr/>
          </p:nvSpPr>
          <p:spPr>
            <a:xfrm>
              <a:off x="3673266" y="8571092"/>
              <a:ext cx="502381"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200 m</a:t>
              </a:r>
            </a:p>
          </p:txBody>
        </p:sp>
      </p:grpSp>
      <p:grpSp>
        <p:nvGrpSpPr>
          <p:cNvPr id="203" name="Ryhmä 202"/>
          <p:cNvGrpSpPr/>
          <p:nvPr/>
        </p:nvGrpSpPr>
        <p:grpSpPr>
          <a:xfrm>
            <a:off x="5615781" y="2894913"/>
            <a:ext cx="738157" cy="1232577"/>
            <a:chOff x="3493626" y="5546276"/>
            <a:chExt cx="740182" cy="1235959"/>
          </a:xfrm>
        </p:grpSpPr>
        <p:cxnSp>
          <p:nvCxnSpPr>
            <p:cNvPr id="212" name="Suora yhdysviiva 211"/>
            <p:cNvCxnSpPr/>
            <p:nvPr/>
          </p:nvCxnSpPr>
          <p:spPr>
            <a:xfrm flipH="1" flipV="1">
              <a:off x="3566769" y="5623959"/>
              <a:ext cx="1136" cy="1093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uora yhdysviiva 212"/>
            <p:cNvCxnSpPr/>
            <p:nvPr/>
          </p:nvCxnSpPr>
          <p:spPr>
            <a:xfrm rot="10800000">
              <a:off x="3493626" y="562085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Tekstiruutu 213"/>
            <p:cNvSpPr txBox="1"/>
            <p:nvPr/>
          </p:nvSpPr>
          <p:spPr>
            <a:xfrm>
              <a:off x="3642787" y="5546276"/>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215" name="Suora yhdysviiva 214"/>
            <p:cNvCxnSpPr/>
            <p:nvPr/>
          </p:nvCxnSpPr>
          <p:spPr>
            <a:xfrm rot="10800000">
              <a:off x="3496513" y="67073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Tekstiruutu 215"/>
            <p:cNvSpPr txBox="1"/>
            <p:nvPr/>
          </p:nvSpPr>
          <p:spPr>
            <a:xfrm>
              <a:off x="3663987" y="6628347"/>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cxnSp>
        <p:nvCxnSpPr>
          <p:cNvPr id="204" name="Suora yhdysviiva 203"/>
          <p:cNvCxnSpPr/>
          <p:nvPr/>
        </p:nvCxnSpPr>
        <p:spPr>
          <a:xfrm rot="10800000" flipH="1">
            <a:off x="1253953" y="4052819"/>
            <a:ext cx="4364707" cy="2575"/>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05" name="Kuva 204"/>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4325275" y="1891315"/>
            <a:ext cx="404069" cy="355473"/>
          </a:xfrm>
          <a:prstGeom prst="rect">
            <a:avLst/>
          </a:prstGeom>
        </p:spPr>
      </p:pic>
      <p:pic>
        <p:nvPicPr>
          <p:cNvPr id="206"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459394" y="2241750"/>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7" name="Ryhmä 206"/>
          <p:cNvGrpSpPr/>
          <p:nvPr/>
        </p:nvGrpSpPr>
        <p:grpSpPr>
          <a:xfrm>
            <a:off x="1818992" y="2893716"/>
            <a:ext cx="533169" cy="789299"/>
            <a:chOff x="1482524" y="2619710"/>
            <a:chExt cx="533169" cy="789299"/>
          </a:xfrm>
        </p:grpSpPr>
        <p:pic>
          <p:nvPicPr>
            <p:cNvPr id="209" name="Kuva 20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1909394" y="3317188"/>
              <a:ext cx="106299" cy="91821"/>
            </a:xfrm>
            <a:prstGeom prst="rect">
              <a:avLst/>
            </a:prstGeom>
          </p:spPr>
        </p:pic>
        <p:pic>
          <p:nvPicPr>
            <p:cNvPr id="210" name="Kuva 209"/>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1482524" y="2619710"/>
              <a:ext cx="479497" cy="537591"/>
            </a:xfrm>
            <a:prstGeom prst="rect">
              <a:avLst/>
            </a:prstGeom>
          </p:spPr>
        </p:pic>
        <p:cxnSp>
          <p:nvCxnSpPr>
            <p:cNvPr id="211" name="Suora yhdysviiva 210"/>
            <p:cNvCxnSpPr>
              <a:stCxn id="209" idx="2"/>
            </p:cNvCxnSpPr>
            <p:nvPr/>
          </p:nvCxnSpPr>
          <p:spPr>
            <a:xfrm flipH="1" flipV="1">
              <a:off x="1863063" y="2988795"/>
              <a:ext cx="99480" cy="32839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8" name="Kuva 207"/>
          <p:cNvPicPr>
            <a:picLocks noChangeAspect="1"/>
          </p:cNvPicPr>
          <p:nvPr/>
        </p:nvPicPr>
        <p:blipFill>
          <a:blip r:embed="rId12">
            <a:extLst>
              <a:ext uri="{28A0092B-C50C-407E-A947-70E740481C1C}">
                <a14:useLocalDpi xmlns:a14="http://schemas.microsoft.com/office/drawing/2010/main" val="0"/>
              </a:ext>
            </a:extLst>
          </a:blip>
          <a:srcRect/>
          <a:stretch/>
        </p:blipFill>
        <p:spPr>
          <a:xfrm>
            <a:off x="4380571" y="2837414"/>
            <a:ext cx="287396" cy="288037"/>
          </a:xfrm>
          <a:prstGeom prst="rect">
            <a:avLst/>
          </a:prstGeom>
        </p:spPr>
      </p:pic>
      <p:grpSp>
        <p:nvGrpSpPr>
          <p:cNvPr id="226" name="Ryhmä 225"/>
          <p:cNvGrpSpPr/>
          <p:nvPr/>
        </p:nvGrpSpPr>
        <p:grpSpPr>
          <a:xfrm>
            <a:off x="2418113" y="4303399"/>
            <a:ext cx="165241" cy="1934189"/>
            <a:chOff x="1482108" y="4331430"/>
            <a:chExt cx="165241" cy="1934189"/>
          </a:xfrm>
        </p:grpSpPr>
        <p:pic>
          <p:nvPicPr>
            <p:cNvPr id="227" name="Kuva 2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7062697">
              <a:off x="1258784" y="5986775"/>
              <a:ext cx="509111" cy="48578"/>
            </a:xfrm>
            <a:prstGeom prst="rect">
              <a:avLst/>
            </a:prstGeom>
          </p:spPr>
        </p:pic>
        <p:pic>
          <p:nvPicPr>
            <p:cNvPr id="228" name="Kuva 2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4520000">
              <a:off x="1251841" y="4561697"/>
              <a:ext cx="509111" cy="48578"/>
            </a:xfrm>
            <a:prstGeom prst="rect">
              <a:avLst/>
            </a:prstGeom>
          </p:spPr>
        </p:pic>
        <p:pic>
          <p:nvPicPr>
            <p:cNvPr id="229" name="Kuva 2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5400000">
              <a:off x="1368504" y="5533764"/>
              <a:ext cx="509111" cy="48578"/>
            </a:xfrm>
            <a:prstGeom prst="rect">
              <a:avLst/>
            </a:prstGeom>
          </p:spPr>
        </p:pic>
        <p:pic>
          <p:nvPicPr>
            <p:cNvPr id="230" name="Kuva 2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5400000">
              <a:off x="1368503" y="5026025"/>
              <a:ext cx="509111" cy="48578"/>
            </a:xfrm>
            <a:prstGeom prst="rect">
              <a:avLst/>
            </a:prstGeom>
          </p:spPr>
        </p:pic>
      </p:grpSp>
      <p:grpSp>
        <p:nvGrpSpPr>
          <p:cNvPr id="231" name="Ryhmä 230"/>
          <p:cNvGrpSpPr/>
          <p:nvPr/>
        </p:nvGrpSpPr>
        <p:grpSpPr>
          <a:xfrm>
            <a:off x="2547321" y="5181200"/>
            <a:ext cx="472663" cy="659407"/>
            <a:chOff x="3026367" y="6011181"/>
            <a:chExt cx="472663" cy="659407"/>
          </a:xfrm>
        </p:grpSpPr>
        <p:sp>
          <p:nvSpPr>
            <p:cNvPr id="232" name="Suorakulmio 211"/>
            <p:cNvSpPr>
              <a:spLocks noChangeArrowheads="1"/>
            </p:cNvSpPr>
            <p:nvPr/>
          </p:nvSpPr>
          <p:spPr bwMode="auto">
            <a:xfrm rot="5400000">
              <a:off x="2945191" y="6303973"/>
              <a:ext cx="579343"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m</a:t>
              </a:r>
            </a:p>
          </p:txBody>
        </p:sp>
        <p:cxnSp>
          <p:nvCxnSpPr>
            <p:cNvPr id="233" name="Suora yhdysviiva 387"/>
            <p:cNvCxnSpPr>
              <a:cxnSpLocks noChangeShapeType="1"/>
            </p:cNvCxnSpPr>
            <p:nvPr/>
          </p:nvCxnSpPr>
          <p:spPr bwMode="auto">
            <a:xfrm flipV="1">
              <a:off x="3026367" y="6011181"/>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34" name="Suora yhdysviiva 387"/>
            <p:cNvCxnSpPr>
              <a:cxnSpLocks noChangeShapeType="1"/>
            </p:cNvCxnSpPr>
            <p:nvPr/>
          </p:nvCxnSpPr>
          <p:spPr bwMode="auto">
            <a:xfrm flipV="1">
              <a:off x="3058784" y="6047238"/>
              <a:ext cx="401027" cy="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35" name="Suora yhdysviiva 387"/>
            <p:cNvCxnSpPr>
              <a:cxnSpLocks noChangeShapeType="1"/>
            </p:cNvCxnSpPr>
            <p:nvPr/>
          </p:nvCxnSpPr>
          <p:spPr bwMode="auto">
            <a:xfrm flipV="1">
              <a:off x="3420592" y="6011181"/>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nvGrpSpPr>
          <p:cNvPr id="247" name="Ryhmä 246"/>
          <p:cNvGrpSpPr/>
          <p:nvPr/>
        </p:nvGrpSpPr>
        <p:grpSpPr>
          <a:xfrm rot="10800000">
            <a:off x="1465796" y="7025685"/>
            <a:ext cx="1433557" cy="721753"/>
            <a:chOff x="1295038" y="2001545"/>
            <a:chExt cx="1433557" cy="721753"/>
          </a:xfrm>
        </p:grpSpPr>
        <p:pic>
          <p:nvPicPr>
            <p:cNvPr id="291" name="Kuva 29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1295038" y="2631477"/>
              <a:ext cx="106299" cy="91821"/>
            </a:xfrm>
            <a:prstGeom prst="rect">
              <a:avLst/>
            </a:prstGeom>
          </p:spPr>
        </p:pic>
        <p:pic>
          <p:nvPicPr>
            <p:cNvPr id="292" name="Kuva 291"/>
            <p:cNvPicPr>
              <a:picLocks noChangeAspect="1"/>
            </p:cNvPicPr>
            <p:nvPr/>
          </p:nvPicPr>
          <p:blipFill>
            <a:blip r:embed="rId11">
              <a:extLst>
                <a:ext uri="{28A0092B-C50C-407E-A947-70E740481C1C}">
                  <a14:useLocalDpi xmlns:a14="http://schemas.microsoft.com/office/drawing/2010/main" val="0"/>
                </a:ext>
              </a:extLst>
            </a:blip>
            <a:srcRect/>
            <a:stretch/>
          </p:blipFill>
          <p:spPr>
            <a:xfrm rot="10800000">
              <a:off x="2249098" y="2001545"/>
              <a:ext cx="479497" cy="537591"/>
            </a:xfrm>
            <a:prstGeom prst="rect">
              <a:avLst/>
            </a:prstGeom>
          </p:spPr>
        </p:pic>
        <p:cxnSp>
          <p:nvCxnSpPr>
            <p:cNvPr id="293" name="Suora yhdysviiva 292"/>
            <p:cNvCxnSpPr>
              <a:stCxn id="291" idx="2"/>
              <a:endCxn id="292" idx="0"/>
            </p:cNvCxnSpPr>
            <p:nvPr/>
          </p:nvCxnSpPr>
          <p:spPr>
            <a:xfrm rot="10800000" flipH="1">
              <a:off x="1348187" y="2539136"/>
              <a:ext cx="1140659" cy="9234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50" name="Kuva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84436" y="8238688"/>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Kuva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8871" y="8238688"/>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 name="Kuva 251"/>
          <p:cNvPicPr>
            <a:picLocks noChangeAspect="1"/>
          </p:cNvPicPr>
          <p:nvPr/>
        </p:nvPicPr>
        <p:blipFill>
          <a:blip r:embed="rId7">
            <a:extLst>
              <a:ext uri="{28A0092B-C50C-407E-A947-70E740481C1C}">
                <a14:useLocalDpi xmlns:a14="http://schemas.microsoft.com/office/drawing/2010/main" val="0"/>
              </a:ext>
            </a:extLst>
          </a:blip>
          <a:srcRect/>
          <a:stretch/>
        </p:blipFill>
        <p:spPr>
          <a:xfrm>
            <a:off x="4337047" y="8339373"/>
            <a:ext cx="404070" cy="355474"/>
          </a:xfrm>
          <a:prstGeom prst="rect">
            <a:avLst/>
          </a:prstGeom>
        </p:spPr>
      </p:pic>
      <p:cxnSp>
        <p:nvCxnSpPr>
          <p:cNvPr id="253" name="Suora yhdysviiva 252"/>
          <p:cNvCxnSpPr/>
          <p:nvPr/>
        </p:nvCxnSpPr>
        <p:spPr>
          <a:xfrm rot="10800000">
            <a:off x="4945589" y="7672093"/>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4"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4944" y="8211015"/>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785084" y="7631958"/>
            <a:ext cx="100722" cy="7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41560" y="8682708"/>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36029" y="8687984"/>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8" name="Suora yhdysviiva 257"/>
          <p:cNvCxnSpPr>
            <a:stCxn id="255" idx="2"/>
            <a:endCxn id="267" idx="1"/>
          </p:cNvCxnSpPr>
          <p:nvPr/>
        </p:nvCxnSpPr>
        <p:spPr>
          <a:xfrm flipH="1">
            <a:off x="2114329" y="7631958"/>
            <a:ext cx="721116" cy="35131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uora yhdysviiva 258"/>
          <p:cNvCxnSpPr>
            <a:stCxn id="257" idx="2"/>
            <a:endCxn id="264" idx="2"/>
          </p:cNvCxnSpPr>
          <p:nvPr/>
        </p:nvCxnSpPr>
        <p:spPr>
          <a:xfrm flipH="1">
            <a:off x="1965930" y="8739800"/>
            <a:ext cx="806104" cy="20035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uora yhdysviiva 259"/>
          <p:cNvCxnSpPr>
            <a:stCxn id="252" idx="2"/>
            <a:endCxn id="256" idx="2"/>
          </p:cNvCxnSpPr>
          <p:nvPr/>
        </p:nvCxnSpPr>
        <p:spPr>
          <a:xfrm flipH="1">
            <a:off x="4177565" y="8694847"/>
            <a:ext cx="361518" cy="3967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1" name="Ryhmä 260"/>
          <p:cNvGrpSpPr/>
          <p:nvPr/>
        </p:nvGrpSpPr>
        <p:grpSpPr>
          <a:xfrm>
            <a:off x="5615781" y="6472089"/>
            <a:ext cx="669420" cy="2336241"/>
            <a:chOff x="3504391" y="6367319"/>
            <a:chExt cx="671256" cy="2342652"/>
          </a:xfrm>
        </p:grpSpPr>
        <p:sp>
          <p:nvSpPr>
            <p:cNvPr id="286" name="Tekstiruutu 285"/>
            <p:cNvSpPr txBox="1"/>
            <p:nvPr/>
          </p:nvSpPr>
          <p:spPr>
            <a:xfrm>
              <a:off x="3665772" y="6367319"/>
              <a:ext cx="251988"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0 m</a:t>
              </a:r>
            </a:p>
          </p:txBody>
        </p:sp>
        <p:cxnSp>
          <p:nvCxnSpPr>
            <p:cNvPr id="287" name="Suora yhdysviiva 286"/>
            <p:cNvCxnSpPr/>
            <p:nvPr/>
          </p:nvCxnSpPr>
          <p:spPr>
            <a:xfrm flipV="1">
              <a:off x="3582080" y="6436759"/>
              <a:ext cx="0" cy="221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uora yhdysviiva 287"/>
            <p:cNvCxnSpPr/>
            <p:nvPr/>
          </p:nvCxnSpPr>
          <p:spPr>
            <a:xfrm rot="10800000">
              <a:off x="3504391" y="64367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uora yhdysviiva 288"/>
            <p:cNvCxnSpPr/>
            <p:nvPr/>
          </p:nvCxnSpPr>
          <p:spPr>
            <a:xfrm rot="10800000">
              <a:off x="3504392" y="864943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0" name="Tekstiruutu 289"/>
            <p:cNvSpPr txBox="1"/>
            <p:nvPr/>
          </p:nvSpPr>
          <p:spPr>
            <a:xfrm>
              <a:off x="3673266" y="8571092"/>
              <a:ext cx="502381"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200 m</a:t>
              </a:r>
            </a:p>
          </p:txBody>
        </p:sp>
      </p:grpSp>
      <p:grpSp>
        <p:nvGrpSpPr>
          <p:cNvPr id="262" name="Ryhmä 261"/>
          <p:cNvGrpSpPr/>
          <p:nvPr/>
        </p:nvGrpSpPr>
        <p:grpSpPr>
          <a:xfrm rot="10800000">
            <a:off x="520653" y="6472545"/>
            <a:ext cx="738157" cy="1232577"/>
            <a:chOff x="3493626" y="5546276"/>
            <a:chExt cx="740182" cy="1235959"/>
          </a:xfrm>
        </p:grpSpPr>
        <p:cxnSp>
          <p:nvCxnSpPr>
            <p:cNvPr id="271" name="Suora yhdysviiva 270"/>
            <p:cNvCxnSpPr/>
            <p:nvPr/>
          </p:nvCxnSpPr>
          <p:spPr>
            <a:xfrm flipH="1" flipV="1">
              <a:off x="3566769" y="5623959"/>
              <a:ext cx="1136" cy="1093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uora yhdysviiva 271"/>
            <p:cNvCxnSpPr/>
            <p:nvPr/>
          </p:nvCxnSpPr>
          <p:spPr>
            <a:xfrm rot="10800000">
              <a:off x="3493626" y="562085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3" name="Tekstiruutu 272"/>
            <p:cNvSpPr txBox="1"/>
            <p:nvPr/>
          </p:nvSpPr>
          <p:spPr>
            <a:xfrm>
              <a:off x="3642787" y="5546276"/>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274" name="Suora yhdysviiva 273"/>
            <p:cNvCxnSpPr/>
            <p:nvPr/>
          </p:nvCxnSpPr>
          <p:spPr>
            <a:xfrm rot="10800000">
              <a:off x="3496513" y="67073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5" name="Tekstiruutu 274"/>
            <p:cNvSpPr txBox="1"/>
            <p:nvPr/>
          </p:nvSpPr>
          <p:spPr>
            <a:xfrm>
              <a:off x="3663987" y="6628347"/>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cxnSp>
        <p:nvCxnSpPr>
          <p:cNvPr id="263" name="Suora yhdysviiva 262"/>
          <p:cNvCxnSpPr/>
          <p:nvPr/>
        </p:nvCxnSpPr>
        <p:spPr>
          <a:xfrm flipH="1">
            <a:off x="1255931" y="6544641"/>
            <a:ext cx="4364707" cy="2575"/>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64" name="Kuva 263"/>
          <p:cNvPicPr>
            <a:picLocks noChangeAspect="1"/>
          </p:cNvPicPr>
          <p:nvPr/>
        </p:nvPicPr>
        <p:blipFill>
          <a:blip r:embed="rId7">
            <a:extLst>
              <a:ext uri="{28A0092B-C50C-407E-A947-70E740481C1C}">
                <a14:useLocalDpi xmlns:a14="http://schemas.microsoft.com/office/drawing/2010/main" val="0"/>
              </a:ext>
            </a:extLst>
          </a:blip>
          <a:srcRect/>
          <a:stretch/>
        </p:blipFill>
        <p:spPr>
          <a:xfrm>
            <a:off x="1763895" y="8584679"/>
            <a:ext cx="404069" cy="355473"/>
          </a:xfrm>
          <a:prstGeom prst="rect">
            <a:avLst/>
          </a:prstGeom>
        </p:spPr>
      </p:pic>
      <p:pic>
        <p:nvPicPr>
          <p:cNvPr id="265"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9196" y="8447563"/>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Kuva 266"/>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1826422" y="7839257"/>
            <a:ext cx="287396" cy="288037"/>
          </a:xfrm>
          <a:prstGeom prst="rect">
            <a:avLst/>
          </a:prstGeom>
        </p:spPr>
      </p:pic>
      <p:cxnSp>
        <p:nvCxnSpPr>
          <p:cNvPr id="106" name="Suora yhdysviiva 387"/>
          <p:cNvCxnSpPr>
            <a:cxnSpLocks noChangeShapeType="1"/>
          </p:cNvCxnSpPr>
          <p:nvPr/>
        </p:nvCxnSpPr>
        <p:spPr bwMode="auto">
          <a:xfrm>
            <a:off x="3023947" y="5275466"/>
            <a:ext cx="1080000"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07" name="Suora yhdysviiva 387"/>
          <p:cNvCxnSpPr>
            <a:cxnSpLocks noChangeShapeType="1"/>
          </p:cNvCxnSpPr>
          <p:nvPr/>
        </p:nvCxnSpPr>
        <p:spPr bwMode="auto">
          <a:xfrm flipV="1">
            <a:off x="2980472" y="5239031"/>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08" name="Suora yhdysviiva 387"/>
          <p:cNvCxnSpPr>
            <a:cxnSpLocks noChangeShapeType="1"/>
          </p:cNvCxnSpPr>
          <p:nvPr/>
        </p:nvCxnSpPr>
        <p:spPr bwMode="auto">
          <a:xfrm flipV="1">
            <a:off x="4060374" y="5239030"/>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109" name="Suorakulmio 211"/>
          <p:cNvSpPr>
            <a:spLocks noChangeArrowheads="1"/>
          </p:cNvSpPr>
          <p:nvPr/>
        </p:nvSpPr>
        <p:spPr bwMode="auto">
          <a:xfrm>
            <a:off x="3476999" y="5106093"/>
            <a:ext cx="431848"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5,5 m</a:t>
            </a:r>
          </a:p>
        </p:txBody>
      </p:sp>
      <p:cxnSp>
        <p:nvCxnSpPr>
          <p:cNvPr id="110" name="Suora yhdysviiva 387"/>
          <p:cNvCxnSpPr>
            <a:cxnSpLocks noChangeShapeType="1"/>
          </p:cNvCxnSpPr>
          <p:nvPr/>
        </p:nvCxnSpPr>
        <p:spPr bwMode="auto">
          <a:xfrm flipV="1">
            <a:off x="2987655" y="4913555"/>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11" name="Suora yhdysviiva 387"/>
          <p:cNvCxnSpPr>
            <a:cxnSpLocks noChangeShapeType="1"/>
          </p:cNvCxnSpPr>
          <p:nvPr/>
        </p:nvCxnSpPr>
        <p:spPr bwMode="auto">
          <a:xfrm>
            <a:off x="3026720" y="4951223"/>
            <a:ext cx="396000" cy="1777"/>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12" name="Suora yhdysviiva 387"/>
          <p:cNvCxnSpPr>
            <a:cxnSpLocks noChangeShapeType="1"/>
          </p:cNvCxnSpPr>
          <p:nvPr/>
        </p:nvCxnSpPr>
        <p:spPr bwMode="auto">
          <a:xfrm flipV="1">
            <a:off x="3373885" y="4918266"/>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113" name="Suorakulmio 211"/>
          <p:cNvSpPr>
            <a:spLocks noChangeArrowheads="1"/>
          </p:cNvSpPr>
          <p:nvPr/>
        </p:nvSpPr>
        <p:spPr bwMode="auto">
          <a:xfrm>
            <a:off x="3100410" y="4728468"/>
            <a:ext cx="472590"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3,0 m</a:t>
            </a:r>
          </a:p>
        </p:txBody>
      </p:sp>
      <p:sp>
        <p:nvSpPr>
          <p:cNvPr id="117" name="Suorakulmio 244"/>
          <p:cNvSpPr>
            <a:spLocks noChangeArrowheads="1"/>
          </p:cNvSpPr>
          <p:nvPr/>
        </p:nvSpPr>
        <p:spPr bwMode="auto">
          <a:xfrm>
            <a:off x="746373" y="4231994"/>
            <a:ext cx="146557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sulkupuomi tai suojakaide. Sulkemiskohdan näkyvyys pimeällä on varmistettava.</a:t>
            </a:r>
          </a:p>
        </p:txBody>
      </p:sp>
      <p:sp>
        <p:nvSpPr>
          <p:cNvPr id="123" name="Suorakulmio 244"/>
          <p:cNvSpPr>
            <a:spLocks noChangeArrowheads="1"/>
          </p:cNvSpPr>
          <p:nvPr/>
        </p:nvSpPr>
        <p:spPr bwMode="auto">
          <a:xfrm>
            <a:off x="728818" y="5874824"/>
            <a:ext cx="1465571"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Kaidetyyppi ja kaiteen kulma valitaan ohjeen Sulku- ja varoituslaitteet mukaan.</a:t>
            </a:r>
          </a:p>
        </p:txBody>
      </p:sp>
      <p:sp>
        <p:nvSpPr>
          <p:cNvPr id="114" name="Suorakulmio 244"/>
          <p:cNvSpPr>
            <a:spLocks noChangeArrowheads="1"/>
          </p:cNvSpPr>
          <p:nvPr/>
        </p:nvSpPr>
        <p:spPr bwMode="auto">
          <a:xfrm>
            <a:off x="1807987" y="5077000"/>
            <a:ext cx="663491" cy="230832"/>
          </a:xfrm>
          <a:prstGeom prst="rect">
            <a:avLst/>
          </a:prstGeom>
          <a:no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900" b="1" dirty="0">
                <a:latin typeface="Arial" panose="020B0604020202020204" pitchFamily="34" charset="0"/>
                <a:cs typeface="Arial" panose="020B0604020202020204" pitchFamily="34" charset="0"/>
              </a:rPr>
              <a:t>Työalue</a:t>
            </a:r>
          </a:p>
        </p:txBody>
      </p:sp>
      <p:cxnSp>
        <p:nvCxnSpPr>
          <p:cNvPr id="95" name="Suora yhdysviiva 94"/>
          <p:cNvCxnSpPr>
            <a:stCxn id="101" idx="2"/>
          </p:cNvCxnSpPr>
          <p:nvPr/>
        </p:nvCxnSpPr>
        <p:spPr>
          <a:xfrm flipH="1">
            <a:off x="2199532" y="6124174"/>
            <a:ext cx="698685" cy="19682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96" name="Kuva 95">
            <a:extLst>
              <a:ext uri="{FF2B5EF4-FFF2-40B4-BE49-F238E27FC236}">
                <a16:creationId xmlns:a16="http://schemas.microsoft.com/office/drawing/2014/main" id="{01469C6E-A1B8-41EB-856C-3F203B45DA5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1487" y="5197183"/>
            <a:ext cx="1298580" cy="612000"/>
          </a:xfrm>
          <a:prstGeom prst="rect">
            <a:avLst/>
          </a:prstGeom>
        </p:spPr>
      </p:pic>
      <p:cxnSp>
        <p:nvCxnSpPr>
          <p:cNvPr id="97" name="Suora yhdysviiva 96">
            <a:extLst>
              <a:ext uri="{FF2B5EF4-FFF2-40B4-BE49-F238E27FC236}">
                <a16:creationId xmlns:a16="http://schemas.microsoft.com/office/drawing/2014/main" id="{A2165D17-DB79-4500-BE73-DB717E7D443E}"/>
              </a:ext>
            </a:extLst>
          </p:cNvPr>
          <p:cNvCxnSpPr>
            <a:cxnSpLocks/>
            <a:stCxn id="229" idx="2"/>
          </p:cNvCxnSpPr>
          <p:nvPr/>
        </p:nvCxnSpPr>
        <p:spPr>
          <a:xfrm flipH="1">
            <a:off x="1863725" y="5530023"/>
            <a:ext cx="671051" cy="5162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Box 3">
            <a:extLst>
              <a:ext uri="{FF2B5EF4-FFF2-40B4-BE49-F238E27FC236}">
                <a16:creationId xmlns:a16="http://schemas.microsoft.com/office/drawing/2014/main" id="{F344FF08-AC76-BC90-337A-5098E4B5D14B}"/>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br>
              <a:rPr lang="fi-FI" altLang="fi-FI" sz="1400" b="1"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Työ jalankulku- ja pyöräilyväylällä. Väliaikainen vähintään 2,5 m leveä väylä</a:t>
            </a:r>
          </a:p>
          <a:p>
            <a:pPr>
              <a:spcBef>
                <a:spcPct val="0"/>
              </a:spcBef>
              <a:buFontTx/>
              <a:buNone/>
            </a:pPr>
            <a:r>
              <a:rPr lang="fi-FI" altLang="fi-FI" sz="1300" dirty="0">
                <a:latin typeface="Arial" panose="020B0604020202020204" pitchFamily="34" charset="0"/>
                <a:cs typeface="Arial" panose="020B0604020202020204" pitchFamily="34" charset="0"/>
              </a:rPr>
              <a:t>jalankulun ja pyöräliikenteen käytössä osittain ajoradan reunassa. </a:t>
            </a:r>
          </a:p>
          <a:p>
            <a:pPr>
              <a:spcBef>
                <a:spcPct val="0"/>
              </a:spcBef>
              <a:buFontTx/>
              <a:buNone/>
            </a:pPr>
            <a:r>
              <a:rPr lang="fi-FI" altLang="fi-FI" sz="1300" dirty="0">
                <a:latin typeface="Arial" panose="020B0604020202020204" pitchFamily="34" charset="0"/>
                <a:cs typeface="Arial" panose="020B0604020202020204" pitchFamily="34" charset="0"/>
              </a:rPr>
              <a:t>Ajoneuvoliikenteelle käytettävissä oleva TIEN leveys ≥ 5,5 metriä</a:t>
            </a:r>
            <a:br>
              <a:rPr lang="fi-FI" altLang="fi-FI" sz="1300"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TAI käytettävissä oleva AJOKAISTAN leveys ≥ 3,0 metriä.</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80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spTree>
    <p:extLst>
      <p:ext uri="{BB962C8B-B14F-4D97-AF65-F5344CB8AC3E}">
        <p14:creationId xmlns:p14="http://schemas.microsoft.com/office/powerpoint/2010/main" val="1092341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15" name="Kuva 114"/>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1783787" y="7838635"/>
            <a:ext cx="287395" cy="288036"/>
          </a:xfrm>
          <a:prstGeom prst="rect">
            <a:avLst/>
          </a:prstGeom>
        </p:spPr>
      </p:pic>
      <p:pic>
        <p:nvPicPr>
          <p:cNvPr id="114" name="Kuva 113"/>
          <p:cNvPicPr>
            <a:picLocks noChangeAspect="1"/>
          </p:cNvPicPr>
          <p:nvPr/>
        </p:nvPicPr>
        <p:blipFill>
          <a:blip r:embed="rId3">
            <a:extLst>
              <a:ext uri="{28A0092B-C50C-407E-A947-70E740481C1C}">
                <a14:useLocalDpi xmlns:a14="http://schemas.microsoft.com/office/drawing/2010/main" val="0"/>
              </a:ext>
            </a:extLst>
          </a:blip>
          <a:srcRect/>
          <a:stretch/>
        </p:blipFill>
        <p:spPr>
          <a:xfrm>
            <a:off x="4390971" y="2888812"/>
            <a:ext cx="287395" cy="288036"/>
          </a:xfrm>
          <a:prstGeom prst="rect">
            <a:avLst/>
          </a:prstGeom>
        </p:spPr>
      </p:pic>
      <p:pic>
        <p:nvPicPr>
          <p:cNvPr id="121" name="Kuva 120"/>
          <p:cNvPicPr>
            <a:picLocks noChangeAspect="1"/>
          </p:cNvPicPr>
          <p:nvPr/>
        </p:nvPicPr>
        <p:blipFill>
          <a:blip r:embed="rId4">
            <a:extLst>
              <a:ext uri="{28A0092B-C50C-407E-A947-70E740481C1C}">
                <a14:useLocalDpi xmlns:a14="http://schemas.microsoft.com/office/drawing/2010/main" val="0"/>
              </a:ext>
            </a:extLst>
          </a:blip>
          <a:srcRect/>
          <a:stretch/>
        </p:blipFill>
        <p:spPr>
          <a:xfrm>
            <a:off x="1783978" y="8952476"/>
            <a:ext cx="287360" cy="288000"/>
          </a:xfrm>
          <a:prstGeom prst="rect">
            <a:avLst/>
          </a:prstGeom>
        </p:spPr>
      </p:pic>
      <p:pic>
        <p:nvPicPr>
          <p:cNvPr id="120" name="Kuva 119"/>
          <p:cNvPicPr>
            <a:picLocks noChangeAspect="1"/>
          </p:cNvPicPr>
          <p:nvPr/>
        </p:nvPicPr>
        <p:blipFill>
          <a:blip r:embed="rId4">
            <a:extLst>
              <a:ext uri="{28A0092B-C50C-407E-A947-70E740481C1C}">
                <a14:useLocalDpi xmlns:a14="http://schemas.microsoft.com/office/drawing/2010/main" val="0"/>
              </a:ext>
            </a:extLst>
          </a:blip>
          <a:srcRect/>
          <a:stretch/>
        </p:blipFill>
        <p:spPr>
          <a:xfrm>
            <a:off x="4354090" y="8719537"/>
            <a:ext cx="287360" cy="288000"/>
          </a:xfrm>
          <a:prstGeom prst="rect">
            <a:avLst/>
          </a:prstGeom>
        </p:spPr>
      </p:pic>
      <p:pic>
        <p:nvPicPr>
          <p:cNvPr id="119" name="Kuva 118"/>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1989838" y="1641569"/>
            <a:ext cx="287360" cy="288000"/>
          </a:xfrm>
          <a:prstGeom prst="rect">
            <a:avLst/>
          </a:prstGeom>
        </p:spPr>
      </p:pic>
      <p:pic>
        <p:nvPicPr>
          <p:cNvPr id="118" name="Kuva 117"/>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4390989" y="1641569"/>
            <a:ext cx="287360" cy="288000"/>
          </a:xfrm>
          <a:prstGeom prst="rect">
            <a:avLst/>
          </a:prstGeom>
        </p:spPr>
      </p:pic>
      <p:grpSp>
        <p:nvGrpSpPr>
          <p:cNvPr id="3" name="Ryhmä 2"/>
          <p:cNvGrpSpPr/>
          <p:nvPr/>
        </p:nvGrpSpPr>
        <p:grpSpPr>
          <a:xfrm rot="10800000">
            <a:off x="2897795" y="4117375"/>
            <a:ext cx="126637" cy="2443785"/>
            <a:chOff x="3609799" y="4011126"/>
            <a:chExt cx="126637" cy="2443785"/>
          </a:xfrm>
        </p:grpSpPr>
        <p:pic>
          <p:nvPicPr>
            <p:cNvPr id="99" name="Picture 49" descr="T:\tie2014\1510014798_Liikenne tietyomaalla\Suunnittelu\Tienrakennustyömaat\Powerpoint\kaide6-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719395">
              <a:off x="3280823" y="5999298"/>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49" descr="T:\tie2014\1510014798_Liikenne tietyomaalla\Suunnittelu\Tienrakennustyömaat\Powerpoint\kaide6-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200224" y="5218113"/>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49" descr="T:\tie2014\1510014798_Liikenne tietyomaalla\Suunnittelu\Tienrakennustyömaat\Powerpoint\kaide6-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860000">
              <a:off x="3280824" y="4420701"/>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9"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5.16</a:t>
            </a:r>
          </a:p>
        </p:txBody>
      </p:sp>
      <p:pic>
        <p:nvPicPr>
          <p:cNvPr id="189" name="Kuva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952049" y="1911557"/>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Kuva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07476" y="1916689"/>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Kuva 190"/>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937170" y="1948318"/>
            <a:ext cx="404070" cy="355474"/>
          </a:xfrm>
          <a:prstGeom prst="rect">
            <a:avLst/>
          </a:prstGeom>
        </p:spPr>
      </p:pic>
      <p:cxnSp>
        <p:nvCxnSpPr>
          <p:cNvPr id="192" name="Suora yhdysviiva 191"/>
          <p:cNvCxnSpPr/>
          <p:nvPr/>
        </p:nvCxnSpPr>
        <p:spPr>
          <a:xfrm>
            <a:off x="2020558" y="2972828"/>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93"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078695" y="2289996"/>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45910" y="2982592"/>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783040" y="1915453"/>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4144779" y="1913122"/>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9" name="Suora yhdysviiva 198"/>
          <p:cNvCxnSpPr>
            <a:stCxn id="194" idx="2"/>
          </p:cNvCxnSpPr>
          <p:nvPr/>
        </p:nvCxnSpPr>
        <p:spPr>
          <a:xfrm>
            <a:off x="4181915" y="3034408"/>
            <a:ext cx="208719" cy="17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uora yhdysviiva 199"/>
          <p:cNvCxnSpPr>
            <a:stCxn id="196" idx="2"/>
            <a:endCxn id="205" idx="2"/>
          </p:cNvCxnSpPr>
          <p:nvPr/>
        </p:nvCxnSpPr>
        <p:spPr>
          <a:xfrm rot="10800000" flipH="1" flipV="1">
            <a:off x="4180783" y="1913123"/>
            <a:ext cx="357099" cy="32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uora yhdysviiva 200"/>
          <p:cNvCxnSpPr>
            <a:stCxn id="191" idx="2"/>
            <a:endCxn id="195" idx="2"/>
          </p:cNvCxnSpPr>
          <p:nvPr/>
        </p:nvCxnSpPr>
        <p:spPr>
          <a:xfrm flipV="1">
            <a:off x="2139205" y="1915453"/>
            <a:ext cx="679839" cy="3286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2" name="Ryhmä 201"/>
          <p:cNvGrpSpPr/>
          <p:nvPr/>
        </p:nvGrpSpPr>
        <p:grpSpPr>
          <a:xfrm rot="10800000">
            <a:off x="599963" y="1846404"/>
            <a:ext cx="669420" cy="2336241"/>
            <a:chOff x="3504391" y="6367319"/>
            <a:chExt cx="671256" cy="2342652"/>
          </a:xfrm>
        </p:grpSpPr>
        <p:sp>
          <p:nvSpPr>
            <p:cNvPr id="217" name="Tekstiruutu 216"/>
            <p:cNvSpPr txBox="1"/>
            <p:nvPr/>
          </p:nvSpPr>
          <p:spPr>
            <a:xfrm>
              <a:off x="3665772" y="6367319"/>
              <a:ext cx="251988"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0 m</a:t>
              </a:r>
            </a:p>
          </p:txBody>
        </p:sp>
        <p:cxnSp>
          <p:nvCxnSpPr>
            <p:cNvPr id="218" name="Suora yhdysviiva 217"/>
            <p:cNvCxnSpPr/>
            <p:nvPr/>
          </p:nvCxnSpPr>
          <p:spPr>
            <a:xfrm flipV="1">
              <a:off x="3582080" y="6436759"/>
              <a:ext cx="0" cy="221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uora yhdysviiva 218"/>
            <p:cNvCxnSpPr/>
            <p:nvPr/>
          </p:nvCxnSpPr>
          <p:spPr>
            <a:xfrm rot="10800000">
              <a:off x="3504391" y="64367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uora yhdysviiva 219"/>
            <p:cNvCxnSpPr/>
            <p:nvPr/>
          </p:nvCxnSpPr>
          <p:spPr>
            <a:xfrm rot="10800000">
              <a:off x="3504392" y="864943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kstiruutu 220"/>
            <p:cNvSpPr txBox="1"/>
            <p:nvPr/>
          </p:nvSpPr>
          <p:spPr>
            <a:xfrm>
              <a:off x="3673266" y="8571092"/>
              <a:ext cx="502381"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200 m</a:t>
              </a:r>
            </a:p>
          </p:txBody>
        </p:sp>
      </p:grpSp>
      <p:grpSp>
        <p:nvGrpSpPr>
          <p:cNvPr id="203" name="Ryhmä 202"/>
          <p:cNvGrpSpPr/>
          <p:nvPr/>
        </p:nvGrpSpPr>
        <p:grpSpPr>
          <a:xfrm>
            <a:off x="5626354" y="2949612"/>
            <a:ext cx="738157" cy="1232577"/>
            <a:chOff x="3493626" y="5546276"/>
            <a:chExt cx="740182" cy="1235959"/>
          </a:xfrm>
        </p:grpSpPr>
        <p:cxnSp>
          <p:nvCxnSpPr>
            <p:cNvPr id="212" name="Suora yhdysviiva 211"/>
            <p:cNvCxnSpPr/>
            <p:nvPr/>
          </p:nvCxnSpPr>
          <p:spPr>
            <a:xfrm flipH="1" flipV="1">
              <a:off x="3566769" y="5623959"/>
              <a:ext cx="1136" cy="1093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uora yhdysviiva 212"/>
            <p:cNvCxnSpPr/>
            <p:nvPr/>
          </p:nvCxnSpPr>
          <p:spPr>
            <a:xfrm rot="10800000">
              <a:off x="3493626" y="562085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Tekstiruutu 213"/>
            <p:cNvSpPr txBox="1"/>
            <p:nvPr/>
          </p:nvSpPr>
          <p:spPr>
            <a:xfrm>
              <a:off x="3642787" y="5546276"/>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215" name="Suora yhdysviiva 214"/>
            <p:cNvCxnSpPr/>
            <p:nvPr/>
          </p:nvCxnSpPr>
          <p:spPr>
            <a:xfrm rot="10800000">
              <a:off x="3496513" y="67073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Tekstiruutu 215"/>
            <p:cNvSpPr txBox="1"/>
            <p:nvPr/>
          </p:nvSpPr>
          <p:spPr>
            <a:xfrm>
              <a:off x="3663987" y="6628347"/>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cxnSp>
        <p:nvCxnSpPr>
          <p:cNvPr id="204" name="Suora yhdysviiva 203"/>
          <p:cNvCxnSpPr/>
          <p:nvPr/>
        </p:nvCxnSpPr>
        <p:spPr>
          <a:xfrm rot="10800000" flipH="1">
            <a:off x="1264526" y="4107518"/>
            <a:ext cx="4364707" cy="2575"/>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05" name="Kuva 204"/>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4335848" y="1946014"/>
            <a:ext cx="404069" cy="355473"/>
          </a:xfrm>
          <a:prstGeom prst="rect">
            <a:avLst/>
          </a:prstGeom>
        </p:spPr>
      </p:pic>
      <p:pic>
        <p:nvPicPr>
          <p:cNvPr id="206"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4469967" y="2296449"/>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7" name="Ryhmä 206"/>
          <p:cNvGrpSpPr/>
          <p:nvPr/>
        </p:nvGrpSpPr>
        <p:grpSpPr>
          <a:xfrm>
            <a:off x="1829565" y="2948415"/>
            <a:ext cx="533169" cy="789299"/>
            <a:chOff x="1482524" y="2619710"/>
            <a:chExt cx="533169" cy="789299"/>
          </a:xfrm>
        </p:grpSpPr>
        <p:pic>
          <p:nvPicPr>
            <p:cNvPr id="209" name="Kuva 20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1909394" y="3317188"/>
              <a:ext cx="106299" cy="91821"/>
            </a:xfrm>
            <a:prstGeom prst="rect">
              <a:avLst/>
            </a:prstGeom>
          </p:spPr>
        </p:pic>
        <p:pic>
          <p:nvPicPr>
            <p:cNvPr id="210" name="Kuva 209"/>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1482524" y="2619710"/>
              <a:ext cx="479497" cy="537591"/>
            </a:xfrm>
            <a:prstGeom prst="rect">
              <a:avLst/>
            </a:prstGeom>
          </p:spPr>
        </p:pic>
        <p:cxnSp>
          <p:nvCxnSpPr>
            <p:cNvPr id="211" name="Suora yhdysviiva 210"/>
            <p:cNvCxnSpPr>
              <a:stCxn id="209" idx="2"/>
            </p:cNvCxnSpPr>
            <p:nvPr/>
          </p:nvCxnSpPr>
          <p:spPr>
            <a:xfrm flipH="1" flipV="1">
              <a:off x="1863063" y="2988795"/>
              <a:ext cx="99480" cy="32839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6" name="Ryhmä 225"/>
          <p:cNvGrpSpPr/>
          <p:nvPr/>
        </p:nvGrpSpPr>
        <p:grpSpPr>
          <a:xfrm>
            <a:off x="2418113" y="4303399"/>
            <a:ext cx="165241" cy="1934189"/>
            <a:chOff x="1482108" y="4331430"/>
            <a:chExt cx="165241" cy="1934189"/>
          </a:xfrm>
        </p:grpSpPr>
        <p:pic>
          <p:nvPicPr>
            <p:cNvPr id="227" name="Kuva 2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7062697">
              <a:off x="1258784" y="5986775"/>
              <a:ext cx="509111" cy="48578"/>
            </a:xfrm>
            <a:prstGeom prst="rect">
              <a:avLst/>
            </a:prstGeom>
          </p:spPr>
        </p:pic>
        <p:pic>
          <p:nvPicPr>
            <p:cNvPr id="228" name="Kuva 2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4520000">
              <a:off x="1251841" y="4561697"/>
              <a:ext cx="509111" cy="48578"/>
            </a:xfrm>
            <a:prstGeom prst="rect">
              <a:avLst/>
            </a:prstGeom>
          </p:spPr>
        </p:pic>
        <p:pic>
          <p:nvPicPr>
            <p:cNvPr id="229" name="Kuva 2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5400000">
              <a:off x="1368504" y="5533764"/>
              <a:ext cx="509111" cy="48578"/>
            </a:xfrm>
            <a:prstGeom prst="rect">
              <a:avLst/>
            </a:prstGeom>
          </p:spPr>
        </p:pic>
        <p:pic>
          <p:nvPicPr>
            <p:cNvPr id="230" name="Kuva 2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5400000">
              <a:off x="1368503" y="5026025"/>
              <a:ext cx="509111" cy="48578"/>
            </a:xfrm>
            <a:prstGeom prst="rect">
              <a:avLst/>
            </a:prstGeom>
          </p:spPr>
        </p:pic>
      </p:grpSp>
      <p:grpSp>
        <p:nvGrpSpPr>
          <p:cNvPr id="231" name="Ryhmä 230"/>
          <p:cNvGrpSpPr/>
          <p:nvPr/>
        </p:nvGrpSpPr>
        <p:grpSpPr>
          <a:xfrm>
            <a:off x="2547321" y="5181200"/>
            <a:ext cx="472663" cy="659407"/>
            <a:chOff x="3026367" y="6011181"/>
            <a:chExt cx="472663" cy="659407"/>
          </a:xfrm>
        </p:grpSpPr>
        <p:sp>
          <p:nvSpPr>
            <p:cNvPr id="232" name="Suorakulmio 211"/>
            <p:cNvSpPr>
              <a:spLocks noChangeArrowheads="1"/>
            </p:cNvSpPr>
            <p:nvPr/>
          </p:nvSpPr>
          <p:spPr bwMode="auto">
            <a:xfrm rot="5400000">
              <a:off x="2945191" y="6303973"/>
              <a:ext cx="579343"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m</a:t>
              </a:r>
            </a:p>
          </p:txBody>
        </p:sp>
        <p:cxnSp>
          <p:nvCxnSpPr>
            <p:cNvPr id="233" name="Suora yhdysviiva 387"/>
            <p:cNvCxnSpPr>
              <a:cxnSpLocks noChangeShapeType="1"/>
            </p:cNvCxnSpPr>
            <p:nvPr/>
          </p:nvCxnSpPr>
          <p:spPr bwMode="auto">
            <a:xfrm flipV="1">
              <a:off x="3026367" y="6011181"/>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34" name="Suora yhdysviiva 387"/>
            <p:cNvCxnSpPr>
              <a:cxnSpLocks noChangeShapeType="1"/>
            </p:cNvCxnSpPr>
            <p:nvPr/>
          </p:nvCxnSpPr>
          <p:spPr bwMode="auto">
            <a:xfrm flipV="1">
              <a:off x="3058784" y="6047238"/>
              <a:ext cx="401027" cy="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35" name="Suora yhdysviiva 387"/>
            <p:cNvCxnSpPr>
              <a:cxnSpLocks noChangeShapeType="1"/>
            </p:cNvCxnSpPr>
            <p:nvPr/>
          </p:nvCxnSpPr>
          <p:spPr bwMode="auto">
            <a:xfrm flipV="1">
              <a:off x="3420592" y="6011181"/>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nvGrpSpPr>
          <p:cNvPr id="247" name="Ryhmä 246"/>
          <p:cNvGrpSpPr/>
          <p:nvPr/>
        </p:nvGrpSpPr>
        <p:grpSpPr>
          <a:xfrm rot="10800000">
            <a:off x="1427697" y="7025063"/>
            <a:ext cx="1433557" cy="721753"/>
            <a:chOff x="1295038" y="2001545"/>
            <a:chExt cx="1433557" cy="721753"/>
          </a:xfrm>
        </p:grpSpPr>
        <p:pic>
          <p:nvPicPr>
            <p:cNvPr id="291" name="Kuva 29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1295038" y="2631477"/>
              <a:ext cx="106299" cy="91821"/>
            </a:xfrm>
            <a:prstGeom prst="rect">
              <a:avLst/>
            </a:prstGeom>
          </p:spPr>
        </p:pic>
        <p:pic>
          <p:nvPicPr>
            <p:cNvPr id="292" name="Kuva 291"/>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2249098" y="2001545"/>
              <a:ext cx="479497" cy="537591"/>
            </a:xfrm>
            <a:prstGeom prst="rect">
              <a:avLst/>
            </a:prstGeom>
          </p:spPr>
        </p:pic>
        <p:cxnSp>
          <p:nvCxnSpPr>
            <p:cNvPr id="293" name="Suora yhdysviiva 292"/>
            <p:cNvCxnSpPr>
              <a:stCxn id="291" idx="2"/>
              <a:endCxn id="292" idx="0"/>
            </p:cNvCxnSpPr>
            <p:nvPr/>
          </p:nvCxnSpPr>
          <p:spPr>
            <a:xfrm rot="10800000" flipH="1">
              <a:off x="1348187" y="2539136"/>
              <a:ext cx="1140659" cy="9234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50" name="Kuva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46337" y="8238066"/>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Kuva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53674" y="8238068"/>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 name="Kuva 251"/>
          <p:cNvPicPr>
            <a:picLocks noChangeAspect="1"/>
          </p:cNvPicPr>
          <p:nvPr/>
        </p:nvPicPr>
        <p:blipFill>
          <a:blip r:embed="rId8">
            <a:extLst>
              <a:ext uri="{28A0092B-C50C-407E-A947-70E740481C1C}">
                <a14:useLocalDpi xmlns:a14="http://schemas.microsoft.com/office/drawing/2010/main" val="0"/>
              </a:ext>
            </a:extLst>
          </a:blip>
          <a:srcRect/>
          <a:stretch/>
        </p:blipFill>
        <p:spPr>
          <a:xfrm>
            <a:off x="4298948" y="8350294"/>
            <a:ext cx="404070" cy="355474"/>
          </a:xfrm>
          <a:prstGeom prst="rect">
            <a:avLst/>
          </a:prstGeom>
        </p:spPr>
      </p:pic>
      <p:cxnSp>
        <p:nvCxnSpPr>
          <p:cNvPr id="253" name="Suora yhdysviiva 252"/>
          <p:cNvCxnSpPr/>
          <p:nvPr/>
        </p:nvCxnSpPr>
        <p:spPr>
          <a:xfrm rot="10800000">
            <a:off x="4907490" y="7683014"/>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4"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6845" y="8221936"/>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746985" y="7631336"/>
            <a:ext cx="100722" cy="7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43420" y="8688411"/>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692576" y="8694225"/>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8" name="Suora yhdysviiva 257"/>
          <p:cNvCxnSpPr>
            <a:stCxn id="255" idx="2"/>
          </p:cNvCxnSpPr>
          <p:nvPr/>
        </p:nvCxnSpPr>
        <p:spPr>
          <a:xfrm flipH="1">
            <a:off x="2076230" y="7631336"/>
            <a:ext cx="721116" cy="35131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uora yhdysviiva 258"/>
          <p:cNvCxnSpPr>
            <a:stCxn id="257" idx="2"/>
            <a:endCxn id="264" idx="2"/>
          </p:cNvCxnSpPr>
          <p:nvPr/>
        </p:nvCxnSpPr>
        <p:spPr>
          <a:xfrm flipH="1">
            <a:off x="1927831" y="8746041"/>
            <a:ext cx="800750" cy="19348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uora yhdysviiva 259"/>
          <p:cNvCxnSpPr>
            <a:stCxn id="252" idx="2"/>
            <a:endCxn id="256" idx="2"/>
          </p:cNvCxnSpPr>
          <p:nvPr/>
        </p:nvCxnSpPr>
        <p:spPr>
          <a:xfrm flipH="1">
            <a:off x="4179424" y="8705796"/>
            <a:ext cx="321560" cy="344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1" name="Ryhmä 260"/>
          <p:cNvGrpSpPr/>
          <p:nvPr/>
        </p:nvGrpSpPr>
        <p:grpSpPr>
          <a:xfrm>
            <a:off x="5577682" y="6471467"/>
            <a:ext cx="669420" cy="2336241"/>
            <a:chOff x="3504391" y="6367319"/>
            <a:chExt cx="671256" cy="2342652"/>
          </a:xfrm>
        </p:grpSpPr>
        <p:sp>
          <p:nvSpPr>
            <p:cNvPr id="286" name="Tekstiruutu 285"/>
            <p:cNvSpPr txBox="1"/>
            <p:nvPr/>
          </p:nvSpPr>
          <p:spPr>
            <a:xfrm>
              <a:off x="3665772" y="6367319"/>
              <a:ext cx="251988"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0 m</a:t>
              </a:r>
            </a:p>
          </p:txBody>
        </p:sp>
        <p:cxnSp>
          <p:nvCxnSpPr>
            <p:cNvPr id="287" name="Suora yhdysviiva 286"/>
            <p:cNvCxnSpPr/>
            <p:nvPr/>
          </p:nvCxnSpPr>
          <p:spPr>
            <a:xfrm flipV="1">
              <a:off x="3582080" y="6436759"/>
              <a:ext cx="0" cy="221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uora yhdysviiva 287"/>
            <p:cNvCxnSpPr/>
            <p:nvPr/>
          </p:nvCxnSpPr>
          <p:spPr>
            <a:xfrm rot="10800000">
              <a:off x="3504391" y="64367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uora yhdysviiva 288"/>
            <p:cNvCxnSpPr/>
            <p:nvPr/>
          </p:nvCxnSpPr>
          <p:spPr>
            <a:xfrm rot="10800000">
              <a:off x="3504392" y="864943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0" name="Tekstiruutu 289"/>
            <p:cNvSpPr txBox="1"/>
            <p:nvPr/>
          </p:nvSpPr>
          <p:spPr>
            <a:xfrm>
              <a:off x="3673266" y="8571092"/>
              <a:ext cx="502381"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200 m</a:t>
              </a:r>
            </a:p>
          </p:txBody>
        </p:sp>
      </p:grpSp>
      <p:grpSp>
        <p:nvGrpSpPr>
          <p:cNvPr id="262" name="Ryhmä 261"/>
          <p:cNvGrpSpPr/>
          <p:nvPr/>
        </p:nvGrpSpPr>
        <p:grpSpPr>
          <a:xfrm rot="10800000">
            <a:off x="482554" y="6471923"/>
            <a:ext cx="738157" cy="1232577"/>
            <a:chOff x="3493626" y="5546276"/>
            <a:chExt cx="740182" cy="1235959"/>
          </a:xfrm>
        </p:grpSpPr>
        <p:cxnSp>
          <p:nvCxnSpPr>
            <p:cNvPr id="271" name="Suora yhdysviiva 270"/>
            <p:cNvCxnSpPr/>
            <p:nvPr/>
          </p:nvCxnSpPr>
          <p:spPr>
            <a:xfrm flipH="1" flipV="1">
              <a:off x="3566769" y="5623959"/>
              <a:ext cx="1136" cy="1093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uora yhdysviiva 271"/>
            <p:cNvCxnSpPr/>
            <p:nvPr/>
          </p:nvCxnSpPr>
          <p:spPr>
            <a:xfrm rot="10800000">
              <a:off x="3493626" y="562085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3" name="Tekstiruutu 272"/>
            <p:cNvSpPr txBox="1"/>
            <p:nvPr/>
          </p:nvSpPr>
          <p:spPr>
            <a:xfrm>
              <a:off x="3642787" y="5546276"/>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274" name="Suora yhdysviiva 273"/>
            <p:cNvCxnSpPr/>
            <p:nvPr/>
          </p:nvCxnSpPr>
          <p:spPr>
            <a:xfrm rot="10800000">
              <a:off x="3496513" y="67073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5" name="Tekstiruutu 274"/>
            <p:cNvSpPr txBox="1"/>
            <p:nvPr/>
          </p:nvSpPr>
          <p:spPr>
            <a:xfrm>
              <a:off x="3663987" y="6628347"/>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cxnSp>
        <p:nvCxnSpPr>
          <p:cNvPr id="263" name="Suora yhdysviiva 262"/>
          <p:cNvCxnSpPr/>
          <p:nvPr/>
        </p:nvCxnSpPr>
        <p:spPr>
          <a:xfrm flipH="1">
            <a:off x="1217832" y="6544019"/>
            <a:ext cx="4364707" cy="2575"/>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64" name="Kuva 263"/>
          <p:cNvPicPr>
            <a:picLocks noChangeAspect="1"/>
          </p:cNvPicPr>
          <p:nvPr/>
        </p:nvPicPr>
        <p:blipFill>
          <a:blip r:embed="rId8">
            <a:extLst>
              <a:ext uri="{28A0092B-C50C-407E-A947-70E740481C1C}">
                <a14:useLocalDpi xmlns:a14="http://schemas.microsoft.com/office/drawing/2010/main" val="0"/>
              </a:ext>
            </a:extLst>
          </a:blip>
          <a:srcRect/>
          <a:stretch/>
        </p:blipFill>
        <p:spPr>
          <a:xfrm>
            <a:off x="1725796" y="8584057"/>
            <a:ext cx="404069" cy="355473"/>
          </a:xfrm>
          <a:prstGeom prst="rect">
            <a:avLst/>
          </a:prstGeom>
        </p:spPr>
      </p:pic>
      <p:pic>
        <p:nvPicPr>
          <p:cNvPr id="265"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1097" y="8446941"/>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Ryhmä 3"/>
          <p:cNvGrpSpPr/>
          <p:nvPr/>
        </p:nvGrpSpPr>
        <p:grpSpPr>
          <a:xfrm>
            <a:off x="2982212" y="4737432"/>
            <a:ext cx="506102" cy="252549"/>
            <a:chOff x="2982212" y="4737432"/>
            <a:chExt cx="506102" cy="252549"/>
          </a:xfrm>
        </p:grpSpPr>
        <p:cxnSp>
          <p:nvCxnSpPr>
            <p:cNvPr id="110" name="Suora yhdysviiva 387"/>
            <p:cNvCxnSpPr>
              <a:cxnSpLocks noChangeShapeType="1"/>
            </p:cNvCxnSpPr>
            <p:nvPr/>
          </p:nvCxnSpPr>
          <p:spPr bwMode="auto">
            <a:xfrm flipV="1">
              <a:off x="2982212" y="4913555"/>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11" name="Suora yhdysviiva 387"/>
            <p:cNvCxnSpPr>
              <a:cxnSpLocks noChangeShapeType="1"/>
            </p:cNvCxnSpPr>
            <p:nvPr/>
          </p:nvCxnSpPr>
          <p:spPr bwMode="auto">
            <a:xfrm>
              <a:off x="3021277" y="4951223"/>
              <a:ext cx="396000" cy="1777"/>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12" name="Suora yhdysviiva 387"/>
            <p:cNvCxnSpPr>
              <a:cxnSpLocks noChangeShapeType="1"/>
            </p:cNvCxnSpPr>
            <p:nvPr/>
          </p:nvCxnSpPr>
          <p:spPr bwMode="auto">
            <a:xfrm flipV="1">
              <a:off x="3368442" y="4918266"/>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113" name="Suorakulmio 211"/>
            <p:cNvSpPr>
              <a:spLocks noChangeArrowheads="1"/>
            </p:cNvSpPr>
            <p:nvPr/>
          </p:nvSpPr>
          <p:spPr bwMode="auto">
            <a:xfrm>
              <a:off x="3010710" y="4737432"/>
              <a:ext cx="477604"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3,0 m</a:t>
              </a:r>
            </a:p>
          </p:txBody>
        </p:sp>
      </p:grpSp>
      <p:sp>
        <p:nvSpPr>
          <p:cNvPr id="122" name="Suorakulmio 244"/>
          <p:cNvSpPr>
            <a:spLocks noChangeArrowheads="1"/>
          </p:cNvSpPr>
          <p:nvPr/>
        </p:nvSpPr>
        <p:spPr bwMode="auto">
          <a:xfrm>
            <a:off x="746373" y="4231994"/>
            <a:ext cx="146557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sulkupuomi tai suojakaide. Sulkemiskohdan näkyvyys pimeällä on varmistettava.</a:t>
            </a:r>
          </a:p>
        </p:txBody>
      </p:sp>
      <p:grpSp>
        <p:nvGrpSpPr>
          <p:cNvPr id="6" name="Ryhmä 5"/>
          <p:cNvGrpSpPr/>
          <p:nvPr/>
        </p:nvGrpSpPr>
        <p:grpSpPr>
          <a:xfrm>
            <a:off x="2976509" y="5192519"/>
            <a:ext cx="1158340" cy="191966"/>
            <a:chOff x="2976509" y="5192519"/>
            <a:chExt cx="1158340" cy="191966"/>
          </a:xfrm>
        </p:grpSpPr>
        <p:sp>
          <p:nvSpPr>
            <p:cNvPr id="109" name="Suorakulmio 211"/>
            <p:cNvSpPr>
              <a:spLocks noChangeArrowheads="1"/>
            </p:cNvSpPr>
            <p:nvPr/>
          </p:nvSpPr>
          <p:spPr bwMode="auto">
            <a:xfrm>
              <a:off x="3488314" y="5192519"/>
              <a:ext cx="431848"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5,5 m</a:t>
              </a:r>
            </a:p>
          </p:txBody>
        </p:sp>
        <p:cxnSp>
          <p:nvCxnSpPr>
            <p:cNvPr id="125" name="Suora yhdysviiva 387"/>
            <p:cNvCxnSpPr>
              <a:cxnSpLocks noChangeShapeType="1"/>
            </p:cNvCxnSpPr>
            <p:nvPr/>
          </p:nvCxnSpPr>
          <p:spPr bwMode="auto">
            <a:xfrm>
              <a:off x="3019984" y="5349205"/>
              <a:ext cx="1080000"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26" name="Suora yhdysviiva 387"/>
            <p:cNvCxnSpPr>
              <a:cxnSpLocks noChangeShapeType="1"/>
            </p:cNvCxnSpPr>
            <p:nvPr/>
          </p:nvCxnSpPr>
          <p:spPr bwMode="auto">
            <a:xfrm flipV="1">
              <a:off x="2976509" y="5312770"/>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27" name="Suora yhdysviiva 387"/>
            <p:cNvCxnSpPr>
              <a:cxnSpLocks noChangeShapeType="1"/>
            </p:cNvCxnSpPr>
            <p:nvPr/>
          </p:nvCxnSpPr>
          <p:spPr bwMode="auto">
            <a:xfrm flipV="1">
              <a:off x="4056411" y="5312769"/>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sp>
        <p:nvSpPr>
          <p:cNvPr id="102" name="Suorakulmio 244">
            <a:extLst>
              <a:ext uri="{FF2B5EF4-FFF2-40B4-BE49-F238E27FC236}">
                <a16:creationId xmlns:a16="http://schemas.microsoft.com/office/drawing/2014/main" id="{B6BA246E-4941-4DCE-8BE9-B87C2AA81469}"/>
              </a:ext>
            </a:extLst>
          </p:cNvPr>
          <p:cNvSpPr>
            <a:spLocks noChangeArrowheads="1"/>
          </p:cNvSpPr>
          <p:nvPr/>
        </p:nvSpPr>
        <p:spPr bwMode="auto">
          <a:xfrm>
            <a:off x="728818" y="5874824"/>
            <a:ext cx="1465571"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Kaidetyyppi ja kaiteen kulma valitaan ohjeen Sulku- ja varoituslaitteet mukaan.</a:t>
            </a:r>
          </a:p>
        </p:txBody>
      </p:sp>
      <p:sp>
        <p:nvSpPr>
          <p:cNvPr id="103" name="Suorakulmio 244">
            <a:extLst>
              <a:ext uri="{FF2B5EF4-FFF2-40B4-BE49-F238E27FC236}">
                <a16:creationId xmlns:a16="http://schemas.microsoft.com/office/drawing/2014/main" id="{E1667BEC-4AA6-4D82-BF7C-3B3B7B563B41}"/>
              </a:ext>
            </a:extLst>
          </p:cNvPr>
          <p:cNvSpPr>
            <a:spLocks noChangeArrowheads="1"/>
          </p:cNvSpPr>
          <p:nvPr/>
        </p:nvSpPr>
        <p:spPr bwMode="auto">
          <a:xfrm>
            <a:off x="1807987" y="5077000"/>
            <a:ext cx="663491" cy="230832"/>
          </a:xfrm>
          <a:prstGeom prst="rect">
            <a:avLst/>
          </a:prstGeom>
          <a:no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900" b="1" dirty="0">
                <a:latin typeface="Arial" panose="020B0604020202020204" pitchFamily="34" charset="0"/>
                <a:cs typeface="Arial" panose="020B0604020202020204" pitchFamily="34" charset="0"/>
              </a:rPr>
              <a:t>Työalue</a:t>
            </a:r>
          </a:p>
        </p:txBody>
      </p:sp>
      <p:cxnSp>
        <p:nvCxnSpPr>
          <p:cNvPr id="104" name="Suora yhdysviiva 103">
            <a:extLst>
              <a:ext uri="{FF2B5EF4-FFF2-40B4-BE49-F238E27FC236}">
                <a16:creationId xmlns:a16="http://schemas.microsoft.com/office/drawing/2014/main" id="{64DF88D4-9EE8-403E-8DA8-CA7A25E097B3}"/>
              </a:ext>
            </a:extLst>
          </p:cNvPr>
          <p:cNvCxnSpPr/>
          <p:nvPr/>
        </p:nvCxnSpPr>
        <p:spPr>
          <a:xfrm flipH="1">
            <a:off x="2199532" y="6124174"/>
            <a:ext cx="698685" cy="19682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5" name="Kuva 104">
            <a:extLst>
              <a:ext uri="{FF2B5EF4-FFF2-40B4-BE49-F238E27FC236}">
                <a16:creationId xmlns:a16="http://schemas.microsoft.com/office/drawing/2014/main" id="{A06FC85E-C216-467E-AF2F-8DADE5D3BA7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1487" y="5197183"/>
            <a:ext cx="1298580" cy="612000"/>
          </a:xfrm>
          <a:prstGeom prst="rect">
            <a:avLst/>
          </a:prstGeom>
        </p:spPr>
      </p:pic>
      <p:cxnSp>
        <p:nvCxnSpPr>
          <p:cNvPr id="106" name="Suora yhdysviiva 105">
            <a:extLst>
              <a:ext uri="{FF2B5EF4-FFF2-40B4-BE49-F238E27FC236}">
                <a16:creationId xmlns:a16="http://schemas.microsoft.com/office/drawing/2014/main" id="{AA4671AF-B444-4323-A4C7-75E6B4BA87DD}"/>
              </a:ext>
            </a:extLst>
          </p:cNvPr>
          <p:cNvCxnSpPr>
            <a:cxnSpLocks/>
          </p:cNvCxnSpPr>
          <p:nvPr/>
        </p:nvCxnSpPr>
        <p:spPr>
          <a:xfrm flipH="1">
            <a:off x="1863725" y="5530023"/>
            <a:ext cx="671051" cy="5162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Box 3">
            <a:extLst>
              <a:ext uri="{FF2B5EF4-FFF2-40B4-BE49-F238E27FC236}">
                <a16:creationId xmlns:a16="http://schemas.microsoft.com/office/drawing/2014/main" id="{0344F74D-9E55-38F9-8545-A78C2E356F2C}"/>
              </a:ext>
            </a:extLst>
          </p:cNvPr>
          <p:cNvSpPr txBox="1">
            <a:spLocks noChangeArrowheads="1"/>
          </p:cNvSpPr>
          <p:nvPr/>
        </p:nvSpPr>
        <p:spPr bwMode="auto">
          <a:xfrm>
            <a:off x="621000" y="129000"/>
            <a:ext cx="6745391"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br>
              <a:rPr lang="fi-FI" altLang="fi-FI" sz="1600" b="1"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Työ jalankulku- ja pyöräilyväylällä. Väliaikainen vähintään 2,5 m leveä väylä</a:t>
            </a:r>
          </a:p>
          <a:p>
            <a:pPr>
              <a:spcBef>
                <a:spcPct val="0"/>
              </a:spcBef>
              <a:buFontTx/>
              <a:buNone/>
            </a:pPr>
            <a:r>
              <a:rPr lang="fi-FI" altLang="fi-FI" sz="1300" dirty="0">
                <a:latin typeface="Arial" panose="020B0604020202020204" pitchFamily="34" charset="0"/>
                <a:cs typeface="Arial" panose="020B0604020202020204" pitchFamily="34" charset="0"/>
              </a:rPr>
              <a:t>jalankulun ja pyöräliikenteen käytössä osittain ajoradan reunassa. </a:t>
            </a:r>
          </a:p>
          <a:p>
            <a:pPr>
              <a:spcBef>
                <a:spcPct val="0"/>
              </a:spcBef>
              <a:buFontTx/>
              <a:buNone/>
            </a:pPr>
            <a:r>
              <a:rPr lang="fi-FI" altLang="fi-FI" sz="1300" dirty="0">
                <a:latin typeface="Arial" panose="020B0604020202020204" pitchFamily="34" charset="0"/>
                <a:cs typeface="Arial" panose="020B0604020202020204" pitchFamily="34" charset="0"/>
              </a:rPr>
              <a:t>Ajoneuvoliikenteelle käytettävissä oleva TIEN leveys ≥ 5,5 metriä</a:t>
            </a:r>
            <a:br>
              <a:rPr lang="fi-FI" altLang="fi-FI" sz="1300"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TAI käytettävissä oleva AJOKAISTAN leveys ≥ 3,0 metriä.</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70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spTree>
    <p:extLst>
      <p:ext uri="{BB962C8B-B14F-4D97-AF65-F5344CB8AC3E}">
        <p14:creationId xmlns:p14="http://schemas.microsoft.com/office/powerpoint/2010/main" val="4193802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22" name="Kuva 121"/>
          <p:cNvPicPr>
            <a:picLocks noChangeAspect="1"/>
          </p:cNvPicPr>
          <p:nvPr/>
        </p:nvPicPr>
        <p:blipFill>
          <a:blip r:embed="rId3">
            <a:extLst>
              <a:ext uri="{28A0092B-C50C-407E-A947-70E740481C1C}">
                <a14:useLocalDpi xmlns:a14="http://schemas.microsoft.com/office/drawing/2010/main" val="0"/>
              </a:ext>
            </a:extLst>
          </a:blip>
          <a:srcRect/>
          <a:stretch/>
        </p:blipFill>
        <p:spPr>
          <a:xfrm>
            <a:off x="4396115" y="2889810"/>
            <a:ext cx="287395" cy="288036"/>
          </a:xfrm>
          <a:prstGeom prst="rect">
            <a:avLst/>
          </a:prstGeom>
        </p:spPr>
      </p:pic>
      <p:pic>
        <p:nvPicPr>
          <p:cNvPr id="116" name="Kuva 115"/>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1783787" y="7829110"/>
            <a:ext cx="287395" cy="288036"/>
          </a:xfrm>
          <a:prstGeom prst="rect">
            <a:avLst/>
          </a:prstGeom>
        </p:spPr>
      </p:pic>
      <p:pic>
        <p:nvPicPr>
          <p:cNvPr id="121" name="Kuva 120"/>
          <p:cNvPicPr>
            <a:picLocks noChangeAspect="1"/>
          </p:cNvPicPr>
          <p:nvPr/>
        </p:nvPicPr>
        <p:blipFill>
          <a:blip r:embed="rId4">
            <a:extLst>
              <a:ext uri="{28A0092B-C50C-407E-A947-70E740481C1C}">
                <a14:useLocalDpi xmlns:a14="http://schemas.microsoft.com/office/drawing/2010/main" val="0"/>
              </a:ext>
            </a:extLst>
          </a:blip>
          <a:srcRect/>
          <a:stretch/>
        </p:blipFill>
        <p:spPr>
          <a:xfrm>
            <a:off x="1783978" y="8942951"/>
            <a:ext cx="287360" cy="288000"/>
          </a:xfrm>
          <a:prstGeom prst="rect">
            <a:avLst/>
          </a:prstGeom>
        </p:spPr>
      </p:pic>
      <p:pic>
        <p:nvPicPr>
          <p:cNvPr id="120" name="Kuva 119"/>
          <p:cNvPicPr>
            <a:picLocks noChangeAspect="1"/>
          </p:cNvPicPr>
          <p:nvPr/>
        </p:nvPicPr>
        <p:blipFill>
          <a:blip r:embed="rId4">
            <a:extLst>
              <a:ext uri="{28A0092B-C50C-407E-A947-70E740481C1C}">
                <a14:useLocalDpi xmlns:a14="http://schemas.microsoft.com/office/drawing/2010/main" val="0"/>
              </a:ext>
            </a:extLst>
          </a:blip>
          <a:srcRect/>
          <a:stretch/>
        </p:blipFill>
        <p:spPr>
          <a:xfrm>
            <a:off x="4354090" y="8710012"/>
            <a:ext cx="287360" cy="288000"/>
          </a:xfrm>
          <a:prstGeom prst="rect">
            <a:avLst/>
          </a:prstGeom>
        </p:spPr>
      </p:pic>
      <p:pic>
        <p:nvPicPr>
          <p:cNvPr id="119" name="Kuva 118"/>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1991039" y="1645013"/>
            <a:ext cx="287360" cy="288000"/>
          </a:xfrm>
          <a:prstGeom prst="rect">
            <a:avLst/>
          </a:prstGeom>
        </p:spPr>
      </p:pic>
      <p:pic>
        <p:nvPicPr>
          <p:cNvPr id="118" name="Kuva 117"/>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4392190" y="1645013"/>
            <a:ext cx="287360" cy="288000"/>
          </a:xfrm>
          <a:prstGeom prst="rect">
            <a:avLst/>
          </a:prstGeom>
        </p:spPr>
      </p:pic>
      <p:grpSp>
        <p:nvGrpSpPr>
          <p:cNvPr id="3" name="Ryhmä 2"/>
          <p:cNvGrpSpPr/>
          <p:nvPr/>
        </p:nvGrpSpPr>
        <p:grpSpPr>
          <a:xfrm rot="10800000">
            <a:off x="2897795" y="4117375"/>
            <a:ext cx="126637" cy="2443785"/>
            <a:chOff x="3609799" y="4011126"/>
            <a:chExt cx="126637" cy="2443785"/>
          </a:xfrm>
        </p:grpSpPr>
        <p:pic>
          <p:nvPicPr>
            <p:cNvPr id="99" name="Picture 49" descr="T:\tie2014\1510014798_Liikenne tietyomaalla\Suunnittelu\Tienrakennustyömaat\Powerpoint\kaide6-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719395">
              <a:off x="3280823" y="5999298"/>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49" descr="T:\tie2014\1510014798_Liikenne tietyomaalla\Suunnittelu\Tienrakennustyömaat\Powerpoint\kaide6-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200224" y="5218113"/>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49" descr="T:\tie2014\1510014798_Liikenne tietyomaalla\Suunnittelu\Tienrakennustyömaat\Powerpoint\kaide6-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860000">
              <a:off x="3280824" y="4420701"/>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9"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5.17</a:t>
            </a:r>
          </a:p>
        </p:txBody>
      </p:sp>
      <p:pic>
        <p:nvPicPr>
          <p:cNvPr id="189" name="Kuva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953250" y="1915001"/>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Kuva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08677" y="1920133"/>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Kuva 190"/>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1938371" y="1951762"/>
            <a:ext cx="404070" cy="355474"/>
          </a:xfrm>
          <a:prstGeom prst="rect">
            <a:avLst/>
          </a:prstGeom>
        </p:spPr>
      </p:pic>
      <p:cxnSp>
        <p:nvCxnSpPr>
          <p:cNvPr id="192" name="Suora yhdysviiva 191"/>
          <p:cNvCxnSpPr/>
          <p:nvPr/>
        </p:nvCxnSpPr>
        <p:spPr>
          <a:xfrm>
            <a:off x="2021759" y="2976272"/>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93"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079896" y="2293440"/>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47111" y="2986036"/>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784241" y="1918897"/>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4145980" y="1916566"/>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9" name="Suora yhdysviiva 198"/>
          <p:cNvCxnSpPr>
            <a:stCxn id="194" idx="2"/>
            <a:endCxn id="122" idx="1"/>
          </p:cNvCxnSpPr>
          <p:nvPr/>
        </p:nvCxnSpPr>
        <p:spPr>
          <a:xfrm flipV="1">
            <a:off x="4183116" y="3033828"/>
            <a:ext cx="212488" cy="40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uora yhdysviiva 199"/>
          <p:cNvCxnSpPr>
            <a:stCxn id="196" idx="2"/>
            <a:endCxn id="205" idx="2"/>
          </p:cNvCxnSpPr>
          <p:nvPr/>
        </p:nvCxnSpPr>
        <p:spPr>
          <a:xfrm rot="10800000" flipH="1" flipV="1">
            <a:off x="4181984" y="1916567"/>
            <a:ext cx="357099" cy="32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uora yhdysviiva 200"/>
          <p:cNvCxnSpPr>
            <a:stCxn id="191" idx="2"/>
            <a:endCxn id="195" idx="2"/>
          </p:cNvCxnSpPr>
          <p:nvPr/>
        </p:nvCxnSpPr>
        <p:spPr>
          <a:xfrm flipV="1">
            <a:off x="2140406" y="1918897"/>
            <a:ext cx="679839" cy="3286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2" name="Ryhmä 201"/>
          <p:cNvGrpSpPr/>
          <p:nvPr/>
        </p:nvGrpSpPr>
        <p:grpSpPr>
          <a:xfrm rot="10800000">
            <a:off x="601164" y="1849848"/>
            <a:ext cx="669420" cy="2336241"/>
            <a:chOff x="3504391" y="6367319"/>
            <a:chExt cx="671256" cy="2342652"/>
          </a:xfrm>
        </p:grpSpPr>
        <p:sp>
          <p:nvSpPr>
            <p:cNvPr id="217" name="Tekstiruutu 216"/>
            <p:cNvSpPr txBox="1"/>
            <p:nvPr/>
          </p:nvSpPr>
          <p:spPr>
            <a:xfrm>
              <a:off x="3665772" y="6367319"/>
              <a:ext cx="251988"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0 m</a:t>
              </a:r>
            </a:p>
          </p:txBody>
        </p:sp>
        <p:cxnSp>
          <p:nvCxnSpPr>
            <p:cNvPr id="218" name="Suora yhdysviiva 217"/>
            <p:cNvCxnSpPr/>
            <p:nvPr/>
          </p:nvCxnSpPr>
          <p:spPr>
            <a:xfrm flipV="1">
              <a:off x="3582080" y="6436759"/>
              <a:ext cx="0" cy="221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uora yhdysviiva 218"/>
            <p:cNvCxnSpPr/>
            <p:nvPr/>
          </p:nvCxnSpPr>
          <p:spPr>
            <a:xfrm rot="10800000">
              <a:off x="3504391" y="64367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uora yhdysviiva 219"/>
            <p:cNvCxnSpPr/>
            <p:nvPr/>
          </p:nvCxnSpPr>
          <p:spPr>
            <a:xfrm rot="10800000">
              <a:off x="3504392" y="864943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kstiruutu 220"/>
            <p:cNvSpPr txBox="1"/>
            <p:nvPr/>
          </p:nvSpPr>
          <p:spPr>
            <a:xfrm>
              <a:off x="3673266" y="8571092"/>
              <a:ext cx="502381"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200 m</a:t>
              </a:r>
            </a:p>
          </p:txBody>
        </p:sp>
      </p:grpSp>
      <p:grpSp>
        <p:nvGrpSpPr>
          <p:cNvPr id="203" name="Ryhmä 202"/>
          <p:cNvGrpSpPr/>
          <p:nvPr/>
        </p:nvGrpSpPr>
        <p:grpSpPr>
          <a:xfrm>
            <a:off x="5627555" y="2953056"/>
            <a:ext cx="738157" cy="1232577"/>
            <a:chOff x="3493626" y="5546276"/>
            <a:chExt cx="740182" cy="1235959"/>
          </a:xfrm>
        </p:grpSpPr>
        <p:cxnSp>
          <p:nvCxnSpPr>
            <p:cNvPr id="212" name="Suora yhdysviiva 211"/>
            <p:cNvCxnSpPr/>
            <p:nvPr/>
          </p:nvCxnSpPr>
          <p:spPr>
            <a:xfrm flipH="1" flipV="1">
              <a:off x="3566769" y="5623959"/>
              <a:ext cx="1136" cy="1093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uora yhdysviiva 212"/>
            <p:cNvCxnSpPr/>
            <p:nvPr/>
          </p:nvCxnSpPr>
          <p:spPr>
            <a:xfrm rot="10800000">
              <a:off x="3493626" y="562085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Tekstiruutu 213"/>
            <p:cNvSpPr txBox="1"/>
            <p:nvPr/>
          </p:nvSpPr>
          <p:spPr>
            <a:xfrm>
              <a:off x="3642787" y="5546276"/>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215" name="Suora yhdysviiva 214"/>
            <p:cNvCxnSpPr/>
            <p:nvPr/>
          </p:nvCxnSpPr>
          <p:spPr>
            <a:xfrm rot="10800000">
              <a:off x="3496513" y="67073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Tekstiruutu 215"/>
            <p:cNvSpPr txBox="1"/>
            <p:nvPr/>
          </p:nvSpPr>
          <p:spPr>
            <a:xfrm>
              <a:off x="3663987" y="6628347"/>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cxnSp>
        <p:nvCxnSpPr>
          <p:cNvPr id="204" name="Suora yhdysviiva 203"/>
          <p:cNvCxnSpPr/>
          <p:nvPr/>
        </p:nvCxnSpPr>
        <p:spPr>
          <a:xfrm rot="10800000" flipH="1">
            <a:off x="1265727" y="4110962"/>
            <a:ext cx="4364707" cy="2575"/>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05" name="Kuva 204"/>
          <p:cNvPicPr>
            <a:picLocks noChangeAspect="1"/>
          </p:cNvPicPr>
          <p:nvPr/>
        </p:nvPicPr>
        <p:blipFill>
          <a:blip r:embed="rId8">
            <a:extLst>
              <a:ext uri="{28A0092B-C50C-407E-A947-70E740481C1C}">
                <a14:useLocalDpi xmlns:a14="http://schemas.microsoft.com/office/drawing/2010/main" val="0"/>
              </a:ext>
            </a:extLst>
          </a:blip>
          <a:srcRect/>
          <a:stretch/>
        </p:blipFill>
        <p:spPr>
          <a:xfrm rot="10800000">
            <a:off x="4337049" y="1949458"/>
            <a:ext cx="404069" cy="355473"/>
          </a:xfrm>
          <a:prstGeom prst="rect">
            <a:avLst/>
          </a:prstGeom>
        </p:spPr>
      </p:pic>
      <p:pic>
        <p:nvPicPr>
          <p:cNvPr id="206"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4488808" y="2293083"/>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7" name="Ryhmä 206"/>
          <p:cNvGrpSpPr/>
          <p:nvPr/>
        </p:nvGrpSpPr>
        <p:grpSpPr>
          <a:xfrm>
            <a:off x="1830766" y="2951859"/>
            <a:ext cx="533169" cy="789299"/>
            <a:chOff x="1482524" y="2619710"/>
            <a:chExt cx="533169" cy="789299"/>
          </a:xfrm>
        </p:grpSpPr>
        <p:pic>
          <p:nvPicPr>
            <p:cNvPr id="209" name="Kuva 20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1909394" y="3317188"/>
              <a:ext cx="106299" cy="91821"/>
            </a:xfrm>
            <a:prstGeom prst="rect">
              <a:avLst/>
            </a:prstGeom>
          </p:spPr>
        </p:pic>
        <p:pic>
          <p:nvPicPr>
            <p:cNvPr id="210" name="Kuva 209"/>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1482524" y="2619710"/>
              <a:ext cx="479497" cy="537591"/>
            </a:xfrm>
            <a:prstGeom prst="rect">
              <a:avLst/>
            </a:prstGeom>
          </p:spPr>
        </p:pic>
        <p:cxnSp>
          <p:nvCxnSpPr>
            <p:cNvPr id="211" name="Suora yhdysviiva 210"/>
            <p:cNvCxnSpPr>
              <a:stCxn id="209" idx="2"/>
            </p:cNvCxnSpPr>
            <p:nvPr/>
          </p:nvCxnSpPr>
          <p:spPr>
            <a:xfrm flipH="1" flipV="1">
              <a:off x="1863063" y="2988795"/>
              <a:ext cx="99480" cy="32839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6" name="Ryhmä 225"/>
          <p:cNvGrpSpPr/>
          <p:nvPr/>
        </p:nvGrpSpPr>
        <p:grpSpPr>
          <a:xfrm>
            <a:off x="2418113" y="4303399"/>
            <a:ext cx="165241" cy="1934189"/>
            <a:chOff x="1482108" y="4331430"/>
            <a:chExt cx="165241" cy="1934189"/>
          </a:xfrm>
        </p:grpSpPr>
        <p:pic>
          <p:nvPicPr>
            <p:cNvPr id="227" name="Kuva 2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7062697">
              <a:off x="1258784" y="5986775"/>
              <a:ext cx="509111" cy="48578"/>
            </a:xfrm>
            <a:prstGeom prst="rect">
              <a:avLst/>
            </a:prstGeom>
          </p:spPr>
        </p:pic>
        <p:pic>
          <p:nvPicPr>
            <p:cNvPr id="228" name="Kuva 2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4520000">
              <a:off x="1251841" y="4561697"/>
              <a:ext cx="509111" cy="48578"/>
            </a:xfrm>
            <a:prstGeom prst="rect">
              <a:avLst/>
            </a:prstGeom>
          </p:spPr>
        </p:pic>
        <p:pic>
          <p:nvPicPr>
            <p:cNvPr id="229" name="Kuva 2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5400000">
              <a:off x="1368504" y="5533764"/>
              <a:ext cx="509111" cy="48578"/>
            </a:xfrm>
            <a:prstGeom prst="rect">
              <a:avLst/>
            </a:prstGeom>
          </p:spPr>
        </p:pic>
        <p:pic>
          <p:nvPicPr>
            <p:cNvPr id="230" name="Kuva 2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5400000">
              <a:off x="1368503" y="5026025"/>
              <a:ext cx="509111" cy="48578"/>
            </a:xfrm>
            <a:prstGeom prst="rect">
              <a:avLst/>
            </a:prstGeom>
          </p:spPr>
        </p:pic>
      </p:grpSp>
      <p:grpSp>
        <p:nvGrpSpPr>
          <p:cNvPr id="231" name="Ryhmä 230"/>
          <p:cNvGrpSpPr/>
          <p:nvPr/>
        </p:nvGrpSpPr>
        <p:grpSpPr>
          <a:xfrm>
            <a:off x="2547321" y="5181200"/>
            <a:ext cx="472663" cy="659407"/>
            <a:chOff x="3026367" y="6011181"/>
            <a:chExt cx="472663" cy="659407"/>
          </a:xfrm>
        </p:grpSpPr>
        <p:sp>
          <p:nvSpPr>
            <p:cNvPr id="232" name="Suorakulmio 211"/>
            <p:cNvSpPr>
              <a:spLocks noChangeArrowheads="1"/>
            </p:cNvSpPr>
            <p:nvPr/>
          </p:nvSpPr>
          <p:spPr bwMode="auto">
            <a:xfrm rot="5400000">
              <a:off x="2945191" y="6303973"/>
              <a:ext cx="579343"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m</a:t>
              </a:r>
            </a:p>
          </p:txBody>
        </p:sp>
        <p:cxnSp>
          <p:nvCxnSpPr>
            <p:cNvPr id="233" name="Suora yhdysviiva 387"/>
            <p:cNvCxnSpPr>
              <a:cxnSpLocks noChangeShapeType="1"/>
            </p:cNvCxnSpPr>
            <p:nvPr/>
          </p:nvCxnSpPr>
          <p:spPr bwMode="auto">
            <a:xfrm flipV="1">
              <a:off x="3026367" y="6011181"/>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34" name="Suora yhdysviiva 387"/>
            <p:cNvCxnSpPr>
              <a:cxnSpLocks noChangeShapeType="1"/>
            </p:cNvCxnSpPr>
            <p:nvPr/>
          </p:nvCxnSpPr>
          <p:spPr bwMode="auto">
            <a:xfrm flipV="1">
              <a:off x="3058784" y="6047238"/>
              <a:ext cx="401027" cy="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35" name="Suora yhdysviiva 387"/>
            <p:cNvCxnSpPr>
              <a:cxnSpLocks noChangeShapeType="1"/>
            </p:cNvCxnSpPr>
            <p:nvPr/>
          </p:nvCxnSpPr>
          <p:spPr bwMode="auto">
            <a:xfrm flipV="1">
              <a:off x="3420592" y="6011181"/>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nvGrpSpPr>
          <p:cNvPr id="247" name="Ryhmä 246"/>
          <p:cNvGrpSpPr/>
          <p:nvPr/>
        </p:nvGrpSpPr>
        <p:grpSpPr>
          <a:xfrm rot="10800000">
            <a:off x="1427697" y="7015538"/>
            <a:ext cx="1433557" cy="721753"/>
            <a:chOff x="1295038" y="2001545"/>
            <a:chExt cx="1433557" cy="721753"/>
          </a:xfrm>
        </p:grpSpPr>
        <p:pic>
          <p:nvPicPr>
            <p:cNvPr id="291" name="Kuva 29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1295038" y="2631477"/>
              <a:ext cx="106299" cy="91821"/>
            </a:xfrm>
            <a:prstGeom prst="rect">
              <a:avLst/>
            </a:prstGeom>
          </p:spPr>
        </p:pic>
        <p:pic>
          <p:nvPicPr>
            <p:cNvPr id="292" name="Kuva 291"/>
            <p:cNvPicPr>
              <a:picLocks noChangeAspect="1"/>
            </p:cNvPicPr>
            <p:nvPr/>
          </p:nvPicPr>
          <p:blipFill>
            <a:blip r:embed="rId12">
              <a:extLst>
                <a:ext uri="{28A0092B-C50C-407E-A947-70E740481C1C}">
                  <a14:useLocalDpi xmlns:a14="http://schemas.microsoft.com/office/drawing/2010/main" val="0"/>
                </a:ext>
              </a:extLst>
            </a:blip>
            <a:srcRect/>
            <a:stretch/>
          </p:blipFill>
          <p:spPr>
            <a:xfrm rot="10800000">
              <a:off x="2249098" y="2001545"/>
              <a:ext cx="479497" cy="537591"/>
            </a:xfrm>
            <a:prstGeom prst="rect">
              <a:avLst/>
            </a:prstGeom>
          </p:spPr>
        </p:pic>
        <p:cxnSp>
          <p:nvCxnSpPr>
            <p:cNvPr id="293" name="Suora yhdysviiva 292"/>
            <p:cNvCxnSpPr>
              <a:stCxn id="291" idx="2"/>
              <a:endCxn id="292" idx="0"/>
            </p:cNvCxnSpPr>
            <p:nvPr/>
          </p:nvCxnSpPr>
          <p:spPr>
            <a:xfrm rot="10800000" flipH="1">
              <a:off x="1348187" y="2539136"/>
              <a:ext cx="1140659" cy="9234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50" name="Kuva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46337" y="8228541"/>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Kuva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53674" y="8228543"/>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 name="Kuva 251"/>
          <p:cNvPicPr>
            <a:picLocks noChangeAspect="1"/>
          </p:cNvPicPr>
          <p:nvPr/>
        </p:nvPicPr>
        <p:blipFill>
          <a:blip r:embed="rId8">
            <a:extLst>
              <a:ext uri="{28A0092B-C50C-407E-A947-70E740481C1C}">
                <a14:useLocalDpi xmlns:a14="http://schemas.microsoft.com/office/drawing/2010/main" val="0"/>
              </a:ext>
            </a:extLst>
          </a:blip>
          <a:srcRect/>
          <a:stretch/>
        </p:blipFill>
        <p:spPr>
          <a:xfrm>
            <a:off x="4298948" y="8340769"/>
            <a:ext cx="404070" cy="355474"/>
          </a:xfrm>
          <a:prstGeom prst="rect">
            <a:avLst/>
          </a:prstGeom>
        </p:spPr>
      </p:pic>
      <p:cxnSp>
        <p:nvCxnSpPr>
          <p:cNvPr id="253" name="Suora yhdysviiva 252"/>
          <p:cNvCxnSpPr/>
          <p:nvPr/>
        </p:nvCxnSpPr>
        <p:spPr>
          <a:xfrm rot="10800000">
            <a:off x="4907490" y="7673489"/>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4"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6845" y="8212411"/>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746985" y="7621811"/>
            <a:ext cx="100722" cy="7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43420" y="8678886"/>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692576" y="8684700"/>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8" name="Suora yhdysviiva 257"/>
          <p:cNvCxnSpPr>
            <a:stCxn id="255" idx="2"/>
          </p:cNvCxnSpPr>
          <p:nvPr/>
        </p:nvCxnSpPr>
        <p:spPr>
          <a:xfrm flipH="1">
            <a:off x="2076230" y="7621811"/>
            <a:ext cx="721116" cy="35131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uora yhdysviiva 258"/>
          <p:cNvCxnSpPr>
            <a:stCxn id="257" idx="2"/>
            <a:endCxn id="264" idx="2"/>
          </p:cNvCxnSpPr>
          <p:nvPr/>
        </p:nvCxnSpPr>
        <p:spPr>
          <a:xfrm flipH="1">
            <a:off x="1927831" y="8736516"/>
            <a:ext cx="800750" cy="19348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uora yhdysviiva 259"/>
          <p:cNvCxnSpPr>
            <a:stCxn id="252" idx="2"/>
            <a:endCxn id="256" idx="2"/>
          </p:cNvCxnSpPr>
          <p:nvPr/>
        </p:nvCxnSpPr>
        <p:spPr>
          <a:xfrm flipH="1">
            <a:off x="4179424" y="8696271"/>
            <a:ext cx="321560" cy="344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1" name="Ryhmä 260"/>
          <p:cNvGrpSpPr/>
          <p:nvPr/>
        </p:nvGrpSpPr>
        <p:grpSpPr>
          <a:xfrm>
            <a:off x="5577682" y="6461942"/>
            <a:ext cx="669420" cy="2336241"/>
            <a:chOff x="3504391" y="6367319"/>
            <a:chExt cx="671256" cy="2342652"/>
          </a:xfrm>
        </p:grpSpPr>
        <p:sp>
          <p:nvSpPr>
            <p:cNvPr id="286" name="Tekstiruutu 285"/>
            <p:cNvSpPr txBox="1"/>
            <p:nvPr/>
          </p:nvSpPr>
          <p:spPr>
            <a:xfrm>
              <a:off x="3665772" y="6367319"/>
              <a:ext cx="251988"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0 m</a:t>
              </a:r>
            </a:p>
          </p:txBody>
        </p:sp>
        <p:cxnSp>
          <p:nvCxnSpPr>
            <p:cNvPr id="287" name="Suora yhdysviiva 286"/>
            <p:cNvCxnSpPr/>
            <p:nvPr/>
          </p:nvCxnSpPr>
          <p:spPr>
            <a:xfrm flipV="1">
              <a:off x="3582080" y="6436759"/>
              <a:ext cx="0" cy="221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uora yhdysviiva 287"/>
            <p:cNvCxnSpPr/>
            <p:nvPr/>
          </p:nvCxnSpPr>
          <p:spPr>
            <a:xfrm rot="10800000">
              <a:off x="3504391" y="64367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uora yhdysviiva 288"/>
            <p:cNvCxnSpPr/>
            <p:nvPr/>
          </p:nvCxnSpPr>
          <p:spPr>
            <a:xfrm rot="10800000">
              <a:off x="3504392" y="864943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0" name="Tekstiruutu 289"/>
            <p:cNvSpPr txBox="1"/>
            <p:nvPr/>
          </p:nvSpPr>
          <p:spPr>
            <a:xfrm>
              <a:off x="3673266" y="8571092"/>
              <a:ext cx="502381"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200 m</a:t>
              </a:r>
            </a:p>
          </p:txBody>
        </p:sp>
      </p:grpSp>
      <p:grpSp>
        <p:nvGrpSpPr>
          <p:cNvPr id="262" name="Ryhmä 261"/>
          <p:cNvGrpSpPr/>
          <p:nvPr/>
        </p:nvGrpSpPr>
        <p:grpSpPr>
          <a:xfrm rot="10800000">
            <a:off x="482554" y="6462398"/>
            <a:ext cx="738157" cy="1232577"/>
            <a:chOff x="3493626" y="5546276"/>
            <a:chExt cx="740182" cy="1235959"/>
          </a:xfrm>
        </p:grpSpPr>
        <p:cxnSp>
          <p:nvCxnSpPr>
            <p:cNvPr id="271" name="Suora yhdysviiva 270"/>
            <p:cNvCxnSpPr/>
            <p:nvPr/>
          </p:nvCxnSpPr>
          <p:spPr>
            <a:xfrm flipH="1" flipV="1">
              <a:off x="3566769" y="5623959"/>
              <a:ext cx="1136" cy="1093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uora yhdysviiva 271"/>
            <p:cNvCxnSpPr/>
            <p:nvPr/>
          </p:nvCxnSpPr>
          <p:spPr>
            <a:xfrm rot="10800000">
              <a:off x="3493626" y="562085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3" name="Tekstiruutu 272"/>
            <p:cNvSpPr txBox="1"/>
            <p:nvPr/>
          </p:nvSpPr>
          <p:spPr>
            <a:xfrm>
              <a:off x="3642787" y="5546276"/>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274" name="Suora yhdysviiva 273"/>
            <p:cNvCxnSpPr/>
            <p:nvPr/>
          </p:nvCxnSpPr>
          <p:spPr>
            <a:xfrm rot="10800000">
              <a:off x="3496513" y="67073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5" name="Tekstiruutu 274"/>
            <p:cNvSpPr txBox="1"/>
            <p:nvPr/>
          </p:nvSpPr>
          <p:spPr>
            <a:xfrm>
              <a:off x="3663987" y="6628347"/>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cxnSp>
        <p:nvCxnSpPr>
          <p:cNvPr id="263" name="Suora yhdysviiva 262"/>
          <p:cNvCxnSpPr/>
          <p:nvPr/>
        </p:nvCxnSpPr>
        <p:spPr>
          <a:xfrm flipH="1">
            <a:off x="1217832" y="6534494"/>
            <a:ext cx="4364707" cy="2575"/>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64" name="Kuva 263"/>
          <p:cNvPicPr>
            <a:picLocks noChangeAspect="1"/>
          </p:cNvPicPr>
          <p:nvPr/>
        </p:nvPicPr>
        <p:blipFill>
          <a:blip r:embed="rId8">
            <a:extLst>
              <a:ext uri="{28A0092B-C50C-407E-A947-70E740481C1C}">
                <a14:useLocalDpi xmlns:a14="http://schemas.microsoft.com/office/drawing/2010/main" val="0"/>
              </a:ext>
            </a:extLst>
          </a:blip>
          <a:srcRect/>
          <a:stretch/>
        </p:blipFill>
        <p:spPr>
          <a:xfrm>
            <a:off x="1725796" y="8574532"/>
            <a:ext cx="404069" cy="355473"/>
          </a:xfrm>
          <a:prstGeom prst="rect">
            <a:avLst/>
          </a:prstGeom>
        </p:spPr>
      </p:pic>
      <p:pic>
        <p:nvPicPr>
          <p:cNvPr id="265"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1097" y="8437416"/>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Suorakulmio 244"/>
          <p:cNvSpPr>
            <a:spLocks noChangeArrowheads="1"/>
          </p:cNvSpPr>
          <p:nvPr/>
        </p:nvSpPr>
        <p:spPr bwMode="auto">
          <a:xfrm>
            <a:off x="746373" y="4231994"/>
            <a:ext cx="146557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sulkupuomi tai suojakaide. Sulkemiskohdan näkyvyys pimeällä on varmistettava.</a:t>
            </a:r>
          </a:p>
        </p:txBody>
      </p:sp>
      <p:grpSp>
        <p:nvGrpSpPr>
          <p:cNvPr id="117" name="Ryhmä 116"/>
          <p:cNvGrpSpPr/>
          <p:nvPr/>
        </p:nvGrpSpPr>
        <p:grpSpPr>
          <a:xfrm>
            <a:off x="2976509" y="5192519"/>
            <a:ext cx="1158340" cy="191966"/>
            <a:chOff x="2976509" y="5192519"/>
            <a:chExt cx="1158340" cy="191966"/>
          </a:xfrm>
        </p:grpSpPr>
        <p:sp>
          <p:nvSpPr>
            <p:cNvPr id="126" name="Suorakulmio 211"/>
            <p:cNvSpPr>
              <a:spLocks noChangeArrowheads="1"/>
            </p:cNvSpPr>
            <p:nvPr/>
          </p:nvSpPr>
          <p:spPr bwMode="auto">
            <a:xfrm>
              <a:off x="3488314" y="5192519"/>
              <a:ext cx="431848"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5,5 m</a:t>
              </a:r>
            </a:p>
          </p:txBody>
        </p:sp>
        <p:cxnSp>
          <p:nvCxnSpPr>
            <p:cNvPr id="127" name="Suora yhdysviiva 387"/>
            <p:cNvCxnSpPr>
              <a:cxnSpLocks noChangeShapeType="1"/>
            </p:cNvCxnSpPr>
            <p:nvPr/>
          </p:nvCxnSpPr>
          <p:spPr bwMode="auto">
            <a:xfrm>
              <a:off x="3019984" y="5349205"/>
              <a:ext cx="1080000"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28" name="Suora yhdysviiva 387"/>
            <p:cNvCxnSpPr>
              <a:cxnSpLocks noChangeShapeType="1"/>
            </p:cNvCxnSpPr>
            <p:nvPr/>
          </p:nvCxnSpPr>
          <p:spPr bwMode="auto">
            <a:xfrm flipV="1">
              <a:off x="2976509" y="5312770"/>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29" name="Suora yhdysviiva 387"/>
            <p:cNvCxnSpPr>
              <a:cxnSpLocks noChangeShapeType="1"/>
            </p:cNvCxnSpPr>
            <p:nvPr/>
          </p:nvCxnSpPr>
          <p:spPr bwMode="auto">
            <a:xfrm flipV="1">
              <a:off x="4056411" y="5312769"/>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nvGrpSpPr>
          <p:cNvPr id="131" name="Ryhmä 130"/>
          <p:cNvGrpSpPr/>
          <p:nvPr/>
        </p:nvGrpSpPr>
        <p:grpSpPr>
          <a:xfrm>
            <a:off x="2982212" y="4737432"/>
            <a:ext cx="506102" cy="252549"/>
            <a:chOff x="2982212" y="4737432"/>
            <a:chExt cx="506102" cy="252549"/>
          </a:xfrm>
        </p:grpSpPr>
        <p:cxnSp>
          <p:nvCxnSpPr>
            <p:cNvPr id="132" name="Suora yhdysviiva 387"/>
            <p:cNvCxnSpPr>
              <a:cxnSpLocks noChangeShapeType="1"/>
            </p:cNvCxnSpPr>
            <p:nvPr/>
          </p:nvCxnSpPr>
          <p:spPr bwMode="auto">
            <a:xfrm flipV="1">
              <a:off x="2982212" y="4913555"/>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33" name="Suora yhdysviiva 387"/>
            <p:cNvCxnSpPr>
              <a:cxnSpLocks noChangeShapeType="1"/>
            </p:cNvCxnSpPr>
            <p:nvPr/>
          </p:nvCxnSpPr>
          <p:spPr bwMode="auto">
            <a:xfrm>
              <a:off x="3021277" y="4951223"/>
              <a:ext cx="396000" cy="1777"/>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34" name="Suora yhdysviiva 387"/>
            <p:cNvCxnSpPr>
              <a:cxnSpLocks noChangeShapeType="1"/>
            </p:cNvCxnSpPr>
            <p:nvPr/>
          </p:nvCxnSpPr>
          <p:spPr bwMode="auto">
            <a:xfrm flipV="1">
              <a:off x="3368442" y="4918266"/>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135" name="Suorakulmio 211"/>
            <p:cNvSpPr>
              <a:spLocks noChangeArrowheads="1"/>
            </p:cNvSpPr>
            <p:nvPr/>
          </p:nvSpPr>
          <p:spPr bwMode="auto">
            <a:xfrm>
              <a:off x="3010710" y="4737432"/>
              <a:ext cx="477604"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3,0 m</a:t>
              </a:r>
            </a:p>
          </p:txBody>
        </p:sp>
      </p:grpSp>
      <p:sp>
        <p:nvSpPr>
          <p:cNvPr id="98" name="Suorakulmio 244">
            <a:extLst>
              <a:ext uri="{FF2B5EF4-FFF2-40B4-BE49-F238E27FC236}">
                <a16:creationId xmlns:a16="http://schemas.microsoft.com/office/drawing/2014/main" id="{954E45EC-EA5D-4A1E-B790-F9AFDE92438D}"/>
              </a:ext>
            </a:extLst>
          </p:cNvPr>
          <p:cNvSpPr>
            <a:spLocks noChangeArrowheads="1"/>
          </p:cNvSpPr>
          <p:nvPr/>
        </p:nvSpPr>
        <p:spPr bwMode="auto">
          <a:xfrm>
            <a:off x="728818" y="5874824"/>
            <a:ext cx="1465571"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Kaidetyyppi ja kaiteen kulma valitaan ohjeen Sulku- ja varoituslaitteet mukaan.</a:t>
            </a:r>
          </a:p>
        </p:txBody>
      </p:sp>
      <p:sp>
        <p:nvSpPr>
          <p:cNvPr id="102" name="Suorakulmio 244">
            <a:extLst>
              <a:ext uri="{FF2B5EF4-FFF2-40B4-BE49-F238E27FC236}">
                <a16:creationId xmlns:a16="http://schemas.microsoft.com/office/drawing/2014/main" id="{7BBFBD76-1D98-4487-B464-96AB2C41ECA5}"/>
              </a:ext>
            </a:extLst>
          </p:cNvPr>
          <p:cNvSpPr>
            <a:spLocks noChangeArrowheads="1"/>
          </p:cNvSpPr>
          <p:nvPr/>
        </p:nvSpPr>
        <p:spPr bwMode="auto">
          <a:xfrm>
            <a:off x="1807987" y="5077000"/>
            <a:ext cx="663491" cy="230832"/>
          </a:xfrm>
          <a:prstGeom prst="rect">
            <a:avLst/>
          </a:prstGeom>
          <a:no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900" b="1" dirty="0">
                <a:latin typeface="Arial" panose="020B0604020202020204" pitchFamily="34" charset="0"/>
                <a:cs typeface="Arial" panose="020B0604020202020204" pitchFamily="34" charset="0"/>
              </a:rPr>
              <a:t>Työalue</a:t>
            </a:r>
          </a:p>
        </p:txBody>
      </p:sp>
      <p:cxnSp>
        <p:nvCxnSpPr>
          <p:cNvPr id="103" name="Suora yhdysviiva 102">
            <a:extLst>
              <a:ext uri="{FF2B5EF4-FFF2-40B4-BE49-F238E27FC236}">
                <a16:creationId xmlns:a16="http://schemas.microsoft.com/office/drawing/2014/main" id="{F6DFA5FD-650D-41DB-AD45-29798882E349}"/>
              </a:ext>
            </a:extLst>
          </p:cNvPr>
          <p:cNvCxnSpPr/>
          <p:nvPr/>
        </p:nvCxnSpPr>
        <p:spPr>
          <a:xfrm flipH="1">
            <a:off x="2199532" y="6124174"/>
            <a:ext cx="698685" cy="19682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4" name="Kuva 103">
            <a:extLst>
              <a:ext uri="{FF2B5EF4-FFF2-40B4-BE49-F238E27FC236}">
                <a16:creationId xmlns:a16="http://schemas.microsoft.com/office/drawing/2014/main" id="{542DFF06-644A-48B3-9F72-2A41D04A96D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1487" y="5197183"/>
            <a:ext cx="1298580" cy="612000"/>
          </a:xfrm>
          <a:prstGeom prst="rect">
            <a:avLst/>
          </a:prstGeom>
        </p:spPr>
      </p:pic>
      <p:cxnSp>
        <p:nvCxnSpPr>
          <p:cNvPr id="105" name="Suora yhdysviiva 104">
            <a:extLst>
              <a:ext uri="{FF2B5EF4-FFF2-40B4-BE49-F238E27FC236}">
                <a16:creationId xmlns:a16="http://schemas.microsoft.com/office/drawing/2014/main" id="{E7EFF791-B575-491F-8DDD-090C1DE017B2}"/>
              </a:ext>
            </a:extLst>
          </p:cNvPr>
          <p:cNvCxnSpPr>
            <a:cxnSpLocks/>
          </p:cNvCxnSpPr>
          <p:nvPr/>
        </p:nvCxnSpPr>
        <p:spPr>
          <a:xfrm flipH="1">
            <a:off x="1863725" y="5530023"/>
            <a:ext cx="671051" cy="5162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Box 3">
            <a:extLst>
              <a:ext uri="{FF2B5EF4-FFF2-40B4-BE49-F238E27FC236}">
                <a16:creationId xmlns:a16="http://schemas.microsoft.com/office/drawing/2014/main" id="{ECB2DF65-8845-17DC-B546-8CA571634DF5}"/>
              </a:ext>
            </a:extLst>
          </p:cNvPr>
          <p:cNvSpPr txBox="1">
            <a:spLocks noChangeArrowheads="1"/>
          </p:cNvSpPr>
          <p:nvPr/>
        </p:nvSpPr>
        <p:spPr bwMode="auto">
          <a:xfrm>
            <a:off x="621000" y="129000"/>
            <a:ext cx="6745391"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br>
              <a:rPr lang="fi-FI" altLang="fi-FI" sz="1400" b="1"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Työ jalankulku- ja pyöräilyväylällä. Väliaikainen vähintään 2,5 m leveä väylä</a:t>
            </a:r>
          </a:p>
          <a:p>
            <a:pPr>
              <a:spcBef>
                <a:spcPct val="0"/>
              </a:spcBef>
              <a:buFontTx/>
              <a:buNone/>
            </a:pPr>
            <a:r>
              <a:rPr lang="fi-FI" altLang="fi-FI" sz="1300" dirty="0">
                <a:latin typeface="Arial" panose="020B0604020202020204" pitchFamily="34" charset="0"/>
                <a:cs typeface="Arial" panose="020B0604020202020204" pitchFamily="34" charset="0"/>
              </a:rPr>
              <a:t>jalankulun ja pyöräliikenteen käytössä osittain ajoradan reunassa. </a:t>
            </a:r>
          </a:p>
          <a:p>
            <a:pPr>
              <a:spcBef>
                <a:spcPct val="0"/>
              </a:spcBef>
              <a:buFontTx/>
              <a:buNone/>
            </a:pPr>
            <a:r>
              <a:rPr lang="fi-FI" altLang="fi-FI" sz="1300" dirty="0">
                <a:latin typeface="Arial" panose="020B0604020202020204" pitchFamily="34" charset="0"/>
                <a:cs typeface="Arial" panose="020B0604020202020204" pitchFamily="34" charset="0"/>
              </a:rPr>
              <a:t>Ajoneuvoliikenteelle käytettävissä oleva TIEN leveys ≥ 5,5 metriä</a:t>
            </a:r>
            <a:br>
              <a:rPr lang="fi-FI" altLang="fi-FI" sz="1300"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TAI käytettävissä oleva AJOKAISTAN leveys ≥ 3,0 metriä.</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60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spTree>
    <p:extLst>
      <p:ext uri="{BB962C8B-B14F-4D97-AF65-F5344CB8AC3E}">
        <p14:creationId xmlns:p14="http://schemas.microsoft.com/office/powerpoint/2010/main" val="549091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Ryhmä 2"/>
          <p:cNvGrpSpPr/>
          <p:nvPr/>
        </p:nvGrpSpPr>
        <p:grpSpPr>
          <a:xfrm rot="10800000">
            <a:off x="2897795" y="4117375"/>
            <a:ext cx="126637" cy="2443785"/>
            <a:chOff x="3609799" y="4011126"/>
            <a:chExt cx="126637" cy="2443785"/>
          </a:xfrm>
        </p:grpSpPr>
        <p:pic>
          <p:nvPicPr>
            <p:cNvPr id="99" name="Picture 49" descr="T:\tie2014\1510014798_Liikenne tietyomaalla\Suunnittelu\Tienrakennustyömaat\Powerpoint\kaide6-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19395">
              <a:off x="3280823" y="5999298"/>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49" descr="T:\tie2014\1510014798_Liikenne tietyomaalla\Suunnittelu\Tienrakennustyömaat\Powerpoint\kaide6-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200224" y="5218113"/>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49" descr="T:\tie2014\1510014798_Liikenne tietyomaalla\Suunnittelu\Tienrakennustyömaat\Powerpoint\kaide6-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860000">
              <a:off x="3280824" y="4420701"/>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9"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5.18</a:t>
            </a:r>
          </a:p>
        </p:txBody>
      </p:sp>
      <p:pic>
        <p:nvPicPr>
          <p:cNvPr id="189"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962775" y="1905476"/>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Kuva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818202" y="1910608"/>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Kuva 190"/>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947896" y="1942237"/>
            <a:ext cx="404070" cy="355474"/>
          </a:xfrm>
          <a:prstGeom prst="rect">
            <a:avLst/>
          </a:prstGeom>
        </p:spPr>
      </p:pic>
      <p:cxnSp>
        <p:nvCxnSpPr>
          <p:cNvPr id="192" name="Suora yhdysviiva 191"/>
          <p:cNvCxnSpPr/>
          <p:nvPr/>
        </p:nvCxnSpPr>
        <p:spPr>
          <a:xfrm>
            <a:off x="2031284" y="2966747"/>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93"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089421" y="2283915"/>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Kuva 1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793766" y="1909372"/>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Kuva 1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155505" y="1907041"/>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0" name="Suora yhdysviiva 199"/>
          <p:cNvCxnSpPr>
            <a:stCxn id="196" idx="2"/>
            <a:endCxn id="205" idx="2"/>
          </p:cNvCxnSpPr>
          <p:nvPr/>
        </p:nvCxnSpPr>
        <p:spPr>
          <a:xfrm rot="10800000" flipH="1" flipV="1">
            <a:off x="4191509" y="1907042"/>
            <a:ext cx="357099" cy="32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uora yhdysviiva 200"/>
          <p:cNvCxnSpPr>
            <a:stCxn id="191" idx="2"/>
            <a:endCxn id="195" idx="2"/>
          </p:cNvCxnSpPr>
          <p:nvPr/>
        </p:nvCxnSpPr>
        <p:spPr>
          <a:xfrm flipV="1">
            <a:off x="2149931" y="1909372"/>
            <a:ext cx="679839" cy="3286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2" name="Ryhmä 201"/>
          <p:cNvGrpSpPr/>
          <p:nvPr/>
        </p:nvGrpSpPr>
        <p:grpSpPr>
          <a:xfrm rot="10800000">
            <a:off x="610689" y="1840323"/>
            <a:ext cx="669420" cy="2336241"/>
            <a:chOff x="3504391" y="6367319"/>
            <a:chExt cx="671256" cy="2342652"/>
          </a:xfrm>
        </p:grpSpPr>
        <p:sp>
          <p:nvSpPr>
            <p:cNvPr id="217" name="Tekstiruutu 216"/>
            <p:cNvSpPr txBox="1"/>
            <p:nvPr/>
          </p:nvSpPr>
          <p:spPr>
            <a:xfrm>
              <a:off x="3665772" y="6367319"/>
              <a:ext cx="251988"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0 m</a:t>
              </a:r>
            </a:p>
          </p:txBody>
        </p:sp>
        <p:cxnSp>
          <p:nvCxnSpPr>
            <p:cNvPr id="218" name="Suora yhdysviiva 217"/>
            <p:cNvCxnSpPr/>
            <p:nvPr/>
          </p:nvCxnSpPr>
          <p:spPr>
            <a:xfrm flipV="1">
              <a:off x="3582080" y="6436759"/>
              <a:ext cx="0" cy="221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uora yhdysviiva 218"/>
            <p:cNvCxnSpPr/>
            <p:nvPr/>
          </p:nvCxnSpPr>
          <p:spPr>
            <a:xfrm rot="10800000">
              <a:off x="3504391" y="64367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uora yhdysviiva 219"/>
            <p:cNvCxnSpPr/>
            <p:nvPr/>
          </p:nvCxnSpPr>
          <p:spPr>
            <a:xfrm rot="10800000">
              <a:off x="3504392" y="864943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kstiruutu 220"/>
            <p:cNvSpPr txBox="1"/>
            <p:nvPr/>
          </p:nvSpPr>
          <p:spPr>
            <a:xfrm>
              <a:off x="3673266" y="8571092"/>
              <a:ext cx="502381"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150 m</a:t>
              </a:r>
            </a:p>
          </p:txBody>
        </p:sp>
      </p:grpSp>
      <p:cxnSp>
        <p:nvCxnSpPr>
          <p:cNvPr id="204" name="Suora yhdysviiva 203"/>
          <p:cNvCxnSpPr>
            <a:cxnSpLocks/>
          </p:cNvCxnSpPr>
          <p:nvPr/>
        </p:nvCxnSpPr>
        <p:spPr>
          <a:xfrm>
            <a:off x="1275252" y="4104013"/>
            <a:ext cx="1587430"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05" name="Kuva 204"/>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4346574" y="1939933"/>
            <a:ext cx="404069" cy="355473"/>
          </a:xfrm>
          <a:prstGeom prst="rect">
            <a:avLst/>
          </a:prstGeom>
        </p:spPr>
      </p:pic>
      <p:pic>
        <p:nvPicPr>
          <p:cNvPr id="206"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4486255" y="2283915"/>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7" name="Ryhmä 206"/>
          <p:cNvGrpSpPr/>
          <p:nvPr/>
        </p:nvGrpSpPr>
        <p:grpSpPr>
          <a:xfrm>
            <a:off x="1840291" y="2942334"/>
            <a:ext cx="533169" cy="789299"/>
            <a:chOff x="1482524" y="2619710"/>
            <a:chExt cx="533169" cy="789299"/>
          </a:xfrm>
        </p:grpSpPr>
        <p:pic>
          <p:nvPicPr>
            <p:cNvPr id="209" name="Kuva 20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909394" y="3317188"/>
              <a:ext cx="106299" cy="91821"/>
            </a:xfrm>
            <a:prstGeom prst="rect">
              <a:avLst/>
            </a:prstGeom>
          </p:spPr>
        </p:pic>
        <p:pic>
          <p:nvPicPr>
            <p:cNvPr id="210" name="Kuva 209"/>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482524" y="2619710"/>
              <a:ext cx="479497" cy="537591"/>
            </a:xfrm>
            <a:prstGeom prst="rect">
              <a:avLst/>
            </a:prstGeom>
          </p:spPr>
        </p:pic>
        <p:cxnSp>
          <p:nvCxnSpPr>
            <p:cNvPr id="211" name="Suora yhdysviiva 210"/>
            <p:cNvCxnSpPr>
              <a:stCxn id="209" idx="2"/>
            </p:cNvCxnSpPr>
            <p:nvPr/>
          </p:nvCxnSpPr>
          <p:spPr>
            <a:xfrm flipH="1" flipV="1">
              <a:off x="1863063" y="2988795"/>
              <a:ext cx="99480" cy="32839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6" name="Ryhmä 225"/>
          <p:cNvGrpSpPr/>
          <p:nvPr/>
        </p:nvGrpSpPr>
        <p:grpSpPr>
          <a:xfrm>
            <a:off x="2418113" y="4303399"/>
            <a:ext cx="165241" cy="1934189"/>
            <a:chOff x="1482108" y="4331430"/>
            <a:chExt cx="165241" cy="1934189"/>
          </a:xfrm>
        </p:grpSpPr>
        <p:pic>
          <p:nvPicPr>
            <p:cNvPr id="227" name="Kuva 2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7062697">
              <a:off x="1258784" y="5986775"/>
              <a:ext cx="509111" cy="48578"/>
            </a:xfrm>
            <a:prstGeom prst="rect">
              <a:avLst/>
            </a:prstGeom>
          </p:spPr>
        </p:pic>
        <p:pic>
          <p:nvPicPr>
            <p:cNvPr id="228" name="Kuva 2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4520000">
              <a:off x="1251841" y="4561697"/>
              <a:ext cx="509111" cy="48578"/>
            </a:xfrm>
            <a:prstGeom prst="rect">
              <a:avLst/>
            </a:prstGeom>
          </p:spPr>
        </p:pic>
        <p:pic>
          <p:nvPicPr>
            <p:cNvPr id="229" name="Kuva 2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368504" y="5533764"/>
              <a:ext cx="509111" cy="48578"/>
            </a:xfrm>
            <a:prstGeom prst="rect">
              <a:avLst/>
            </a:prstGeom>
          </p:spPr>
        </p:pic>
        <p:pic>
          <p:nvPicPr>
            <p:cNvPr id="230" name="Kuva 2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368503" y="5026025"/>
              <a:ext cx="509111" cy="48578"/>
            </a:xfrm>
            <a:prstGeom prst="rect">
              <a:avLst/>
            </a:prstGeom>
          </p:spPr>
        </p:pic>
      </p:grpSp>
      <p:grpSp>
        <p:nvGrpSpPr>
          <p:cNvPr id="231" name="Ryhmä 230"/>
          <p:cNvGrpSpPr/>
          <p:nvPr/>
        </p:nvGrpSpPr>
        <p:grpSpPr>
          <a:xfrm>
            <a:off x="2547321" y="5181200"/>
            <a:ext cx="472663" cy="659407"/>
            <a:chOff x="3026367" y="6011181"/>
            <a:chExt cx="472663" cy="659407"/>
          </a:xfrm>
        </p:grpSpPr>
        <p:sp>
          <p:nvSpPr>
            <p:cNvPr id="232" name="Suorakulmio 211"/>
            <p:cNvSpPr>
              <a:spLocks noChangeArrowheads="1"/>
            </p:cNvSpPr>
            <p:nvPr/>
          </p:nvSpPr>
          <p:spPr bwMode="auto">
            <a:xfrm rot="5400000">
              <a:off x="2945191" y="6303973"/>
              <a:ext cx="579343"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a:t>
              </a:r>
              <a:r>
                <a:rPr lang="fi-FI" altLang="fi-FI" sz="900" dirty="0">
                  <a:latin typeface="Arial" panose="020B0604020202020204" pitchFamily="34" charset="0"/>
                  <a:cs typeface="Arial" panose="020B0604020202020204" pitchFamily="34" charset="0"/>
                </a:rPr>
                <a:t>m</a:t>
              </a:r>
            </a:p>
          </p:txBody>
        </p:sp>
        <p:cxnSp>
          <p:nvCxnSpPr>
            <p:cNvPr id="233" name="Suora yhdysviiva 387"/>
            <p:cNvCxnSpPr>
              <a:cxnSpLocks noChangeShapeType="1"/>
            </p:cNvCxnSpPr>
            <p:nvPr/>
          </p:nvCxnSpPr>
          <p:spPr bwMode="auto">
            <a:xfrm flipV="1">
              <a:off x="3026367" y="6011181"/>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34" name="Suora yhdysviiva 387"/>
            <p:cNvCxnSpPr>
              <a:cxnSpLocks noChangeShapeType="1"/>
            </p:cNvCxnSpPr>
            <p:nvPr/>
          </p:nvCxnSpPr>
          <p:spPr bwMode="auto">
            <a:xfrm flipV="1">
              <a:off x="3058784" y="6047238"/>
              <a:ext cx="401027" cy="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35" name="Suora yhdysviiva 387"/>
            <p:cNvCxnSpPr>
              <a:cxnSpLocks noChangeShapeType="1"/>
            </p:cNvCxnSpPr>
            <p:nvPr/>
          </p:nvCxnSpPr>
          <p:spPr bwMode="auto">
            <a:xfrm flipV="1">
              <a:off x="3420592" y="6011181"/>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nvGrpSpPr>
          <p:cNvPr id="247" name="Ryhmä 246"/>
          <p:cNvGrpSpPr/>
          <p:nvPr/>
        </p:nvGrpSpPr>
        <p:grpSpPr>
          <a:xfrm rot="10800000">
            <a:off x="1429125" y="7026037"/>
            <a:ext cx="1433557" cy="721753"/>
            <a:chOff x="1295038" y="2001545"/>
            <a:chExt cx="1433557" cy="721753"/>
          </a:xfrm>
        </p:grpSpPr>
        <p:pic>
          <p:nvPicPr>
            <p:cNvPr id="291" name="Kuva 29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295038" y="2631477"/>
              <a:ext cx="106299" cy="91821"/>
            </a:xfrm>
            <a:prstGeom prst="rect">
              <a:avLst/>
            </a:prstGeom>
          </p:spPr>
        </p:pic>
        <p:pic>
          <p:nvPicPr>
            <p:cNvPr id="292" name="Kuva 291"/>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2249098" y="2001545"/>
              <a:ext cx="479497" cy="537591"/>
            </a:xfrm>
            <a:prstGeom prst="rect">
              <a:avLst/>
            </a:prstGeom>
          </p:spPr>
        </p:pic>
        <p:cxnSp>
          <p:nvCxnSpPr>
            <p:cNvPr id="293" name="Suora yhdysviiva 292"/>
            <p:cNvCxnSpPr>
              <a:stCxn id="291" idx="2"/>
              <a:endCxn id="292" idx="0"/>
            </p:cNvCxnSpPr>
            <p:nvPr/>
          </p:nvCxnSpPr>
          <p:spPr>
            <a:xfrm rot="10800000" flipH="1">
              <a:off x="1348187" y="2539136"/>
              <a:ext cx="1140659" cy="9234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50"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7765" y="8239040"/>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Kuva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5102" y="8239042"/>
            <a:ext cx="181356" cy="50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 name="Kuva 251"/>
          <p:cNvPicPr>
            <a:picLocks noChangeAspect="1"/>
          </p:cNvPicPr>
          <p:nvPr/>
        </p:nvPicPr>
        <p:blipFill>
          <a:blip r:embed="rId6">
            <a:extLst>
              <a:ext uri="{28A0092B-C50C-407E-A947-70E740481C1C}">
                <a14:useLocalDpi xmlns:a14="http://schemas.microsoft.com/office/drawing/2010/main" val="0"/>
              </a:ext>
            </a:extLst>
          </a:blip>
          <a:srcRect/>
          <a:stretch/>
        </p:blipFill>
        <p:spPr>
          <a:xfrm>
            <a:off x="4300376" y="8351268"/>
            <a:ext cx="404070" cy="355474"/>
          </a:xfrm>
          <a:prstGeom prst="rect">
            <a:avLst/>
          </a:prstGeom>
        </p:spPr>
      </p:pic>
      <p:cxnSp>
        <p:nvCxnSpPr>
          <p:cNvPr id="253" name="Suora yhdysviiva 252"/>
          <p:cNvCxnSpPr/>
          <p:nvPr/>
        </p:nvCxnSpPr>
        <p:spPr>
          <a:xfrm rot="10800000">
            <a:off x="4908918" y="7683988"/>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4"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8273" y="8222910"/>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 name="Kuva 1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44848" y="8689385"/>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 name="Kuva 1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94004" y="8695199"/>
            <a:ext cx="72009" cy="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9" name="Suora yhdysviiva 258"/>
          <p:cNvCxnSpPr>
            <a:stCxn id="257" idx="2"/>
            <a:endCxn id="264" idx="2"/>
          </p:cNvCxnSpPr>
          <p:nvPr/>
        </p:nvCxnSpPr>
        <p:spPr>
          <a:xfrm flipH="1">
            <a:off x="1929259" y="8747015"/>
            <a:ext cx="800750" cy="19348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uora yhdysviiva 259"/>
          <p:cNvCxnSpPr>
            <a:stCxn id="252" idx="2"/>
            <a:endCxn id="256" idx="2"/>
          </p:cNvCxnSpPr>
          <p:nvPr/>
        </p:nvCxnSpPr>
        <p:spPr>
          <a:xfrm flipH="1">
            <a:off x="4180852" y="8706770"/>
            <a:ext cx="321560" cy="344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1" name="Ryhmä 260"/>
          <p:cNvGrpSpPr/>
          <p:nvPr/>
        </p:nvGrpSpPr>
        <p:grpSpPr>
          <a:xfrm>
            <a:off x="5579110" y="6472441"/>
            <a:ext cx="669420" cy="2336241"/>
            <a:chOff x="3504391" y="6367319"/>
            <a:chExt cx="671256" cy="2342652"/>
          </a:xfrm>
        </p:grpSpPr>
        <p:sp>
          <p:nvSpPr>
            <p:cNvPr id="286" name="Tekstiruutu 285"/>
            <p:cNvSpPr txBox="1"/>
            <p:nvPr/>
          </p:nvSpPr>
          <p:spPr>
            <a:xfrm>
              <a:off x="3665772" y="6367319"/>
              <a:ext cx="251988"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0 m</a:t>
              </a:r>
            </a:p>
          </p:txBody>
        </p:sp>
        <p:cxnSp>
          <p:nvCxnSpPr>
            <p:cNvPr id="287" name="Suora yhdysviiva 286"/>
            <p:cNvCxnSpPr/>
            <p:nvPr/>
          </p:nvCxnSpPr>
          <p:spPr>
            <a:xfrm flipV="1">
              <a:off x="3582080" y="6436759"/>
              <a:ext cx="0" cy="221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uora yhdysviiva 287"/>
            <p:cNvCxnSpPr/>
            <p:nvPr/>
          </p:nvCxnSpPr>
          <p:spPr>
            <a:xfrm rot="10800000">
              <a:off x="3504391" y="643675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uora yhdysviiva 288"/>
            <p:cNvCxnSpPr/>
            <p:nvPr/>
          </p:nvCxnSpPr>
          <p:spPr>
            <a:xfrm rot="10800000">
              <a:off x="3504392" y="864943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0" name="Tekstiruutu 289"/>
            <p:cNvSpPr txBox="1"/>
            <p:nvPr/>
          </p:nvSpPr>
          <p:spPr>
            <a:xfrm>
              <a:off x="3673266" y="8571092"/>
              <a:ext cx="502381" cy="138879"/>
            </a:xfrm>
            <a:prstGeom prst="rect">
              <a:avLst/>
            </a:prstGeom>
            <a:noFill/>
          </p:spPr>
          <p:txBody>
            <a:bodyPr wrap="square" lIns="0" tIns="0" rIns="0" bIns="0" rtlCol="0">
              <a:spAutoFit/>
            </a:bodyPr>
            <a:lstStyle/>
            <a:p>
              <a:r>
                <a:rPr lang="fi-FI" sz="900" dirty="0">
                  <a:latin typeface="Arial" panose="020B0604020202020204" pitchFamily="34" charset="0"/>
                  <a:cs typeface="Arial" panose="020B0604020202020204" pitchFamily="34" charset="0"/>
                </a:rPr>
                <a:t>150 m</a:t>
              </a:r>
            </a:p>
          </p:txBody>
        </p:sp>
      </p:grpSp>
      <p:cxnSp>
        <p:nvCxnSpPr>
          <p:cNvPr id="263" name="Suora yhdysviiva 262"/>
          <p:cNvCxnSpPr>
            <a:endCxn id="101" idx="3"/>
          </p:cNvCxnSpPr>
          <p:nvPr/>
        </p:nvCxnSpPr>
        <p:spPr>
          <a:xfrm flipH="1">
            <a:off x="2838270" y="6544993"/>
            <a:ext cx="2745698" cy="8219"/>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64" name="Kuva 263"/>
          <p:cNvPicPr>
            <a:picLocks noChangeAspect="1"/>
          </p:cNvPicPr>
          <p:nvPr/>
        </p:nvPicPr>
        <p:blipFill>
          <a:blip r:embed="rId6">
            <a:extLst>
              <a:ext uri="{28A0092B-C50C-407E-A947-70E740481C1C}">
                <a14:useLocalDpi xmlns:a14="http://schemas.microsoft.com/office/drawing/2010/main" val="0"/>
              </a:ext>
            </a:extLst>
          </a:blip>
          <a:srcRect/>
          <a:stretch/>
        </p:blipFill>
        <p:spPr>
          <a:xfrm>
            <a:off x="1727224" y="8585031"/>
            <a:ext cx="404069" cy="355473"/>
          </a:xfrm>
          <a:prstGeom prst="rect">
            <a:avLst/>
          </a:prstGeom>
        </p:spPr>
      </p:pic>
      <p:pic>
        <p:nvPicPr>
          <p:cNvPr id="265" name="Picture 134" descr="T:\tie2014\1510014798_Liikenne tietyomaalla\Suunnittelu\Tienrakennustyömaat\Powerpoint\työ\png - värieroteltu\valo-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2525" y="8447915"/>
            <a:ext cx="144649" cy="1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Suorakulmio 244"/>
          <p:cNvSpPr>
            <a:spLocks noChangeArrowheads="1"/>
          </p:cNvSpPr>
          <p:nvPr/>
        </p:nvSpPr>
        <p:spPr bwMode="auto">
          <a:xfrm>
            <a:off x="746373" y="4231994"/>
            <a:ext cx="146557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sulkupuomi tai suojakaide. Sulkemiskohdan näkyvyys pimeällä on varmistettava.</a:t>
            </a:r>
          </a:p>
        </p:txBody>
      </p:sp>
      <p:grpSp>
        <p:nvGrpSpPr>
          <p:cNvPr id="94" name="Ryhmä 93"/>
          <p:cNvGrpSpPr/>
          <p:nvPr/>
        </p:nvGrpSpPr>
        <p:grpSpPr>
          <a:xfrm>
            <a:off x="2982212" y="4737432"/>
            <a:ext cx="464668" cy="252549"/>
            <a:chOff x="2982212" y="4737432"/>
            <a:chExt cx="464668" cy="252549"/>
          </a:xfrm>
        </p:grpSpPr>
        <p:cxnSp>
          <p:nvCxnSpPr>
            <p:cNvPr id="95" name="Suora yhdysviiva 387"/>
            <p:cNvCxnSpPr>
              <a:cxnSpLocks noChangeShapeType="1"/>
            </p:cNvCxnSpPr>
            <p:nvPr/>
          </p:nvCxnSpPr>
          <p:spPr bwMode="auto">
            <a:xfrm flipV="1">
              <a:off x="2982212" y="4913555"/>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6" name="Suora yhdysviiva 387"/>
            <p:cNvCxnSpPr>
              <a:cxnSpLocks noChangeShapeType="1"/>
            </p:cNvCxnSpPr>
            <p:nvPr/>
          </p:nvCxnSpPr>
          <p:spPr bwMode="auto">
            <a:xfrm>
              <a:off x="3021277" y="4951223"/>
              <a:ext cx="396000" cy="1777"/>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7" name="Suora yhdysviiva 387"/>
            <p:cNvCxnSpPr>
              <a:cxnSpLocks noChangeShapeType="1"/>
            </p:cNvCxnSpPr>
            <p:nvPr/>
          </p:nvCxnSpPr>
          <p:spPr bwMode="auto">
            <a:xfrm flipV="1">
              <a:off x="3368442" y="4918266"/>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98" name="Suorakulmio 211"/>
            <p:cNvSpPr>
              <a:spLocks noChangeArrowheads="1"/>
            </p:cNvSpPr>
            <p:nvPr/>
          </p:nvSpPr>
          <p:spPr bwMode="auto">
            <a:xfrm>
              <a:off x="3010710" y="4737432"/>
              <a:ext cx="436170"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3,0 m</a:t>
              </a:r>
            </a:p>
          </p:txBody>
        </p:sp>
      </p:grpSp>
      <p:grpSp>
        <p:nvGrpSpPr>
          <p:cNvPr id="102" name="Ryhmä 101"/>
          <p:cNvGrpSpPr/>
          <p:nvPr/>
        </p:nvGrpSpPr>
        <p:grpSpPr>
          <a:xfrm>
            <a:off x="2976509" y="5192519"/>
            <a:ext cx="1158340" cy="191966"/>
            <a:chOff x="2976509" y="5192519"/>
            <a:chExt cx="1158340" cy="191966"/>
          </a:xfrm>
        </p:grpSpPr>
        <p:sp>
          <p:nvSpPr>
            <p:cNvPr id="105" name="Suorakulmio 211"/>
            <p:cNvSpPr>
              <a:spLocks noChangeArrowheads="1"/>
            </p:cNvSpPr>
            <p:nvPr/>
          </p:nvSpPr>
          <p:spPr bwMode="auto">
            <a:xfrm>
              <a:off x="3488314" y="5192519"/>
              <a:ext cx="431848"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5,5 m</a:t>
              </a:r>
            </a:p>
          </p:txBody>
        </p:sp>
        <p:cxnSp>
          <p:nvCxnSpPr>
            <p:cNvPr id="114" name="Suora yhdysviiva 387"/>
            <p:cNvCxnSpPr>
              <a:cxnSpLocks noChangeShapeType="1"/>
            </p:cNvCxnSpPr>
            <p:nvPr/>
          </p:nvCxnSpPr>
          <p:spPr bwMode="auto">
            <a:xfrm>
              <a:off x="3019984" y="5349205"/>
              <a:ext cx="1080000"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15" name="Suora yhdysviiva 387"/>
            <p:cNvCxnSpPr>
              <a:cxnSpLocks noChangeShapeType="1"/>
            </p:cNvCxnSpPr>
            <p:nvPr/>
          </p:nvCxnSpPr>
          <p:spPr bwMode="auto">
            <a:xfrm flipV="1">
              <a:off x="2976509" y="5312770"/>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16" name="Suora yhdysviiva 387"/>
            <p:cNvCxnSpPr>
              <a:cxnSpLocks noChangeShapeType="1"/>
            </p:cNvCxnSpPr>
            <p:nvPr/>
          </p:nvCxnSpPr>
          <p:spPr bwMode="auto">
            <a:xfrm flipV="1">
              <a:off x="4056411" y="5312769"/>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sp>
        <p:nvSpPr>
          <p:cNvPr id="77" name="Suorakulmio 244">
            <a:extLst>
              <a:ext uri="{FF2B5EF4-FFF2-40B4-BE49-F238E27FC236}">
                <a16:creationId xmlns:a16="http://schemas.microsoft.com/office/drawing/2014/main" id="{70EC5421-3FF6-493F-B906-91A4A650DC5B}"/>
              </a:ext>
            </a:extLst>
          </p:cNvPr>
          <p:cNvSpPr>
            <a:spLocks noChangeArrowheads="1"/>
          </p:cNvSpPr>
          <p:nvPr/>
        </p:nvSpPr>
        <p:spPr bwMode="auto">
          <a:xfrm>
            <a:off x="728818" y="5874824"/>
            <a:ext cx="1465571"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Kaidetyyppi ja kaiteen kulma valitaan ohjeen Sulku- ja varoituslaitteet mukaan.</a:t>
            </a:r>
          </a:p>
        </p:txBody>
      </p:sp>
      <p:sp>
        <p:nvSpPr>
          <p:cNvPr id="78" name="Suorakulmio 244">
            <a:extLst>
              <a:ext uri="{FF2B5EF4-FFF2-40B4-BE49-F238E27FC236}">
                <a16:creationId xmlns:a16="http://schemas.microsoft.com/office/drawing/2014/main" id="{32B569AF-C974-4AE0-A0CF-539E7A4C46F7}"/>
              </a:ext>
            </a:extLst>
          </p:cNvPr>
          <p:cNvSpPr>
            <a:spLocks noChangeArrowheads="1"/>
          </p:cNvSpPr>
          <p:nvPr/>
        </p:nvSpPr>
        <p:spPr bwMode="auto">
          <a:xfrm>
            <a:off x="1807987" y="5077000"/>
            <a:ext cx="663491" cy="230832"/>
          </a:xfrm>
          <a:prstGeom prst="rect">
            <a:avLst/>
          </a:prstGeom>
          <a:no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900" b="1" dirty="0">
                <a:latin typeface="Arial" panose="020B0604020202020204" pitchFamily="34" charset="0"/>
                <a:cs typeface="Arial" panose="020B0604020202020204" pitchFamily="34" charset="0"/>
              </a:rPr>
              <a:t>Työalue</a:t>
            </a:r>
          </a:p>
        </p:txBody>
      </p:sp>
      <p:cxnSp>
        <p:nvCxnSpPr>
          <p:cNvPr id="79" name="Suora yhdysviiva 78">
            <a:extLst>
              <a:ext uri="{FF2B5EF4-FFF2-40B4-BE49-F238E27FC236}">
                <a16:creationId xmlns:a16="http://schemas.microsoft.com/office/drawing/2014/main" id="{C8A2B4FA-6E55-4FE1-8A54-279BE0ADD078}"/>
              </a:ext>
            </a:extLst>
          </p:cNvPr>
          <p:cNvCxnSpPr/>
          <p:nvPr/>
        </p:nvCxnSpPr>
        <p:spPr>
          <a:xfrm flipH="1">
            <a:off x="2199532" y="6124174"/>
            <a:ext cx="698685" cy="19682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0" name="Kuva 79">
            <a:extLst>
              <a:ext uri="{FF2B5EF4-FFF2-40B4-BE49-F238E27FC236}">
                <a16:creationId xmlns:a16="http://schemas.microsoft.com/office/drawing/2014/main" id="{EC5CF678-6BF7-49B8-AE33-26496EAC271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1487" y="5197183"/>
            <a:ext cx="1298580" cy="612000"/>
          </a:xfrm>
          <a:prstGeom prst="rect">
            <a:avLst/>
          </a:prstGeom>
        </p:spPr>
      </p:pic>
      <p:cxnSp>
        <p:nvCxnSpPr>
          <p:cNvPr id="81" name="Suora yhdysviiva 80">
            <a:extLst>
              <a:ext uri="{FF2B5EF4-FFF2-40B4-BE49-F238E27FC236}">
                <a16:creationId xmlns:a16="http://schemas.microsoft.com/office/drawing/2014/main" id="{92B9EFF1-371A-45E4-AC10-218097E09A25}"/>
              </a:ext>
            </a:extLst>
          </p:cNvPr>
          <p:cNvCxnSpPr>
            <a:cxnSpLocks/>
          </p:cNvCxnSpPr>
          <p:nvPr/>
        </p:nvCxnSpPr>
        <p:spPr>
          <a:xfrm flipH="1">
            <a:off x="1863725" y="5530023"/>
            <a:ext cx="671051" cy="5162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Box 3">
            <a:extLst>
              <a:ext uri="{FF2B5EF4-FFF2-40B4-BE49-F238E27FC236}">
                <a16:creationId xmlns:a16="http://schemas.microsoft.com/office/drawing/2014/main" id="{8E6526E6-86D9-2FAE-2FD2-FA5F5C3CFABA}"/>
              </a:ext>
            </a:extLst>
          </p:cNvPr>
          <p:cNvSpPr txBox="1">
            <a:spLocks noChangeArrowheads="1"/>
          </p:cNvSpPr>
          <p:nvPr/>
        </p:nvSpPr>
        <p:spPr bwMode="auto">
          <a:xfrm>
            <a:off x="621000" y="129000"/>
            <a:ext cx="6745391"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br>
              <a:rPr lang="fi-FI" altLang="fi-FI" sz="1400" b="1"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Työ jalankulku- ja pyöräilyväylällä. Väliaikainen vähintään 2,5 m leveä väylä</a:t>
            </a:r>
          </a:p>
          <a:p>
            <a:pPr>
              <a:spcBef>
                <a:spcPct val="0"/>
              </a:spcBef>
              <a:buFontTx/>
              <a:buNone/>
            </a:pPr>
            <a:r>
              <a:rPr lang="fi-FI" altLang="fi-FI" sz="1300" dirty="0">
                <a:latin typeface="Arial" panose="020B0604020202020204" pitchFamily="34" charset="0"/>
                <a:cs typeface="Arial" panose="020B0604020202020204" pitchFamily="34" charset="0"/>
              </a:rPr>
              <a:t>jalankulun ja pyöräliikenteen käytössä osittain ajoradan reunassa. </a:t>
            </a:r>
          </a:p>
          <a:p>
            <a:pPr>
              <a:spcBef>
                <a:spcPct val="0"/>
              </a:spcBef>
              <a:buFontTx/>
              <a:buNone/>
            </a:pPr>
            <a:r>
              <a:rPr lang="fi-FI" altLang="fi-FI" sz="1300" dirty="0">
                <a:latin typeface="Arial" panose="020B0604020202020204" pitchFamily="34" charset="0"/>
                <a:cs typeface="Arial" panose="020B0604020202020204" pitchFamily="34" charset="0"/>
              </a:rPr>
              <a:t>Ajoneuvoliikenteelle käytettävissä oleva TIEN leveys ≥ 5,5 metriä</a:t>
            </a:r>
          </a:p>
          <a:p>
            <a:pPr>
              <a:spcBef>
                <a:spcPct val="0"/>
              </a:spcBef>
              <a:buFontTx/>
              <a:buNone/>
            </a:pPr>
            <a:r>
              <a:rPr lang="fi-FI" altLang="fi-FI" sz="1300" dirty="0">
                <a:latin typeface="Arial" panose="020B0604020202020204" pitchFamily="34" charset="0"/>
                <a:cs typeface="Arial" panose="020B0604020202020204" pitchFamily="34" charset="0"/>
              </a:rPr>
              <a:t>TAI käytettävissä oleva AJOKAISTAN leveys ≥ 3,0 metriä.</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enintään 50 km/h.</a:t>
            </a:r>
          </a:p>
        </p:txBody>
      </p:sp>
    </p:spTree>
    <p:extLst>
      <p:ext uri="{BB962C8B-B14F-4D97-AF65-F5344CB8AC3E}">
        <p14:creationId xmlns:p14="http://schemas.microsoft.com/office/powerpoint/2010/main" val="108123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0" name="Ryhmä 29"/>
          <p:cNvGrpSpPr/>
          <p:nvPr/>
        </p:nvGrpSpPr>
        <p:grpSpPr>
          <a:xfrm rot="10800000">
            <a:off x="773948" y="1733321"/>
            <a:ext cx="2120439" cy="1075182"/>
            <a:chOff x="4005263" y="7391116"/>
            <a:chExt cx="2120439" cy="1075182"/>
          </a:xfrm>
        </p:grpSpPr>
        <p:grpSp>
          <p:nvGrpSpPr>
            <p:cNvPr id="31" name="Ryhmä 30"/>
            <p:cNvGrpSpPr/>
            <p:nvPr/>
          </p:nvGrpSpPr>
          <p:grpSpPr>
            <a:xfrm rot="10800000">
              <a:off x="4005263" y="7391116"/>
              <a:ext cx="1096949" cy="814578"/>
              <a:chOff x="4607690" y="3536358"/>
              <a:chExt cx="1096949" cy="814578"/>
            </a:xfrm>
          </p:grpSpPr>
          <p:pic>
            <p:nvPicPr>
              <p:cNvPr id="35"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560621" y="3536358"/>
                <a:ext cx="144018" cy="10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Kuva 35"/>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4607690" y="3639990"/>
                <a:ext cx="808138" cy="710946"/>
              </a:xfrm>
              <a:prstGeom prst="rect">
                <a:avLst/>
              </a:prstGeom>
            </p:spPr>
          </p:pic>
          <p:cxnSp>
            <p:nvCxnSpPr>
              <p:cNvPr id="37" name="Suora yhdysviiva 36"/>
              <p:cNvCxnSpPr>
                <a:stCxn id="36" idx="2"/>
                <a:endCxn id="35" idx="2"/>
              </p:cNvCxnSpPr>
              <p:nvPr/>
            </p:nvCxnSpPr>
            <p:spPr>
              <a:xfrm rot="10800000" flipH="1">
                <a:off x="5011759" y="3536358"/>
                <a:ext cx="620871" cy="1036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2" name="Kuva 31"/>
            <p:cNvPicPr>
              <a:picLocks noChangeAspect="1"/>
            </p:cNvPicPr>
            <p:nvPr/>
          </p:nvPicPr>
          <p:blipFill>
            <a:blip r:embed="rId5">
              <a:extLst>
                <a:ext uri="{28A0092B-C50C-407E-A947-70E740481C1C}">
                  <a14:useLocalDpi xmlns:a14="http://schemas.microsoft.com/office/drawing/2010/main" val="0"/>
                </a:ext>
              </a:extLst>
            </a:blip>
            <a:srcRect/>
            <a:stretch/>
          </p:blipFill>
          <p:spPr>
            <a:xfrm>
              <a:off x="5166707" y="7391116"/>
              <a:ext cx="958995" cy="1075182"/>
            </a:xfrm>
            <a:prstGeom prst="rect">
              <a:avLst/>
            </a:prstGeom>
          </p:spPr>
        </p:pic>
      </p:grpSp>
      <p:sp>
        <p:nvSpPr>
          <p:cNvPr id="6" name="Dian numeron paikkamerkki 5"/>
          <p:cNvSpPr txBox="1">
            <a:spLocks/>
          </p:cNvSpPr>
          <p:nvPr/>
        </p:nvSpPr>
        <p:spPr>
          <a:xfrm>
            <a:off x="2685800" y="9333796"/>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5.1</a:t>
            </a:r>
          </a:p>
        </p:txBody>
      </p:sp>
      <p:grpSp>
        <p:nvGrpSpPr>
          <p:cNvPr id="12" name="Ryhmä 11"/>
          <p:cNvGrpSpPr/>
          <p:nvPr/>
        </p:nvGrpSpPr>
        <p:grpSpPr>
          <a:xfrm>
            <a:off x="2927635" y="2882108"/>
            <a:ext cx="337639" cy="4140068"/>
            <a:chOff x="2927635" y="2882108"/>
            <a:chExt cx="337639" cy="4140068"/>
          </a:xfrm>
        </p:grpSpPr>
        <p:pic>
          <p:nvPicPr>
            <p:cNvPr id="8" name="Kuva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680597" y="4367823"/>
              <a:ext cx="1080000" cy="8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uva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3720000">
              <a:off x="2432312" y="3377431"/>
              <a:ext cx="1080000" cy="8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Kuva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868461">
              <a:off x="2433843" y="6437499"/>
              <a:ext cx="1080000" cy="8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Kuva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680597" y="5447823"/>
              <a:ext cx="1080000" cy="8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Kuva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788" y="5004705"/>
            <a:ext cx="1966507" cy="926783"/>
          </a:xfrm>
          <a:prstGeom prst="rect">
            <a:avLst/>
          </a:prstGeom>
        </p:spPr>
      </p:pic>
      <p:cxnSp>
        <p:nvCxnSpPr>
          <p:cNvPr id="14" name="Suora yhdysviiva 13"/>
          <p:cNvCxnSpPr>
            <a:endCxn id="11" idx="0"/>
          </p:cNvCxnSpPr>
          <p:nvPr/>
        </p:nvCxnSpPr>
        <p:spPr>
          <a:xfrm flipV="1">
            <a:off x="2543175" y="5492500"/>
            <a:ext cx="632745" cy="342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uora yhdysviiva 387"/>
          <p:cNvCxnSpPr>
            <a:cxnSpLocks noChangeShapeType="1"/>
          </p:cNvCxnSpPr>
          <p:nvPr/>
        </p:nvCxnSpPr>
        <p:spPr bwMode="auto">
          <a:xfrm flipV="1">
            <a:off x="3235215" y="5208735"/>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8" name="Suora yhdysviiva 387"/>
          <p:cNvCxnSpPr>
            <a:cxnSpLocks noChangeShapeType="1"/>
          </p:cNvCxnSpPr>
          <p:nvPr/>
        </p:nvCxnSpPr>
        <p:spPr bwMode="auto">
          <a:xfrm>
            <a:off x="3274434" y="5244592"/>
            <a:ext cx="625091"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9" name="Suora yhdysviiva 387"/>
          <p:cNvCxnSpPr>
            <a:cxnSpLocks noChangeShapeType="1"/>
          </p:cNvCxnSpPr>
          <p:nvPr/>
        </p:nvCxnSpPr>
        <p:spPr bwMode="auto">
          <a:xfrm flipV="1">
            <a:off x="3860306" y="5208735"/>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nvGrpSpPr>
          <p:cNvPr id="7" name="Ryhmä 6"/>
          <p:cNvGrpSpPr/>
          <p:nvPr/>
        </p:nvGrpSpPr>
        <p:grpSpPr>
          <a:xfrm>
            <a:off x="4005263" y="7391116"/>
            <a:ext cx="2120438" cy="1075182"/>
            <a:chOff x="4005263" y="7391116"/>
            <a:chExt cx="2120438" cy="1075182"/>
          </a:xfrm>
        </p:grpSpPr>
        <p:grpSp>
          <p:nvGrpSpPr>
            <p:cNvPr id="25" name="Ryhmä 24"/>
            <p:cNvGrpSpPr/>
            <p:nvPr/>
          </p:nvGrpSpPr>
          <p:grpSpPr>
            <a:xfrm rot="10800000">
              <a:off x="4005263" y="7391116"/>
              <a:ext cx="1096949" cy="814578"/>
              <a:chOff x="4607690" y="3536358"/>
              <a:chExt cx="1096949" cy="814578"/>
            </a:xfrm>
          </p:grpSpPr>
          <p:pic>
            <p:nvPicPr>
              <p:cNvPr id="22"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560621" y="3536358"/>
                <a:ext cx="144018" cy="10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Kuva 22"/>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4607690" y="3639990"/>
                <a:ext cx="808138" cy="710946"/>
              </a:xfrm>
              <a:prstGeom prst="rect">
                <a:avLst/>
              </a:prstGeom>
            </p:spPr>
          </p:pic>
          <p:cxnSp>
            <p:nvCxnSpPr>
              <p:cNvPr id="24" name="Suora yhdysviiva 23"/>
              <p:cNvCxnSpPr>
                <a:stCxn id="23" idx="2"/>
                <a:endCxn id="22" idx="2"/>
              </p:cNvCxnSpPr>
              <p:nvPr/>
            </p:nvCxnSpPr>
            <p:spPr>
              <a:xfrm rot="10800000" flipH="1">
                <a:off x="5011759" y="3536358"/>
                <a:ext cx="620871" cy="1036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Kuva 1"/>
            <p:cNvPicPr>
              <a:picLocks noChangeAspect="1"/>
            </p:cNvPicPr>
            <p:nvPr/>
          </p:nvPicPr>
          <p:blipFill>
            <a:blip r:embed="rId5">
              <a:extLst>
                <a:ext uri="{28A0092B-C50C-407E-A947-70E740481C1C}">
                  <a14:useLocalDpi xmlns:a14="http://schemas.microsoft.com/office/drawing/2010/main" val="0"/>
                </a:ext>
              </a:extLst>
            </a:blip>
            <a:srcRect/>
            <a:stretch/>
          </p:blipFill>
          <p:spPr>
            <a:xfrm>
              <a:off x="5166706" y="7391116"/>
              <a:ext cx="958995" cy="1075182"/>
            </a:xfrm>
            <a:prstGeom prst="rect">
              <a:avLst/>
            </a:prstGeom>
          </p:spPr>
        </p:pic>
      </p:grpSp>
      <p:cxnSp>
        <p:nvCxnSpPr>
          <p:cNvPr id="4" name="Suora yhdysviiva 3"/>
          <p:cNvCxnSpPr/>
          <p:nvPr/>
        </p:nvCxnSpPr>
        <p:spPr>
          <a:xfrm flipV="1">
            <a:off x="1288873" y="1723920"/>
            <a:ext cx="701478" cy="1242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uora yhdysviiva 37"/>
          <p:cNvCxnSpPr/>
          <p:nvPr/>
        </p:nvCxnSpPr>
        <p:spPr>
          <a:xfrm flipV="1">
            <a:off x="4896266" y="7223836"/>
            <a:ext cx="701478" cy="1242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Suorakulmio 244"/>
          <p:cNvSpPr>
            <a:spLocks noChangeArrowheads="1"/>
          </p:cNvSpPr>
          <p:nvPr/>
        </p:nvSpPr>
        <p:spPr bwMode="auto">
          <a:xfrm>
            <a:off x="1155833" y="3995966"/>
            <a:ext cx="1335214"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sulkupuomi tai suojakaide. Sulkemiskohdan näkyvyys pimeällä on varmistettava.</a:t>
            </a:r>
          </a:p>
        </p:txBody>
      </p:sp>
      <p:sp>
        <p:nvSpPr>
          <p:cNvPr id="15" name="Suorakulmio 211">
            <a:extLst>
              <a:ext uri="{FF2B5EF4-FFF2-40B4-BE49-F238E27FC236}">
                <a16:creationId xmlns:a16="http://schemas.microsoft.com/office/drawing/2014/main" id="{366333D3-A22D-85F7-09F1-0123500EBE07}"/>
              </a:ext>
            </a:extLst>
          </p:cNvPr>
          <p:cNvSpPr>
            <a:spLocks noChangeArrowheads="1"/>
          </p:cNvSpPr>
          <p:nvPr/>
        </p:nvSpPr>
        <p:spPr bwMode="auto">
          <a:xfrm>
            <a:off x="3285000" y="5015112"/>
            <a:ext cx="585872"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2,5 m</a:t>
            </a:r>
          </a:p>
        </p:txBody>
      </p:sp>
      <p:sp>
        <p:nvSpPr>
          <p:cNvPr id="16" name="Text Box 3">
            <a:extLst>
              <a:ext uri="{FF2B5EF4-FFF2-40B4-BE49-F238E27FC236}">
                <a16:creationId xmlns:a16="http://schemas.microsoft.com/office/drawing/2014/main" id="{8DA9AFBF-8C0B-2C76-3949-EC8794457BE1}"/>
              </a:ext>
            </a:extLst>
          </p:cNvPr>
          <p:cNvSpPr txBox="1">
            <a:spLocks noChangeArrowheads="1"/>
          </p:cNvSpPr>
          <p:nvPr/>
        </p:nvSpPr>
        <p:spPr bwMode="auto">
          <a:xfrm>
            <a:off x="621000" y="239134"/>
            <a:ext cx="67453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br>
              <a:rPr lang="fi-FI" altLang="fi-FI" sz="1600" b="1"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Työ jalankulku- ja pyöräilyväylällä.</a:t>
            </a:r>
          </a:p>
          <a:p>
            <a:pPr>
              <a:spcBef>
                <a:spcPct val="0"/>
              </a:spcBef>
              <a:buFontTx/>
              <a:buNone/>
            </a:pPr>
            <a:r>
              <a:rPr lang="fi-FI" altLang="fi-FI" sz="1300" dirty="0">
                <a:latin typeface="Arial" panose="020B0604020202020204" pitchFamily="34" charset="0"/>
                <a:cs typeface="Arial" panose="020B0604020202020204" pitchFamily="34" charset="0"/>
              </a:rPr>
              <a:t>Jalankulun ja pyöräliikenteen käytössä vähintään 2,5 m leveä osa väylästä.</a:t>
            </a:r>
          </a:p>
        </p:txBody>
      </p:sp>
    </p:spTree>
    <p:extLst>
      <p:ext uri="{BB962C8B-B14F-4D97-AF65-F5344CB8AC3E}">
        <p14:creationId xmlns:p14="http://schemas.microsoft.com/office/powerpoint/2010/main" val="30366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43" name="Ryhmä 342"/>
          <p:cNvGrpSpPr/>
          <p:nvPr/>
        </p:nvGrpSpPr>
        <p:grpSpPr>
          <a:xfrm rot="10800000">
            <a:off x="641727" y="6288212"/>
            <a:ext cx="5333307" cy="2493589"/>
            <a:chOff x="729116" y="1501315"/>
            <a:chExt cx="5333307" cy="2493589"/>
          </a:xfrm>
        </p:grpSpPr>
        <p:pic>
          <p:nvPicPr>
            <p:cNvPr id="344" name="Kuva 343"/>
            <p:cNvPicPr>
              <a:picLocks noChangeAspect="1"/>
            </p:cNvPicPr>
            <p:nvPr/>
          </p:nvPicPr>
          <p:blipFill>
            <a:blip r:embed="rId3">
              <a:extLst>
                <a:ext uri="{28A0092B-C50C-407E-A947-70E740481C1C}">
                  <a14:useLocalDpi xmlns:a14="http://schemas.microsoft.com/office/drawing/2010/main" val="0"/>
                </a:ext>
              </a:extLst>
            </a:blip>
            <a:srcRect/>
            <a:stretch/>
          </p:blipFill>
          <p:spPr>
            <a:xfrm>
              <a:off x="4775072" y="3031939"/>
              <a:ext cx="359200" cy="360000"/>
            </a:xfrm>
            <a:prstGeom prst="rect">
              <a:avLst/>
            </a:prstGeom>
          </p:spPr>
        </p:pic>
        <p:pic>
          <p:nvPicPr>
            <p:cNvPr id="34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729126" y="1785176"/>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7" name="Ryhmä 346"/>
            <p:cNvGrpSpPr/>
            <p:nvPr/>
          </p:nvGrpSpPr>
          <p:grpSpPr>
            <a:xfrm rot="10800000">
              <a:off x="729116" y="1683486"/>
              <a:ext cx="543177" cy="2308881"/>
              <a:chOff x="3357000" y="6318537"/>
              <a:chExt cx="543177" cy="2308881"/>
            </a:xfrm>
          </p:grpSpPr>
          <p:cxnSp>
            <p:nvCxnSpPr>
              <p:cNvPr id="369" name="Suora yhdysviiva 368"/>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uora yhdysviiva 369"/>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uora yhdysviiva 371"/>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3" name="Tekstiruutu 372"/>
              <p:cNvSpPr txBox="1"/>
              <p:nvPr/>
            </p:nvSpPr>
            <p:spPr>
              <a:xfrm>
                <a:off x="3530801" y="6318537"/>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74" name="Tekstiruutu 373"/>
              <p:cNvSpPr txBox="1"/>
              <p:nvPr/>
            </p:nvSpPr>
            <p:spPr>
              <a:xfrm>
                <a:off x="3545824" y="8473530"/>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348" name="Ryhmä 347"/>
            <p:cNvGrpSpPr/>
            <p:nvPr/>
          </p:nvGrpSpPr>
          <p:grpSpPr>
            <a:xfrm>
              <a:off x="5439999" y="2757050"/>
              <a:ext cx="622424" cy="1237854"/>
              <a:chOff x="3349652" y="6312090"/>
              <a:chExt cx="622424" cy="1237854"/>
            </a:xfrm>
          </p:grpSpPr>
          <p:cxnSp>
            <p:nvCxnSpPr>
              <p:cNvPr id="364" name="Suora yhdysviiva 363"/>
              <p:cNvCxnSpPr/>
              <p:nvPr/>
            </p:nvCxnSpPr>
            <p:spPr>
              <a:xfrm rot="10800000" flipH="1">
                <a:off x="3428503" y="6393030"/>
                <a:ext cx="0" cy="1079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uora yhdysviiva 364"/>
              <p:cNvCxnSpPr/>
              <p:nvPr/>
            </p:nvCxnSpPr>
            <p:spPr>
              <a:xfrm rot="10800000">
                <a:off x="3350424" y="6391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uora yhdysviiva 365"/>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Tekstiruutu 366"/>
              <p:cNvSpPr txBox="1"/>
              <p:nvPr/>
            </p:nvSpPr>
            <p:spPr>
              <a:xfrm>
                <a:off x="3544046" y="6312090"/>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68" name="Tekstiruutu 367"/>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pic>
          <p:nvPicPr>
            <p:cNvPr id="349"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85231" y="278442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621730" y="178504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2" name="Suora yhdysviiva 361"/>
            <p:cNvCxnSpPr/>
            <p:nvPr/>
          </p:nvCxnSpPr>
          <p:spPr>
            <a:xfrm>
              <a:off x="4028906" y="2849244"/>
              <a:ext cx="927702" cy="180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54" name="Kuva 353"/>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558154" y="1501315"/>
              <a:ext cx="358769" cy="359569"/>
            </a:xfrm>
            <a:prstGeom prst="rect">
              <a:avLst/>
            </a:prstGeom>
          </p:spPr>
        </p:pic>
        <p:pic>
          <p:nvPicPr>
            <p:cNvPr id="355" name="Kuva 354"/>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490905" y="1878202"/>
              <a:ext cx="505086" cy="444341"/>
            </a:xfrm>
            <a:prstGeom prst="rect">
              <a:avLst/>
            </a:prstGeom>
          </p:spPr>
        </p:pic>
        <p:cxnSp>
          <p:nvCxnSpPr>
            <p:cNvPr id="356" name="Suora yhdysviiva 355"/>
            <p:cNvCxnSpPr>
              <a:stCxn id="355" idx="2"/>
              <a:endCxn id="350" idx="2"/>
            </p:cNvCxnSpPr>
            <p:nvPr/>
          </p:nvCxnSpPr>
          <p:spPr>
            <a:xfrm rot="10800000" flipH="1">
              <a:off x="1743448" y="1785043"/>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58"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1372" y="232254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9" name="Suora yhdysviiva 358"/>
            <p:cNvCxnSpPr/>
            <p:nvPr/>
          </p:nvCxnSpPr>
          <p:spPr>
            <a:xfrm rot="10800000">
              <a:off x="1295026" y="3922092"/>
              <a:ext cx="4166855" cy="2103"/>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5" name="Ryhmä 4"/>
          <p:cNvGrpSpPr/>
          <p:nvPr/>
        </p:nvGrpSpPr>
        <p:grpSpPr>
          <a:xfrm>
            <a:off x="717735" y="1672103"/>
            <a:ext cx="5333307" cy="2493589"/>
            <a:chOff x="729116" y="1501315"/>
            <a:chExt cx="5333307" cy="2493589"/>
          </a:xfrm>
        </p:grpSpPr>
        <p:pic>
          <p:nvPicPr>
            <p:cNvPr id="149" name="Kuva 148"/>
            <p:cNvPicPr>
              <a:picLocks noChangeAspect="1"/>
            </p:cNvPicPr>
            <p:nvPr/>
          </p:nvPicPr>
          <p:blipFill>
            <a:blip r:embed="rId3">
              <a:extLst>
                <a:ext uri="{28A0092B-C50C-407E-A947-70E740481C1C}">
                  <a14:useLocalDpi xmlns:a14="http://schemas.microsoft.com/office/drawing/2010/main" val="0"/>
                </a:ext>
              </a:extLst>
            </a:blip>
            <a:srcRect/>
            <a:stretch/>
          </p:blipFill>
          <p:spPr>
            <a:xfrm>
              <a:off x="4775072" y="3031939"/>
              <a:ext cx="359200" cy="360000"/>
            </a:xfrm>
            <a:prstGeom prst="rect">
              <a:avLst/>
            </a:prstGeom>
          </p:spPr>
        </p:pic>
        <p:pic>
          <p:nvPicPr>
            <p:cNvPr id="16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729126" y="1785176"/>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3" name="Ryhmä 192"/>
            <p:cNvGrpSpPr/>
            <p:nvPr/>
          </p:nvGrpSpPr>
          <p:grpSpPr>
            <a:xfrm rot="10800000">
              <a:off x="729116" y="1683486"/>
              <a:ext cx="543177" cy="2308881"/>
              <a:chOff x="3357000" y="6318537"/>
              <a:chExt cx="543177" cy="2308881"/>
            </a:xfrm>
          </p:grpSpPr>
          <p:cxnSp>
            <p:nvCxnSpPr>
              <p:cNvPr id="300" name="Suora yhdysviiva 299"/>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uora yhdysviiva 300"/>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uora yhdysviiva 302"/>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Tekstiruutu 303"/>
              <p:cNvSpPr txBox="1"/>
              <p:nvPr/>
            </p:nvSpPr>
            <p:spPr>
              <a:xfrm>
                <a:off x="3530801" y="6318537"/>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05" name="Tekstiruutu 304"/>
              <p:cNvSpPr txBox="1"/>
              <p:nvPr/>
            </p:nvSpPr>
            <p:spPr>
              <a:xfrm>
                <a:off x="3545824" y="8473530"/>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194" name="Ryhmä 193"/>
            <p:cNvGrpSpPr/>
            <p:nvPr/>
          </p:nvGrpSpPr>
          <p:grpSpPr>
            <a:xfrm>
              <a:off x="5439999" y="2757050"/>
              <a:ext cx="622424" cy="1237854"/>
              <a:chOff x="3349652" y="6312090"/>
              <a:chExt cx="622424" cy="1237854"/>
            </a:xfrm>
          </p:grpSpPr>
          <p:cxnSp>
            <p:nvCxnSpPr>
              <p:cNvPr id="295" name="Suora yhdysviiva 294"/>
              <p:cNvCxnSpPr/>
              <p:nvPr/>
            </p:nvCxnSpPr>
            <p:spPr>
              <a:xfrm rot="10800000" flipH="1">
                <a:off x="3428503" y="6393030"/>
                <a:ext cx="0" cy="1079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uora yhdysviiva 295"/>
              <p:cNvCxnSpPr/>
              <p:nvPr/>
            </p:nvCxnSpPr>
            <p:spPr>
              <a:xfrm rot="10800000">
                <a:off x="3350424" y="6391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uora yhdysviiva 296"/>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8" name="Tekstiruutu 297"/>
              <p:cNvSpPr txBox="1"/>
              <p:nvPr/>
            </p:nvSpPr>
            <p:spPr>
              <a:xfrm>
                <a:off x="3544046" y="6312090"/>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299" name="Tekstiruutu 298"/>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pic>
          <p:nvPicPr>
            <p:cNvPr id="292"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85231" y="278442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621730" y="178504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0" name="Suora yhdysviiva 229"/>
            <p:cNvCxnSpPr/>
            <p:nvPr/>
          </p:nvCxnSpPr>
          <p:spPr>
            <a:xfrm>
              <a:off x="4028906" y="2849244"/>
              <a:ext cx="927702" cy="180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16" name="Kuva 215"/>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558154" y="1501315"/>
              <a:ext cx="358769" cy="359569"/>
            </a:xfrm>
            <a:prstGeom prst="rect">
              <a:avLst/>
            </a:prstGeom>
          </p:spPr>
        </p:pic>
        <p:pic>
          <p:nvPicPr>
            <p:cNvPr id="217" name="Kuva 216"/>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490905" y="1878202"/>
              <a:ext cx="505086" cy="444341"/>
            </a:xfrm>
            <a:prstGeom prst="rect">
              <a:avLst/>
            </a:prstGeom>
          </p:spPr>
        </p:pic>
        <p:cxnSp>
          <p:nvCxnSpPr>
            <p:cNvPr id="218" name="Suora yhdysviiva 217"/>
            <p:cNvCxnSpPr>
              <a:stCxn id="217" idx="2"/>
              <a:endCxn id="293" idx="2"/>
            </p:cNvCxnSpPr>
            <p:nvPr/>
          </p:nvCxnSpPr>
          <p:spPr>
            <a:xfrm rot="10800000" flipH="1">
              <a:off x="1743448" y="1785043"/>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97"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5462" y="230320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9" name="Suora yhdysviiva 158"/>
            <p:cNvCxnSpPr/>
            <p:nvPr/>
          </p:nvCxnSpPr>
          <p:spPr>
            <a:xfrm rot="10800000">
              <a:off x="1295026" y="3922092"/>
              <a:ext cx="4166855" cy="2103"/>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47"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5.19</a:t>
            </a:r>
          </a:p>
        </p:txBody>
      </p:sp>
      <p:sp>
        <p:nvSpPr>
          <p:cNvPr id="109" name="Suorakulmio 244"/>
          <p:cNvSpPr>
            <a:spLocks noChangeArrowheads="1"/>
          </p:cNvSpPr>
          <p:nvPr/>
        </p:nvSpPr>
        <p:spPr bwMode="auto">
          <a:xfrm>
            <a:off x="4692492" y="4183994"/>
            <a:ext cx="146557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sulkupuomi tai suojakaide. Sulkemiskohdan näkyvyys pimeällä on varmistettava.</a:t>
            </a:r>
          </a:p>
        </p:txBody>
      </p:sp>
      <p:cxnSp>
        <p:nvCxnSpPr>
          <p:cNvPr id="115" name="Suora yhdysviiva 114"/>
          <p:cNvCxnSpPr/>
          <p:nvPr/>
        </p:nvCxnSpPr>
        <p:spPr>
          <a:xfrm flipV="1">
            <a:off x="2593864" y="5534025"/>
            <a:ext cx="1035161" cy="23129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Suorakulmio 244"/>
          <p:cNvSpPr>
            <a:spLocks noChangeArrowheads="1"/>
          </p:cNvSpPr>
          <p:nvPr/>
        </p:nvSpPr>
        <p:spPr bwMode="auto">
          <a:xfrm>
            <a:off x="1135871" y="5602072"/>
            <a:ext cx="1465571"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Kaidetyyppi ja kaiteen kulma valitaan ohjeen Sulku- ja varoituslaitteet mukaan.</a:t>
            </a:r>
          </a:p>
        </p:txBody>
      </p:sp>
      <p:cxnSp>
        <p:nvCxnSpPr>
          <p:cNvPr id="111" name="Suora yhdysviiva 387"/>
          <p:cNvCxnSpPr>
            <a:cxnSpLocks noChangeShapeType="1"/>
          </p:cNvCxnSpPr>
          <p:nvPr/>
        </p:nvCxnSpPr>
        <p:spPr bwMode="auto">
          <a:xfrm>
            <a:off x="2742374" y="5457910"/>
            <a:ext cx="866965" cy="709"/>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12" name="Suora yhdysviiva 387"/>
          <p:cNvCxnSpPr>
            <a:cxnSpLocks noChangeShapeType="1"/>
          </p:cNvCxnSpPr>
          <p:nvPr/>
        </p:nvCxnSpPr>
        <p:spPr bwMode="auto">
          <a:xfrm flipV="1">
            <a:off x="3574697" y="5429557"/>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pic>
        <p:nvPicPr>
          <p:cNvPr id="91" name="Kuva 90">
            <a:extLst>
              <a:ext uri="{FF2B5EF4-FFF2-40B4-BE49-F238E27FC236}">
                <a16:creationId xmlns:a16="http://schemas.microsoft.com/office/drawing/2014/main" id="{6124DA3F-3E4C-4F4F-970D-903E3C3B2D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79043" y="5317247"/>
            <a:ext cx="1298580" cy="612000"/>
          </a:xfrm>
          <a:prstGeom prst="rect">
            <a:avLst/>
          </a:prstGeom>
        </p:spPr>
      </p:pic>
      <p:cxnSp>
        <p:nvCxnSpPr>
          <p:cNvPr id="92" name="Suora yhdysviiva 91">
            <a:extLst>
              <a:ext uri="{FF2B5EF4-FFF2-40B4-BE49-F238E27FC236}">
                <a16:creationId xmlns:a16="http://schemas.microsoft.com/office/drawing/2014/main" id="{8368F9BA-D0CA-46F8-BF24-51813DA3D250}"/>
              </a:ext>
            </a:extLst>
          </p:cNvPr>
          <p:cNvCxnSpPr>
            <a:cxnSpLocks/>
            <a:stCxn id="234" idx="0"/>
          </p:cNvCxnSpPr>
          <p:nvPr/>
        </p:nvCxnSpPr>
        <p:spPr>
          <a:xfrm>
            <a:off x="4027517" y="5434045"/>
            <a:ext cx="782608" cy="19284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Ryhmä 2">
            <a:extLst>
              <a:ext uri="{FF2B5EF4-FFF2-40B4-BE49-F238E27FC236}">
                <a16:creationId xmlns:a16="http://schemas.microsoft.com/office/drawing/2014/main" id="{4C97559A-E7B2-66D5-8551-0EF21B46ACE1}"/>
              </a:ext>
            </a:extLst>
          </p:cNvPr>
          <p:cNvGrpSpPr/>
          <p:nvPr/>
        </p:nvGrpSpPr>
        <p:grpSpPr>
          <a:xfrm>
            <a:off x="2714594" y="4057681"/>
            <a:ext cx="1655892" cy="2349203"/>
            <a:chOff x="2714594" y="4057681"/>
            <a:chExt cx="1655892" cy="2349203"/>
          </a:xfrm>
        </p:grpSpPr>
        <p:grpSp>
          <p:nvGrpSpPr>
            <p:cNvPr id="12" name="Ryhmä 11"/>
            <p:cNvGrpSpPr/>
            <p:nvPr/>
          </p:nvGrpSpPr>
          <p:grpSpPr>
            <a:xfrm>
              <a:off x="2714594" y="4057681"/>
              <a:ext cx="1655892" cy="2349203"/>
              <a:chOff x="2714594" y="4057681"/>
              <a:chExt cx="1655892" cy="2349203"/>
            </a:xfrm>
          </p:grpSpPr>
          <p:grpSp>
            <p:nvGrpSpPr>
              <p:cNvPr id="10" name="Ryhmä 9"/>
              <p:cNvGrpSpPr/>
              <p:nvPr/>
            </p:nvGrpSpPr>
            <p:grpSpPr>
              <a:xfrm>
                <a:off x="3991004" y="4109810"/>
                <a:ext cx="379482" cy="2255306"/>
                <a:chOff x="4377385" y="4126620"/>
                <a:chExt cx="379482" cy="2255306"/>
              </a:xfrm>
            </p:grpSpPr>
            <p:pic>
              <p:nvPicPr>
                <p:cNvPr id="232" name="Kuva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3310038">
                  <a:off x="4517451" y="6143007"/>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 name="Kuva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3310038">
                  <a:off x="4295826" y="5824889"/>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 name="Kuva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4174979" y="5432598"/>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 name="Kuva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4175439" y="503452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 name="Kuva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7500000">
                  <a:off x="4296323" y="46476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 name="Kuva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7500000">
                  <a:off x="4517948" y="4329026"/>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 name="Ryhmä 234"/>
              <p:cNvGrpSpPr/>
              <p:nvPr/>
            </p:nvGrpSpPr>
            <p:grpSpPr>
              <a:xfrm>
                <a:off x="2714594" y="4057681"/>
                <a:ext cx="1314818" cy="2349203"/>
                <a:chOff x="2714594" y="4057681"/>
                <a:chExt cx="1314818" cy="2349203"/>
              </a:xfrm>
            </p:grpSpPr>
            <p:pic>
              <p:nvPicPr>
                <p:cNvPr id="189" name="Picture 49" descr="T:\tie2014\1510014798_Liikenne tietyomaalla\Suunnittelu\Tienrakennustyömaat\Powerpoint\kaide6-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3770273">
                  <a:off x="3373722" y="5951271"/>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Picture 49" descr="T:\tie2014\1510014798_Liikenne tietyomaalla\Suunnittelu\Tienrakennustyömaat\Powerpoint\kaide6-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200224" y="5218113"/>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 name="Picture 49" descr="T:\tie2014\1510014798_Liikenne tietyomaalla\Suunnittelu\Tienrakennustyömaat\Powerpoint\kaide6-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7020000">
                  <a:off x="3374783" y="4467256"/>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 name="Suora yhdysviiva 387"/>
                <p:cNvCxnSpPr>
                  <a:cxnSpLocks noChangeShapeType="1"/>
                </p:cNvCxnSpPr>
                <p:nvPr/>
              </p:nvCxnSpPr>
              <p:spPr bwMode="auto">
                <a:xfrm flipV="1">
                  <a:off x="2714594" y="5428820"/>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06" name="Suorakulmio 211"/>
                <p:cNvSpPr>
                  <a:spLocks noChangeArrowheads="1"/>
                </p:cNvSpPr>
                <p:nvPr/>
              </p:nvSpPr>
              <p:spPr bwMode="auto">
                <a:xfrm>
                  <a:off x="2950403" y="5281351"/>
                  <a:ext cx="440513"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4,1 m</a:t>
                  </a:r>
                </a:p>
              </p:txBody>
            </p:sp>
            <p:sp>
              <p:nvSpPr>
                <p:cNvPr id="210" name="Suorakulmio 211"/>
                <p:cNvSpPr>
                  <a:spLocks noChangeArrowheads="1"/>
                </p:cNvSpPr>
                <p:nvPr/>
              </p:nvSpPr>
              <p:spPr bwMode="auto">
                <a:xfrm>
                  <a:off x="2994382" y="4898976"/>
                  <a:ext cx="370681" cy="123111"/>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fi-FI" altLang="fi-FI" sz="800" dirty="0">
                    <a:solidFill>
                      <a:srgbClr val="000000"/>
                    </a:solidFill>
                    <a:latin typeface="Arial" panose="020B0604020202020204" pitchFamily="34" charset="0"/>
                    <a:cs typeface="Arial" panose="020B0604020202020204" pitchFamily="34" charset="0"/>
                  </a:endParaRPr>
                </a:p>
              </p:txBody>
            </p:sp>
            <p:cxnSp>
              <p:nvCxnSpPr>
                <p:cNvPr id="240" name="Suora yhdysviiva 387"/>
                <p:cNvCxnSpPr>
                  <a:cxnSpLocks noChangeShapeType="1"/>
                </p:cNvCxnSpPr>
                <p:nvPr/>
              </p:nvCxnSpPr>
              <p:spPr bwMode="auto">
                <a:xfrm flipV="1">
                  <a:off x="3617007" y="5098827"/>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41" name="Suora yhdysviiva 387"/>
                <p:cNvCxnSpPr>
                  <a:cxnSpLocks noChangeShapeType="1"/>
                </p:cNvCxnSpPr>
                <p:nvPr/>
              </p:nvCxnSpPr>
              <p:spPr bwMode="auto">
                <a:xfrm>
                  <a:off x="3643313" y="5136356"/>
                  <a:ext cx="354806"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42" name="Suora yhdysviiva 387"/>
                <p:cNvCxnSpPr>
                  <a:cxnSpLocks noChangeShapeType="1"/>
                </p:cNvCxnSpPr>
                <p:nvPr/>
              </p:nvCxnSpPr>
              <p:spPr bwMode="auto">
                <a:xfrm flipV="1">
                  <a:off x="3973850" y="5098827"/>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sp>
          <p:nvSpPr>
            <p:cNvPr id="2" name="Suorakulmio 211">
              <a:extLst>
                <a:ext uri="{FF2B5EF4-FFF2-40B4-BE49-F238E27FC236}">
                  <a16:creationId xmlns:a16="http://schemas.microsoft.com/office/drawing/2014/main" id="{BFDFE845-8EC6-8AF9-D40A-CD3E799AD69A}"/>
                </a:ext>
              </a:extLst>
            </p:cNvPr>
            <p:cNvSpPr>
              <a:spLocks noChangeArrowheads="1"/>
            </p:cNvSpPr>
            <p:nvPr/>
          </p:nvSpPr>
          <p:spPr bwMode="auto">
            <a:xfrm>
              <a:off x="3667188" y="5213759"/>
              <a:ext cx="424758"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a:t>
              </a:r>
              <a:r>
                <a:rPr lang="fi-FI" altLang="fi-FI" sz="1000" dirty="0">
                  <a:solidFill>
                    <a:srgbClr val="000000"/>
                  </a:solidFill>
                  <a:latin typeface="Arial" panose="020B0604020202020204" pitchFamily="34" charset="0"/>
                  <a:cs typeface="Arial" panose="020B0604020202020204" pitchFamily="34" charset="0"/>
                </a:rPr>
                <a:t>m</a:t>
              </a:r>
            </a:p>
          </p:txBody>
        </p:sp>
      </p:grpSp>
      <p:sp>
        <p:nvSpPr>
          <p:cNvPr id="4" name="Suorakulmio 244">
            <a:extLst>
              <a:ext uri="{FF2B5EF4-FFF2-40B4-BE49-F238E27FC236}">
                <a16:creationId xmlns:a16="http://schemas.microsoft.com/office/drawing/2014/main" id="{E0697427-DFF5-3AEB-2226-5EDA54F74E9F}"/>
              </a:ext>
            </a:extLst>
          </p:cNvPr>
          <p:cNvSpPr>
            <a:spLocks noChangeArrowheads="1"/>
          </p:cNvSpPr>
          <p:nvPr/>
        </p:nvSpPr>
        <p:spPr bwMode="auto">
          <a:xfrm>
            <a:off x="4149000" y="5077438"/>
            <a:ext cx="634655" cy="230832"/>
          </a:xfrm>
          <a:prstGeom prst="rect">
            <a:avLst/>
          </a:prstGeom>
          <a:solidFill>
            <a:schemeClr val="bg1"/>
          </a:solid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Työalue</a:t>
            </a:r>
          </a:p>
        </p:txBody>
      </p:sp>
      <p:sp>
        <p:nvSpPr>
          <p:cNvPr id="6" name="Text Box 3">
            <a:extLst>
              <a:ext uri="{FF2B5EF4-FFF2-40B4-BE49-F238E27FC236}">
                <a16:creationId xmlns:a16="http://schemas.microsoft.com/office/drawing/2014/main" id="{6CD2ACDC-9E02-FDE7-0FE0-0F79A07BE736}"/>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Työ jalankulku- ja pyöräilyväylällä VÄHÄLIIKENTEISELLÄ TIELLÄ</a:t>
            </a:r>
          </a:p>
          <a:p>
            <a:pPr>
              <a:spcBef>
                <a:spcPct val="0"/>
              </a:spcBef>
              <a:buFontTx/>
              <a:buNone/>
            </a:pPr>
            <a:r>
              <a:rPr lang="fi-FI" altLang="fi-FI" sz="1300" dirty="0">
                <a:latin typeface="Arial" panose="020B0604020202020204" pitchFamily="34" charset="0"/>
                <a:cs typeface="Arial" panose="020B0604020202020204" pitchFamily="34" charset="0"/>
              </a:rPr>
              <a:t>(liikennemäärä enintään 900 ajon/vrk).</a:t>
            </a:r>
          </a:p>
          <a:p>
            <a:pPr>
              <a:spcBef>
                <a:spcPct val="0"/>
              </a:spcBef>
              <a:buFontTx/>
              <a:buNone/>
            </a:pPr>
            <a:r>
              <a:rPr lang="fi-FI" altLang="fi-FI" sz="1300" dirty="0">
                <a:latin typeface="Arial" panose="020B0604020202020204" pitchFamily="34" charset="0"/>
                <a:cs typeface="Arial" panose="020B0604020202020204" pitchFamily="34" charset="0"/>
              </a:rPr>
              <a:t>Väliaikainen vähintään 2,5 m leveä väylä jalankulun ja pyöräliikenteen</a:t>
            </a:r>
          </a:p>
          <a:p>
            <a:pPr>
              <a:spcBef>
                <a:spcPct val="0"/>
              </a:spcBef>
              <a:buFontTx/>
              <a:buNone/>
            </a:pPr>
            <a:r>
              <a:rPr lang="fi-FI" altLang="fi-FI" sz="1300" dirty="0">
                <a:latin typeface="Arial" panose="020B0604020202020204" pitchFamily="34" charset="0"/>
                <a:cs typeface="Arial" panose="020B0604020202020204" pitchFamily="34" charset="0"/>
              </a:rPr>
              <a:t>käytössä ajoradan reunassa.</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80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spTree>
    <p:extLst>
      <p:ext uri="{BB962C8B-B14F-4D97-AF65-F5344CB8AC3E}">
        <p14:creationId xmlns:p14="http://schemas.microsoft.com/office/powerpoint/2010/main" val="1125511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40"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5.20</a:t>
            </a:r>
          </a:p>
        </p:txBody>
      </p:sp>
      <p:grpSp>
        <p:nvGrpSpPr>
          <p:cNvPr id="2" name="Ryhmä 1"/>
          <p:cNvGrpSpPr/>
          <p:nvPr/>
        </p:nvGrpSpPr>
        <p:grpSpPr>
          <a:xfrm>
            <a:off x="651252" y="6288212"/>
            <a:ext cx="5333307" cy="2493589"/>
            <a:chOff x="632202" y="6735887"/>
            <a:chExt cx="5333307" cy="2493589"/>
          </a:xfrm>
        </p:grpSpPr>
        <p:pic>
          <p:nvPicPr>
            <p:cNvPr id="436" name="Kuva 435"/>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1559286" y="7340256"/>
              <a:ext cx="358726" cy="359525"/>
            </a:xfrm>
            <a:prstGeom prst="rect">
              <a:avLst/>
            </a:prstGeom>
          </p:spPr>
        </p:pic>
        <p:grpSp>
          <p:nvGrpSpPr>
            <p:cNvPr id="179" name="Ryhmä 178"/>
            <p:cNvGrpSpPr/>
            <p:nvPr/>
          </p:nvGrpSpPr>
          <p:grpSpPr>
            <a:xfrm rot="10800000">
              <a:off x="632202" y="6735887"/>
              <a:ext cx="5333307" cy="2493589"/>
              <a:chOff x="729116" y="1501315"/>
              <a:chExt cx="5333307" cy="2493589"/>
            </a:xfrm>
          </p:grpSpPr>
          <p:pic>
            <p:nvPicPr>
              <p:cNvPr id="18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729126" y="1785176"/>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3" name="Ryhmä 182"/>
              <p:cNvGrpSpPr/>
              <p:nvPr/>
            </p:nvGrpSpPr>
            <p:grpSpPr>
              <a:xfrm rot="10800000">
                <a:off x="729116" y="1683486"/>
                <a:ext cx="543177" cy="2308881"/>
                <a:chOff x="3357000" y="6318537"/>
                <a:chExt cx="543177" cy="2308881"/>
              </a:xfrm>
            </p:grpSpPr>
            <p:cxnSp>
              <p:nvCxnSpPr>
                <p:cNvPr id="206" name="Suora yhdysviiva 205"/>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uora yhdysviiva 206"/>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uora yhdysviiva 208"/>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kstiruutu 209"/>
                <p:cNvSpPr txBox="1"/>
                <p:nvPr/>
              </p:nvSpPr>
              <p:spPr>
                <a:xfrm>
                  <a:off x="3530801" y="6318537"/>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19" name="Tekstiruutu 218"/>
                <p:cNvSpPr txBox="1"/>
                <p:nvPr/>
              </p:nvSpPr>
              <p:spPr>
                <a:xfrm>
                  <a:off x="3545824" y="8473530"/>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184" name="Ryhmä 183"/>
              <p:cNvGrpSpPr/>
              <p:nvPr/>
            </p:nvGrpSpPr>
            <p:grpSpPr>
              <a:xfrm>
                <a:off x="5439999" y="2757050"/>
                <a:ext cx="622424" cy="1237854"/>
                <a:chOff x="3349652" y="6312090"/>
                <a:chExt cx="622424" cy="1237854"/>
              </a:xfrm>
            </p:grpSpPr>
            <p:cxnSp>
              <p:nvCxnSpPr>
                <p:cNvPr id="200" name="Suora yhdysviiva 199"/>
                <p:cNvCxnSpPr/>
                <p:nvPr/>
              </p:nvCxnSpPr>
              <p:spPr>
                <a:xfrm rot="10800000" flipH="1">
                  <a:off x="3428503" y="6393030"/>
                  <a:ext cx="0" cy="1079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uora yhdysviiva 200"/>
                <p:cNvCxnSpPr/>
                <p:nvPr/>
              </p:nvCxnSpPr>
              <p:spPr>
                <a:xfrm rot="10800000">
                  <a:off x="3350424" y="6391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uora yhdysviiva 202"/>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Tekstiruutu 203"/>
                <p:cNvSpPr txBox="1"/>
                <p:nvPr/>
              </p:nvSpPr>
              <p:spPr>
                <a:xfrm>
                  <a:off x="3544046" y="6312090"/>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205" name="Tekstiruutu 204"/>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pic>
            <p:nvPicPr>
              <p:cNvPr id="185"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85231" y="278442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621730" y="178504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8" name="Suora yhdysviiva 197"/>
              <p:cNvCxnSpPr/>
              <p:nvPr/>
            </p:nvCxnSpPr>
            <p:spPr>
              <a:xfrm>
                <a:off x="4028906" y="2849244"/>
                <a:ext cx="927702" cy="180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90" name="Kuva 189"/>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558154" y="1501315"/>
                <a:ext cx="358769" cy="359569"/>
              </a:xfrm>
              <a:prstGeom prst="rect">
                <a:avLst/>
              </a:prstGeom>
            </p:spPr>
          </p:pic>
          <p:pic>
            <p:nvPicPr>
              <p:cNvPr id="191" name="Kuva 190"/>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490905" y="1878202"/>
                <a:ext cx="505086" cy="444341"/>
              </a:xfrm>
              <a:prstGeom prst="rect">
                <a:avLst/>
              </a:prstGeom>
            </p:spPr>
          </p:pic>
          <p:cxnSp>
            <p:nvCxnSpPr>
              <p:cNvPr id="192" name="Suora yhdysviiva 191"/>
              <p:cNvCxnSpPr>
                <a:stCxn id="191" idx="2"/>
                <a:endCxn id="186" idx="2"/>
              </p:cNvCxnSpPr>
              <p:nvPr/>
            </p:nvCxnSpPr>
            <p:spPr>
              <a:xfrm rot="10800000" flipH="1">
                <a:off x="1743448" y="1785043"/>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94"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1372" y="2312754"/>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5" name="Suora yhdysviiva 194"/>
              <p:cNvCxnSpPr/>
              <p:nvPr/>
            </p:nvCxnSpPr>
            <p:spPr>
              <a:xfrm rot="10800000">
                <a:off x="1295026" y="3922092"/>
                <a:ext cx="4166855" cy="2103"/>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3" name="Ryhmä 2"/>
          <p:cNvGrpSpPr/>
          <p:nvPr/>
        </p:nvGrpSpPr>
        <p:grpSpPr>
          <a:xfrm>
            <a:off x="738641" y="1663240"/>
            <a:ext cx="5333307" cy="2493589"/>
            <a:chOff x="729116" y="1501315"/>
            <a:chExt cx="5333307" cy="2493589"/>
          </a:xfrm>
        </p:grpSpPr>
        <p:pic>
          <p:nvPicPr>
            <p:cNvPr id="435" name="Kuva 434"/>
            <p:cNvPicPr>
              <a:picLocks noChangeAspect="1"/>
            </p:cNvPicPr>
            <p:nvPr/>
          </p:nvPicPr>
          <p:blipFill>
            <a:blip r:embed="rId3">
              <a:extLst>
                <a:ext uri="{28A0092B-C50C-407E-A947-70E740481C1C}">
                  <a14:useLocalDpi xmlns:a14="http://schemas.microsoft.com/office/drawing/2010/main" val="0"/>
                </a:ext>
              </a:extLst>
            </a:blip>
            <a:srcRect/>
            <a:stretch/>
          </p:blipFill>
          <p:spPr>
            <a:xfrm>
              <a:off x="4776601" y="3028541"/>
              <a:ext cx="358726" cy="359525"/>
            </a:xfrm>
            <a:prstGeom prst="rect">
              <a:avLst/>
            </a:prstGeom>
          </p:spPr>
        </p:pic>
        <p:grpSp>
          <p:nvGrpSpPr>
            <p:cNvPr id="221" name="Ryhmä 220"/>
            <p:cNvGrpSpPr/>
            <p:nvPr/>
          </p:nvGrpSpPr>
          <p:grpSpPr>
            <a:xfrm>
              <a:off x="729116" y="1501315"/>
              <a:ext cx="5333307" cy="2493589"/>
              <a:chOff x="729116" y="1501315"/>
              <a:chExt cx="5333307" cy="2493589"/>
            </a:xfrm>
          </p:grpSpPr>
          <p:pic>
            <p:nvPicPr>
              <p:cNvPr id="225"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729126" y="1785176"/>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6" name="Ryhmä 225"/>
              <p:cNvGrpSpPr/>
              <p:nvPr/>
            </p:nvGrpSpPr>
            <p:grpSpPr>
              <a:xfrm rot="10800000">
                <a:off x="729116" y="1683486"/>
                <a:ext cx="543177" cy="2308881"/>
                <a:chOff x="3357000" y="6318537"/>
                <a:chExt cx="543177" cy="2308881"/>
              </a:xfrm>
            </p:grpSpPr>
            <p:cxnSp>
              <p:nvCxnSpPr>
                <p:cNvPr id="365" name="Suora yhdysviiva 364"/>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uora yhdysviiva 365"/>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uora yhdysviiva 367"/>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9" name="Tekstiruutu 368"/>
                <p:cNvSpPr txBox="1"/>
                <p:nvPr/>
              </p:nvSpPr>
              <p:spPr>
                <a:xfrm>
                  <a:off x="3530801" y="6318537"/>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70" name="Tekstiruutu 369"/>
                <p:cNvSpPr txBox="1"/>
                <p:nvPr/>
              </p:nvSpPr>
              <p:spPr>
                <a:xfrm>
                  <a:off x="3545824" y="8473530"/>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227" name="Ryhmä 226"/>
              <p:cNvGrpSpPr/>
              <p:nvPr/>
            </p:nvGrpSpPr>
            <p:grpSpPr>
              <a:xfrm>
                <a:off x="5439999" y="2757050"/>
                <a:ext cx="622424" cy="1237854"/>
                <a:chOff x="3349652" y="6312090"/>
                <a:chExt cx="622424" cy="1237854"/>
              </a:xfrm>
            </p:grpSpPr>
            <p:cxnSp>
              <p:nvCxnSpPr>
                <p:cNvPr id="360" name="Suora yhdysviiva 359"/>
                <p:cNvCxnSpPr/>
                <p:nvPr/>
              </p:nvCxnSpPr>
              <p:spPr>
                <a:xfrm rot="10800000" flipH="1">
                  <a:off x="3428503" y="6393030"/>
                  <a:ext cx="0" cy="1079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uora yhdysviiva 360"/>
                <p:cNvCxnSpPr/>
                <p:nvPr/>
              </p:nvCxnSpPr>
              <p:spPr>
                <a:xfrm rot="10800000">
                  <a:off x="3350424" y="6391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uora yhdysviiva 361"/>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3" name="Tekstiruutu 362"/>
                <p:cNvSpPr txBox="1"/>
                <p:nvPr/>
              </p:nvSpPr>
              <p:spPr>
                <a:xfrm>
                  <a:off x="3544046" y="6312090"/>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64" name="Tekstiruutu 363"/>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pic>
            <p:nvPicPr>
              <p:cNvPr id="228"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85231" y="278442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621730" y="178504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8" name="Suora yhdysviiva 357"/>
              <p:cNvCxnSpPr/>
              <p:nvPr/>
            </p:nvCxnSpPr>
            <p:spPr>
              <a:xfrm>
                <a:off x="4028906" y="2849244"/>
                <a:ext cx="927702" cy="180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81" name="Kuva 280"/>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558154" y="1501315"/>
                <a:ext cx="358769" cy="359569"/>
              </a:xfrm>
              <a:prstGeom prst="rect">
                <a:avLst/>
              </a:prstGeom>
            </p:spPr>
          </p:pic>
          <p:pic>
            <p:nvPicPr>
              <p:cNvPr id="284" name="Kuva 283"/>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490905" y="1878202"/>
                <a:ext cx="505086" cy="444341"/>
              </a:xfrm>
              <a:prstGeom prst="rect">
                <a:avLst/>
              </a:prstGeom>
            </p:spPr>
          </p:pic>
          <p:cxnSp>
            <p:nvCxnSpPr>
              <p:cNvPr id="328" name="Suora yhdysviiva 327"/>
              <p:cNvCxnSpPr>
                <a:stCxn id="284" idx="2"/>
                <a:endCxn id="229" idx="2"/>
              </p:cNvCxnSpPr>
              <p:nvPr/>
            </p:nvCxnSpPr>
            <p:spPr>
              <a:xfrm rot="10800000" flipH="1">
                <a:off x="1743448" y="1785043"/>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54"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5462" y="2317614"/>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5" name="Suora yhdysviiva 354"/>
              <p:cNvCxnSpPr/>
              <p:nvPr/>
            </p:nvCxnSpPr>
            <p:spPr>
              <a:xfrm rot="10800000">
                <a:off x="1295026" y="3922092"/>
                <a:ext cx="4166855" cy="2103"/>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cxnSp>
        <p:nvCxnSpPr>
          <p:cNvPr id="111" name="Suora yhdysviiva 110"/>
          <p:cNvCxnSpPr/>
          <p:nvPr/>
        </p:nvCxnSpPr>
        <p:spPr>
          <a:xfrm flipV="1">
            <a:off x="2593864" y="5534025"/>
            <a:ext cx="1035161" cy="23129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2" name="Ryhmä 261"/>
          <p:cNvGrpSpPr/>
          <p:nvPr/>
        </p:nvGrpSpPr>
        <p:grpSpPr>
          <a:xfrm>
            <a:off x="2708019" y="4077348"/>
            <a:ext cx="1655892" cy="2349203"/>
            <a:chOff x="2714594" y="4057681"/>
            <a:chExt cx="1655892" cy="2349203"/>
          </a:xfrm>
        </p:grpSpPr>
        <p:grpSp>
          <p:nvGrpSpPr>
            <p:cNvPr id="263" name="Ryhmä 262"/>
            <p:cNvGrpSpPr/>
            <p:nvPr/>
          </p:nvGrpSpPr>
          <p:grpSpPr>
            <a:xfrm>
              <a:off x="3991004" y="4109810"/>
              <a:ext cx="379482" cy="2255306"/>
              <a:chOff x="4377385" y="4126620"/>
              <a:chExt cx="379482" cy="2255306"/>
            </a:xfrm>
          </p:grpSpPr>
          <p:pic>
            <p:nvPicPr>
              <p:cNvPr id="293" name="Kuva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3310038">
                <a:off x="4517451" y="6143007"/>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 name="Kuva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3310038">
                <a:off x="4295826" y="5824889"/>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 name="Kuva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4174979" y="5432598"/>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 name="Kuva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4175439" y="503452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Kuva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7500000">
                <a:off x="4296323" y="46476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Kuva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7500000">
                <a:off x="4517948" y="4329026"/>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5" name="Ryhmä 264"/>
            <p:cNvGrpSpPr/>
            <p:nvPr/>
          </p:nvGrpSpPr>
          <p:grpSpPr>
            <a:xfrm>
              <a:off x="2714594" y="4057681"/>
              <a:ext cx="1314818" cy="2349203"/>
              <a:chOff x="2714594" y="4057681"/>
              <a:chExt cx="1314818" cy="2349203"/>
            </a:xfrm>
          </p:grpSpPr>
          <p:pic>
            <p:nvPicPr>
              <p:cNvPr id="268" name="Picture 49" descr="T:\tie2014\1510014798_Liikenne tietyomaalla\Suunnittelu\Tienrakennustyömaat\Powerpoint\kaide6-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770273">
                <a:off x="3373722" y="5951271"/>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Picture 49" descr="T:\tie2014\1510014798_Liikenne tietyomaalla\Suunnittelu\Tienrakennustyömaat\Powerpoint\kaide6-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3200224" y="5218113"/>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Picture 49" descr="T:\tie2014\1510014798_Liikenne tietyomaalla\Suunnittelu\Tienrakennustyömaat\Powerpoint\kaide6-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7020000">
                <a:off x="3374783" y="4467256"/>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4" name="Suora yhdysviiva 387"/>
              <p:cNvCxnSpPr>
                <a:cxnSpLocks noChangeShapeType="1"/>
              </p:cNvCxnSpPr>
              <p:nvPr/>
            </p:nvCxnSpPr>
            <p:spPr bwMode="auto">
              <a:xfrm flipV="1">
                <a:off x="2714594" y="5405005"/>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76" name="Suorakulmio 211"/>
              <p:cNvSpPr>
                <a:spLocks noChangeArrowheads="1"/>
              </p:cNvSpPr>
              <p:nvPr/>
            </p:nvSpPr>
            <p:spPr bwMode="auto">
              <a:xfrm>
                <a:off x="2950403" y="5281351"/>
                <a:ext cx="440513"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4,1 m</a:t>
                </a:r>
              </a:p>
            </p:txBody>
          </p:sp>
          <p:sp>
            <p:nvSpPr>
              <p:cNvPr id="277" name="Suorakulmio 211"/>
              <p:cNvSpPr>
                <a:spLocks noChangeArrowheads="1"/>
              </p:cNvSpPr>
              <p:nvPr/>
            </p:nvSpPr>
            <p:spPr bwMode="auto">
              <a:xfrm>
                <a:off x="2994382" y="4898976"/>
                <a:ext cx="370681" cy="123111"/>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fi-FI" altLang="fi-FI" sz="800" dirty="0">
                  <a:solidFill>
                    <a:srgbClr val="000000"/>
                  </a:solidFill>
                  <a:latin typeface="Arial" panose="020B0604020202020204" pitchFamily="34" charset="0"/>
                  <a:cs typeface="Arial" panose="020B0604020202020204" pitchFamily="34" charset="0"/>
                </a:endParaRPr>
              </a:p>
            </p:txBody>
          </p:sp>
          <p:cxnSp>
            <p:nvCxnSpPr>
              <p:cNvPr id="290" name="Suora yhdysviiva 387"/>
              <p:cNvCxnSpPr>
                <a:cxnSpLocks noChangeShapeType="1"/>
              </p:cNvCxnSpPr>
              <p:nvPr/>
            </p:nvCxnSpPr>
            <p:spPr bwMode="auto">
              <a:xfrm flipV="1">
                <a:off x="3617007" y="5098827"/>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91" name="Suora yhdysviiva 387"/>
              <p:cNvCxnSpPr>
                <a:cxnSpLocks noChangeShapeType="1"/>
              </p:cNvCxnSpPr>
              <p:nvPr/>
            </p:nvCxnSpPr>
            <p:spPr bwMode="auto">
              <a:xfrm>
                <a:off x="3643313" y="5136356"/>
                <a:ext cx="354806"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92" name="Suora yhdysviiva 387"/>
              <p:cNvCxnSpPr>
                <a:cxnSpLocks noChangeShapeType="1"/>
              </p:cNvCxnSpPr>
              <p:nvPr/>
            </p:nvCxnSpPr>
            <p:spPr bwMode="auto">
              <a:xfrm flipV="1">
                <a:off x="3973850" y="5098827"/>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sp>
        <p:nvSpPr>
          <p:cNvPr id="112" name="Suorakulmio 244"/>
          <p:cNvSpPr>
            <a:spLocks noChangeArrowheads="1"/>
          </p:cNvSpPr>
          <p:nvPr/>
        </p:nvSpPr>
        <p:spPr bwMode="auto">
          <a:xfrm>
            <a:off x="4692492" y="4183994"/>
            <a:ext cx="146557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sulkupuomi tai suojakaide. Sulkemiskohdan näkyvyys pimeällä on varmistettava.</a:t>
            </a:r>
          </a:p>
        </p:txBody>
      </p:sp>
      <p:sp>
        <p:nvSpPr>
          <p:cNvPr id="113" name="Suorakulmio 244"/>
          <p:cNvSpPr>
            <a:spLocks noChangeArrowheads="1"/>
          </p:cNvSpPr>
          <p:nvPr/>
        </p:nvSpPr>
        <p:spPr bwMode="auto">
          <a:xfrm>
            <a:off x="1135871" y="5602072"/>
            <a:ext cx="1465571"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Kaidetyyppi ja kaiteen kulma valitaan ohjeen Sulku- ja varoituslaitteet mukaan.</a:t>
            </a:r>
          </a:p>
        </p:txBody>
      </p:sp>
      <p:cxnSp>
        <p:nvCxnSpPr>
          <p:cNvPr id="109" name="Suora yhdysviiva 387"/>
          <p:cNvCxnSpPr>
            <a:cxnSpLocks noChangeShapeType="1"/>
          </p:cNvCxnSpPr>
          <p:nvPr/>
        </p:nvCxnSpPr>
        <p:spPr bwMode="auto">
          <a:xfrm flipV="1">
            <a:off x="3574697" y="5429557"/>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10" name="Suora yhdysviiva 387"/>
          <p:cNvCxnSpPr>
            <a:cxnSpLocks noChangeShapeType="1"/>
          </p:cNvCxnSpPr>
          <p:nvPr/>
        </p:nvCxnSpPr>
        <p:spPr bwMode="auto">
          <a:xfrm>
            <a:off x="2742374" y="5457910"/>
            <a:ext cx="866965" cy="709"/>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pic>
        <p:nvPicPr>
          <p:cNvPr id="93" name="Kuva 92">
            <a:extLst>
              <a:ext uri="{FF2B5EF4-FFF2-40B4-BE49-F238E27FC236}">
                <a16:creationId xmlns:a16="http://schemas.microsoft.com/office/drawing/2014/main" id="{C32B07AA-3E67-45F6-A643-70B0AAC3D0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79043" y="5317247"/>
            <a:ext cx="1298580" cy="612000"/>
          </a:xfrm>
          <a:prstGeom prst="rect">
            <a:avLst/>
          </a:prstGeom>
        </p:spPr>
      </p:pic>
      <p:cxnSp>
        <p:nvCxnSpPr>
          <p:cNvPr id="94" name="Suora yhdysviiva 93">
            <a:extLst>
              <a:ext uri="{FF2B5EF4-FFF2-40B4-BE49-F238E27FC236}">
                <a16:creationId xmlns:a16="http://schemas.microsoft.com/office/drawing/2014/main" id="{8FC992EA-F775-4A5E-939C-2BBC3099E44F}"/>
              </a:ext>
            </a:extLst>
          </p:cNvPr>
          <p:cNvCxnSpPr>
            <a:cxnSpLocks/>
            <a:stCxn id="295" idx="0"/>
          </p:cNvCxnSpPr>
          <p:nvPr/>
        </p:nvCxnSpPr>
        <p:spPr>
          <a:xfrm>
            <a:off x="4020942" y="5453712"/>
            <a:ext cx="789183" cy="17318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uorakulmio 244">
            <a:extLst>
              <a:ext uri="{FF2B5EF4-FFF2-40B4-BE49-F238E27FC236}">
                <a16:creationId xmlns:a16="http://schemas.microsoft.com/office/drawing/2014/main" id="{F8C99347-E43D-2711-A70C-18B748EE50B2}"/>
              </a:ext>
            </a:extLst>
          </p:cNvPr>
          <p:cNvSpPr>
            <a:spLocks noChangeArrowheads="1"/>
          </p:cNvSpPr>
          <p:nvPr/>
        </p:nvSpPr>
        <p:spPr bwMode="auto">
          <a:xfrm>
            <a:off x="4149000" y="5077438"/>
            <a:ext cx="634655" cy="230832"/>
          </a:xfrm>
          <a:prstGeom prst="rect">
            <a:avLst/>
          </a:prstGeom>
          <a:solidFill>
            <a:schemeClr val="bg1"/>
          </a:solid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Työalue</a:t>
            </a:r>
          </a:p>
        </p:txBody>
      </p:sp>
      <p:sp>
        <p:nvSpPr>
          <p:cNvPr id="5" name="Suorakulmio 211">
            <a:extLst>
              <a:ext uri="{FF2B5EF4-FFF2-40B4-BE49-F238E27FC236}">
                <a16:creationId xmlns:a16="http://schemas.microsoft.com/office/drawing/2014/main" id="{55411C80-7BB9-B9A6-A51E-FA5814673D33}"/>
              </a:ext>
            </a:extLst>
          </p:cNvPr>
          <p:cNvSpPr>
            <a:spLocks noChangeArrowheads="1"/>
          </p:cNvSpPr>
          <p:nvPr/>
        </p:nvSpPr>
        <p:spPr bwMode="auto">
          <a:xfrm>
            <a:off x="3667188" y="5213759"/>
            <a:ext cx="424758"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a:t>
            </a:r>
            <a:r>
              <a:rPr lang="fi-FI" altLang="fi-FI" sz="1000" dirty="0">
                <a:solidFill>
                  <a:srgbClr val="000000"/>
                </a:solidFill>
                <a:latin typeface="Arial" panose="020B0604020202020204" pitchFamily="34" charset="0"/>
                <a:cs typeface="Arial" panose="020B0604020202020204" pitchFamily="34" charset="0"/>
              </a:rPr>
              <a:t>m</a:t>
            </a:r>
          </a:p>
        </p:txBody>
      </p:sp>
      <p:sp>
        <p:nvSpPr>
          <p:cNvPr id="6" name="Text Box 3">
            <a:extLst>
              <a:ext uri="{FF2B5EF4-FFF2-40B4-BE49-F238E27FC236}">
                <a16:creationId xmlns:a16="http://schemas.microsoft.com/office/drawing/2014/main" id="{DDA76541-FEFF-BE3D-2272-A299167D15D0}"/>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Työ jalankulku- ja pyöräilyväylällä VÄHÄLIIKENTEISELLÄ TIELLÄ</a:t>
            </a:r>
          </a:p>
          <a:p>
            <a:pPr>
              <a:spcBef>
                <a:spcPct val="0"/>
              </a:spcBef>
              <a:buFontTx/>
              <a:buNone/>
            </a:pPr>
            <a:r>
              <a:rPr lang="fi-FI" altLang="fi-FI" sz="1300" dirty="0">
                <a:latin typeface="Arial" panose="020B0604020202020204" pitchFamily="34" charset="0"/>
                <a:cs typeface="Arial" panose="020B0604020202020204" pitchFamily="34" charset="0"/>
              </a:rPr>
              <a:t>(liikennemäärä enintään 900 ajon/vrk).</a:t>
            </a:r>
          </a:p>
          <a:p>
            <a:pPr marL="0" marR="0" lvl="0" indent="0" algn="l" defTabSz="457200" rtl="0" eaLnBrk="1" fontAlgn="auto" latinLnBrk="0" hangingPunct="1">
              <a:lnSpc>
                <a:spcPct val="100000"/>
              </a:lnSpc>
              <a:spcBef>
                <a:spcPct val="0"/>
              </a:spcBef>
              <a:spcAft>
                <a:spcPts val="0"/>
              </a:spcAft>
              <a:buClrTx/>
              <a:buSzTx/>
              <a:buFontTx/>
              <a:buNone/>
              <a:tabLst/>
              <a:defRPr/>
            </a:pPr>
            <a:r>
              <a:rPr lang="fi-FI" altLang="fi-FI" sz="1300" dirty="0">
                <a:latin typeface="Arial" panose="020B0604020202020204" pitchFamily="34" charset="0"/>
                <a:cs typeface="Arial" panose="020B0604020202020204" pitchFamily="34" charset="0"/>
              </a:rPr>
              <a:t>Väliaikainen vähintään 2,5 m leveä </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väylä jalankulun ja pyöräliikenteen</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käytössä ajoradan reunassa.</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70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spTree>
    <p:extLst>
      <p:ext uri="{BB962C8B-B14F-4D97-AF65-F5344CB8AC3E}">
        <p14:creationId xmlns:p14="http://schemas.microsoft.com/office/powerpoint/2010/main" val="1753706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Ryhmä 2"/>
          <p:cNvGrpSpPr/>
          <p:nvPr/>
        </p:nvGrpSpPr>
        <p:grpSpPr>
          <a:xfrm>
            <a:off x="651252" y="6278687"/>
            <a:ext cx="5333307" cy="2493589"/>
            <a:chOff x="632202" y="6735887"/>
            <a:chExt cx="5333307" cy="2493589"/>
          </a:xfrm>
        </p:grpSpPr>
        <p:pic>
          <p:nvPicPr>
            <p:cNvPr id="328" name="Kuva 327"/>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1557869" y="7339327"/>
              <a:ext cx="358726" cy="359525"/>
            </a:xfrm>
            <a:prstGeom prst="rect">
              <a:avLst/>
            </a:prstGeom>
          </p:spPr>
        </p:pic>
        <p:grpSp>
          <p:nvGrpSpPr>
            <p:cNvPr id="183" name="Ryhmä 182"/>
            <p:cNvGrpSpPr/>
            <p:nvPr/>
          </p:nvGrpSpPr>
          <p:grpSpPr>
            <a:xfrm rot="10800000">
              <a:off x="632202" y="6735887"/>
              <a:ext cx="5333307" cy="2493589"/>
              <a:chOff x="729116" y="1501315"/>
              <a:chExt cx="5333307" cy="2493589"/>
            </a:xfrm>
          </p:grpSpPr>
          <p:pic>
            <p:nvPicPr>
              <p:cNvPr id="18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729126" y="1785176"/>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7" name="Ryhmä 186"/>
              <p:cNvGrpSpPr/>
              <p:nvPr/>
            </p:nvGrpSpPr>
            <p:grpSpPr>
              <a:xfrm rot="10800000">
                <a:off x="729116" y="1683486"/>
                <a:ext cx="543177" cy="2308881"/>
                <a:chOff x="3357000" y="6318537"/>
                <a:chExt cx="543177" cy="2308881"/>
              </a:xfrm>
            </p:grpSpPr>
            <p:cxnSp>
              <p:nvCxnSpPr>
                <p:cNvPr id="289" name="Suora yhdysviiva 288"/>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uora yhdysviiva 289"/>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uora yhdysviiva 291"/>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3" name="Tekstiruutu 292"/>
                <p:cNvSpPr txBox="1"/>
                <p:nvPr/>
              </p:nvSpPr>
              <p:spPr>
                <a:xfrm>
                  <a:off x="3530801" y="6318537"/>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94" name="Tekstiruutu 293"/>
                <p:cNvSpPr txBox="1"/>
                <p:nvPr/>
              </p:nvSpPr>
              <p:spPr>
                <a:xfrm>
                  <a:off x="3545824" y="8473530"/>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188" name="Ryhmä 187"/>
              <p:cNvGrpSpPr/>
              <p:nvPr/>
            </p:nvGrpSpPr>
            <p:grpSpPr>
              <a:xfrm>
                <a:off x="5439999" y="2757050"/>
                <a:ext cx="622424" cy="1237854"/>
                <a:chOff x="3349652" y="6312090"/>
                <a:chExt cx="622424" cy="1237854"/>
              </a:xfrm>
            </p:grpSpPr>
            <p:cxnSp>
              <p:nvCxnSpPr>
                <p:cNvPr id="284" name="Suora yhdysviiva 283"/>
                <p:cNvCxnSpPr/>
                <p:nvPr/>
              </p:nvCxnSpPr>
              <p:spPr>
                <a:xfrm rot="10800000" flipH="1">
                  <a:off x="3428503" y="6393030"/>
                  <a:ext cx="0" cy="1079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uora yhdysviiva 284"/>
                <p:cNvCxnSpPr/>
                <p:nvPr/>
              </p:nvCxnSpPr>
              <p:spPr>
                <a:xfrm rot="10800000">
                  <a:off x="3350424" y="6391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7" name="Tekstiruutu 286"/>
                <p:cNvSpPr txBox="1"/>
                <p:nvPr/>
              </p:nvSpPr>
              <p:spPr>
                <a:xfrm>
                  <a:off x="3544046" y="6312090"/>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288" name="Tekstiruutu 287"/>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pic>
            <p:nvPicPr>
              <p:cNvPr id="210"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85231" y="278442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621730" y="178504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2" name="Suora yhdysviiva 281"/>
              <p:cNvCxnSpPr/>
              <p:nvPr/>
            </p:nvCxnSpPr>
            <p:spPr>
              <a:xfrm>
                <a:off x="4028906" y="2849244"/>
                <a:ext cx="927702" cy="180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74" name="Kuva 273"/>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558154" y="1501315"/>
                <a:ext cx="358769" cy="359569"/>
              </a:xfrm>
              <a:prstGeom prst="rect">
                <a:avLst/>
              </a:prstGeom>
            </p:spPr>
          </p:pic>
          <p:pic>
            <p:nvPicPr>
              <p:cNvPr id="275" name="Kuva 274"/>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490905" y="1878202"/>
                <a:ext cx="505086" cy="444341"/>
              </a:xfrm>
              <a:prstGeom prst="rect">
                <a:avLst/>
              </a:prstGeom>
            </p:spPr>
          </p:pic>
          <p:cxnSp>
            <p:nvCxnSpPr>
              <p:cNvPr id="276" name="Suora yhdysviiva 275"/>
              <p:cNvCxnSpPr>
                <a:stCxn id="275" idx="2"/>
                <a:endCxn id="222" idx="2"/>
              </p:cNvCxnSpPr>
              <p:nvPr/>
            </p:nvCxnSpPr>
            <p:spPr>
              <a:xfrm rot="10800000" flipH="1">
                <a:off x="1743448" y="1785043"/>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78"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1372" y="2314104"/>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9" name="Suora yhdysviiva 278"/>
              <p:cNvCxnSpPr/>
              <p:nvPr/>
            </p:nvCxnSpPr>
            <p:spPr>
              <a:xfrm rot="10800000">
                <a:off x="1295026" y="3922092"/>
                <a:ext cx="4166855" cy="2103"/>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44"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5.21</a:t>
            </a:r>
          </a:p>
        </p:txBody>
      </p:sp>
      <p:grpSp>
        <p:nvGrpSpPr>
          <p:cNvPr id="2" name="Ryhmä 1"/>
          <p:cNvGrpSpPr/>
          <p:nvPr/>
        </p:nvGrpSpPr>
        <p:grpSpPr>
          <a:xfrm>
            <a:off x="729116" y="1672765"/>
            <a:ext cx="5333307" cy="2493589"/>
            <a:chOff x="729116" y="1501315"/>
            <a:chExt cx="5333307" cy="2493589"/>
          </a:xfrm>
        </p:grpSpPr>
        <p:pic>
          <p:nvPicPr>
            <p:cNvPr id="327" name="Kuva 326"/>
            <p:cNvPicPr>
              <a:picLocks noChangeAspect="1"/>
            </p:cNvPicPr>
            <p:nvPr/>
          </p:nvPicPr>
          <p:blipFill>
            <a:blip r:embed="rId3">
              <a:extLst>
                <a:ext uri="{28A0092B-C50C-407E-A947-70E740481C1C}">
                  <a14:useLocalDpi xmlns:a14="http://schemas.microsoft.com/office/drawing/2010/main" val="0"/>
                </a:ext>
              </a:extLst>
            </a:blip>
            <a:srcRect/>
            <a:stretch/>
          </p:blipFill>
          <p:spPr>
            <a:xfrm>
              <a:off x="4771814" y="3034652"/>
              <a:ext cx="358726" cy="359525"/>
            </a:xfrm>
            <a:prstGeom prst="rect">
              <a:avLst/>
            </a:prstGeom>
          </p:spPr>
        </p:pic>
        <p:grpSp>
          <p:nvGrpSpPr>
            <p:cNvPr id="295" name="Ryhmä 294"/>
            <p:cNvGrpSpPr/>
            <p:nvPr/>
          </p:nvGrpSpPr>
          <p:grpSpPr>
            <a:xfrm>
              <a:off x="729116" y="1501315"/>
              <a:ext cx="5333307" cy="2493589"/>
              <a:chOff x="729116" y="1501315"/>
              <a:chExt cx="5333307" cy="2493589"/>
            </a:xfrm>
          </p:grpSpPr>
          <p:pic>
            <p:nvPicPr>
              <p:cNvPr id="298"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729126" y="1785176"/>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9" name="Ryhmä 298"/>
              <p:cNvGrpSpPr/>
              <p:nvPr/>
            </p:nvGrpSpPr>
            <p:grpSpPr>
              <a:xfrm rot="10800000">
                <a:off x="729116" y="1683486"/>
                <a:ext cx="543177" cy="2308881"/>
                <a:chOff x="3357000" y="6318537"/>
                <a:chExt cx="543177" cy="2308881"/>
              </a:xfrm>
            </p:grpSpPr>
            <p:cxnSp>
              <p:nvCxnSpPr>
                <p:cNvPr id="321" name="Suora yhdysviiva 320"/>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uora yhdysviiva 32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uora yhdysviiva 323"/>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5" name="Tekstiruutu 324"/>
                <p:cNvSpPr txBox="1"/>
                <p:nvPr/>
              </p:nvSpPr>
              <p:spPr>
                <a:xfrm>
                  <a:off x="3530801" y="6318537"/>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26" name="Tekstiruutu 325"/>
                <p:cNvSpPr txBox="1"/>
                <p:nvPr/>
              </p:nvSpPr>
              <p:spPr>
                <a:xfrm>
                  <a:off x="3545824" y="8473530"/>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300" name="Ryhmä 299"/>
              <p:cNvGrpSpPr/>
              <p:nvPr/>
            </p:nvGrpSpPr>
            <p:grpSpPr>
              <a:xfrm>
                <a:off x="5439999" y="2757050"/>
                <a:ext cx="622424" cy="1237854"/>
                <a:chOff x="3349652" y="6312090"/>
                <a:chExt cx="622424" cy="1237854"/>
              </a:xfrm>
            </p:grpSpPr>
            <p:cxnSp>
              <p:nvCxnSpPr>
                <p:cNvPr id="316" name="Suora yhdysviiva 315"/>
                <p:cNvCxnSpPr/>
                <p:nvPr/>
              </p:nvCxnSpPr>
              <p:spPr>
                <a:xfrm rot="10800000" flipH="1">
                  <a:off x="3428503" y="6393030"/>
                  <a:ext cx="0" cy="1079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uora yhdysviiva 316"/>
                <p:cNvCxnSpPr/>
                <p:nvPr/>
              </p:nvCxnSpPr>
              <p:spPr>
                <a:xfrm rot="10800000">
                  <a:off x="3350424" y="6391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uora yhdysviiva 317"/>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9" name="Tekstiruutu 318"/>
                <p:cNvSpPr txBox="1"/>
                <p:nvPr/>
              </p:nvSpPr>
              <p:spPr>
                <a:xfrm>
                  <a:off x="3544046" y="6312090"/>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20" name="Tekstiruutu 319"/>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pic>
            <p:nvPicPr>
              <p:cNvPr id="301"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85231" y="278442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621730" y="178504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4" name="Suora yhdysviiva 313"/>
              <p:cNvCxnSpPr/>
              <p:nvPr/>
            </p:nvCxnSpPr>
            <p:spPr>
              <a:xfrm>
                <a:off x="4028906" y="2849244"/>
                <a:ext cx="927702" cy="180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6" name="Kuva 305"/>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558154" y="1501315"/>
                <a:ext cx="358769" cy="359569"/>
              </a:xfrm>
              <a:prstGeom prst="rect">
                <a:avLst/>
              </a:prstGeom>
            </p:spPr>
          </p:pic>
          <p:pic>
            <p:nvPicPr>
              <p:cNvPr id="307" name="Kuva 306"/>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490905" y="1878202"/>
                <a:ext cx="505086" cy="444341"/>
              </a:xfrm>
              <a:prstGeom prst="rect">
                <a:avLst/>
              </a:prstGeom>
            </p:spPr>
          </p:pic>
          <p:cxnSp>
            <p:nvCxnSpPr>
              <p:cNvPr id="308" name="Suora yhdysviiva 307"/>
              <p:cNvCxnSpPr>
                <a:stCxn id="307" idx="2"/>
                <a:endCxn id="302" idx="2"/>
              </p:cNvCxnSpPr>
              <p:nvPr/>
            </p:nvCxnSpPr>
            <p:spPr>
              <a:xfrm rot="10800000" flipH="1">
                <a:off x="1743448" y="1785043"/>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10"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5462" y="2317149"/>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1" name="Suora yhdysviiva 310"/>
              <p:cNvCxnSpPr/>
              <p:nvPr/>
            </p:nvCxnSpPr>
            <p:spPr>
              <a:xfrm rot="10800000">
                <a:off x="1295026" y="3922092"/>
                <a:ext cx="4166855" cy="2103"/>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cxnSp>
        <p:nvCxnSpPr>
          <p:cNvPr id="111" name="Suora yhdysviiva 110"/>
          <p:cNvCxnSpPr/>
          <p:nvPr/>
        </p:nvCxnSpPr>
        <p:spPr>
          <a:xfrm flipV="1">
            <a:off x="2593864" y="5534025"/>
            <a:ext cx="1035161" cy="23129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Suorakulmio 244"/>
          <p:cNvSpPr>
            <a:spLocks noChangeArrowheads="1"/>
          </p:cNvSpPr>
          <p:nvPr/>
        </p:nvSpPr>
        <p:spPr bwMode="auto">
          <a:xfrm>
            <a:off x="4692492" y="4183994"/>
            <a:ext cx="146557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sulkupuomi tai suojakaide. Sulkemiskohdan näkyvyys pimeällä on varmistettava.</a:t>
            </a:r>
          </a:p>
        </p:txBody>
      </p:sp>
      <p:sp>
        <p:nvSpPr>
          <p:cNvPr id="146" name="Suorakulmio 244"/>
          <p:cNvSpPr>
            <a:spLocks noChangeArrowheads="1"/>
          </p:cNvSpPr>
          <p:nvPr/>
        </p:nvSpPr>
        <p:spPr bwMode="auto">
          <a:xfrm>
            <a:off x="1135871" y="5602072"/>
            <a:ext cx="1465571"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Kaidetyyppi ja kaiteen kulma valitaan ohjeen Sulku- ja varoituslaitteet mukaan.</a:t>
            </a:r>
          </a:p>
        </p:txBody>
      </p:sp>
      <p:cxnSp>
        <p:nvCxnSpPr>
          <p:cNvPr id="109" name="Suora yhdysviiva 387"/>
          <p:cNvCxnSpPr>
            <a:cxnSpLocks noChangeShapeType="1"/>
          </p:cNvCxnSpPr>
          <p:nvPr/>
        </p:nvCxnSpPr>
        <p:spPr bwMode="auto">
          <a:xfrm>
            <a:off x="2742374" y="5457910"/>
            <a:ext cx="866965" cy="709"/>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10" name="Suora yhdysviiva 387"/>
          <p:cNvCxnSpPr>
            <a:cxnSpLocks noChangeShapeType="1"/>
          </p:cNvCxnSpPr>
          <p:nvPr/>
        </p:nvCxnSpPr>
        <p:spPr bwMode="auto">
          <a:xfrm flipV="1">
            <a:off x="3574697" y="5429557"/>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pic>
        <p:nvPicPr>
          <p:cNvPr id="93" name="Kuva 92">
            <a:extLst>
              <a:ext uri="{FF2B5EF4-FFF2-40B4-BE49-F238E27FC236}">
                <a16:creationId xmlns:a16="http://schemas.microsoft.com/office/drawing/2014/main" id="{62ABD24D-CDDB-400C-A246-84A2DF33D9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79043" y="5317247"/>
            <a:ext cx="1298580" cy="612000"/>
          </a:xfrm>
          <a:prstGeom prst="rect">
            <a:avLst/>
          </a:prstGeom>
        </p:spPr>
      </p:pic>
      <p:cxnSp>
        <p:nvCxnSpPr>
          <p:cNvPr id="94" name="Suora yhdysviiva 93">
            <a:extLst>
              <a:ext uri="{FF2B5EF4-FFF2-40B4-BE49-F238E27FC236}">
                <a16:creationId xmlns:a16="http://schemas.microsoft.com/office/drawing/2014/main" id="{2DF1139C-AB49-4A73-987A-A95A15A15081}"/>
              </a:ext>
            </a:extLst>
          </p:cNvPr>
          <p:cNvCxnSpPr>
            <a:cxnSpLocks/>
            <a:stCxn id="164" idx="0"/>
          </p:cNvCxnSpPr>
          <p:nvPr/>
        </p:nvCxnSpPr>
        <p:spPr>
          <a:xfrm>
            <a:off x="4027517" y="5434045"/>
            <a:ext cx="782608" cy="19284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uorakulmio 244">
            <a:extLst>
              <a:ext uri="{FF2B5EF4-FFF2-40B4-BE49-F238E27FC236}">
                <a16:creationId xmlns:a16="http://schemas.microsoft.com/office/drawing/2014/main" id="{F2B04FBE-4A0D-0346-007F-192A1638A816}"/>
              </a:ext>
            </a:extLst>
          </p:cNvPr>
          <p:cNvSpPr>
            <a:spLocks noChangeArrowheads="1"/>
          </p:cNvSpPr>
          <p:nvPr/>
        </p:nvSpPr>
        <p:spPr bwMode="auto">
          <a:xfrm>
            <a:off x="4149000" y="5077438"/>
            <a:ext cx="634655" cy="230832"/>
          </a:xfrm>
          <a:prstGeom prst="rect">
            <a:avLst/>
          </a:prstGeom>
          <a:solidFill>
            <a:schemeClr val="bg1"/>
          </a:solid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Työalue</a:t>
            </a:r>
          </a:p>
        </p:txBody>
      </p:sp>
      <p:grpSp>
        <p:nvGrpSpPr>
          <p:cNvPr id="8" name="Ryhmä 7">
            <a:extLst>
              <a:ext uri="{FF2B5EF4-FFF2-40B4-BE49-F238E27FC236}">
                <a16:creationId xmlns:a16="http://schemas.microsoft.com/office/drawing/2014/main" id="{7990EC56-1790-6965-A1B6-8832C0A28D85}"/>
              </a:ext>
            </a:extLst>
          </p:cNvPr>
          <p:cNvGrpSpPr/>
          <p:nvPr/>
        </p:nvGrpSpPr>
        <p:grpSpPr>
          <a:xfrm>
            <a:off x="2714594" y="4057681"/>
            <a:ext cx="1655892" cy="2349203"/>
            <a:chOff x="2714594" y="4057681"/>
            <a:chExt cx="1655892" cy="2349203"/>
          </a:xfrm>
        </p:grpSpPr>
        <p:grpSp>
          <p:nvGrpSpPr>
            <p:cNvPr id="112" name="Ryhmä 111"/>
            <p:cNvGrpSpPr/>
            <p:nvPr/>
          </p:nvGrpSpPr>
          <p:grpSpPr>
            <a:xfrm>
              <a:off x="2714594" y="4057681"/>
              <a:ext cx="1655892" cy="2349203"/>
              <a:chOff x="2714594" y="4057681"/>
              <a:chExt cx="1655892" cy="2349203"/>
            </a:xfrm>
          </p:grpSpPr>
          <p:grpSp>
            <p:nvGrpSpPr>
              <p:cNvPr id="113" name="Ryhmä 112"/>
              <p:cNvGrpSpPr/>
              <p:nvPr/>
            </p:nvGrpSpPr>
            <p:grpSpPr>
              <a:xfrm>
                <a:off x="3991004" y="4109810"/>
                <a:ext cx="379482" cy="2255306"/>
                <a:chOff x="4377385" y="4126620"/>
                <a:chExt cx="379482" cy="2255306"/>
              </a:xfrm>
            </p:grpSpPr>
            <p:pic>
              <p:nvPicPr>
                <p:cNvPr id="143" name="Kuva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3310038">
                  <a:off x="4517451" y="6143007"/>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Kuva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3310038">
                  <a:off x="4295826" y="5824889"/>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Kuva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4174979" y="5432598"/>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Kuva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4175439" y="503452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Kuva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7500000">
                  <a:off x="4296323" y="46476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Kuva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7500000">
                  <a:off x="4517948" y="4329026"/>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5" name="Ryhmä 114"/>
              <p:cNvGrpSpPr/>
              <p:nvPr/>
            </p:nvGrpSpPr>
            <p:grpSpPr>
              <a:xfrm>
                <a:off x="2714594" y="4057681"/>
                <a:ext cx="1314818" cy="2349203"/>
                <a:chOff x="2714594" y="4057681"/>
                <a:chExt cx="1314818" cy="2349203"/>
              </a:xfrm>
            </p:grpSpPr>
            <p:pic>
              <p:nvPicPr>
                <p:cNvPr id="118" name="Picture 49" descr="T:\tie2014\1510014798_Liikenne tietyomaalla\Suunnittelu\Tienrakennustyömaat\Powerpoint\kaide6-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3770273">
                  <a:off x="3373722" y="5951271"/>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49" descr="T:\tie2014\1510014798_Liikenne tietyomaalla\Suunnittelu\Tienrakennustyömaat\Powerpoint\kaide6-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200224" y="5218113"/>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49" descr="T:\tie2014\1510014798_Liikenne tietyomaalla\Suunnittelu\Tienrakennustyömaat\Powerpoint\kaide6-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7020000">
                  <a:off x="3374783" y="4467256"/>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4" name="Suora yhdysviiva 387"/>
                <p:cNvCxnSpPr>
                  <a:cxnSpLocks noChangeShapeType="1"/>
                </p:cNvCxnSpPr>
                <p:nvPr/>
              </p:nvCxnSpPr>
              <p:spPr bwMode="auto">
                <a:xfrm flipV="1">
                  <a:off x="2714594" y="5428820"/>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126" name="Suorakulmio 211"/>
                <p:cNvSpPr>
                  <a:spLocks noChangeArrowheads="1"/>
                </p:cNvSpPr>
                <p:nvPr/>
              </p:nvSpPr>
              <p:spPr bwMode="auto">
                <a:xfrm>
                  <a:off x="2950403" y="5281351"/>
                  <a:ext cx="440513"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4,1 m</a:t>
                  </a:r>
                </a:p>
              </p:txBody>
            </p:sp>
            <p:sp>
              <p:nvSpPr>
                <p:cNvPr id="127" name="Suorakulmio 211"/>
                <p:cNvSpPr>
                  <a:spLocks noChangeArrowheads="1"/>
                </p:cNvSpPr>
                <p:nvPr/>
              </p:nvSpPr>
              <p:spPr bwMode="auto">
                <a:xfrm>
                  <a:off x="2994382" y="4898976"/>
                  <a:ext cx="370681" cy="123111"/>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fi-FI" altLang="fi-FI" sz="800" dirty="0">
                    <a:solidFill>
                      <a:srgbClr val="000000"/>
                    </a:solidFill>
                    <a:latin typeface="Arial" panose="020B0604020202020204" pitchFamily="34" charset="0"/>
                    <a:cs typeface="Arial" panose="020B0604020202020204" pitchFamily="34" charset="0"/>
                  </a:endParaRPr>
                </a:p>
              </p:txBody>
            </p:sp>
            <p:cxnSp>
              <p:nvCxnSpPr>
                <p:cNvPr id="138" name="Suora yhdysviiva 387"/>
                <p:cNvCxnSpPr>
                  <a:cxnSpLocks noChangeShapeType="1"/>
                </p:cNvCxnSpPr>
                <p:nvPr/>
              </p:nvCxnSpPr>
              <p:spPr bwMode="auto">
                <a:xfrm flipV="1">
                  <a:off x="3617007" y="5098827"/>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40" name="Suora yhdysviiva 387"/>
                <p:cNvCxnSpPr>
                  <a:cxnSpLocks noChangeShapeType="1"/>
                </p:cNvCxnSpPr>
                <p:nvPr/>
              </p:nvCxnSpPr>
              <p:spPr bwMode="auto">
                <a:xfrm>
                  <a:off x="3643313" y="5136356"/>
                  <a:ext cx="354806"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42" name="Suora yhdysviiva 387"/>
                <p:cNvCxnSpPr>
                  <a:cxnSpLocks noChangeShapeType="1"/>
                </p:cNvCxnSpPr>
                <p:nvPr/>
              </p:nvCxnSpPr>
              <p:spPr bwMode="auto">
                <a:xfrm flipV="1">
                  <a:off x="3973850" y="5098827"/>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sp>
          <p:nvSpPr>
            <p:cNvPr id="7" name="Suorakulmio 211">
              <a:extLst>
                <a:ext uri="{FF2B5EF4-FFF2-40B4-BE49-F238E27FC236}">
                  <a16:creationId xmlns:a16="http://schemas.microsoft.com/office/drawing/2014/main" id="{71AC81D0-C99B-4F6C-18A4-575ECD6A9B5A}"/>
                </a:ext>
              </a:extLst>
            </p:cNvPr>
            <p:cNvSpPr>
              <a:spLocks noChangeArrowheads="1"/>
            </p:cNvSpPr>
            <p:nvPr/>
          </p:nvSpPr>
          <p:spPr bwMode="auto">
            <a:xfrm>
              <a:off x="3667188" y="5213759"/>
              <a:ext cx="424758"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a:t>
              </a:r>
              <a:r>
                <a:rPr lang="fi-FI" altLang="fi-FI" sz="1000" dirty="0">
                  <a:solidFill>
                    <a:srgbClr val="000000"/>
                  </a:solidFill>
                  <a:latin typeface="Arial" panose="020B0604020202020204" pitchFamily="34" charset="0"/>
                  <a:cs typeface="Arial" panose="020B0604020202020204" pitchFamily="34" charset="0"/>
                </a:rPr>
                <a:t>m</a:t>
              </a:r>
            </a:p>
          </p:txBody>
        </p:sp>
      </p:grpSp>
      <p:sp>
        <p:nvSpPr>
          <p:cNvPr id="4" name="Text Box 3">
            <a:extLst>
              <a:ext uri="{FF2B5EF4-FFF2-40B4-BE49-F238E27FC236}">
                <a16:creationId xmlns:a16="http://schemas.microsoft.com/office/drawing/2014/main" id="{3A561D40-5820-1F94-F580-1CC89E49355F}"/>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Työ jalankulku- ja pyöräilyväylällä VÄHÄLIIKENTEISELLÄ TIELLÄ</a:t>
            </a:r>
          </a:p>
          <a:p>
            <a:pPr>
              <a:spcBef>
                <a:spcPct val="0"/>
              </a:spcBef>
              <a:buFontTx/>
              <a:buNone/>
            </a:pPr>
            <a:r>
              <a:rPr lang="fi-FI" altLang="fi-FI" sz="1300" dirty="0">
                <a:latin typeface="Arial" panose="020B0604020202020204" pitchFamily="34" charset="0"/>
                <a:cs typeface="Arial" panose="020B0604020202020204" pitchFamily="34" charset="0"/>
              </a:rPr>
              <a:t>(liikennemäärä enintään 900 ajon/vrk).</a:t>
            </a:r>
          </a:p>
          <a:p>
            <a:pPr marL="0" marR="0" lvl="0" indent="0" algn="l" defTabSz="457200" rtl="0" eaLnBrk="1" fontAlgn="auto" latinLnBrk="0" hangingPunct="1">
              <a:lnSpc>
                <a:spcPct val="100000"/>
              </a:lnSpc>
              <a:spcBef>
                <a:spcPct val="0"/>
              </a:spcBef>
              <a:spcAft>
                <a:spcPts val="0"/>
              </a:spcAft>
              <a:buClrTx/>
              <a:buSzTx/>
              <a:buFontTx/>
              <a:buNone/>
              <a:tabLst/>
              <a:defRPr/>
            </a:pPr>
            <a:r>
              <a:rPr lang="fi-FI" altLang="fi-FI" sz="1300" dirty="0">
                <a:latin typeface="Arial" panose="020B0604020202020204" pitchFamily="34" charset="0"/>
                <a:cs typeface="Arial" panose="020B0604020202020204" pitchFamily="34" charset="0"/>
              </a:rPr>
              <a:t>Väliaikainen vähintään 2,5 m leveä </a:t>
            </a: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väylä jalankulun ja pyöräliikenteen</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altLang="fi-FI"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käytössä ajoradan reunassa.</a:t>
            </a: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60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spTree>
    <p:extLst>
      <p:ext uri="{BB962C8B-B14F-4D97-AF65-F5344CB8AC3E}">
        <p14:creationId xmlns:p14="http://schemas.microsoft.com/office/powerpoint/2010/main" val="414407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6"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5.22</a:t>
            </a:r>
          </a:p>
        </p:txBody>
      </p:sp>
      <p:grpSp>
        <p:nvGrpSpPr>
          <p:cNvPr id="176" name="Ryhmä 175"/>
          <p:cNvGrpSpPr/>
          <p:nvPr/>
        </p:nvGrpSpPr>
        <p:grpSpPr>
          <a:xfrm rot="10800000">
            <a:off x="3850378" y="6290749"/>
            <a:ext cx="2143706" cy="2308881"/>
            <a:chOff x="729116" y="1683486"/>
            <a:chExt cx="2143706" cy="2308881"/>
          </a:xfrm>
        </p:grpSpPr>
        <p:pic>
          <p:nvPicPr>
            <p:cNvPr id="178"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729126" y="1785176"/>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9" name="Ryhmä 178"/>
            <p:cNvGrpSpPr/>
            <p:nvPr/>
          </p:nvGrpSpPr>
          <p:grpSpPr>
            <a:xfrm rot="10800000">
              <a:off x="729116" y="1683486"/>
              <a:ext cx="543177" cy="2308881"/>
              <a:chOff x="3357000" y="6318537"/>
              <a:chExt cx="543177" cy="2308881"/>
            </a:xfrm>
          </p:grpSpPr>
          <p:cxnSp>
            <p:nvCxnSpPr>
              <p:cNvPr id="269" name="Suora yhdysviiva 268"/>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uora yhdysviiva 269"/>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uora yhdysviiva 271"/>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3" name="Tekstiruutu 272"/>
              <p:cNvSpPr txBox="1"/>
              <p:nvPr/>
            </p:nvSpPr>
            <p:spPr>
              <a:xfrm>
                <a:off x="3530801" y="6318537"/>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74" name="Tekstiruutu 273"/>
              <p:cNvSpPr txBox="1"/>
              <p:nvPr/>
            </p:nvSpPr>
            <p:spPr>
              <a:xfrm>
                <a:off x="3545824" y="8473530"/>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pic>
          <p:nvPicPr>
            <p:cNvPr id="182"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21730" y="178504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Kuva 186"/>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490905" y="1878202"/>
              <a:ext cx="505086" cy="444341"/>
            </a:xfrm>
            <a:prstGeom prst="rect">
              <a:avLst/>
            </a:prstGeom>
          </p:spPr>
        </p:pic>
        <p:cxnSp>
          <p:nvCxnSpPr>
            <p:cNvPr id="188" name="Suora yhdysviiva 187"/>
            <p:cNvCxnSpPr>
              <a:stCxn id="187" idx="2"/>
              <a:endCxn id="182" idx="2"/>
            </p:cNvCxnSpPr>
            <p:nvPr/>
          </p:nvCxnSpPr>
          <p:spPr>
            <a:xfrm rot="10800000" flipH="1">
              <a:off x="1743448" y="1785043"/>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4" name="Picture 134" descr="T:\tie2014\1510014798_Liikenne tietyomaalla\Suunnittelu\Tienrakennustyömaat\Powerpoint\työ\png - värieroteltu\valo-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1372" y="2289894"/>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9" name="Suora yhdysviiva 208"/>
            <p:cNvCxnSpPr>
              <a:cxnSpLocks/>
            </p:cNvCxnSpPr>
            <p:nvPr/>
          </p:nvCxnSpPr>
          <p:spPr>
            <a:xfrm rot="10800000" flipV="1">
              <a:off x="1295026" y="3917904"/>
              <a:ext cx="1495174" cy="4188"/>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75" name="Ryhmä 274"/>
          <p:cNvGrpSpPr/>
          <p:nvPr/>
        </p:nvGrpSpPr>
        <p:grpSpPr>
          <a:xfrm>
            <a:off x="738641" y="1845411"/>
            <a:ext cx="3265129" cy="2308881"/>
            <a:chOff x="729116" y="1683486"/>
            <a:chExt cx="3265129" cy="2308881"/>
          </a:xfrm>
        </p:grpSpPr>
        <p:pic>
          <p:nvPicPr>
            <p:cNvPr id="277"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729126" y="1785176"/>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8" name="Ryhmä 277"/>
            <p:cNvGrpSpPr/>
            <p:nvPr/>
          </p:nvGrpSpPr>
          <p:grpSpPr>
            <a:xfrm rot="10800000">
              <a:off x="729116" y="1683486"/>
              <a:ext cx="543177" cy="2308881"/>
              <a:chOff x="3357000" y="6318537"/>
              <a:chExt cx="543177" cy="2308881"/>
            </a:xfrm>
          </p:grpSpPr>
          <p:cxnSp>
            <p:nvCxnSpPr>
              <p:cNvPr id="300" name="Suora yhdysviiva 299"/>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uora yhdysviiva 300"/>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uora yhdysviiva 302"/>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Tekstiruutu 303"/>
              <p:cNvSpPr txBox="1"/>
              <p:nvPr/>
            </p:nvSpPr>
            <p:spPr>
              <a:xfrm>
                <a:off x="3530801" y="6318537"/>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05" name="Tekstiruutu 304"/>
              <p:cNvSpPr txBox="1"/>
              <p:nvPr/>
            </p:nvSpPr>
            <p:spPr>
              <a:xfrm>
                <a:off x="3545824" y="8473530"/>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pic>
          <p:nvPicPr>
            <p:cNvPr id="281"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21730" y="178504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Kuva 285"/>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1490905" y="1878202"/>
              <a:ext cx="505086" cy="444341"/>
            </a:xfrm>
            <a:prstGeom prst="rect">
              <a:avLst/>
            </a:prstGeom>
          </p:spPr>
        </p:pic>
        <p:cxnSp>
          <p:nvCxnSpPr>
            <p:cNvPr id="287" name="Suora yhdysviiva 286"/>
            <p:cNvCxnSpPr>
              <a:stCxn id="286" idx="2"/>
              <a:endCxn id="281" idx="2"/>
            </p:cNvCxnSpPr>
            <p:nvPr/>
          </p:nvCxnSpPr>
          <p:spPr>
            <a:xfrm rot="10800000" flipH="1">
              <a:off x="1743448" y="1785043"/>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89" name="Picture 134" descr="T:\tie2014\1510014798_Liikenne tietyomaalla\Suunnittelu\Tienrakennustyömaat\Powerpoint\työ\png - värieroteltu\valo-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4783" y="230225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0" name="Suora yhdysviiva 289"/>
            <p:cNvCxnSpPr>
              <a:cxnSpLocks/>
              <a:stCxn id="94" idx="1"/>
            </p:cNvCxnSpPr>
            <p:nvPr/>
          </p:nvCxnSpPr>
          <p:spPr>
            <a:xfrm flipH="1" flipV="1">
              <a:off x="1295027" y="3922093"/>
              <a:ext cx="2699218" cy="20812"/>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cxnSp>
        <p:nvCxnSpPr>
          <p:cNvPr id="85" name="Suora yhdysviiva 84"/>
          <p:cNvCxnSpPr/>
          <p:nvPr/>
        </p:nvCxnSpPr>
        <p:spPr>
          <a:xfrm flipV="1">
            <a:off x="2593864" y="5534025"/>
            <a:ext cx="1035161" cy="23129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Suorakulmio 244"/>
          <p:cNvSpPr>
            <a:spLocks noChangeArrowheads="1"/>
          </p:cNvSpPr>
          <p:nvPr/>
        </p:nvSpPr>
        <p:spPr bwMode="auto">
          <a:xfrm>
            <a:off x="4692492" y="4183994"/>
            <a:ext cx="146557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sulkupuomi tai suojakaide. Sulkemiskohdan näkyvyys pimeällä on varmistettava.</a:t>
            </a:r>
          </a:p>
        </p:txBody>
      </p:sp>
      <p:sp>
        <p:nvSpPr>
          <p:cNvPr id="123" name="Suorakulmio 244"/>
          <p:cNvSpPr>
            <a:spLocks noChangeArrowheads="1"/>
          </p:cNvSpPr>
          <p:nvPr/>
        </p:nvSpPr>
        <p:spPr bwMode="auto">
          <a:xfrm>
            <a:off x="1135871" y="5602072"/>
            <a:ext cx="1465571"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Kaidetyyppi ja kaiteen kulma valitaan ohjeen Sulku- ja varoituslaitteet mukaan.</a:t>
            </a:r>
          </a:p>
        </p:txBody>
      </p:sp>
      <p:sp>
        <p:nvSpPr>
          <p:cNvPr id="80" name="Suorakulmio 244"/>
          <p:cNvSpPr>
            <a:spLocks noChangeArrowheads="1"/>
          </p:cNvSpPr>
          <p:nvPr/>
        </p:nvSpPr>
        <p:spPr bwMode="auto">
          <a:xfrm>
            <a:off x="4149000" y="5077438"/>
            <a:ext cx="634655" cy="230832"/>
          </a:xfrm>
          <a:prstGeom prst="rect">
            <a:avLst/>
          </a:prstGeom>
          <a:solidFill>
            <a:schemeClr val="bg1"/>
          </a:solidFill>
          <a:ln w="9525">
            <a:no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Työalue</a:t>
            </a:r>
          </a:p>
        </p:txBody>
      </p:sp>
      <p:cxnSp>
        <p:nvCxnSpPr>
          <p:cNvPr id="81" name="Suora yhdysviiva 387"/>
          <p:cNvCxnSpPr>
            <a:cxnSpLocks noChangeShapeType="1"/>
          </p:cNvCxnSpPr>
          <p:nvPr/>
        </p:nvCxnSpPr>
        <p:spPr bwMode="auto">
          <a:xfrm flipV="1">
            <a:off x="3574697" y="5429557"/>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pic>
        <p:nvPicPr>
          <p:cNvPr id="65" name="Kuva 64">
            <a:extLst>
              <a:ext uri="{FF2B5EF4-FFF2-40B4-BE49-F238E27FC236}">
                <a16:creationId xmlns:a16="http://schemas.microsoft.com/office/drawing/2014/main" id="{CFE91AA7-9703-4886-A48F-7C6FA26151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9043" y="5317247"/>
            <a:ext cx="1298580" cy="612000"/>
          </a:xfrm>
          <a:prstGeom prst="rect">
            <a:avLst/>
          </a:prstGeom>
        </p:spPr>
      </p:pic>
      <p:cxnSp>
        <p:nvCxnSpPr>
          <p:cNvPr id="66" name="Suora yhdysviiva 65">
            <a:extLst>
              <a:ext uri="{FF2B5EF4-FFF2-40B4-BE49-F238E27FC236}">
                <a16:creationId xmlns:a16="http://schemas.microsoft.com/office/drawing/2014/main" id="{EF00FB26-650E-4274-9A24-448431E8531D}"/>
              </a:ext>
            </a:extLst>
          </p:cNvPr>
          <p:cNvCxnSpPr>
            <a:cxnSpLocks/>
            <a:stCxn id="118" idx="0"/>
          </p:cNvCxnSpPr>
          <p:nvPr/>
        </p:nvCxnSpPr>
        <p:spPr>
          <a:xfrm>
            <a:off x="4027517" y="5434045"/>
            <a:ext cx="782608" cy="19284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Ryhmä 2">
            <a:extLst>
              <a:ext uri="{FF2B5EF4-FFF2-40B4-BE49-F238E27FC236}">
                <a16:creationId xmlns:a16="http://schemas.microsoft.com/office/drawing/2014/main" id="{479C6414-C2BC-22DB-0ABB-4424994B04F3}"/>
              </a:ext>
            </a:extLst>
          </p:cNvPr>
          <p:cNvGrpSpPr/>
          <p:nvPr/>
        </p:nvGrpSpPr>
        <p:grpSpPr>
          <a:xfrm>
            <a:off x="2714594" y="4057681"/>
            <a:ext cx="1655892" cy="2349203"/>
            <a:chOff x="2714594" y="4057681"/>
            <a:chExt cx="1655892" cy="2349203"/>
          </a:xfrm>
        </p:grpSpPr>
        <p:grpSp>
          <p:nvGrpSpPr>
            <p:cNvPr id="86" name="Ryhmä 85"/>
            <p:cNvGrpSpPr/>
            <p:nvPr/>
          </p:nvGrpSpPr>
          <p:grpSpPr>
            <a:xfrm>
              <a:off x="2714594" y="4057681"/>
              <a:ext cx="1655892" cy="2349203"/>
              <a:chOff x="2714594" y="4057681"/>
              <a:chExt cx="1655892" cy="2349203"/>
            </a:xfrm>
          </p:grpSpPr>
          <p:grpSp>
            <p:nvGrpSpPr>
              <p:cNvPr id="87" name="Ryhmä 86"/>
              <p:cNvGrpSpPr/>
              <p:nvPr/>
            </p:nvGrpSpPr>
            <p:grpSpPr>
              <a:xfrm>
                <a:off x="3991004" y="4109810"/>
                <a:ext cx="379482" cy="2255306"/>
                <a:chOff x="4377385" y="4126620"/>
                <a:chExt cx="379482" cy="2255306"/>
              </a:xfrm>
            </p:grpSpPr>
            <p:pic>
              <p:nvPicPr>
                <p:cNvPr id="115" name="Kuva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3310038">
                  <a:off x="4517451" y="6143007"/>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Kuva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3310038">
                  <a:off x="4295826" y="5824889"/>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Kuva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4174979" y="5432598"/>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Kuva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4175439" y="503452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Kuva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7500000">
                  <a:off x="4296323" y="46476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Kuva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7500000">
                  <a:off x="4517948" y="4329026"/>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9" name="Ryhmä 88"/>
              <p:cNvGrpSpPr/>
              <p:nvPr/>
            </p:nvGrpSpPr>
            <p:grpSpPr>
              <a:xfrm>
                <a:off x="2714594" y="4057681"/>
                <a:ext cx="1314818" cy="2349203"/>
                <a:chOff x="2714594" y="4057681"/>
                <a:chExt cx="1314818" cy="2349203"/>
              </a:xfrm>
            </p:grpSpPr>
            <p:pic>
              <p:nvPicPr>
                <p:cNvPr id="92" name="Picture 49" descr="T:\tie2014\1510014798_Liikenne tietyomaalla\Suunnittelu\Tienrakennustyömaat\Powerpoint\kaide6-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770273">
                  <a:off x="3373722" y="5951271"/>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49" descr="T:\tie2014\1510014798_Liikenne tietyomaalla\Suunnittelu\Tienrakennustyömaat\Powerpoint\kaide6-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3200224" y="5218113"/>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49" descr="T:\tie2014\1510014798_Liikenne tietyomaalla\Suunnittelu\Tienrakennustyömaat\Powerpoint\kaide6-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7020000">
                  <a:off x="3374783" y="4467256"/>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7" name="Suora yhdysviiva 387"/>
                <p:cNvCxnSpPr>
                  <a:cxnSpLocks noChangeShapeType="1"/>
                </p:cNvCxnSpPr>
                <p:nvPr/>
              </p:nvCxnSpPr>
              <p:spPr bwMode="auto">
                <a:xfrm>
                  <a:off x="2744300" y="5456238"/>
                  <a:ext cx="864000" cy="7302"/>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8" name="Suora yhdysviiva 387"/>
                <p:cNvCxnSpPr>
                  <a:cxnSpLocks noChangeShapeType="1"/>
                </p:cNvCxnSpPr>
                <p:nvPr/>
              </p:nvCxnSpPr>
              <p:spPr bwMode="auto">
                <a:xfrm flipV="1">
                  <a:off x="2714594" y="5428820"/>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100" name="Suorakulmio 211"/>
                <p:cNvSpPr>
                  <a:spLocks noChangeArrowheads="1"/>
                </p:cNvSpPr>
                <p:nvPr/>
              </p:nvSpPr>
              <p:spPr bwMode="auto">
                <a:xfrm>
                  <a:off x="2950403" y="5281351"/>
                  <a:ext cx="440513"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4,1 m</a:t>
                  </a:r>
                </a:p>
              </p:txBody>
            </p:sp>
            <p:sp>
              <p:nvSpPr>
                <p:cNvPr id="101" name="Suorakulmio 211"/>
                <p:cNvSpPr>
                  <a:spLocks noChangeArrowheads="1"/>
                </p:cNvSpPr>
                <p:nvPr/>
              </p:nvSpPr>
              <p:spPr bwMode="auto">
                <a:xfrm>
                  <a:off x="2994382" y="4898976"/>
                  <a:ext cx="370681" cy="123111"/>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fi-FI" altLang="fi-FI" sz="800" dirty="0">
                    <a:solidFill>
                      <a:srgbClr val="000000"/>
                    </a:solidFill>
                    <a:latin typeface="Arial" panose="020B0604020202020204" pitchFamily="34" charset="0"/>
                    <a:cs typeface="Arial" panose="020B0604020202020204" pitchFamily="34" charset="0"/>
                  </a:endParaRPr>
                </a:p>
              </p:txBody>
            </p:sp>
            <p:cxnSp>
              <p:nvCxnSpPr>
                <p:cNvPr id="112" name="Suora yhdysviiva 387"/>
                <p:cNvCxnSpPr>
                  <a:cxnSpLocks noChangeShapeType="1"/>
                </p:cNvCxnSpPr>
                <p:nvPr/>
              </p:nvCxnSpPr>
              <p:spPr bwMode="auto">
                <a:xfrm flipV="1">
                  <a:off x="3617007" y="5098827"/>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13" name="Suora yhdysviiva 387"/>
                <p:cNvCxnSpPr>
                  <a:cxnSpLocks noChangeShapeType="1"/>
                </p:cNvCxnSpPr>
                <p:nvPr/>
              </p:nvCxnSpPr>
              <p:spPr bwMode="auto">
                <a:xfrm>
                  <a:off x="3643313" y="5136356"/>
                  <a:ext cx="354806"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14" name="Suora yhdysviiva 387"/>
                <p:cNvCxnSpPr>
                  <a:cxnSpLocks noChangeShapeType="1"/>
                </p:cNvCxnSpPr>
                <p:nvPr/>
              </p:nvCxnSpPr>
              <p:spPr bwMode="auto">
                <a:xfrm flipV="1">
                  <a:off x="3973850" y="5098827"/>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sp>
          <p:nvSpPr>
            <p:cNvPr id="2" name="Suorakulmio 211">
              <a:extLst>
                <a:ext uri="{FF2B5EF4-FFF2-40B4-BE49-F238E27FC236}">
                  <a16:creationId xmlns:a16="http://schemas.microsoft.com/office/drawing/2014/main" id="{2175E63E-898A-364C-461E-F851B2E992BF}"/>
                </a:ext>
              </a:extLst>
            </p:cNvPr>
            <p:cNvSpPr>
              <a:spLocks noChangeArrowheads="1"/>
            </p:cNvSpPr>
            <p:nvPr/>
          </p:nvSpPr>
          <p:spPr bwMode="auto">
            <a:xfrm>
              <a:off x="3667188" y="5213759"/>
              <a:ext cx="424758"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a:t>
              </a:r>
              <a:r>
                <a:rPr lang="fi-FI" altLang="fi-FI" sz="1000" dirty="0">
                  <a:solidFill>
                    <a:srgbClr val="000000"/>
                  </a:solidFill>
                  <a:latin typeface="Arial" panose="020B0604020202020204" pitchFamily="34" charset="0"/>
                  <a:cs typeface="Arial" panose="020B0604020202020204" pitchFamily="34" charset="0"/>
                </a:rPr>
                <a:t>m</a:t>
              </a:r>
            </a:p>
          </p:txBody>
        </p:sp>
      </p:grpSp>
      <p:sp>
        <p:nvSpPr>
          <p:cNvPr id="4" name="Text Box 3">
            <a:extLst>
              <a:ext uri="{FF2B5EF4-FFF2-40B4-BE49-F238E27FC236}">
                <a16:creationId xmlns:a16="http://schemas.microsoft.com/office/drawing/2014/main" id="{39841554-B88C-E288-55B5-81092C210A20}"/>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Työ jalankulku- ja pyöräilyväylällä VÄHÄLIIKENTEISELLÄ TIELLÄ</a:t>
            </a:r>
          </a:p>
          <a:p>
            <a:pPr>
              <a:spcBef>
                <a:spcPct val="0"/>
              </a:spcBef>
              <a:buFontTx/>
              <a:buNone/>
            </a:pPr>
            <a:r>
              <a:rPr lang="fi-FI" altLang="fi-FI" sz="1300" dirty="0">
                <a:latin typeface="Arial" panose="020B0604020202020204" pitchFamily="34" charset="0"/>
                <a:cs typeface="Arial" panose="020B0604020202020204" pitchFamily="34" charset="0"/>
              </a:rPr>
              <a:t>(liikennemäärä enintään 900 ajon/vrk).</a:t>
            </a:r>
          </a:p>
          <a:p>
            <a:pPr marL="0" marR="0" lvl="0" indent="0" algn="l" defTabSz="457200" rtl="0" eaLnBrk="1" fontAlgn="auto" latinLnBrk="0" hangingPunct="1">
              <a:lnSpc>
                <a:spcPct val="100000"/>
              </a:lnSpc>
              <a:spcBef>
                <a:spcPct val="0"/>
              </a:spcBef>
              <a:spcAft>
                <a:spcPts val="0"/>
              </a:spcAft>
              <a:buClrTx/>
              <a:buSzTx/>
              <a:buFontTx/>
              <a:buNone/>
              <a:tabLst/>
              <a:defRPr/>
            </a:pPr>
            <a:r>
              <a:rPr lang="fi-FI" altLang="fi-FI" sz="1300" dirty="0">
                <a:latin typeface="Arial" panose="020B0604020202020204" pitchFamily="34" charset="0"/>
                <a:cs typeface="Arial" panose="020B0604020202020204" pitchFamily="34" charset="0"/>
              </a:rPr>
              <a:t>Väliaikainen vähintään 2,5 m leveä väylä jalankulun ja pyöräliikenteen</a:t>
            </a:r>
          </a:p>
          <a:p>
            <a:pPr marL="0" marR="0" lvl="0" indent="0" algn="l" defTabSz="457200" rtl="0" eaLnBrk="1" fontAlgn="auto" latinLnBrk="0" hangingPunct="1">
              <a:lnSpc>
                <a:spcPct val="100000"/>
              </a:lnSpc>
              <a:spcBef>
                <a:spcPct val="0"/>
              </a:spcBef>
              <a:spcAft>
                <a:spcPts val="0"/>
              </a:spcAft>
              <a:buClrTx/>
              <a:buSzTx/>
              <a:buFontTx/>
              <a:buNone/>
              <a:tabLst/>
              <a:defRPr/>
            </a:pPr>
            <a:r>
              <a:rPr lang="fi-FI" altLang="fi-FI" sz="1300" dirty="0">
                <a:latin typeface="Arial" panose="020B0604020202020204" pitchFamily="34" charset="0"/>
                <a:cs typeface="Arial" panose="020B0604020202020204" pitchFamily="34" charset="0"/>
              </a:rPr>
              <a:t>käytössä ajoradan reunassa.</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enintään 50 km/h.</a:t>
            </a:r>
          </a:p>
        </p:txBody>
      </p:sp>
    </p:spTree>
    <p:extLst>
      <p:ext uri="{BB962C8B-B14F-4D97-AF65-F5344CB8AC3E}">
        <p14:creationId xmlns:p14="http://schemas.microsoft.com/office/powerpoint/2010/main" val="354038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3" name="Suorakulmio 211"/>
          <p:cNvSpPr>
            <a:spLocks noChangeArrowheads="1"/>
          </p:cNvSpPr>
          <p:nvPr/>
        </p:nvSpPr>
        <p:spPr bwMode="auto">
          <a:xfrm>
            <a:off x="3156889" y="5015112"/>
            <a:ext cx="585872"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2,5 m</a:t>
            </a:r>
          </a:p>
        </p:txBody>
      </p:sp>
      <p:grpSp>
        <p:nvGrpSpPr>
          <p:cNvPr id="38" name="Ryhmä 37"/>
          <p:cNvGrpSpPr/>
          <p:nvPr/>
        </p:nvGrpSpPr>
        <p:grpSpPr>
          <a:xfrm rot="10800000">
            <a:off x="3739633" y="2875225"/>
            <a:ext cx="337639" cy="4140068"/>
            <a:chOff x="2927635" y="2882108"/>
            <a:chExt cx="337639" cy="4140068"/>
          </a:xfrm>
        </p:grpSpPr>
        <p:pic>
          <p:nvPicPr>
            <p:cNvPr id="39" name="Kuva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680597" y="4367823"/>
              <a:ext cx="1080000" cy="8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Kuva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720000">
              <a:off x="2432312" y="3377431"/>
              <a:ext cx="1080000" cy="8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Kuva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7868461">
              <a:off x="2433843" y="6437499"/>
              <a:ext cx="1080000" cy="8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Kuva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680597" y="5447823"/>
              <a:ext cx="1080000" cy="8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Ryhmä 29"/>
          <p:cNvGrpSpPr/>
          <p:nvPr/>
        </p:nvGrpSpPr>
        <p:grpSpPr>
          <a:xfrm rot="10800000">
            <a:off x="773948" y="1733321"/>
            <a:ext cx="2120439" cy="1075182"/>
            <a:chOff x="4005263" y="7391116"/>
            <a:chExt cx="2120439" cy="1075182"/>
          </a:xfrm>
        </p:grpSpPr>
        <p:grpSp>
          <p:nvGrpSpPr>
            <p:cNvPr id="31" name="Ryhmä 30"/>
            <p:cNvGrpSpPr/>
            <p:nvPr/>
          </p:nvGrpSpPr>
          <p:grpSpPr>
            <a:xfrm rot="10800000">
              <a:off x="4005263" y="7391116"/>
              <a:ext cx="1096949" cy="814578"/>
              <a:chOff x="4607690" y="3536358"/>
              <a:chExt cx="1096949" cy="814578"/>
            </a:xfrm>
          </p:grpSpPr>
          <p:pic>
            <p:nvPicPr>
              <p:cNvPr id="35"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560621" y="3536358"/>
                <a:ext cx="144018" cy="10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Kuva 35"/>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4607690" y="3639990"/>
                <a:ext cx="808138" cy="710946"/>
              </a:xfrm>
              <a:prstGeom prst="rect">
                <a:avLst/>
              </a:prstGeom>
            </p:spPr>
          </p:pic>
          <p:cxnSp>
            <p:nvCxnSpPr>
              <p:cNvPr id="37" name="Suora yhdysviiva 36"/>
              <p:cNvCxnSpPr>
                <a:stCxn id="36" idx="2"/>
                <a:endCxn id="35" idx="2"/>
              </p:cNvCxnSpPr>
              <p:nvPr/>
            </p:nvCxnSpPr>
            <p:spPr>
              <a:xfrm rot="10800000" flipH="1">
                <a:off x="5011759" y="3536358"/>
                <a:ext cx="620871" cy="1036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2" name="Kuva 31"/>
            <p:cNvPicPr>
              <a:picLocks noChangeAspect="1"/>
            </p:cNvPicPr>
            <p:nvPr/>
          </p:nvPicPr>
          <p:blipFill>
            <a:blip r:embed="rId6">
              <a:extLst>
                <a:ext uri="{28A0092B-C50C-407E-A947-70E740481C1C}">
                  <a14:useLocalDpi xmlns:a14="http://schemas.microsoft.com/office/drawing/2010/main" val="0"/>
                </a:ext>
              </a:extLst>
            </a:blip>
            <a:srcRect/>
            <a:stretch/>
          </p:blipFill>
          <p:spPr>
            <a:xfrm>
              <a:off x="5166707" y="7391116"/>
              <a:ext cx="958995" cy="1075182"/>
            </a:xfrm>
            <a:prstGeom prst="rect">
              <a:avLst/>
            </a:prstGeom>
          </p:spPr>
        </p:pic>
      </p:grpSp>
      <p:sp>
        <p:nvSpPr>
          <p:cNvPr id="6" name="Dian numeron paikkamerkki 5"/>
          <p:cNvSpPr txBox="1">
            <a:spLocks/>
          </p:cNvSpPr>
          <p:nvPr/>
        </p:nvSpPr>
        <p:spPr>
          <a:xfrm>
            <a:off x="2685800" y="9333796"/>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5.2</a:t>
            </a:r>
          </a:p>
        </p:txBody>
      </p:sp>
      <p:grpSp>
        <p:nvGrpSpPr>
          <p:cNvPr id="12" name="Ryhmä 11"/>
          <p:cNvGrpSpPr/>
          <p:nvPr/>
        </p:nvGrpSpPr>
        <p:grpSpPr>
          <a:xfrm>
            <a:off x="2822378" y="2881073"/>
            <a:ext cx="337639" cy="4140068"/>
            <a:chOff x="2927635" y="2882108"/>
            <a:chExt cx="337639" cy="4140068"/>
          </a:xfrm>
        </p:grpSpPr>
        <p:pic>
          <p:nvPicPr>
            <p:cNvPr id="8" name="Kuva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680597" y="4367823"/>
              <a:ext cx="1080000" cy="8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uva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720000">
              <a:off x="2432312" y="3377431"/>
              <a:ext cx="1080000" cy="8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Kuva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7868461">
              <a:off x="2433843" y="6437499"/>
              <a:ext cx="1080000" cy="8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Kuva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680597" y="5447823"/>
              <a:ext cx="1080000" cy="8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Suora yhdysviiva 13"/>
          <p:cNvCxnSpPr>
            <a:endCxn id="11" idx="0"/>
          </p:cNvCxnSpPr>
          <p:nvPr/>
        </p:nvCxnSpPr>
        <p:spPr>
          <a:xfrm flipV="1">
            <a:off x="2552281" y="5491465"/>
            <a:ext cx="518382" cy="498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uora yhdysviiva 387"/>
          <p:cNvCxnSpPr>
            <a:cxnSpLocks noChangeShapeType="1"/>
          </p:cNvCxnSpPr>
          <p:nvPr/>
        </p:nvCxnSpPr>
        <p:spPr bwMode="auto">
          <a:xfrm flipV="1">
            <a:off x="3129958" y="5207700"/>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8" name="Suora yhdysviiva 387"/>
          <p:cNvCxnSpPr>
            <a:cxnSpLocks noChangeShapeType="1"/>
          </p:cNvCxnSpPr>
          <p:nvPr/>
        </p:nvCxnSpPr>
        <p:spPr bwMode="auto">
          <a:xfrm>
            <a:off x="3169177" y="5243557"/>
            <a:ext cx="570455"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9" name="Suora yhdysviiva 387"/>
          <p:cNvCxnSpPr>
            <a:cxnSpLocks noChangeShapeType="1"/>
          </p:cNvCxnSpPr>
          <p:nvPr/>
        </p:nvCxnSpPr>
        <p:spPr bwMode="auto">
          <a:xfrm flipV="1">
            <a:off x="3698900" y="5207700"/>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nvGrpSpPr>
          <p:cNvPr id="7" name="Ryhmä 6"/>
          <p:cNvGrpSpPr/>
          <p:nvPr/>
        </p:nvGrpSpPr>
        <p:grpSpPr>
          <a:xfrm>
            <a:off x="4005263" y="7391116"/>
            <a:ext cx="2120438" cy="1075182"/>
            <a:chOff x="4005263" y="7391116"/>
            <a:chExt cx="2120438" cy="1075182"/>
          </a:xfrm>
        </p:grpSpPr>
        <p:grpSp>
          <p:nvGrpSpPr>
            <p:cNvPr id="25" name="Ryhmä 24"/>
            <p:cNvGrpSpPr/>
            <p:nvPr/>
          </p:nvGrpSpPr>
          <p:grpSpPr>
            <a:xfrm rot="10800000">
              <a:off x="4005263" y="7391116"/>
              <a:ext cx="1096949" cy="814578"/>
              <a:chOff x="4607690" y="3536358"/>
              <a:chExt cx="1096949" cy="814578"/>
            </a:xfrm>
          </p:grpSpPr>
          <p:pic>
            <p:nvPicPr>
              <p:cNvPr id="22"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560621" y="3536358"/>
                <a:ext cx="144018" cy="10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Kuva 22"/>
              <p:cNvPicPr>
                <a:picLocks noChangeAspect="1"/>
              </p:cNvPicPr>
              <p:nvPr/>
            </p:nvPicPr>
            <p:blipFill>
              <a:blip r:embed="rId5">
                <a:extLst>
                  <a:ext uri="{28A0092B-C50C-407E-A947-70E740481C1C}">
                    <a14:useLocalDpi xmlns:a14="http://schemas.microsoft.com/office/drawing/2010/main" val="0"/>
                  </a:ext>
                </a:extLst>
              </a:blip>
              <a:srcRect/>
              <a:stretch/>
            </p:blipFill>
            <p:spPr>
              <a:xfrm rot="10800000">
                <a:off x="4607690" y="3639990"/>
                <a:ext cx="808138" cy="710946"/>
              </a:xfrm>
              <a:prstGeom prst="rect">
                <a:avLst/>
              </a:prstGeom>
            </p:spPr>
          </p:pic>
          <p:cxnSp>
            <p:nvCxnSpPr>
              <p:cNvPr id="24" name="Suora yhdysviiva 23"/>
              <p:cNvCxnSpPr>
                <a:stCxn id="23" idx="2"/>
                <a:endCxn id="22" idx="2"/>
              </p:cNvCxnSpPr>
              <p:nvPr/>
            </p:nvCxnSpPr>
            <p:spPr>
              <a:xfrm rot="10800000" flipH="1">
                <a:off x="5011759" y="3536358"/>
                <a:ext cx="620871" cy="1036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Kuva 1"/>
            <p:cNvPicPr>
              <a:picLocks noChangeAspect="1"/>
            </p:cNvPicPr>
            <p:nvPr/>
          </p:nvPicPr>
          <p:blipFill>
            <a:blip r:embed="rId6">
              <a:extLst>
                <a:ext uri="{28A0092B-C50C-407E-A947-70E740481C1C}">
                  <a14:useLocalDpi xmlns:a14="http://schemas.microsoft.com/office/drawing/2010/main" val="0"/>
                </a:ext>
              </a:extLst>
            </a:blip>
            <a:srcRect/>
            <a:stretch/>
          </p:blipFill>
          <p:spPr>
            <a:xfrm>
              <a:off x="5166706" y="7391116"/>
              <a:ext cx="958995" cy="1075182"/>
            </a:xfrm>
            <a:prstGeom prst="rect">
              <a:avLst/>
            </a:prstGeom>
          </p:spPr>
        </p:pic>
      </p:grpSp>
      <p:cxnSp>
        <p:nvCxnSpPr>
          <p:cNvPr id="43" name="Suora yhdysviiva 42"/>
          <p:cNvCxnSpPr/>
          <p:nvPr/>
        </p:nvCxnSpPr>
        <p:spPr>
          <a:xfrm flipV="1">
            <a:off x="1288873" y="1723920"/>
            <a:ext cx="701478" cy="1242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uora yhdysviiva 43"/>
          <p:cNvCxnSpPr/>
          <p:nvPr/>
        </p:nvCxnSpPr>
        <p:spPr>
          <a:xfrm flipV="1">
            <a:off x="4896266" y="7223836"/>
            <a:ext cx="701478" cy="1242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Suorakulmio 244"/>
          <p:cNvSpPr>
            <a:spLocks noChangeArrowheads="1"/>
          </p:cNvSpPr>
          <p:nvPr/>
        </p:nvSpPr>
        <p:spPr bwMode="auto">
          <a:xfrm>
            <a:off x="1155833" y="3995966"/>
            <a:ext cx="1335214"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sulkupuomi tai suojakaide. Sulkemiskohdan näkyvyys pimeällä on varmistettava.</a:t>
            </a:r>
          </a:p>
        </p:txBody>
      </p:sp>
      <p:pic>
        <p:nvPicPr>
          <p:cNvPr id="45" name="Kuva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788" y="5004705"/>
            <a:ext cx="1966507" cy="926783"/>
          </a:xfrm>
          <a:prstGeom prst="rect">
            <a:avLst/>
          </a:prstGeom>
        </p:spPr>
      </p:pic>
      <p:sp>
        <p:nvSpPr>
          <p:cNvPr id="3" name="Text Box 3">
            <a:extLst>
              <a:ext uri="{FF2B5EF4-FFF2-40B4-BE49-F238E27FC236}">
                <a16:creationId xmlns:a16="http://schemas.microsoft.com/office/drawing/2014/main" id="{D8438F76-DA01-707F-A3B8-94862735E875}"/>
              </a:ext>
            </a:extLst>
          </p:cNvPr>
          <p:cNvSpPr txBox="1">
            <a:spLocks noChangeArrowheads="1"/>
          </p:cNvSpPr>
          <p:nvPr/>
        </p:nvSpPr>
        <p:spPr bwMode="auto">
          <a:xfrm>
            <a:off x="621000" y="239134"/>
            <a:ext cx="674539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br>
              <a:rPr lang="fi-FI" altLang="fi-FI" sz="1400" b="1" dirty="0">
                <a:latin typeface="Arial" panose="020B0604020202020204" pitchFamily="34" charset="0"/>
                <a:cs typeface="Arial" panose="020B0604020202020204" pitchFamily="34" charset="0"/>
              </a:rPr>
            </a:br>
            <a:r>
              <a:rPr lang="fi-FI" altLang="fi-FI" sz="1300" dirty="0" err="1">
                <a:latin typeface="Arial" panose="020B0604020202020204" pitchFamily="34" charset="0"/>
                <a:cs typeface="Arial" panose="020B0604020202020204" pitchFamily="34" charset="0"/>
              </a:rPr>
              <a:t>Tunkkaus</a:t>
            </a:r>
            <a:r>
              <a:rPr lang="fi-FI" altLang="fi-FI" sz="1300" dirty="0">
                <a:latin typeface="Arial" panose="020B0604020202020204" pitchFamily="34" charset="0"/>
                <a:cs typeface="Arial" panose="020B0604020202020204" pitchFamily="34" charset="0"/>
              </a:rPr>
              <a:t> jalankulku- ja pyöräilyväylän ali tai muu työ väylän molemmin puolin. Jalankulun ja pyöräliikenteen käytössä vähintään 2,5 m leveä osa väylästä.</a:t>
            </a:r>
          </a:p>
          <a:p>
            <a:pPr>
              <a:spcBef>
                <a:spcPct val="0"/>
              </a:spcBef>
              <a:buFontTx/>
              <a:buNone/>
            </a:pPr>
            <a:endParaRPr lang="fi-FI" altLang="fi-FI"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173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14" name="Suora yhdysviiva 13"/>
          <p:cNvCxnSpPr>
            <a:stCxn id="59" idx="0"/>
          </p:cNvCxnSpPr>
          <p:nvPr/>
        </p:nvCxnSpPr>
        <p:spPr>
          <a:xfrm flipV="1">
            <a:off x="3179632" y="6175738"/>
            <a:ext cx="1208075" cy="26561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Ryhmä 29"/>
          <p:cNvGrpSpPr/>
          <p:nvPr/>
        </p:nvGrpSpPr>
        <p:grpSpPr>
          <a:xfrm rot="10800000">
            <a:off x="740691" y="1634043"/>
            <a:ext cx="2120439" cy="1075182"/>
            <a:chOff x="4005263" y="7391116"/>
            <a:chExt cx="2120439" cy="1075182"/>
          </a:xfrm>
        </p:grpSpPr>
        <p:grpSp>
          <p:nvGrpSpPr>
            <p:cNvPr id="31" name="Ryhmä 30"/>
            <p:cNvGrpSpPr/>
            <p:nvPr/>
          </p:nvGrpSpPr>
          <p:grpSpPr>
            <a:xfrm rot="10800000">
              <a:off x="4005263" y="7391116"/>
              <a:ext cx="1096949" cy="814578"/>
              <a:chOff x="4607690" y="3536358"/>
              <a:chExt cx="1096949" cy="814578"/>
            </a:xfrm>
          </p:grpSpPr>
          <p:pic>
            <p:nvPicPr>
              <p:cNvPr id="35"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560621" y="3536358"/>
                <a:ext cx="144018" cy="10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Kuva 35"/>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4607690" y="3639990"/>
                <a:ext cx="808138" cy="710946"/>
              </a:xfrm>
              <a:prstGeom prst="rect">
                <a:avLst/>
              </a:prstGeom>
            </p:spPr>
          </p:pic>
          <p:cxnSp>
            <p:nvCxnSpPr>
              <p:cNvPr id="37" name="Suora yhdysviiva 36"/>
              <p:cNvCxnSpPr>
                <a:stCxn id="36" idx="2"/>
                <a:endCxn id="35" idx="2"/>
              </p:cNvCxnSpPr>
              <p:nvPr/>
            </p:nvCxnSpPr>
            <p:spPr>
              <a:xfrm rot="10800000" flipH="1">
                <a:off x="5011759" y="3536358"/>
                <a:ext cx="620871" cy="1036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2" name="Kuva 31"/>
            <p:cNvPicPr>
              <a:picLocks noChangeAspect="1"/>
            </p:cNvPicPr>
            <p:nvPr/>
          </p:nvPicPr>
          <p:blipFill>
            <a:blip r:embed="rId5">
              <a:extLst>
                <a:ext uri="{28A0092B-C50C-407E-A947-70E740481C1C}">
                  <a14:useLocalDpi xmlns:a14="http://schemas.microsoft.com/office/drawing/2010/main" val="0"/>
                </a:ext>
              </a:extLst>
            </a:blip>
            <a:srcRect/>
            <a:stretch/>
          </p:blipFill>
          <p:spPr>
            <a:xfrm>
              <a:off x="5166707" y="7391116"/>
              <a:ext cx="958995" cy="1075182"/>
            </a:xfrm>
            <a:prstGeom prst="rect">
              <a:avLst/>
            </a:prstGeom>
          </p:spPr>
        </p:pic>
      </p:grpSp>
      <p:sp>
        <p:nvSpPr>
          <p:cNvPr id="6" name="Dian numeron paikkamerkki 5"/>
          <p:cNvSpPr txBox="1">
            <a:spLocks/>
          </p:cNvSpPr>
          <p:nvPr/>
        </p:nvSpPr>
        <p:spPr>
          <a:xfrm>
            <a:off x="2685800" y="9333796"/>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5.3</a:t>
            </a:r>
          </a:p>
        </p:txBody>
      </p:sp>
      <p:grpSp>
        <p:nvGrpSpPr>
          <p:cNvPr id="38" name="Ryhmä 37"/>
          <p:cNvGrpSpPr/>
          <p:nvPr/>
        </p:nvGrpSpPr>
        <p:grpSpPr>
          <a:xfrm rot="10800000">
            <a:off x="2101195" y="5245626"/>
            <a:ext cx="1080516" cy="1752418"/>
            <a:chOff x="7234575" y="4129691"/>
            <a:chExt cx="1080516" cy="1752418"/>
          </a:xfrm>
        </p:grpSpPr>
        <p:pic>
          <p:nvPicPr>
            <p:cNvPr id="39" name="Kuva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7729898" y="5294405"/>
              <a:ext cx="1080000" cy="8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Kuva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741295" y="5291088"/>
              <a:ext cx="1080000" cy="8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Kuva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34575" y="5792755"/>
              <a:ext cx="1080000" cy="8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Kuva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7729934" y="4645024"/>
              <a:ext cx="1080000" cy="8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Kuva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741331" y="4641707"/>
              <a:ext cx="1080000" cy="8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Kuva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35091" y="4129691"/>
              <a:ext cx="1080000" cy="8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Kuva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7357" y="5667836"/>
            <a:ext cx="1966507" cy="926783"/>
          </a:xfrm>
          <a:prstGeom prst="rect">
            <a:avLst/>
          </a:prstGeom>
        </p:spPr>
      </p:pic>
      <p:grpSp>
        <p:nvGrpSpPr>
          <p:cNvPr id="16" name="Ryhmä 15"/>
          <p:cNvGrpSpPr/>
          <p:nvPr/>
        </p:nvGrpSpPr>
        <p:grpSpPr>
          <a:xfrm>
            <a:off x="3134530" y="5697936"/>
            <a:ext cx="781364" cy="386362"/>
            <a:chOff x="3134530" y="5697936"/>
            <a:chExt cx="781364" cy="386362"/>
          </a:xfrm>
        </p:grpSpPr>
        <p:sp>
          <p:nvSpPr>
            <p:cNvPr id="33" name="Suorakulmio 211"/>
            <p:cNvSpPr>
              <a:spLocks noChangeArrowheads="1"/>
            </p:cNvSpPr>
            <p:nvPr/>
          </p:nvSpPr>
          <p:spPr bwMode="auto">
            <a:xfrm>
              <a:off x="3180112" y="5697936"/>
              <a:ext cx="696563"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m</a:t>
              </a:r>
            </a:p>
          </p:txBody>
        </p:sp>
        <p:cxnSp>
          <p:nvCxnSpPr>
            <p:cNvPr id="27" name="Suora yhdysviiva 387"/>
            <p:cNvCxnSpPr>
              <a:cxnSpLocks noChangeShapeType="1"/>
            </p:cNvCxnSpPr>
            <p:nvPr/>
          </p:nvCxnSpPr>
          <p:spPr bwMode="auto">
            <a:xfrm flipV="1">
              <a:off x="3134530" y="6012583"/>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8" name="Suora yhdysviiva 387"/>
            <p:cNvCxnSpPr>
              <a:cxnSpLocks noChangeShapeType="1"/>
            </p:cNvCxnSpPr>
            <p:nvPr/>
          </p:nvCxnSpPr>
          <p:spPr bwMode="auto">
            <a:xfrm>
              <a:off x="3173749" y="6048440"/>
              <a:ext cx="702926"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9" name="Suora yhdysviiva 387"/>
            <p:cNvCxnSpPr>
              <a:cxnSpLocks noChangeShapeType="1"/>
            </p:cNvCxnSpPr>
            <p:nvPr/>
          </p:nvCxnSpPr>
          <p:spPr bwMode="auto">
            <a:xfrm flipV="1">
              <a:off x="3837456" y="6012583"/>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nvGrpSpPr>
          <p:cNvPr id="7" name="Ryhmä 6"/>
          <p:cNvGrpSpPr/>
          <p:nvPr/>
        </p:nvGrpSpPr>
        <p:grpSpPr>
          <a:xfrm>
            <a:off x="4005263" y="7902131"/>
            <a:ext cx="2120438" cy="1075182"/>
            <a:chOff x="4005263" y="7391116"/>
            <a:chExt cx="2120438" cy="1075182"/>
          </a:xfrm>
        </p:grpSpPr>
        <p:grpSp>
          <p:nvGrpSpPr>
            <p:cNvPr id="25" name="Ryhmä 24"/>
            <p:cNvGrpSpPr/>
            <p:nvPr/>
          </p:nvGrpSpPr>
          <p:grpSpPr>
            <a:xfrm rot="10800000">
              <a:off x="4005263" y="7391116"/>
              <a:ext cx="1096949" cy="814578"/>
              <a:chOff x="4607690" y="3536358"/>
              <a:chExt cx="1096949" cy="814578"/>
            </a:xfrm>
          </p:grpSpPr>
          <p:pic>
            <p:nvPicPr>
              <p:cNvPr id="22"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560621" y="3536358"/>
                <a:ext cx="144018" cy="10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Kuva 22"/>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4607690" y="3639990"/>
                <a:ext cx="808138" cy="710946"/>
              </a:xfrm>
              <a:prstGeom prst="rect">
                <a:avLst/>
              </a:prstGeom>
            </p:spPr>
          </p:pic>
          <p:cxnSp>
            <p:nvCxnSpPr>
              <p:cNvPr id="24" name="Suora yhdysviiva 23"/>
              <p:cNvCxnSpPr>
                <a:stCxn id="23" idx="2"/>
                <a:endCxn id="22" idx="2"/>
              </p:cNvCxnSpPr>
              <p:nvPr/>
            </p:nvCxnSpPr>
            <p:spPr>
              <a:xfrm rot="10800000" flipH="1">
                <a:off x="5011759" y="3536358"/>
                <a:ext cx="620871" cy="1036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Kuva 1"/>
            <p:cNvPicPr>
              <a:picLocks noChangeAspect="1"/>
            </p:cNvPicPr>
            <p:nvPr/>
          </p:nvPicPr>
          <p:blipFill>
            <a:blip r:embed="rId5">
              <a:extLst>
                <a:ext uri="{28A0092B-C50C-407E-A947-70E740481C1C}">
                  <a14:useLocalDpi xmlns:a14="http://schemas.microsoft.com/office/drawing/2010/main" val="0"/>
                </a:ext>
              </a:extLst>
            </a:blip>
            <a:srcRect/>
            <a:stretch/>
          </p:blipFill>
          <p:spPr>
            <a:xfrm>
              <a:off x="5166706" y="7391116"/>
              <a:ext cx="958995" cy="1075182"/>
            </a:xfrm>
            <a:prstGeom prst="rect">
              <a:avLst/>
            </a:prstGeom>
          </p:spPr>
        </p:pic>
      </p:grpSp>
      <p:grpSp>
        <p:nvGrpSpPr>
          <p:cNvPr id="43" name="Ryhmä 42"/>
          <p:cNvGrpSpPr/>
          <p:nvPr/>
        </p:nvGrpSpPr>
        <p:grpSpPr>
          <a:xfrm rot="16200000">
            <a:off x="4518259" y="2869794"/>
            <a:ext cx="2120438" cy="1075182"/>
            <a:chOff x="4005263" y="7391116"/>
            <a:chExt cx="2120438" cy="1075182"/>
          </a:xfrm>
        </p:grpSpPr>
        <p:grpSp>
          <p:nvGrpSpPr>
            <p:cNvPr id="44" name="Ryhmä 43"/>
            <p:cNvGrpSpPr/>
            <p:nvPr/>
          </p:nvGrpSpPr>
          <p:grpSpPr>
            <a:xfrm rot="10800000">
              <a:off x="4005263" y="7391116"/>
              <a:ext cx="1096948" cy="814578"/>
              <a:chOff x="4607691" y="3536358"/>
              <a:chExt cx="1096948" cy="814578"/>
            </a:xfrm>
          </p:grpSpPr>
          <p:pic>
            <p:nvPicPr>
              <p:cNvPr id="46"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560621" y="3536358"/>
                <a:ext cx="144018" cy="10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Kuva 46"/>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4607691" y="3639990"/>
                <a:ext cx="808138" cy="710946"/>
              </a:xfrm>
              <a:prstGeom prst="rect">
                <a:avLst/>
              </a:prstGeom>
            </p:spPr>
          </p:pic>
          <p:cxnSp>
            <p:nvCxnSpPr>
              <p:cNvPr id="48" name="Suora yhdysviiva 47"/>
              <p:cNvCxnSpPr>
                <a:stCxn id="47" idx="2"/>
                <a:endCxn id="46" idx="2"/>
              </p:cNvCxnSpPr>
              <p:nvPr/>
            </p:nvCxnSpPr>
            <p:spPr>
              <a:xfrm rot="10800000" flipH="1">
                <a:off x="5011759" y="3536358"/>
                <a:ext cx="620871" cy="1036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5" name="Kuva 44"/>
            <p:cNvPicPr>
              <a:picLocks noChangeAspect="1"/>
            </p:cNvPicPr>
            <p:nvPr/>
          </p:nvPicPr>
          <p:blipFill>
            <a:blip r:embed="rId5">
              <a:extLst>
                <a:ext uri="{28A0092B-C50C-407E-A947-70E740481C1C}">
                  <a14:useLocalDpi xmlns:a14="http://schemas.microsoft.com/office/drawing/2010/main" val="0"/>
                </a:ext>
              </a:extLst>
            </a:blip>
            <a:srcRect/>
            <a:stretch/>
          </p:blipFill>
          <p:spPr>
            <a:xfrm>
              <a:off x="5166706" y="7391116"/>
              <a:ext cx="958995" cy="1075182"/>
            </a:xfrm>
            <a:prstGeom prst="rect">
              <a:avLst/>
            </a:prstGeom>
          </p:spPr>
        </p:pic>
      </p:grpSp>
      <p:grpSp>
        <p:nvGrpSpPr>
          <p:cNvPr id="49" name="Ryhmä 48"/>
          <p:cNvGrpSpPr/>
          <p:nvPr/>
        </p:nvGrpSpPr>
        <p:grpSpPr>
          <a:xfrm rot="5400000">
            <a:off x="208356" y="6026383"/>
            <a:ext cx="2120439" cy="1075184"/>
            <a:chOff x="4005263" y="7391115"/>
            <a:chExt cx="2120439" cy="1075184"/>
          </a:xfrm>
        </p:grpSpPr>
        <p:grpSp>
          <p:nvGrpSpPr>
            <p:cNvPr id="50" name="Ryhmä 49"/>
            <p:cNvGrpSpPr/>
            <p:nvPr/>
          </p:nvGrpSpPr>
          <p:grpSpPr>
            <a:xfrm rot="10800000">
              <a:off x="4005263" y="7391115"/>
              <a:ext cx="1096948" cy="814579"/>
              <a:chOff x="4607691" y="3536358"/>
              <a:chExt cx="1096948" cy="814579"/>
            </a:xfrm>
          </p:grpSpPr>
          <p:pic>
            <p:nvPicPr>
              <p:cNvPr id="52"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560621" y="3536358"/>
                <a:ext cx="144018" cy="10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Kuva 52"/>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4607691" y="3639991"/>
                <a:ext cx="808138" cy="710946"/>
              </a:xfrm>
              <a:prstGeom prst="rect">
                <a:avLst/>
              </a:prstGeom>
            </p:spPr>
          </p:pic>
          <p:cxnSp>
            <p:nvCxnSpPr>
              <p:cNvPr id="54" name="Suora yhdysviiva 53"/>
              <p:cNvCxnSpPr>
                <a:stCxn id="53" idx="2"/>
                <a:endCxn id="52" idx="2"/>
              </p:cNvCxnSpPr>
              <p:nvPr/>
            </p:nvCxnSpPr>
            <p:spPr>
              <a:xfrm rot="10800000" flipH="1">
                <a:off x="5011759" y="3536358"/>
                <a:ext cx="620871" cy="1036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1" name="Kuva 50"/>
            <p:cNvPicPr>
              <a:picLocks noChangeAspect="1"/>
            </p:cNvPicPr>
            <p:nvPr/>
          </p:nvPicPr>
          <p:blipFill>
            <a:blip r:embed="rId5">
              <a:extLst>
                <a:ext uri="{28A0092B-C50C-407E-A947-70E740481C1C}">
                  <a14:useLocalDpi xmlns:a14="http://schemas.microsoft.com/office/drawing/2010/main" val="0"/>
                </a:ext>
              </a:extLst>
            </a:blip>
            <a:srcRect/>
            <a:stretch/>
          </p:blipFill>
          <p:spPr>
            <a:xfrm>
              <a:off x="5166707" y="7391117"/>
              <a:ext cx="958995" cy="1075182"/>
            </a:xfrm>
            <a:prstGeom prst="rect">
              <a:avLst/>
            </a:prstGeom>
          </p:spPr>
        </p:pic>
      </p:grpSp>
      <p:grpSp>
        <p:nvGrpSpPr>
          <p:cNvPr id="61" name="Ryhmä 60"/>
          <p:cNvGrpSpPr/>
          <p:nvPr/>
        </p:nvGrpSpPr>
        <p:grpSpPr>
          <a:xfrm rot="5400000">
            <a:off x="2018860" y="4744913"/>
            <a:ext cx="781364" cy="309417"/>
            <a:chOff x="3134530" y="5774881"/>
            <a:chExt cx="781364" cy="309417"/>
          </a:xfrm>
        </p:grpSpPr>
        <p:sp>
          <p:nvSpPr>
            <p:cNvPr id="62" name="Suorakulmio 211"/>
            <p:cNvSpPr>
              <a:spLocks noChangeArrowheads="1"/>
            </p:cNvSpPr>
            <p:nvPr/>
          </p:nvSpPr>
          <p:spPr bwMode="auto">
            <a:xfrm>
              <a:off x="3180112" y="5774881"/>
              <a:ext cx="691105"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 2,5 m</a:t>
              </a:r>
            </a:p>
          </p:txBody>
        </p:sp>
        <p:cxnSp>
          <p:nvCxnSpPr>
            <p:cNvPr id="63" name="Suora yhdysviiva 387"/>
            <p:cNvCxnSpPr>
              <a:cxnSpLocks noChangeShapeType="1"/>
            </p:cNvCxnSpPr>
            <p:nvPr/>
          </p:nvCxnSpPr>
          <p:spPr bwMode="auto">
            <a:xfrm flipV="1">
              <a:off x="3134530" y="6012583"/>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64" name="Suora yhdysviiva 387"/>
            <p:cNvCxnSpPr>
              <a:cxnSpLocks noChangeShapeType="1"/>
            </p:cNvCxnSpPr>
            <p:nvPr/>
          </p:nvCxnSpPr>
          <p:spPr bwMode="auto">
            <a:xfrm>
              <a:off x="3173749" y="6048440"/>
              <a:ext cx="702926"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65" name="Suora yhdysviiva 387"/>
            <p:cNvCxnSpPr>
              <a:cxnSpLocks noChangeShapeType="1"/>
            </p:cNvCxnSpPr>
            <p:nvPr/>
          </p:nvCxnSpPr>
          <p:spPr bwMode="auto">
            <a:xfrm flipV="1">
              <a:off x="3837456" y="6012583"/>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cxnSp>
        <p:nvCxnSpPr>
          <p:cNvPr id="57" name="Suora yhdysviiva 56"/>
          <p:cNvCxnSpPr/>
          <p:nvPr/>
        </p:nvCxnSpPr>
        <p:spPr>
          <a:xfrm flipV="1">
            <a:off x="1257342" y="1618817"/>
            <a:ext cx="701478" cy="1242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uora yhdysviiva 65"/>
          <p:cNvCxnSpPr/>
          <p:nvPr/>
        </p:nvCxnSpPr>
        <p:spPr>
          <a:xfrm flipV="1">
            <a:off x="4860525" y="7791561"/>
            <a:ext cx="701478" cy="1242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uora yhdysviiva 66"/>
          <p:cNvCxnSpPr/>
          <p:nvPr/>
        </p:nvCxnSpPr>
        <p:spPr>
          <a:xfrm rot="5400000" flipV="1">
            <a:off x="1047612" y="6154117"/>
            <a:ext cx="701478" cy="1242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uora yhdysviiva 67"/>
          <p:cNvCxnSpPr/>
          <p:nvPr/>
        </p:nvCxnSpPr>
        <p:spPr>
          <a:xfrm rot="5400000" flipV="1">
            <a:off x="5125209" y="2579503"/>
            <a:ext cx="701478" cy="1242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Suorakulmio 244"/>
          <p:cNvSpPr>
            <a:spLocks noChangeArrowheads="1"/>
          </p:cNvSpPr>
          <p:nvPr/>
        </p:nvSpPr>
        <p:spPr bwMode="auto">
          <a:xfrm>
            <a:off x="4324691" y="6751356"/>
            <a:ext cx="1335214"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sulkupuomi tai suojakaide. Sulkemiskohdan näkyvyys pimeällä on varmistettava.</a:t>
            </a:r>
          </a:p>
        </p:txBody>
      </p:sp>
      <p:sp>
        <p:nvSpPr>
          <p:cNvPr id="3" name="Text Box 3">
            <a:extLst>
              <a:ext uri="{FF2B5EF4-FFF2-40B4-BE49-F238E27FC236}">
                <a16:creationId xmlns:a16="http://schemas.microsoft.com/office/drawing/2014/main" id="{B641586E-946A-E4DA-4930-E4C58EB8BB02}"/>
              </a:ext>
            </a:extLst>
          </p:cNvPr>
          <p:cNvSpPr txBox="1">
            <a:spLocks noChangeArrowheads="1"/>
          </p:cNvSpPr>
          <p:nvPr/>
        </p:nvSpPr>
        <p:spPr bwMode="auto">
          <a:xfrm>
            <a:off x="621000" y="239134"/>
            <a:ext cx="67453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br>
              <a:rPr lang="fi-FI" altLang="fi-FI" sz="1400" b="1"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Työ jalankulku- ja pyöräilyväylien risteysalueella.</a:t>
            </a:r>
          </a:p>
          <a:p>
            <a:pPr>
              <a:spcBef>
                <a:spcPct val="0"/>
              </a:spcBef>
              <a:buFontTx/>
              <a:buNone/>
            </a:pPr>
            <a:r>
              <a:rPr lang="fi-FI" altLang="fi-FI" sz="1300" dirty="0">
                <a:latin typeface="Arial" panose="020B0604020202020204" pitchFamily="34" charset="0"/>
                <a:cs typeface="Arial" panose="020B0604020202020204" pitchFamily="34" charset="0"/>
              </a:rPr>
              <a:t>Jalankulun ja pyöräliikenteen käytössä vähintään 2,5 m leveä osa väylästä.</a:t>
            </a:r>
          </a:p>
        </p:txBody>
      </p:sp>
    </p:spTree>
    <p:extLst>
      <p:ext uri="{BB962C8B-B14F-4D97-AF65-F5344CB8AC3E}">
        <p14:creationId xmlns:p14="http://schemas.microsoft.com/office/powerpoint/2010/main" val="187613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0" name="Ryhmä 1"/>
          <p:cNvGrpSpPr>
            <a:grpSpLocks noChangeAspect="1"/>
          </p:cNvGrpSpPr>
          <p:nvPr/>
        </p:nvGrpSpPr>
        <p:grpSpPr bwMode="auto">
          <a:xfrm>
            <a:off x="2757116" y="7137128"/>
            <a:ext cx="122161" cy="102870"/>
            <a:chOff x="5307013" y="1064569"/>
            <a:chExt cx="90000" cy="76680"/>
          </a:xfrm>
        </p:grpSpPr>
        <p:pic>
          <p:nvPicPr>
            <p:cNvPr id="111" name="Kuva 1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1076488"/>
              <a:ext cx="90000" cy="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Kuva 1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307013" y="1064569"/>
              <a:ext cx="90000" cy="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3" name="Kuva 112"/>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flipH="1">
            <a:off x="1835983" y="6430285"/>
            <a:ext cx="408622" cy="408622"/>
          </a:xfrm>
          <a:prstGeom prst="rect">
            <a:avLst/>
          </a:prstGeom>
        </p:spPr>
      </p:pic>
      <p:cxnSp>
        <p:nvCxnSpPr>
          <p:cNvPr id="114" name="Suora yhdysviiva 113"/>
          <p:cNvCxnSpPr>
            <a:stCxn id="113" idx="0"/>
            <a:endCxn id="112" idx="2"/>
          </p:cNvCxnSpPr>
          <p:nvPr/>
        </p:nvCxnSpPr>
        <p:spPr>
          <a:xfrm>
            <a:off x="2040295" y="6839193"/>
            <a:ext cx="777901" cy="2979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Suorakulmio 55"/>
          <p:cNvSpPr/>
          <p:nvPr/>
        </p:nvSpPr>
        <p:spPr bwMode="auto">
          <a:xfrm>
            <a:off x="3380362" y="7220063"/>
            <a:ext cx="88900" cy="612318"/>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55" name="Suorakulmio 54"/>
          <p:cNvSpPr/>
          <p:nvPr/>
        </p:nvSpPr>
        <p:spPr bwMode="auto">
          <a:xfrm>
            <a:off x="3365558" y="2420761"/>
            <a:ext cx="88900" cy="612318"/>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6" name="Dian numeron paikkamerkki 5"/>
          <p:cNvSpPr txBox="1">
            <a:spLocks/>
          </p:cNvSpPr>
          <p:nvPr/>
        </p:nvSpPr>
        <p:spPr>
          <a:xfrm>
            <a:off x="2685800" y="9333796"/>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5.4</a:t>
            </a:r>
          </a:p>
        </p:txBody>
      </p:sp>
      <p:pic>
        <p:nvPicPr>
          <p:cNvPr id="13" name="Kuva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1064" y="6105939"/>
            <a:ext cx="1685576" cy="794385"/>
          </a:xfrm>
          <a:prstGeom prst="rect">
            <a:avLst/>
          </a:prstGeom>
        </p:spPr>
      </p:pic>
      <p:cxnSp>
        <p:nvCxnSpPr>
          <p:cNvPr id="14" name="Suora yhdysviiva 13"/>
          <p:cNvCxnSpPr/>
          <p:nvPr/>
        </p:nvCxnSpPr>
        <p:spPr>
          <a:xfrm flipH="1">
            <a:off x="4337455" y="6839193"/>
            <a:ext cx="1007740" cy="33848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Ryhmä 6"/>
          <p:cNvGrpSpPr>
            <a:grpSpLocks noChangeAspect="1"/>
          </p:cNvGrpSpPr>
          <p:nvPr/>
        </p:nvGrpSpPr>
        <p:grpSpPr>
          <a:xfrm>
            <a:off x="4457900" y="8357351"/>
            <a:ext cx="1607092" cy="806427"/>
            <a:chOff x="4005263" y="7391116"/>
            <a:chExt cx="1874846" cy="940784"/>
          </a:xfrm>
        </p:grpSpPr>
        <p:grpSp>
          <p:nvGrpSpPr>
            <p:cNvPr id="25" name="Ryhmä 24"/>
            <p:cNvGrpSpPr/>
            <p:nvPr/>
          </p:nvGrpSpPr>
          <p:grpSpPr>
            <a:xfrm rot="10800000">
              <a:off x="4005263" y="7391116"/>
              <a:ext cx="995816" cy="814578"/>
              <a:chOff x="4708823" y="3536358"/>
              <a:chExt cx="995816" cy="814578"/>
            </a:xfrm>
          </p:grpSpPr>
          <p:pic>
            <p:nvPicPr>
              <p:cNvPr id="22"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560621" y="3536358"/>
                <a:ext cx="144018" cy="10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Kuva 22"/>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4708823" y="3728858"/>
                <a:ext cx="707122" cy="622078"/>
              </a:xfrm>
              <a:prstGeom prst="rect">
                <a:avLst/>
              </a:prstGeom>
            </p:spPr>
          </p:pic>
          <p:cxnSp>
            <p:nvCxnSpPr>
              <p:cNvPr id="24" name="Suora yhdysviiva 23"/>
              <p:cNvCxnSpPr>
                <a:stCxn id="23" idx="2"/>
                <a:endCxn id="22" idx="2"/>
              </p:cNvCxnSpPr>
              <p:nvPr/>
            </p:nvCxnSpPr>
            <p:spPr>
              <a:xfrm rot="10800000" flipH="1">
                <a:off x="5062383" y="3536358"/>
                <a:ext cx="570247" cy="1925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Kuva 1"/>
            <p:cNvPicPr>
              <a:picLocks noChangeAspect="1"/>
            </p:cNvPicPr>
            <p:nvPr/>
          </p:nvPicPr>
          <p:blipFill>
            <a:blip r:embed="rId7">
              <a:extLst>
                <a:ext uri="{28A0092B-C50C-407E-A947-70E740481C1C}">
                  <a14:useLocalDpi xmlns:a14="http://schemas.microsoft.com/office/drawing/2010/main" val="0"/>
                </a:ext>
              </a:extLst>
            </a:blip>
            <a:srcRect/>
            <a:stretch/>
          </p:blipFill>
          <p:spPr>
            <a:xfrm>
              <a:off x="5040989" y="7391116"/>
              <a:ext cx="839120" cy="940784"/>
            </a:xfrm>
            <a:prstGeom prst="rect">
              <a:avLst/>
            </a:prstGeom>
          </p:spPr>
        </p:pic>
      </p:grpSp>
      <p:grpSp>
        <p:nvGrpSpPr>
          <p:cNvPr id="57" name="Ryhmä 56"/>
          <p:cNvGrpSpPr>
            <a:grpSpLocks noChangeAspect="1"/>
          </p:cNvGrpSpPr>
          <p:nvPr/>
        </p:nvGrpSpPr>
        <p:grpSpPr>
          <a:xfrm rot="10800000">
            <a:off x="4457900" y="1541919"/>
            <a:ext cx="1648785" cy="806427"/>
            <a:chOff x="4142471" y="7404919"/>
            <a:chExt cx="1923486" cy="940784"/>
          </a:xfrm>
        </p:grpSpPr>
        <p:grpSp>
          <p:nvGrpSpPr>
            <p:cNvPr id="66" name="Ryhmä 65"/>
            <p:cNvGrpSpPr/>
            <p:nvPr/>
          </p:nvGrpSpPr>
          <p:grpSpPr>
            <a:xfrm rot="10800000">
              <a:off x="5131584" y="7404919"/>
              <a:ext cx="934373" cy="787522"/>
              <a:chOff x="3643945" y="3549611"/>
              <a:chExt cx="934373" cy="787522"/>
            </a:xfrm>
          </p:grpSpPr>
          <p:pic>
            <p:nvPicPr>
              <p:cNvPr id="68"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643945" y="3549611"/>
                <a:ext cx="144018" cy="10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Kuva 68"/>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3871196" y="3715055"/>
                <a:ext cx="707122" cy="622078"/>
              </a:xfrm>
              <a:prstGeom prst="rect">
                <a:avLst/>
              </a:prstGeom>
            </p:spPr>
          </p:pic>
          <p:cxnSp>
            <p:nvCxnSpPr>
              <p:cNvPr id="70" name="Suora yhdysviiva 69"/>
              <p:cNvCxnSpPr>
                <a:stCxn id="69" idx="2"/>
                <a:endCxn id="68" idx="2"/>
              </p:cNvCxnSpPr>
              <p:nvPr/>
            </p:nvCxnSpPr>
            <p:spPr>
              <a:xfrm flipH="1" flipV="1">
                <a:off x="3715954" y="3549611"/>
                <a:ext cx="508802" cy="16544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7" name="Kuva 66"/>
            <p:cNvPicPr>
              <a:picLocks noChangeAspect="1"/>
            </p:cNvPicPr>
            <p:nvPr/>
          </p:nvPicPr>
          <p:blipFill>
            <a:blip r:embed="rId7">
              <a:extLst>
                <a:ext uri="{28A0092B-C50C-407E-A947-70E740481C1C}">
                  <a14:useLocalDpi xmlns:a14="http://schemas.microsoft.com/office/drawing/2010/main" val="0"/>
                </a:ext>
              </a:extLst>
            </a:blip>
            <a:srcRect/>
            <a:stretch/>
          </p:blipFill>
          <p:spPr>
            <a:xfrm>
              <a:off x="4142471" y="7404919"/>
              <a:ext cx="839120" cy="940784"/>
            </a:xfrm>
            <a:prstGeom prst="rect">
              <a:avLst/>
            </a:prstGeom>
          </p:spPr>
        </p:pic>
      </p:grpSp>
      <p:pic>
        <p:nvPicPr>
          <p:cNvPr id="9" name="Kuva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9451" y="4160838"/>
            <a:ext cx="814578" cy="77724"/>
          </a:xfrm>
          <a:prstGeom prst="rect">
            <a:avLst/>
          </a:prstGeom>
        </p:spPr>
      </p:pic>
      <p:pic>
        <p:nvPicPr>
          <p:cNvPr id="71" name="Kuva 7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3581024" y="4606989"/>
            <a:ext cx="814578" cy="77724"/>
          </a:xfrm>
          <a:prstGeom prst="rect">
            <a:avLst/>
          </a:prstGeom>
        </p:spPr>
      </p:pic>
      <p:pic>
        <p:nvPicPr>
          <p:cNvPr id="72" name="Kuva 7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3581024" y="5418383"/>
            <a:ext cx="814578" cy="77724"/>
          </a:xfrm>
          <a:prstGeom prst="rect">
            <a:avLst/>
          </a:prstGeom>
        </p:spPr>
      </p:pic>
      <p:pic>
        <p:nvPicPr>
          <p:cNvPr id="73" name="Kuva 7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9451" y="5862986"/>
            <a:ext cx="814578" cy="77724"/>
          </a:xfrm>
          <a:prstGeom prst="rect">
            <a:avLst/>
          </a:prstGeom>
        </p:spPr>
      </p:pic>
      <p:pic>
        <p:nvPicPr>
          <p:cNvPr id="74" name="Kuva 7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9451" y="7165567"/>
            <a:ext cx="814578" cy="77724"/>
          </a:xfrm>
          <a:prstGeom prst="rect">
            <a:avLst/>
          </a:prstGeom>
        </p:spPr>
      </p:pic>
      <p:pic>
        <p:nvPicPr>
          <p:cNvPr id="75" name="Kuva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9451" y="2949383"/>
            <a:ext cx="814578" cy="77724"/>
          </a:xfrm>
          <a:prstGeom prst="rect">
            <a:avLst/>
          </a:prstGeom>
        </p:spPr>
      </p:pic>
      <p:sp>
        <p:nvSpPr>
          <p:cNvPr id="76" name="Suorakulmio 75"/>
          <p:cNvSpPr/>
          <p:nvPr/>
        </p:nvSpPr>
        <p:spPr bwMode="auto">
          <a:xfrm>
            <a:off x="3455674" y="2441861"/>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77" name="Suorakulmio 76"/>
          <p:cNvSpPr/>
          <p:nvPr/>
        </p:nvSpPr>
        <p:spPr bwMode="auto">
          <a:xfrm>
            <a:off x="3617601" y="2441861"/>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78" name="Suorakulmio 77"/>
          <p:cNvSpPr/>
          <p:nvPr/>
        </p:nvSpPr>
        <p:spPr bwMode="auto">
          <a:xfrm>
            <a:off x="3779526" y="2441861"/>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80" name="Suorakulmio 79"/>
          <p:cNvSpPr/>
          <p:nvPr/>
        </p:nvSpPr>
        <p:spPr bwMode="auto">
          <a:xfrm>
            <a:off x="2973073" y="2445036"/>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81" name="Suorakulmio 80"/>
          <p:cNvSpPr/>
          <p:nvPr/>
        </p:nvSpPr>
        <p:spPr bwMode="auto">
          <a:xfrm>
            <a:off x="3135000" y="2445036"/>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82" name="Suorakulmio 81"/>
          <p:cNvSpPr/>
          <p:nvPr/>
        </p:nvSpPr>
        <p:spPr bwMode="auto">
          <a:xfrm>
            <a:off x="3296925" y="2445036"/>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83" name="Suorakulmio 82"/>
          <p:cNvSpPr/>
          <p:nvPr/>
        </p:nvSpPr>
        <p:spPr bwMode="auto">
          <a:xfrm>
            <a:off x="3455674" y="7243291"/>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84" name="Suorakulmio 83"/>
          <p:cNvSpPr/>
          <p:nvPr/>
        </p:nvSpPr>
        <p:spPr bwMode="auto">
          <a:xfrm>
            <a:off x="3617601" y="7243291"/>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85" name="Suorakulmio 84"/>
          <p:cNvSpPr/>
          <p:nvPr/>
        </p:nvSpPr>
        <p:spPr bwMode="auto">
          <a:xfrm>
            <a:off x="3779526" y="7243291"/>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86" name="Suorakulmio 85"/>
          <p:cNvSpPr/>
          <p:nvPr/>
        </p:nvSpPr>
        <p:spPr bwMode="auto">
          <a:xfrm>
            <a:off x="2973073" y="7246466"/>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87" name="Suorakulmio 86"/>
          <p:cNvSpPr/>
          <p:nvPr/>
        </p:nvSpPr>
        <p:spPr bwMode="auto">
          <a:xfrm>
            <a:off x="3135000" y="7246466"/>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sp>
        <p:nvSpPr>
          <p:cNvPr id="88" name="Suorakulmio 87"/>
          <p:cNvSpPr/>
          <p:nvPr/>
        </p:nvSpPr>
        <p:spPr bwMode="auto">
          <a:xfrm>
            <a:off x="3296925" y="7246466"/>
            <a:ext cx="88900" cy="508000"/>
          </a:xfrm>
          <a:prstGeom prst="rect">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Times New Roman" pitchFamily="18" charset="0"/>
            </a:endParaRPr>
          </a:p>
        </p:txBody>
      </p:sp>
      <p:pic>
        <p:nvPicPr>
          <p:cNvPr id="17" name="Kuva 16"/>
          <p:cNvPicPr>
            <a:picLocks noChangeAspect="1"/>
          </p:cNvPicPr>
          <p:nvPr/>
        </p:nvPicPr>
        <p:blipFill>
          <a:blip r:embed="rId9">
            <a:extLst>
              <a:ext uri="{28A0092B-C50C-407E-A947-70E740481C1C}">
                <a14:useLocalDpi xmlns:a14="http://schemas.microsoft.com/office/drawing/2010/main" val="0"/>
              </a:ext>
            </a:extLst>
          </a:blip>
          <a:srcRect/>
          <a:stretch/>
        </p:blipFill>
        <p:spPr>
          <a:xfrm>
            <a:off x="4120772" y="6221848"/>
            <a:ext cx="266968" cy="747522"/>
          </a:xfrm>
          <a:prstGeom prst="rect">
            <a:avLst/>
          </a:prstGeom>
        </p:spPr>
      </p:pic>
      <p:pic>
        <p:nvPicPr>
          <p:cNvPr id="89"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2271" y="7154459"/>
            <a:ext cx="123450" cy="8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0" name="Suora yhdysviiva 89"/>
          <p:cNvCxnSpPr>
            <a:stCxn id="17" idx="2"/>
            <a:endCxn id="89" idx="2"/>
          </p:cNvCxnSpPr>
          <p:nvPr/>
        </p:nvCxnSpPr>
        <p:spPr>
          <a:xfrm flipH="1">
            <a:off x="3983996" y="6969370"/>
            <a:ext cx="270260" cy="2739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91"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947019" y="2949383"/>
            <a:ext cx="123450" cy="8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 name="Suora yhdysviiva 91"/>
          <p:cNvCxnSpPr>
            <a:stCxn id="41" idx="2"/>
            <a:endCxn id="91" idx="2"/>
          </p:cNvCxnSpPr>
          <p:nvPr/>
        </p:nvCxnSpPr>
        <p:spPr>
          <a:xfrm flipH="1" flipV="1">
            <a:off x="4008744" y="2949383"/>
            <a:ext cx="255522" cy="27441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Kuva 40"/>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4130782" y="3223795"/>
            <a:ext cx="266968" cy="747522"/>
          </a:xfrm>
          <a:prstGeom prst="rect">
            <a:avLst/>
          </a:prstGeom>
        </p:spPr>
      </p:pic>
      <p:grpSp>
        <p:nvGrpSpPr>
          <p:cNvPr id="97" name="Ryhmä 1"/>
          <p:cNvGrpSpPr>
            <a:grpSpLocks noChangeAspect="1"/>
          </p:cNvGrpSpPr>
          <p:nvPr/>
        </p:nvGrpSpPr>
        <p:grpSpPr bwMode="auto">
          <a:xfrm>
            <a:off x="3948308" y="2340236"/>
            <a:ext cx="122161" cy="102870"/>
            <a:chOff x="5307013" y="1064569"/>
            <a:chExt cx="90000" cy="76680"/>
          </a:xfrm>
        </p:grpSpPr>
        <p:pic>
          <p:nvPicPr>
            <p:cNvPr id="98" name="Kuva 1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1076488"/>
              <a:ext cx="90000" cy="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Kuva 1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307013" y="1064569"/>
              <a:ext cx="90000" cy="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 name="Ryhmä 1"/>
          <p:cNvGrpSpPr>
            <a:grpSpLocks noChangeAspect="1"/>
          </p:cNvGrpSpPr>
          <p:nvPr/>
        </p:nvGrpSpPr>
        <p:grpSpPr bwMode="auto">
          <a:xfrm>
            <a:off x="2757401" y="2952441"/>
            <a:ext cx="122161" cy="102870"/>
            <a:chOff x="5307013" y="1064569"/>
            <a:chExt cx="90000" cy="76680"/>
          </a:xfrm>
        </p:grpSpPr>
        <p:pic>
          <p:nvPicPr>
            <p:cNvPr id="101" name="Kuva 1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1076488"/>
              <a:ext cx="90000" cy="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Kuva 1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307013" y="1064569"/>
              <a:ext cx="90000" cy="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Ryhmä 1"/>
          <p:cNvGrpSpPr>
            <a:grpSpLocks noChangeAspect="1"/>
          </p:cNvGrpSpPr>
          <p:nvPr/>
        </p:nvGrpSpPr>
        <p:grpSpPr bwMode="auto">
          <a:xfrm>
            <a:off x="3948308" y="7748886"/>
            <a:ext cx="122161" cy="102870"/>
            <a:chOff x="5307013" y="1064569"/>
            <a:chExt cx="90000" cy="76680"/>
          </a:xfrm>
        </p:grpSpPr>
        <p:pic>
          <p:nvPicPr>
            <p:cNvPr id="107" name="Kuva 1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1076488"/>
              <a:ext cx="90000" cy="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Kuva 1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307013" y="1064569"/>
              <a:ext cx="90000" cy="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Kuva 2"/>
          <p:cNvPicPr>
            <a:picLocks noChangeAspect="1"/>
          </p:cNvPicPr>
          <p:nvPr/>
        </p:nvPicPr>
        <p:blipFill>
          <a:blip r:embed="rId11">
            <a:extLst>
              <a:ext uri="{28A0092B-C50C-407E-A947-70E740481C1C}">
                <a14:useLocalDpi xmlns:a14="http://schemas.microsoft.com/office/drawing/2010/main" val="0"/>
              </a:ext>
            </a:extLst>
          </a:blip>
          <a:srcRect/>
          <a:stretch/>
        </p:blipFill>
        <p:spPr>
          <a:xfrm>
            <a:off x="4673944" y="2430366"/>
            <a:ext cx="408622" cy="408622"/>
          </a:xfrm>
          <a:prstGeom prst="rect">
            <a:avLst/>
          </a:prstGeom>
        </p:spPr>
      </p:pic>
      <p:pic>
        <p:nvPicPr>
          <p:cNvPr id="4" name="Kuva 3"/>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flipH="1">
            <a:off x="1835984" y="2216450"/>
            <a:ext cx="408622" cy="408622"/>
          </a:xfrm>
          <a:prstGeom prst="rect">
            <a:avLst/>
          </a:prstGeom>
        </p:spPr>
      </p:pic>
      <p:cxnSp>
        <p:nvCxnSpPr>
          <p:cNvPr id="59" name="Suora yhdysviiva 58"/>
          <p:cNvCxnSpPr>
            <a:stCxn id="3" idx="1"/>
            <a:endCxn id="98" idx="2"/>
          </p:cNvCxnSpPr>
          <p:nvPr/>
        </p:nvCxnSpPr>
        <p:spPr>
          <a:xfrm flipH="1" flipV="1">
            <a:off x="4009389" y="2443106"/>
            <a:ext cx="664555" cy="1915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9" name="Kuva 78"/>
          <p:cNvPicPr>
            <a:picLocks noChangeAspect="1"/>
          </p:cNvPicPr>
          <p:nvPr/>
        </p:nvPicPr>
        <p:blipFill>
          <a:blip r:embed="rId11">
            <a:extLst>
              <a:ext uri="{28A0092B-C50C-407E-A947-70E740481C1C}">
                <a14:useLocalDpi xmlns:a14="http://schemas.microsoft.com/office/drawing/2010/main" val="0"/>
              </a:ext>
            </a:extLst>
          </a:blip>
          <a:srcRect/>
          <a:stretch/>
        </p:blipFill>
        <p:spPr>
          <a:xfrm>
            <a:off x="4651997" y="7343194"/>
            <a:ext cx="408622" cy="408622"/>
          </a:xfrm>
          <a:prstGeom prst="rect">
            <a:avLst/>
          </a:prstGeom>
        </p:spPr>
      </p:pic>
      <p:cxnSp>
        <p:nvCxnSpPr>
          <p:cNvPr id="26" name="Suora yhdysviiva 25"/>
          <p:cNvCxnSpPr>
            <a:stCxn id="4" idx="0"/>
            <a:endCxn id="102" idx="2"/>
          </p:cNvCxnSpPr>
          <p:nvPr/>
        </p:nvCxnSpPr>
        <p:spPr>
          <a:xfrm>
            <a:off x="2040296" y="2625358"/>
            <a:ext cx="778185" cy="32708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uora yhdysviiva 30"/>
          <p:cNvCxnSpPr>
            <a:stCxn id="108" idx="2"/>
            <a:endCxn id="79" idx="1"/>
          </p:cNvCxnSpPr>
          <p:nvPr/>
        </p:nvCxnSpPr>
        <p:spPr>
          <a:xfrm flipV="1">
            <a:off x="4009388" y="7547505"/>
            <a:ext cx="642609" cy="20138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uora yhdysviiva 64"/>
          <p:cNvCxnSpPr/>
          <p:nvPr/>
        </p:nvCxnSpPr>
        <p:spPr>
          <a:xfrm flipV="1">
            <a:off x="4951324" y="1530362"/>
            <a:ext cx="509393" cy="858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uora yhdysviiva 92"/>
          <p:cNvCxnSpPr/>
          <p:nvPr/>
        </p:nvCxnSpPr>
        <p:spPr>
          <a:xfrm flipV="1">
            <a:off x="5156276" y="8262238"/>
            <a:ext cx="509393" cy="858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Suorakulmio 244"/>
          <p:cNvSpPr>
            <a:spLocks noChangeArrowheads="1"/>
          </p:cNvSpPr>
          <p:nvPr/>
        </p:nvSpPr>
        <p:spPr bwMode="auto">
          <a:xfrm>
            <a:off x="4600153" y="4566682"/>
            <a:ext cx="1335214"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sulkupuomi tai suojakaide. Sulkemiskohdan näkyvyys pimeällä on varmistettava.</a:t>
            </a:r>
          </a:p>
        </p:txBody>
      </p:sp>
      <p:sp>
        <p:nvSpPr>
          <p:cNvPr id="8" name="Text Box 3">
            <a:extLst>
              <a:ext uri="{FF2B5EF4-FFF2-40B4-BE49-F238E27FC236}">
                <a16:creationId xmlns:a16="http://schemas.microsoft.com/office/drawing/2014/main" id="{5BDF8728-5BEE-1D60-847D-6DAE8BF46BB6}"/>
              </a:ext>
            </a:extLst>
          </p:cNvPr>
          <p:cNvSpPr txBox="1">
            <a:spLocks noChangeArrowheads="1"/>
          </p:cNvSpPr>
          <p:nvPr/>
        </p:nvSpPr>
        <p:spPr bwMode="auto">
          <a:xfrm>
            <a:off x="621000" y="239134"/>
            <a:ext cx="67453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br>
              <a:rPr lang="fi-FI" altLang="fi-FI" sz="1400" b="1"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Työ jalankulku- ja pyöräilyväylällä.</a:t>
            </a:r>
            <a:br>
              <a:rPr lang="fi-FI" altLang="fi-FI" sz="1300"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Jalankulku- ja pyöräliikenne ohjattu väliaikaisesti tien toiselle puolelle.</a:t>
            </a:r>
          </a:p>
        </p:txBody>
      </p:sp>
    </p:spTree>
    <p:extLst>
      <p:ext uri="{BB962C8B-B14F-4D97-AF65-F5344CB8AC3E}">
        <p14:creationId xmlns:p14="http://schemas.microsoft.com/office/powerpoint/2010/main" val="366908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7" name="Suorakulmio 244"/>
          <p:cNvSpPr>
            <a:spLocks noChangeArrowheads="1"/>
          </p:cNvSpPr>
          <p:nvPr/>
        </p:nvSpPr>
        <p:spPr bwMode="auto">
          <a:xfrm>
            <a:off x="4313131" y="4728577"/>
            <a:ext cx="1795000"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Työalue</a:t>
            </a:r>
          </a:p>
        </p:txBody>
      </p:sp>
      <p:grpSp>
        <p:nvGrpSpPr>
          <p:cNvPr id="66" name="Ryhmä 65"/>
          <p:cNvGrpSpPr/>
          <p:nvPr/>
        </p:nvGrpSpPr>
        <p:grpSpPr>
          <a:xfrm>
            <a:off x="4685477" y="4140160"/>
            <a:ext cx="154574" cy="2485657"/>
            <a:chOff x="3676548" y="4780599"/>
            <a:chExt cx="100549" cy="1616903"/>
          </a:xfrm>
        </p:grpSpPr>
        <p:sp>
          <p:nvSpPr>
            <p:cNvPr id="67"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8"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9"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0"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1"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2"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3"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4"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5"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6" name="Suorakulmio 100"/>
            <p:cNvSpPr>
              <a:spLocks noChangeAspect="1" noChangeArrowheads="1"/>
            </p:cNvSpPr>
            <p:nvPr/>
          </p:nvSpPr>
          <p:spPr bwMode="auto">
            <a:xfrm>
              <a:off x="3690699" y="498236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7" name="Suorakulmio 100"/>
            <p:cNvSpPr>
              <a:spLocks noChangeAspect="1" noChangeArrowheads="1"/>
            </p:cNvSpPr>
            <p:nvPr/>
          </p:nvSpPr>
          <p:spPr bwMode="auto">
            <a:xfrm>
              <a:off x="3713140" y="488177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8" name="Suorakulmio 100"/>
            <p:cNvSpPr>
              <a:spLocks noChangeAspect="1" noChangeArrowheads="1"/>
            </p:cNvSpPr>
            <p:nvPr/>
          </p:nvSpPr>
          <p:spPr bwMode="auto">
            <a:xfrm>
              <a:off x="3677821" y="5084823"/>
              <a:ext cx="41651" cy="41654"/>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9" name="Suorakulmio 100"/>
            <p:cNvSpPr>
              <a:spLocks noChangeAspect="1" noChangeArrowheads="1"/>
            </p:cNvSpPr>
            <p:nvPr/>
          </p:nvSpPr>
          <p:spPr bwMode="auto">
            <a:xfrm rot="5400000">
              <a:off x="3712811" y="625106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80" name="Suorakulmio 100"/>
            <p:cNvSpPr>
              <a:spLocks noChangeAspect="1" noChangeArrowheads="1"/>
            </p:cNvSpPr>
            <p:nvPr/>
          </p:nvSpPr>
          <p:spPr bwMode="auto">
            <a:xfrm rot="5400000">
              <a:off x="3691211" y="615169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81" name="Suorakulmio 100"/>
            <p:cNvSpPr>
              <a:spLocks noChangeAspect="1" noChangeArrowheads="1"/>
            </p:cNvSpPr>
            <p:nvPr/>
          </p:nvSpPr>
          <p:spPr bwMode="auto">
            <a:xfrm rot="5400000">
              <a:off x="3733898" y="6354303"/>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82" name="Suorakulmio 100"/>
            <p:cNvSpPr>
              <a:spLocks noChangeAspect="1" noChangeArrowheads="1"/>
            </p:cNvSpPr>
            <p:nvPr/>
          </p:nvSpPr>
          <p:spPr bwMode="auto">
            <a:xfrm>
              <a:off x="3733897" y="478059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cxnSp>
        <p:nvCxnSpPr>
          <p:cNvPr id="84" name="Suora yhdysviiva 387"/>
          <p:cNvCxnSpPr>
            <a:cxnSpLocks noChangeShapeType="1"/>
            <a:endCxn id="67" idx="3"/>
          </p:cNvCxnSpPr>
          <p:nvPr/>
        </p:nvCxnSpPr>
        <p:spPr bwMode="auto">
          <a:xfrm flipH="1" flipV="1">
            <a:off x="4753808" y="6124795"/>
            <a:ext cx="352130" cy="29381"/>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pic>
        <p:nvPicPr>
          <p:cNvPr id="85"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6935" y="5925203"/>
            <a:ext cx="226695" cy="62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Kuva 8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062697">
            <a:off x="1369113" y="5969022"/>
            <a:ext cx="509111" cy="48578"/>
          </a:xfrm>
          <a:prstGeom prst="rect">
            <a:avLst/>
          </a:prstGeom>
        </p:spPr>
      </p:pic>
      <p:pic>
        <p:nvPicPr>
          <p:cNvPr id="88" name="Kuva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520000">
            <a:off x="1362170" y="4543944"/>
            <a:ext cx="509111" cy="48578"/>
          </a:xfrm>
          <a:prstGeom prst="rect">
            <a:avLst/>
          </a:prstGeom>
        </p:spPr>
      </p:pic>
      <p:grpSp>
        <p:nvGrpSpPr>
          <p:cNvPr id="12" name="Ryhmä 11"/>
          <p:cNvGrpSpPr/>
          <p:nvPr/>
        </p:nvGrpSpPr>
        <p:grpSpPr>
          <a:xfrm>
            <a:off x="776196" y="3293102"/>
            <a:ext cx="880465" cy="671989"/>
            <a:chOff x="911887" y="2939020"/>
            <a:chExt cx="880465" cy="671989"/>
          </a:xfrm>
        </p:grpSpPr>
        <p:pic>
          <p:nvPicPr>
            <p:cNvPr id="8" name="Kuva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659478" y="3004177"/>
              <a:ext cx="132874" cy="114776"/>
            </a:xfrm>
            <a:prstGeom prst="rect">
              <a:avLst/>
            </a:prstGeom>
          </p:spPr>
        </p:pic>
        <p:pic>
          <p:nvPicPr>
            <p:cNvPr id="95" name="Kuva 94"/>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911887" y="2939020"/>
              <a:ext cx="599372" cy="671989"/>
            </a:xfrm>
            <a:prstGeom prst="rect">
              <a:avLst/>
            </a:prstGeom>
          </p:spPr>
        </p:pic>
        <p:cxnSp>
          <p:nvCxnSpPr>
            <p:cNvPr id="96" name="Suora yhdysviiva 95"/>
            <p:cNvCxnSpPr/>
            <p:nvPr/>
          </p:nvCxnSpPr>
          <p:spPr>
            <a:xfrm flipH="1">
              <a:off x="1510818" y="3054119"/>
              <a:ext cx="177799" cy="889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Ryhmä 96"/>
          <p:cNvGrpSpPr/>
          <p:nvPr/>
        </p:nvGrpSpPr>
        <p:grpSpPr>
          <a:xfrm rot="10800000">
            <a:off x="1927814" y="7341090"/>
            <a:ext cx="599372" cy="1057522"/>
            <a:chOff x="1643057" y="1676901"/>
            <a:chExt cx="599372" cy="1057522"/>
          </a:xfrm>
        </p:grpSpPr>
        <p:pic>
          <p:nvPicPr>
            <p:cNvPr id="98" name="Kuva 9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841402" y="2619647"/>
              <a:ext cx="132874" cy="114776"/>
            </a:xfrm>
            <a:prstGeom prst="rect">
              <a:avLst/>
            </a:prstGeom>
          </p:spPr>
        </p:pic>
        <p:pic>
          <p:nvPicPr>
            <p:cNvPr id="99" name="Kuva 98"/>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1643057" y="1676901"/>
              <a:ext cx="599372" cy="671989"/>
            </a:xfrm>
            <a:prstGeom prst="rect">
              <a:avLst/>
            </a:prstGeom>
          </p:spPr>
        </p:pic>
        <p:cxnSp>
          <p:nvCxnSpPr>
            <p:cNvPr id="100" name="Suora yhdysviiva 99"/>
            <p:cNvCxnSpPr>
              <a:stCxn id="98" idx="2"/>
            </p:cNvCxnSpPr>
            <p:nvPr/>
          </p:nvCxnSpPr>
          <p:spPr>
            <a:xfrm rot="10800000" flipH="1">
              <a:off x="1907839" y="2342779"/>
              <a:ext cx="75841" cy="27686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Ryhmä 100"/>
          <p:cNvGrpSpPr/>
          <p:nvPr/>
        </p:nvGrpSpPr>
        <p:grpSpPr>
          <a:xfrm>
            <a:off x="2029751" y="1607879"/>
            <a:ext cx="4346154" cy="2623816"/>
            <a:chOff x="1146426" y="1652755"/>
            <a:chExt cx="4346154" cy="2623816"/>
          </a:xfrm>
        </p:grpSpPr>
        <p:pic>
          <p:nvPicPr>
            <p:cNvPr id="102" name="Kuva 101"/>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4209630" y="3081922"/>
              <a:ext cx="359200" cy="360000"/>
            </a:xfrm>
            <a:prstGeom prst="rect">
              <a:avLst/>
            </a:prstGeom>
          </p:spPr>
        </p:pic>
        <p:pic>
          <p:nvPicPr>
            <p:cNvPr id="103" name="Kuva 102"/>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838531" y="3081326"/>
              <a:ext cx="359200" cy="360000"/>
            </a:xfrm>
            <a:prstGeom prst="rect">
              <a:avLst/>
            </a:prstGeom>
          </p:spPr>
        </p:pic>
        <p:grpSp>
          <p:nvGrpSpPr>
            <p:cNvPr id="104" name="Ryhmä 103"/>
            <p:cNvGrpSpPr>
              <a:grpSpLocks noChangeAspect="1"/>
            </p:cNvGrpSpPr>
            <p:nvPr/>
          </p:nvGrpSpPr>
          <p:grpSpPr>
            <a:xfrm>
              <a:off x="1146426" y="1652755"/>
              <a:ext cx="4346154" cy="2623816"/>
              <a:chOff x="1332177" y="1516291"/>
              <a:chExt cx="3988729" cy="2408036"/>
            </a:xfrm>
          </p:grpSpPr>
          <p:pic>
            <p:nvPicPr>
              <p:cNvPr id="105" name="Kuva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3693758" y="1752697"/>
                <a:ext cx="208052" cy="57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42693" y="1751646"/>
                <a:ext cx="208052" cy="57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7" name="Ryhmä 106"/>
              <p:cNvGrpSpPr/>
              <p:nvPr/>
            </p:nvGrpSpPr>
            <p:grpSpPr>
              <a:xfrm rot="10800000">
                <a:off x="1332177" y="1516291"/>
                <a:ext cx="3988729" cy="2408036"/>
                <a:chOff x="1546601" y="6891352"/>
                <a:chExt cx="3988729" cy="2408036"/>
              </a:xfrm>
            </p:grpSpPr>
            <p:cxnSp>
              <p:nvCxnSpPr>
                <p:cNvPr id="108" name="Suora yhdysviiva 107"/>
                <p:cNvCxnSpPr>
                  <a:stCxn id="145" idx="2"/>
                  <a:endCxn id="102" idx="3"/>
                </p:cNvCxnSpPr>
                <p:nvPr/>
              </p:nvCxnSpPr>
              <p:spPr>
                <a:xfrm rot="10800000" flipV="1">
                  <a:off x="2724627" y="7822158"/>
                  <a:ext cx="197262" cy="4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9" name="Ryhmä 108"/>
                <p:cNvGrpSpPr/>
                <p:nvPr/>
              </p:nvGrpSpPr>
              <p:grpSpPr>
                <a:xfrm rot="10800000">
                  <a:off x="4473638" y="8547323"/>
                  <a:ext cx="462280" cy="752065"/>
                  <a:chOff x="1786400" y="1932675"/>
                  <a:chExt cx="505086" cy="821705"/>
                </a:xfrm>
              </p:grpSpPr>
              <p:pic>
                <p:nvPicPr>
                  <p:cNvPr id="147" name="Kuva 146"/>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854897" y="1932675"/>
                    <a:ext cx="359245" cy="360045"/>
                  </a:xfrm>
                  <a:prstGeom prst="rect">
                    <a:avLst/>
                  </a:prstGeom>
                </p:spPr>
              </p:pic>
              <p:pic>
                <p:nvPicPr>
                  <p:cNvPr id="148" name="Kuva 147"/>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786400" y="2310039"/>
                    <a:ext cx="505086" cy="444341"/>
                  </a:xfrm>
                  <a:prstGeom prst="rect">
                    <a:avLst/>
                  </a:prstGeom>
                </p:spPr>
              </p:pic>
            </p:grpSp>
            <p:cxnSp>
              <p:nvCxnSpPr>
                <p:cNvPr id="110" name="Suora yhdysviiva 109"/>
                <p:cNvCxnSpPr/>
                <p:nvPr/>
              </p:nvCxnSpPr>
              <p:spPr>
                <a:xfrm rot="10800000">
                  <a:off x="4740714" y="807039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1"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11266" y="8388859"/>
                  <a:ext cx="168545" cy="16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 name="Ryhmä 111"/>
                <p:cNvGrpSpPr/>
                <p:nvPr/>
              </p:nvGrpSpPr>
              <p:grpSpPr>
                <a:xfrm rot="10800000">
                  <a:off x="1546601" y="6891352"/>
                  <a:ext cx="3988729" cy="2407739"/>
                  <a:chOff x="1131485" y="1932999"/>
                  <a:chExt cx="4358077" cy="2630692"/>
                </a:xfrm>
              </p:grpSpPr>
              <p:grpSp>
                <p:nvGrpSpPr>
                  <p:cNvPr id="113" name="Ryhmä 112"/>
                  <p:cNvGrpSpPr/>
                  <p:nvPr/>
                </p:nvGrpSpPr>
                <p:grpSpPr>
                  <a:xfrm>
                    <a:off x="2356082" y="2189823"/>
                    <a:ext cx="1676967" cy="1834705"/>
                    <a:chOff x="2356082" y="2189823"/>
                    <a:chExt cx="1676967" cy="1834705"/>
                  </a:xfrm>
                </p:grpSpPr>
                <p:pic>
                  <p:nvPicPr>
                    <p:cNvPr id="142"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941177" y="3959440"/>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356850" y="3546800"/>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356082" y="218982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41682" y="354669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42562" y="219286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 name="Ryhmä 113"/>
                  <p:cNvGrpSpPr/>
                  <p:nvPr/>
                </p:nvGrpSpPr>
                <p:grpSpPr>
                  <a:xfrm rot="10800000">
                    <a:off x="3986420" y="2192868"/>
                    <a:ext cx="345901" cy="1831660"/>
                    <a:chOff x="2525086" y="6688163"/>
                    <a:chExt cx="345901" cy="1831660"/>
                  </a:xfrm>
                </p:grpSpPr>
                <p:cxnSp>
                  <p:nvCxnSpPr>
                    <p:cNvPr id="140" name="Suora yhdysviiva 139"/>
                    <p:cNvCxnSpPr>
                      <a:stCxn id="142" idx="2"/>
                      <a:endCxn id="119" idx="1"/>
                    </p:cNvCxnSpPr>
                    <p:nvPr/>
                  </p:nvCxnSpPr>
                  <p:spPr>
                    <a:xfrm rot="10800000" flipV="1">
                      <a:off x="2654481" y="6688163"/>
                      <a:ext cx="216506" cy="134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uora yhdysviiva 140"/>
                    <p:cNvCxnSpPr>
                      <a:stCxn id="146" idx="2"/>
                      <a:endCxn id="123" idx="2"/>
                    </p:cNvCxnSpPr>
                    <p:nvPr/>
                  </p:nvCxnSpPr>
                  <p:spPr>
                    <a:xfrm rot="10800000">
                      <a:off x="2525086" y="8402329"/>
                      <a:ext cx="344516" cy="11749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Ryhmä 114"/>
                  <p:cNvGrpSpPr/>
                  <p:nvPr/>
                </p:nvGrpSpPr>
                <p:grpSpPr>
                  <a:xfrm>
                    <a:off x="2038944" y="2189823"/>
                    <a:ext cx="363149" cy="1356977"/>
                    <a:chOff x="2038944" y="2189823"/>
                    <a:chExt cx="363149" cy="1356977"/>
                  </a:xfrm>
                </p:grpSpPr>
                <p:cxnSp>
                  <p:nvCxnSpPr>
                    <p:cNvPr id="138" name="Suora yhdysviiva 137"/>
                    <p:cNvCxnSpPr>
                      <a:stCxn id="103" idx="1"/>
                      <a:endCxn id="143" idx="2"/>
                    </p:cNvCxnSpPr>
                    <p:nvPr/>
                  </p:nvCxnSpPr>
                  <p:spPr>
                    <a:xfrm>
                      <a:off x="2186313" y="3545661"/>
                      <a:ext cx="215780" cy="113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uora yhdysviiva 138"/>
                    <p:cNvCxnSpPr>
                      <a:stCxn id="148" idx="2"/>
                      <a:endCxn id="144" idx="2"/>
                    </p:cNvCxnSpPr>
                    <p:nvPr/>
                  </p:nvCxnSpPr>
                  <p:spPr>
                    <a:xfrm flipV="1">
                      <a:off x="2038944" y="2189823"/>
                      <a:ext cx="362381" cy="12021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Ryhmä 115"/>
                  <p:cNvGrpSpPr/>
                  <p:nvPr/>
                </p:nvGrpSpPr>
                <p:grpSpPr>
                  <a:xfrm>
                    <a:off x="1131485" y="2112774"/>
                    <a:ext cx="4358077" cy="2450917"/>
                    <a:chOff x="1131485" y="2112774"/>
                    <a:chExt cx="4358077" cy="2450917"/>
                  </a:xfrm>
                </p:grpSpPr>
                <p:grpSp>
                  <p:nvGrpSpPr>
                    <p:cNvPr id="124" name="Ryhmä 123"/>
                    <p:cNvGrpSpPr/>
                    <p:nvPr/>
                  </p:nvGrpSpPr>
                  <p:grpSpPr>
                    <a:xfrm rot="10800000">
                      <a:off x="1131485" y="2112774"/>
                      <a:ext cx="680718" cy="2450917"/>
                      <a:chOff x="2900870" y="6301111"/>
                      <a:chExt cx="680718" cy="2450917"/>
                    </a:xfrm>
                  </p:grpSpPr>
                  <p:cxnSp>
                    <p:nvCxnSpPr>
                      <p:cNvPr id="131" name="Suora yhdysviiva 130"/>
                      <p:cNvCxnSpPr/>
                      <p:nvPr/>
                    </p:nvCxnSpPr>
                    <p:spPr>
                      <a:xfrm flipV="1">
                        <a:off x="2973486" y="6392705"/>
                        <a:ext cx="3083" cy="2275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uora yhdysviiva 131"/>
                      <p:cNvCxnSpPr/>
                      <p:nvPr/>
                    </p:nvCxnSpPr>
                    <p:spPr>
                      <a:xfrm rot="10800000">
                        <a:off x="2903303" y="63951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uora yhdysviiva 132"/>
                      <p:cNvCxnSpPr/>
                      <p:nvPr/>
                    </p:nvCxnSpPr>
                    <p:spPr>
                      <a:xfrm rot="10800000">
                        <a:off x="2900870" y="731836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uora yhdysviiva 133"/>
                      <p:cNvCxnSpPr/>
                      <p:nvPr/>
                    </p:nvCxnSpPr>
                    <p:spPr>
                      <a:xfrm rot="10800000">
                        <a:off x="2905809" y="867012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kstiruutu 134"/>
                      <p:cNvSpPr txBox="1"/>
                      <p:nvPr/>
                    </p:nvSpPr>
                    <p:spPr>
                      <a:xfrm>
                        <a:off x="3073275" y="7240534"/>
                        <a:ext cx="402578" cy="16813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36" name="Tekstiruutu 135"/>
                      <p:cNvSpPr txBox="1"/>
                      <p:nvPr/>
                    </p:nvSpPr>
                    <p:spPr>
                      <a:xfrm>
                        <a:off x="3079207" y="8583890"/>
                        <a:ext cx="502381" cy="16813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500 m</a:t>
                        </a:r>
                      </a:p>
                    </p:txBody>
                  </p:sp>
                  <p:sp>
                    <p:nvSpPr>
                      <p:cNvPr id="137" name="Tekstiruutu 136"/>
                      <p:cNvSpPr txBox="1"/>
                      <p:nvPr/>
                    </p:nvSpPr>
                    <p:spPr>
                      <a:xfrm>
                        <a:off x="3076705" y="6301111"/>
                        <a:ext cx="251988" cy="16813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25" name="Ryhmä 124"/>
                    <p:cNvGrpSpPr/>
                    <p:nvPr/>
                  </p:nvGrpSpPr>
                  <p:grpSpPr>
                    <a:xfrm>
                      <a:off x="4749382" y="3948549"/>
                      <a:ext cx="740180" cy="592458"/>
                      <a:chOff x="2589383" y="6232228"/>
                      <a:chExt cx="740180" cy="592458"/>
                    </a:xfrm>
                  </p:grpSpPr>
                  <p:cxnSp>
                    <p:nvCxnSpPr>
                      <p:cNvPr id="126" name="Suora yhdysviiva 125"/>
                      <p:cNvCxnSpPr/>
                      <p:nvPr/>
                    </p:nvCxnSpPr>
                    <p:spPr>
                      <a:xfrm flipH="1" flipV="1">
                        <a:off x="2662526" y="6309907"/>
                        <a:ext cx="1136" cy="4406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uora yhdysviiva 126"/>
                      <p:cNvCxnSpPr/>
                      <p:nvPr/>
                    </p:nvCxnSpPr>
                    <p:spPr>
                      <a:xfrm rot="10800000">
                        <a:off x="2589383" y="630679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kstiruutu 127"/>
                      <p:cNvSpPr txBox="1"/>
                      <p:nvPr/>
                    </p:nvSpPr>
                    <p:spPr>
                      <a:xfrm>
                        <a:off x="2738542" y="6232228"/>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129" name="Suora yhdysviiva 128"/>
                      <p:cNvCxnSpPr/>
                      <p:nvPr/>
                    </p:nvCxnSpPr>
                    <p:spPr>
                      <a:xfrm rot="10800000">
                        <a:off x="2594542" y="674981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kstiruutu 129"/>
                      <p:cNvSpPr txBox="1"/>
                      <p:nvPr/>
                    </p:nvSpPr>
                    <p:spPr>
                      <a:xfrm>
                        <a:off x="2762015" y="6670798"/>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cxnSp>
                <p:nvCxnSpPr>
                  <p:cNvPr id="117" name="Suora yhdysviiva 116"/>
                  <p:cNvCxnSpPr/>
                  <p:nvPr/>
                </p:nvCxnSpPr>
                <p:spPr>
                  <a:xfrm>
                    <a:off x="1805848" y="4465827"/>
                    <a:ext cx="2936692" cy="1555"/>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18" name="Ryhmä 117"/>
                  <p:cNvGrpSpPr/>
                  <p:nvPr/>
                </p:nvGrpSpPr>
                <p:grpSpPr>
                  <a:xfrm>
                    <a:off x="4079778" y="1932999"/>
                    <a:ext cx="505086" cy="2270209"/>
                    <a:chOff x="4079778" y="1932999"/>
                    <a:chExt cx="505086" cy="2270209"/>
                  </a:xfrm>
                </p:grpSpPr>
                <p:pic>
                  <p:nvPicPr>
                    <p:cNvPr id="119" name="Kuva 118"/>
                    <p:cNvPicPr>
                      <a:picLocks noChangeAspect="1"/>
                    </p:cNvPicPr>
                    <p:nvPr/>
                  </p:nvPicPr>
                  <p:blipFill>
                    <a:blip r:embed="rId13">
                      <a:extLst>
                        <a:ext uri="{28A0092B-C50C-407E-A947-70E740481C1C}">
                          <a14:useLocalDpi xmlns:a14="http://schemas.microsoft.com/office/drawing/2010/main" val="0"/>
                        </a:ext>
                      </a:extLst>
                    </a:blip>
                    <a:srcRect/>
                    <a:stretch/>
                  </p:blipFill>
                  <p:spPr>
                    <a:xfrm>
                      <a:off x="4203564" y="3843163"/>
                      <a:ext cx="359245" cy="360045"/>
                    </a:xfrm>
                    <a:prstGeom prst="rect">
                      <a:avLst/>
                    </a:prstGeom>
                  </p:spPr>
                </p:pic>
                <p:grpSp>
                  <p:nvGrpSpPr>
                    <p:cNvPr id="120" name="Ryhmä 119"/>
                    <p:cNvGrpSpPr/>
                    <p:nvPr/>
                  </p:nvGrpSpPr>
                  <p:grpSpPr>
                    <a:xfrm>
                      <a:off x="4079778" y="1932999"/>
                      <a:ext cx="505086" cy="821704"/>
                      <a:chOff x="1207968" y="1932999"/>
                      <a:chExt cx="505086" cy="821704"/>
                    </a:xfrm>
                  </p:grpSpPr>
                  <p:pic>
                    <p:nvPicPr>
                      <p:cNvPr id="122" name="Kuva 121"/>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276467" y="1932999"/>
                        <a:ext cx="359245" cy="360045"/>
                      </a:xfrm>
                      <a:prstGeom prst="rect">
                        <a:avLst/>
                      </a:prstGeom>
                    </p:spPr>
                  </p:pic>
                  <p:pic>
                    <p:nvPicPr>
                      <p:cNvPr id="123" name="Kuva 122"/>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207968" y="2310362"/>
                        <a:ext cx="505086" cy="444341"/>
                      </a:xfrm>
                      <a:prstGeom prst="rect">
                        <a:avLst/>
                      </a:prstGeom>
                    </p:spPr>
                  </p:pic>
                </p:grpSp>
                <p:pic>
                  <p:nvPicPr>
                    <p:cNvPr id="121"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4260461" y="2737965"/>
                      <a:ext cx="184152" cy="18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grpSp>
      <p:pic>
        <p:nvPicPr>
          <p:cNvPr id="197" name="Kuva 1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478833" y="5516011"/>
            <a:ext cx="509111" cy="48578"/>
          </a:xfrm>
          <a:prstGeom prst="rect">
            <a:avLst/>
          </a:prstGeom>
        </p:spPr>
      </p:pic>
      <p:pic>
        <p:nvPicPr>
          <p:cNvPr id="198" name="Kuva 19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478832" y="5008272"/>
            <a:ext cx="509111" cy="48578"/>
          </a:xfrm>
          <a:prstGeom prst="rect">
            <a:avLst/>
          </a:prstGeom>
        </p:spPr>
      </p:pic>
      <p:grpSp>
        <p:nvGrpSpPr>
          <p:cNvPr id="90" name="Ryhmä 89"/>
          <p:cNvGrpSpPr/>
          <p:nvPr/>
        </p:nvGrpSpPr>
        <p:grpSpPr>
          <a:xfrm>
            <a:off x="1723047" y="5158444"/>
            <a:ext cx="492423" cy="208894"/>
            <a:chOff x="3134530" y="5877009"/>
            <a:chExt cx="492423" cy="208894"/>
          </a:xfrm>
        </p:grpSpPr>
        <p:sp>
          <p:nvSpPr>
            <p:cNvPr id="91" name="Suorakulmio 211"/>
            <p:cNvSpPr>
              <a:spLocks noChangeArrowheads="1"/>
            </p:cNvSpPr>
            <p:nvPr/>
          </p:nvSpPr>
          <p:spPr bwMode="auto">
            <a:xfrm>
              <a:off x="3174736" y="5877009"/>
              <a:ext cx="432714"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m</a:t>
              </a:r>
            </a:p>
          </p:txBody>
        </p:sp>
        <p:cxnSp>
          <p:nvCxnSpPr>
            <p:cNvPr id="92" name="Suora yhdysviiva 387"/>
            <p:cNvCxnSpPr>
              <a:cxnSpLocks noChangeShapeType="1"/>
            </p:cNvCxnSpPr>
            <p:nvPr/>
          </p:nvCxnSpPr>
          <p:spPr bwMode="auto">
            <a:xfrm flipV="1">
              <a:off x="3134530" y="6012583"/>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3" name="Suora yhdysviiva 387"/>
            <p:cNvCxnSpPr>
              <a:cxnSpLocks noChangeShapeType="1"/>
            </p:cNvCxnSpPr>
            <p:nvPr/>
          </p:nvCxnSpPr>
          <p:spPr bwMode="auto">
            <a:xfrm>
              <a:off x="3173749" y="6048440"/>
              <a:ext cx="413985" cy="1606"/>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4" name="Suora yhdysviiva 387"/>
            <p:cNvCxnSpPr>
              <a:cxnSpLocks noChangeShapeType="1"/>
            </p:cNvCxnSpPr>
            <p:nvPr/>
          </p:nvCxnSpPr>
          <p:spPr bwMode="auto">
            <a:xfrm flipV="1">
              <a:off x="3548515" y="6014188"/>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nvGrpSpPr>
          <p:cNvPr id="206" name="Ryhmä 205"/>
          <p:cNvGrpSpPr/>
          <p:nvPr/>
        </p:nvGrpSpPr>
        <p:grpSpPr>
          <a:xfrm rot="10800000">
            <a:off x="1940807" y="6543726"/>
            <a:ext cx="4205976" cy="2630604"/>
            <a:chOff x="1146426" y="1645965"/>
            <a:chExt cx="4205976" cy="2630604"/>
          </a:xfrm>
        </p:grpSpPr>
        <p:pic>
          <p:nvPicPr>
            <p:cNvPr id="207" name="Kuva 206"/>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4209630" y="3081922"/>
              <a:ext cx="359200" cy="360000"/>
            </a:xfrm>
            <a:prstGeom prst="rect">
              <a:avLst/>
            </a:prstGeom>
          </p:spPr>
        </p:pic>
        <p:pic>
          <p:nvPicPr>
            <p:cNvPr id="208" name="Kuva 207"/>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1838531" y="3081326"/>
              <a:ext cx="359200" cy="360000"/>
            </a:xfrm>
            <a:prstGeom prst="rect">
              <a:avLst/>
            </a:prstGeom>
          </p:spPr>
        </p:pic>
        <p:grpSp>
          <p:nvGrpSpPr>
            <p:cNvPr id="209" name="Ryhmä 208"/>
            <p:cNvGrpSpPr>
              <a:grpSpLocks noChangeAspect="1"/>
            </p:cNvGrpSpPr>
            <p:nvPr/>
          </p:nvGrpSpPr>
          <p:grpSpPr>
            <a:xfrm>
              <a:off x="1146426" y="1645965"/>
              <a:ext cx="4205976" cy="2630604"/>
              <a:chOff x="1332177" y="1510060"/>
              <a:chExt cx="3860079" cy="2414266"/>
            </a:xfrm>
          </p:grpSpPr>
          <p:pic>
            <p:nvPicPr>
              <p:cNvPr id="210" name="Kuva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3693758" y="1752697"/>
                <a:ext cx="208052" cy="57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42693" y="1751646"/>
                <a:ext cx="208052" cy="57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2" name="Ryhmä 211"/>
              <p:cNvGrpSpPr/>
              <p:nvPr/>
            </p:nvGrpSpPr>
            <p:grpSpPr>
              <a:xfrm rot="10800000">
                <a:off x="1332177" y="1510060"/>
                <a:ext cx="3860079" cy="2414266"/>
                <a:chOff x="1675251" y="6891353"/>
                <a:chExt cx="3860079" cy="2414266"/>
              </a:xfrm>
            </p:grpSpPr>
            <p:cxnSp>
              <p:nvCxnSpPr>
                <p:cNvPr id="213" name="Suora yhdysviiva 212"/>
                <p:cNvCxnSpPr>
                  <a:stCxn id="250" idx="2"/>
                  <a:endCxn id="207" idx="3"/>
                </p:cNvCxnSpPr>
                <p:nvPr/>
              </p:nvCxnSpPr>
              <p:spPr>
                <a:xfrm rot="10800000" flipV="1">
                  <a:off x="2724627" y="7822158"/>
                  <a:ext cx="197262" cy="4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4" name="Ryhmä 213"/>
                <p:cNvGrpSpPr/>
                <p:nvPr/>
              </p:nvGrpSpPr>
              <p:grpSpPr>
                <a:xfrm rot="10800000">
                  <a:off x="4473808" y="8537710"/>
                  <a:ext cx="462280" cy="752062"/>
                  <a:chOff x="1786216" y="1943183"/>
                  <a:chExt cx="505086" cy="821702"/>
                </a:xfrm>
              </p:grpSpPr>
              <p:pic>
                <p:nvPicPr>
                  <p:cNvPr id="252" name="Kuva 251"/>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854713" y="1943183"/>
                    <a:ext cx="359245" cy="360045"/>
                  </a:xfrm>
                  <a:prstGeom prst="rect">
                    <a:avLst/>
                  </a:prstGeom>
                </p:spPr>
              </p:pic>
              <p:pic>
                <p:nvPicPr>
                  <p:cNvPr id="253" name="Kuva 252"/>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786216" y="2320544"/>
                    <a:ext cx="505086" cy="444341"/>
                  </a:xfrm>
                  <a:prstGeom prst="rect">
                    <a:avLst/>
                  </a:prstGeom>
                </p:spPr>
              </p:pic>
            </p:grpSp>
            <p:cxnSp>
              <p:nvCxnSpPr>
                <p:cNvPr id="215" name="Suora yhdysviiva 214"/>
                <p:cNvCxnSpPr/>
                <p:nvPr/>
              </p:nvCxnSpPr>
              <p:spPr>
                <a:xfrm rot="10800000">
                  <a:off x="4740714" y="807039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16"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11721" y="8389014"/>
                  <a:ext cx="168545" cy="16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7" name="Ryhmä 216"/>
                <p:cNvGrpSpPr/>
                <p:nvPr/>
              </p:nvGrpSpPr>
              <p:grpSpPr>
                <a:xfrm rot="10800000">
                  <a:off x="1675251" y="6891353"/>
                  <a:ext cx="3860079" cy="2414266"/>
                  <a:chOff x="1131485" y="1925867"/>
                  <a:chExt cx="4217514" cy="2637824"/>
                </a:xfrm>
              </p:grpSpPr>
              <p:grpSp>
                <p:nvGrpSpPr>
                  <p:cNvPr id="218" name="Ryhmä 217"/>
                  <p:cNvGrpSpPr/>
                  <p:nvPr/>
                </p:nvGrpSpPr>
                <p:grpSpPr>
                  <a:xfrm>
                    <a:off x="2356082" y="2189823"/>
                    <a:ext cx="1676967" cy="1834705"/>
                    <a:chOff x="2356082" y="2189823"/>
                    <a:chExt cx="1676967" cy="1834705"/>
                  </a:xfrm>
                </p:grpSpPr>
                <p:pic>
                  <p:nvPicPr>
                    <p:cNvPr id="247"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941177" y="3959440"/>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356850" y="3546800"/>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356082" y="218982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41682" y="354669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42562" y="219286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9" name="Ryhmä 218"/>
                  <p:cNvGrpSpPr/>
                  <p:nvPr/>
                </p:nvGrpSpPr>
                <p:grpSpPr>
                  <a:xfrm rot="10800000">
                    <a:off x="3986420" y="2192869"/>
                    <a:ext cx="355837" cy="1831659"/>
                    <a:chOff x="2515150" y="6688163"/>
                    <a:chExt cx="355837" cy="1831659"/>
                  </a:xfrm>
                </p:grpSpPr>
                <p:cxnSp>
                  <p:nvCxnSpPr>
                    <p:cNvPr id="245" name="Suora yhdysviiva 244"/>
                    <p:cNvCxnSpPr>
                      <a:stCxn id="247" idx="2"/>
                      <a:endCxn id="224" idx="1"/>
                    </p:cNvCxnSpPr>
                    <p:nvPr/>
                  </p:nvCxnSpPr>
                  <p:spPr>
                    <a:xfrm rot="10800000" flipV="1">
                      <a:off x="2654481" y="6688163"/>
                      <a:ext cx="216506" cy="134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uora yhdysviiva 245"/>
                    <p:cNvCxnSpPr>
                      <a:stCxn id="251" idx="2"/>
                      <a:endCxn id="228" idx="2"/>
                    </p:cNvCxnSpPr>
                    <p:nvPr/>
                  </p:nvCxnSpPr>
                  <p:spPr>
                    <a:xfrm flipH="1" flipV="1">
                      <a:off x="2515150" y="8409464"/>
                      <a:ext cx="354452" cy="1103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0" name="Ryhmä 219"/>
                  <p:cNvGrpSpPr/>
                  <p:nvPr/>
                </p:nvGrpSpPr>
                <p:grpSpPr>
                  <a:xfrm>
                    <a:off x="2038759" y="2189823"/>
                    <a:ext cx="363334" cy="1356977"/>
                    <a:chOff x="2038759" y="2189823"/>
                    <a:chExt cx="363334" cy="1356977"/>
                  </a:xfrm>
                </p:grpSpPr>
                <p:cxnSp>
                  <p:nvCxnSpPr>
                    <p:cNvPr id="243" name="Suora yhdysviiva 242"/>
                    <p:cNvCxnSpPr>
                      <a:stCxn id="208" idx="1"/>
                      <a:endCxn id="248" idx="2"/>
                    </p:cNvCxnSpPr>
                    <p:nvPr/>
                  </p:nvCxnSpPr>
                  <p:spPr>
                    <a:xfrm>
                      <a:off x="2186313" y="3545661"/>
                      <a:ext cx="215780" cy="113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uora yhdysviiva 243"/>
                    <p:cNvCxnSpPr>
                      <a:stCxn id="253" idx="2"/>
                      <a:endCxn id="249" idx="2"/>
                    </p:cNvCxnSpPr>
                    <p:nvPr/>
                  </p:nvCxnSpPr>
                  <p:spPr>
                    <a:xfrm flipH="1">
                      <a:off x="2038759" y="2189823"/>
                      <a:ext cx="362566" cy="130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1" name="Ryhmä 220"/>
                  <p:cNvGrpSpPr/>
                  <p:nvPr/>
                </p:nvGrpSpPr>
                <p:grpSpPr>
                  <a:xfrm>
                    <a:off x="1131485" y="2112774"/>
                    <a:ext cx="4217514" cy="2450917"/>
                    <a:chOff x="1131485" y="2112774"/>
                    <a:chExt cx="4217514" cy="2450917"/>
                  </a:xfrm>
                </p:grpSpPr>
                <p:grpSp>
                  <p:nvGrpSpPr>
                    <p:cNvPr id="229" name="Ryhmä 228"/>
                    <p:cNvGrpSpPr/>
                    <p:nvPr/>
                  </p:nvGrpSpPr>
                  <p:grpSpPr>
                    <a:xfrm rot="10800000">
                      <a:off x="1131485" y="2112774"/>
                      <a:ext cx="680718" cy="2450917"/>
                      <a:chOff x="2900870" y="6301111"/>
                      <a:chExt cx="680718" cy="2450917"/>
                    </a:xfrm>
                  </p:grpSpPr>
                  <p:cxnSp>
                    <p:nvCxnSpPr>
                      <p:cNvPr id="236" name="Suora yhdysviiva 235"/>
                      <p:cNvCxnSpPr/>
                      <p:nvPr/>
                    </p:nvCxnSpPr>
                    <p:spPr>
                      <a:xfrm flipV="1">
                        <a:off x="2973486" y="6392705"/>
                        <a:ext cx="3083" cy="2275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uora yhdysviiva 236"/>
                      <p:cNvCxnSpPr/>
                      <p:nvPr/>
                    </p:nvCxnSpPr>
                    <p:spPr>
                      <a:xfrm rot="10800000">
                        <a:off x="2903303" y="63951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uora yhdysviiva 237"/>
                      <p:cNvCxnSpPr/>
                      <p:nvPr/>
                    </p:nvCxnSpPr>
                    <p:spPr>
                      <a:xfrm rot="10800000">
                        <a:off x="2900870" y="731836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uora yhdysviiva 238"/>
                      <p:cNvCxnSpPr/>
                      <p:nvPr/>
                    </p:nvCxnSpPr>
                    <p:spPr>
                      <a:xfrm rot="10800000">
                        <a:off x="2905809" y="867012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0" name="Tekstiruutu 239"/>
                      <p:cNvSpPr txBox="1"/>
                      <p:nvPr/>
                    </p:nvSpPr>
                    <p:spPr>
                      <a:xfrm>
                        <a:off x="3073275" y="7240534"/>
                        <a:ext cx="402578" cy="16813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41" name="Tekstiruutu 240"/>
                      <p:cNvSpPr txBox="1"/>
                      <p:nvPr/>
                    </p:nvSpPr>
                    <p:spPr>
                      <a:xfrm>
                        <a:off x="3079207" y="8583890"/>
                        <a:ext cx="502381" cy="16813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500 m</a:t>
                        </a:r>
                      </a:p>
                    </p:txBody>
                  </p:sp>
                  <p:sp>
                    <p:nvSpPr>
                      <p:cNvPr id="242" name="Tekstiruutu 241"/>
                      <p:cNvSpPr txBox="1"/>
                      <p:nvPr/>
                    </p:nvSpPr>
                    <p:spPr>
                      <a:xfrm>
                        <a:off x="3076705" y="6301111"/>
                        <a:ext cx="251988" cy="16813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30" name="Ryhmä 229"/>
                    <p:cNvGrpSpPr/>
                    <p:nvPr/>
                  </p:nvGrpSpPr>
                  <p:grpSpPr>
                    <a:xfrm>
                      <a:off x="4608819" y="3950116"/>
                      <a:ext cx="740180" cy="592458"/>
                      <a:chOff x="2448820" y="6233795"/>
                      <a:chExt cx="740180" cy="592458"/>
                    </a:xfrm>
                  </p:grpSpPr>
                  <p:cxnSp>
                    <p:nvCxnSpPr>
                      <p:cNvPr id="231" name="Suora yhdysviiva 230"/>
                      <p:cNvCxnSpPr/>
                      <p:nvPr/>
                    </p:nvCxnSpPr>
                    <p:spPr>
                      <a:xfrm flipH="1" flipV="1">
                        <a:off x="2521963" y="6311474"/>
                        <a:ext cx="1136" cy="4406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uora yhdysviiva 231"/>
                      <p:cNvCxnSpPr/>
                      <p:nvPr/>
                    </p:nvCxnSpPr>
                    <p:spPr>
                      <a:xfrm rot="10800000">
                        <a:off x="2448820" y="630836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Tekstiruutu 232"/>
                      <p:cNvSpPr txBox="1"/>
                      <p:nvPr/>
                    </p:nvSpPr>
                    <p:spPr>
                      <a:xfrm>
                        <a:off x="2597979" y="6233795"/>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234" name="Suora yhdysviiva 233"/>
                      <p:cNvCxnSpPr/>
                      <p:nvPr/>
                    </p:nvCxnSpPr>
                    <p:spPr>
                      <a:xfrm rot="10800000">
                        <a:off x="2453979" y="675137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Tekstiruutu 234"/>
                      <p:cNvSpPr txBox="1"/>
                      <p:nvPr/>
                    </p:nvSpPr>
                    <p:spPr>
                      <a:xfrm>
                        <a:off x="2621452" y="6672365"/>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cxnSp>
                <p:nvCxnSpPr>
                  <p:cNvPr id="222" name="Suora yhdysviiva 221"/>
                  <p:cNvCxnSpPr/>
                  <p:nvPr/>
                </p:nvCxnSpPr>
                <p:spPr>
                  <a:xfrm>
                    <a:off x="1805848" y="4465827"/>
                    <a:ext cx="2936692" cy="1555"/>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23" name="Ryhmä 222"/>
                  <p:cNvGrpSpPr/>
                  <p:nvPr/>
                </p:nvGrpSpPr>
                <p:grpSpPr>
                  <a:xfrm>
                    <a:off x="4089714" y="1925867"/>
                    <a:ext cx="505086" cy="2277341"/>
                    <a:chOff x="4089714" y="1925867"/>
                    <a:chExt cx="505086" cy="2277341"/>
                  </a:xfrm>
                </p:grpSpPr>
                <p:pic>
                  <p:nvPicPr>
                    <p:cNvPr id="224" name="Kuva 223"/>
                    <p:cNvPicPr>
                      <a:picLocks noChangeAspect="1"/>
                    </p:cNvPicPr>
                    <p:nvPr/>
                  </p:nvPicPr>
                  <p:blipFill>
                    <a:blip r:embed="rId13">
                      <a:extLst>
                        <a:ext uri="{28A0092B-C50C-407E-A947-70E740481C1C}">
                          <a14:useLocalDpi xmlns:a14="http://schemas.microsoft.com/office/drawing/2010/main" val="0"/>
                        </a:ext>
                      </a:extLst>
                    </a:blip>
                    <a:srcRect/>
                    <a:stretch/>
                  </p:blipFill>
                  <p:spPr>
                    <a:xfrm>
                      <a:off x="4203565" y="3843163"/>
                      <a:ext cx="359245" cy="360045"/>
                    </a:xfrm>
                    <a:prstGeom prst="rect">
                      <a:avLst/>
                    </a:prstGeom>
                  </p:spPr>
                </p:pic>
                <p:grpSp>
                  <p:nvGrpSpPr>
                    <p:cNvPr id="225" name="Ryhmä 224"/>
                    <p:cNvGrpSpPr/>
                    <p:nvPr/>
                  </p:nvGrpSpPr>
                  <p:grpSpPr>
                    <a:xfrm>
                      <a:off x="4089714" y="1925867"/>
                      <a:ext cx="505086" cy="821701"/>
                      <a:chOff x="1217904" y="1925867"/>
                      <a:chExt cx="505086" cy="821701"/>
                    </a:xfrm>
                  </p:grpSpPr>
                  <p:pic>
                    <p:nvPicPr>
                      <p:cNvPr id="227" name="Kuva 226"/>
                      <p:cNvPicPr>
                        <a:picLocks noChangeAspect="1"/>
                      </p:cNvPicPr>
                      <p:nvPr/>
                    </p:nvPicPr>
                    <p:blipFill>
                      <a:blip r:embed="rId9">
                        <a:extLst>
                          <a:ext uri="{28A0092B-C50C-407E-A947-70E740481C1C}">
                            <a14:useLocalDpi xmlns:a14="http://schemas.microsoft.com/office/drawing/2010/main" val="0"/>
                          </a:ext>
                        </a:extLst>
                      </a:blip>
                      <a:srcRect/>
                      <a:stretch/>
                    </p:blipFill>
                    <p:spPr>
                      <a:xfrm rot="10800000">
                        <a:off x="1286401" y="1925867"/>
                        <a:ext cx="359245" cy="360045"/>
                      </a:xfrm>
                      <a:prstGeom prst="rect">
                        <a:avLst/>
                      </a:prstGeom>
                    </p:spPr>
                  </p:pic>
                  <p:pic>
                    <p:nvPicPr>
                      <p:cNvPr id="228" name="Kuva 227"/>
                      <p:cNvPicPr>
                        <a:picLocks noChangeAspect="1"/>
                      </p:cNvPicPr>
                      <p:nvPr/>
                    </p:nvPicPr>
                    <p:blipFill>
                      <a:blip r:embed="rId10">
                        <a:extLst>
                          <a:ext uri="{28A0092B-C50C-407E-A947-70E740481C1C}">
                            <a14:useLocalDpi xmlns:a14="http://schemas.microsoft.com/office/drawing/2010/main" val="0"/>
                          </a:ext>
                        </a:extLst>
                      </a:blip>
                      <a:srcRect/>
                      <a:stretch/>
                    </p:blipFill>
                    <p:spPr>
                      <a:xfrm rot="10800000">
                        <a:off x="1217904" y="2303227"/>
                        <a:ext cx="505086" cy="444341"/>
                      </a:xfrm>
                      <a:prstGeom prst="rect">
                        <a:avLst/>
                      </a:prstGeom>
                    </p:spPr>
                  </p:pic>
                </p:grpSp>
                <p:pic>
                  <p:nvPicPr>
                    <p:cNvPr id="226"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4264700" y="2747568"/>
                      <a:ext cx="184152" cy="18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grpSp>
      <p:sp>
        <p:nvSpPr>
          <p:cNvPr id="149" name="Dian numeron paikkamerkki 5"/>
          <p:cNvSpPr txBox="1">
            <a:spLocks/>
          </p:cNvSpPr>
          <p:nvPr/>
        </p:nvSpPr>
        <p:spPr>
          <a:xfrm>
            <a:off x="2685800" y="9333796"/>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5.5</a:t>
            </a:r>
          </a:p>
        </p:txBody>
      </p:sp>
      <p:sp>
        <p:nvSpPr>
          <p:cNvPr id="151" name="Suorakulmio 244"/>
          <p:cNvSpPr>
            <a:spLocks noChangeArrowheads="1"/>
          </p:cNvSpPr>
          <p:nvPr/>
        </p:nvSpPr>
        <p:spPr bwMode="auto">
          <a:xfrm>
            <a:off x="4969395" y="5179246"/>
            <a:ext cx="1161153"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spcBef>
                <a:spcPct val="0"/>
              </a:spcBef>
            </a:pPr>
            <a:r>
              <a:rPr lang="fi-FI" altLang="fi-FI" sz="800" dirty="0">
                <a:solidFill>
                  <a:srgbClr val="000000"/>
                </a:solidFill>
                <a:latin typeface="Arial" panose="020B0604020202020204" pitchFamily="34" charset="0"/>
                <a:cs typeface="Arial" panose="020B0604020202020204" pitchFamily="34" charset="0"/>
              </a:rPr>
              <a:t>Työalueen kohdalle tien reunaan sijoitetaan sulkupylväät.</a:t>
            </a:r>
          </a:p>
        </p:txBody>
      </p:sp>
      <p:sp>
        <p:nvSpPr>
          <p:cNvPr id="152" name="Suorakulmio 244"/>
          <p:cNvSpPr>
            <a:spLocks noChangeArrowheads="1"/>
          </p:cNvSpPr>
          <p:nvPr/>
        </p:nvSpPr>
        <p:spPr bwMode="auto">
          <a:xfrm>
            <a:off x="699944" y="4778005"/>
            <a:ext cx="937562" cy="10772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sulkupuomi tai suojakaide. Sulkemiskohdan näkyvyys pimeällä on varmistettava.</a:t>
            </a:r>
          </a:p>
        </p:txBody>
      </p:sp>
      <p:pic>
        <p:nvPicPr>
          <p:cNvPr id="150" name="Kuva 149">
            <a:extLst>
              <a:ext uri="{FF2B5EF4-FFF2-40B4-BE49-F238E27FC236}">
                <a16:creationId xmlns:a16="http://schemas.microsoft.com/office/drawing/2014/main" id="{B6DB5272-07B5-48DD-8CF8-566E4FC8ADF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9845" y="6568020"/>
            <a:ext cx="1082433" cy="510133"/>
          </a:xfrm>
          <a:prstGeom prst="rect">
            <a:avLst/>
          </a:prstGeom>
        </p:spPr>
      </p:pic>
      <p:cxnSp>
        <p:nvCxnSpPr>
          <p:cNvPr id="153" name="Suora yhdysviiva 152">
            <a:extLst>
              <a:ext uri="{FF2B5EF4-FFF2-40B4-BE49-F238E27FC236}">
                <a16:creationId xmlns:a16="http://schemas.microsoft.com/office/drawing/2014/main" id="{1AB6C948-1188-4825-B02E-63CFF0B90420}"/>
              </a:ext>
            </a:extLst>
          </p:cNvPr>
          <p:cNvCxnSpPr>
            <a:cxnSpLocks/>
            <a:stCxn id="86" idx="3"/>
            <a:endCxn id="150" idx="0"/>
          </p:cNvCxnSpPr>
          <p:nvPr/>
        </p:nvCxnSpPr>
        <p:spPr>
          <a:xfrm flipH="1">
            <a:off x="1221062" y="6218669"/>
            <a:ext cx="284233" cy="34935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Box 3">
            <a:extLst>
              <a:ext uri="{FF2B5EF4-FFF2-40B4-BE49-F238E27FC236}">
                <a16:creationId xmlns:a16="http://schemas.microsoft.com/office/drawing/2014/main" id="{4B7052CD-3604-6084-68EB-BAAE662E159C}"/>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br>
              <a:rPr lang="fi-FI" altLang="fi-FI" sz="1400" b="1" dirty="0">
                <a:latin typeface="Arial" panose="020B0604020202020204" pitchFamily="34" charset="0"/>
                <a:cs typeface="Arial" panose="020B0604020202020204" pitchFamily="34" charset="0"/>
              </a:rPr>
            </a:br>
            <a:r>
              <a:rPr lang="fi-FI" altLang="fi-FI" sz="1300" dirty="0" err="1">
                <a:latin typeface="Arial" panose="020B0604020202020204" pitchFamily="34" charset="0"/>
                <a:cs typeface="Arial" panose="020B0604020202020204" pitchFamily="34" charset="0"/>
              </a:rPr>
              <a:t>Tunkkaus</a:t>
            </a:r>
            <a:r>
              <a:rPr lang="fi-FI" altLang="fi-FI" sz="1300" dirty="0">
                <a:latin typeface="Arial" panose="020B0604020202020204" pitchFamily="34" charset="0"/>
                <a:cs typeface="Arial" panose="020B0604020202020204" pitchFamily="34" charset="0"/>
              </a:rPr>
              <a:t> / poraus tien ja jalankulku- ja pyöräilyväylän ali tai muu työ</a:t>
            </a:r>
          </a:p>
          <a:p>
            <a:pPr>
              <a:spcBef>
                <a:spcPct val="0"/>
              </a:spcBef>
              <a:buFontTx/>
              <a:buNone/>
            </a:pPr>
            <a:r>
              <a:rPr lang="fi-FI" altLang="fi-FI" sz="1300" dirty="0">
                <a:latin typeface="Arial" panose="020B0604020202020204" pitchFamily="34" charset="0"/>
                <a:cs typeface="Arial" panose="020B0604020202020204" pitchFamily="34" charset="0"/>
              </a:rPr>
              <a:t>maantien molemmin puolin.</a:t>
            </a:r>
            <a:br>
              <a:rPr lang="fi-FI" altLang="fi-FI" sz="1300"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Jalankulun ja pyöräliikenteen käytössä vähintään 2,5 m leveä osa väylästä.</a:t>
            </a:r>
            <a:br>
              <a:rPr lang="fi-FI" altLang="fi-FI" sz="1300" dirty="0">
                <a:latin typeface="Arial" panose="020B0604020202020204" pitchFamily="34" charset="0"/>
                <a:cs typeface="Arial" panose="020B0604020202020204" pitchFamily="34" charset="0"/>
              </a:rPr>
            </a:b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100 km/h </a:t>
            </a:r>
            <a:r>
              <a:rPr lang="fi-FI" altLang="fi-FI" sz="1300" dirty="0">
                <a:latin typeface="Arial" panose="020B0604020202020204" pitchFamily="34" charset="0"/>
                <a:cs typeface="Arial" panose="020B0604020202020204" pitchFamily="34" charset="0"/>
                <a:sym typeface="Wingdings" panose="05000000000000000000" pitchFamily="2" charset="2"/>
              </a:rPr>
              <a:t> 60 km/h.</a:t>
            </a:r>
            <a:endParaRPr lang="fi-FI" altLang="fi-FI"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065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7" name="Suorakulmio 244"/>
          <p:cNvSpPr>
            <a:spLocks noChangeArrowheads="1"/>
          </p:cNvSpPr>
          <p:nvPr/>
        </p:nvSpPr>
        <p:spPr bwMode="auto">
          <a:xfrm>
            <a:off x="4313131" y="4728577"/>
            <a:ext cx="1795000"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Työalue</a:t>
            </a:r>
          </a:p>
        </p:txBody>
      </p:sp>
      <p:grpSp>
        <p:nvGrpSpPr>
          <p:cNvPr id="66" name="Ryhmä 65"/>
          <p:cNvGrpSpPr/>
          <p:nvPr/>
        </p:nvGrpSpPr>
        <p:grpSpPr>
          <a:xfrm>
            <a:off x="4685477" y="4140160"/>
            <a:ext cx="154574" cy="2485657"/>
            <a:chOff x="3676548" y="4780599"/>
            <a:chExt cx="100549" cy="1616903"/>
          </a:xfrm>
        </p:grpSpPr>
        <p:sp>
          <p:nvSpPr>
            <p:cNvPr id="67"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8"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9"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0"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1"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2"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3"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4"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5"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6" name="Suorakulmio 100"/>
            <p:cNvSpPr>
              <a:spLocks noChangeAspect="1" noChangeArrowheads="1"/>
            </p:cNvSpPr>
            <p:nvPr/>
          </p:nvSpPr>
          <p:spPr bwMode="auto">
            <a:xfrm>
              <a:off x="3690699" y="498236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7" name="Suorakulmio 100"/>
            <p:cNvSpPr>
              <a:spLocks noChangeAspect="1" noChangeArrowheads="1"/>
            </p:cNvSpPr>
            <p:nvPr/>
          </p:nvSpPr>
          <p:spPr bwMode="auto">
            <a:xfrm>
              <a:off x="3713140" y="488177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8" name="Suorakulmio 100"/>
            <p:cNvSpPr>
              <a:spLocks noChangeAspect="1" noChangeArrowheads="1"/>
            </p:cNvSpPr>
            <p:nvPr/>
          </p:nvSpPr>
          <p:spPr bwMode="auto">
            <a:xfrm>
              <a:off x="3677821" y="5084823"/>
              <a:ext cx="41651" cy="41654"/>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9" name="Suorakulmio 100"/>
            <p:cNvSpPr>
              <a:spLocks noChangeAspect="1" noChangeArrowheads="1"/>
            </p:cNvSpPr>
            <p:nvPr/>
          </p:nvSpPr>
          <p:spPr bwMode="auto">
            <a:xfrm rot="5400000">
              <a:off x="3712811" y="625106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80" name="Suorakulmio 100"/>
            <p:cNvSpPr>
              <a:spLocks noChangeAspect="1" noChangeArrowheads="1"/>
            </p:cNvSpPr>
            <p:nvPr/>
          </p:nvSpPr>
          <p:spPr bwMode="auto">
            <a:xfrm rot="5400000">
              <a:off x="3691211" y="615169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81" name="Suorakulmio 100"/>
            <p:cNvSpPr>
              <a:spLocks noChangeAspect="1" noChangeArrowheads="1"/>
            </p:cNvSpPr>
            <p:nvPr/>
          </p:nvSpPr>
          <p:spPr bwMode="auto">
            <a:xfrm rot="5400000">
              <a:off x="3733898" y="6354303"/>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82" name="Suorakulmio 100"/>
            <p:cNvSpPr>
              <a:spLocks noChangeAspect="1" noChangeArrowheads="1"/>
            </p:cNvSpPr>
            <p:nvPr/>
          </p:nvSpPr>
          <p:spPr bwMode="auto">
            <a:xfrm>
              <a:off x="3733897" y="478059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cxnSp>
        <p:nvCxnSpPr>
          <p:cNvPr id="84" name="Suora yhdysviiva 387"/>
          <p:cNvCxnSpPr>
            <a:cxnSpLocks noChangeShapeType="1"/>
            <a:endCxn id="67" idx="3"/>
          </p:cNvCxnSpPr>
          <p:nvPr/>
        </p:nvCxnSpPr>
        <p:spPr bwMode="auto">
          <a:xfrm flipH="1" flipV="1">
            <a:off x="4753808" y="6124795"/>
            <a:ext cx="352130" cy="29381"/>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pic>
        <p:nvPicPr>
          <p:cNvPr id="85"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6935" y="5925203"/>
            <a:ext cx="226695" cy="62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Kuva 8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062697">
            <a:off x="1369113" y="5969022"/>
            <a:ext cx="509111" cy="48578"/>
          </a:xfrm>
          <a:prstGeom prst="rect">
            <a:avLst/>
          </a:prstGeom>
        </p:spPr>
      </p:pic>
      <p:pic>
        <p:nvPicPr>
          <p:cNvPr id="88" name="Kuva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520000">
            <a:off x="1362170" y="4543944"/>
            <a:ext cx="509111" cy="48578"/>
          </a:xfrm>
          <a:prstGeom prst="rect">
            <a:avLst/>
          </a:prstGeom>
        </p:spPr>
      </p:pic>
      <p:grpSp>
        <p:nvGrpSpPr>
          <p:cNvPr id="12" name="Ryhmä 11"/>
          <p:cNvGrpSpPr/>
          <p:nvPr/>
        </p:nvGrpSpPr>
        <p:grpSpPr>
          <a:xfrm>
            <a:off x="776196" y="3293102"/>
            <a:ext cx="880465" cy="671989"/>
            <a:chOff x="911887" y="2939020"/>
            <a:chExt cx="880465" cy="671989"/>
          </a:xfrm>
        </p:grpSpPr>
        <p:pic>
          <p:nvPicPr>
            <p:cNvPr id="8" name="Kuva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659478" y="3004177"/>
              <a:ext cx="132874" cy="114776"/>
            </a:xfrm>
            <a:prstGeom prst="rect">
              <a:avLst/>
            </a:prstGeom>
          </p:spPr>
        </p:pic>
        <p:pic>
          <p:nvPicPr>
            <p:cNvPr id="95" name="Kuva 94"/>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911887" y="2939020"/>
              <a:ext cx="599372" cy="671989"/>
            </a:xfrm>
            <a:prstGeom prst="rect">
              <a:avLst/>
            </a:prstGeom>
          </p:spPr>
        </p:pic>
        <p:cxnSp>
          <p:nvCxnSpPr>
            <p:cNvPr id="96" name="Suora yhdysviiva 95"/>
            <p:cNvCxnSpPr/>
            <p:nvPr/>
          </p:nvCxnSpPr>
          <p:spPr>
            <a:xfrm flipH="1">
              <a:off x="1510818" y="3054119"/>
              <a:ext cx="177799" cy="889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Ryhmä 96"/>
          <p:cNvGrpSpPr/>
          <p:nvPr/>
        </p:nvGrpSpPr>
        <p:grpSpPr>
          <a:xfrm rot="10800000">
            <a:off x="774535" y="6871338"/>
            <a:ext cx="1551721" cy="1072558"/>
            <a:chOff x="1376511" y="2170500"/>
            <a:chExt cx="1551721" cy="1072558"/>
          </a:xfrm>
        </p:grpSpPr>
        <p:pic>
          <p:nvPicPr>
            <p:cNvPr id="98" name="Kuva 9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376511" y="3128282"/>
              <a:ext cx="132874" cy="114776"/>
            </a:xfrm>
            <a:prstGeom prst="rect">
              <a:avLst/>
            </a:prstGeom>
          </p:spPr>
        </p:pic>
        <p:pic>
          <p:nvPicPr>
            <p:cNvPr id="99" name="Kuva 98"/>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2328860" y="2170500"/>
              <a:ext cx="599372" cy="671989"/>
            </a:xfrm>
            <a:prstGeom prst="rect">
              <a:avLst/>
            </a:prstGeom>
          </p:spPr>
        </p:pic>
        <p:cxnSp>
          <p:nvCxnSpPr>
            <p:cNvPr id="100" name="Suora yhdysviiva 99"/>
            <p:cNvCxnSpPr>
              <a:stCxn id="98" idx="2"/>
            </p:cNvCxnSpPr>
            <p:nvPr/>
          </p:nvCxnSpPr>
          <p:spPr>
            <a:xfrm rot="10800000" flipH="1">
              <a:off x="1442948" y="2645841"/>
              <a:ext cx="1029838" cy="48244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97" name="Kuva 1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478833" y="5516011"/>
            <a:ext cx="509111" cy="48578"/>
          </a:xfrm>
          <a:prstGeom prst="rect">
            <a:avLst/>
          </a:prstGeom>
        </p:spPr>
      </p:pic>
      <p:pic>
        <p:nvPicPr>
          <p:cNvPr id="198" name="Kuva 19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478832" y="5008272"/>
            <a:ext cx="509111" cy="48578"/>
          </a:xfrm>
          <a:prstGeom prst="rect">
            <a:avLst/>
          </a:prstGeom>
        </p:spPr>
      </p:pic>
      <p:grpSp>
        <p:nvGrpSpPr>
          <p:cNvPr id="90" name="Ryhmä 89"/>
          <p:cNvGrpSpPr/>
          <p:nvPr/>
        </p:nvGrpSpPr>
        <p:grpSpPr>
          <a:xfrm>
            <a:off x="1723047" y="5294018"/>
            <a:ext cx="492423" cy="73320"/>
            <a:chOff x="3134530" y="6012583"/>
            <a:chExt cx="492423" cy="73320"/>
          </a:xfrm>
        </p:grpSpPr>
        <p:cxnSp>
          <p:nvCxnSpPr>
            <p:cNvPr id="92" name="Suora yhdysviiva 387"/>
            <p:cNvCxnSpPr>
              <a:cxnSpLocks noChangeShapeType="1"/>
            </p:cNvCxnSpPr>
            <p:nvPr/>
          </p:nvCxnSpPr>
          <p:spPr bwMode="auto">
            <a:xfrm flipV="1">
              <a:off x="3134530" y="6012583"/>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3" name="Suora yhdysviiva 387"/>
            <p:cNvCxnSpPr>
              <a:cxnSpLocks noChangeShapeType="1"/>
            </p:cNvCxnSpPr>
            <p:nvPr/>
          </p:nvCxnSpPr>
          <p:spPr bwMode="auto">
            <a:xfrm>
              <a:off x="3173749" y="6048440"/>
              <a:ext cx="413985" cy="1606"/>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4" name="Suora yhdysviiva 387"/>
            <p:cNvCxnSpPr>
              <a:cxnSpLocks noChangeShapeType="1"/>
            </p:cNvCxnSpPr>
            <p:nvPr/>
          </p:nvCxnSpPr>
          <p:spPr bwMode="auto">
            <a:xfrm flipV="1">
              <a:off x="3548515" y="6014188"/>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nvGrpSpPr>
          <p:cNvPr id="258" name="Ryhmä 257"/>
          <p:cNvGrpSpPr/>
          <p:nvPr/>
        </p:nvGrpSpPr>
        <p:grpSpPr>
          <a:xfrm>
            <a:off x="2105433" y="6548819"/>
            <a:ext cx="4064574" cy="2511522"/>
            <a:chOff x="1462996" y="6728886"/>
            <a:chExt cx="4064574" cy="2511522"/>
          </a:xfrm>
        </p:grpSpPr>
        <p:pic>
          <p:nvPicPr>
            <p:cNvPr id="259" name="Kuva 258"/>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2006432" y="7366120"/>
              <a:ext cx="358262" cy="359060"/>
            </a:xfrm>
            <a:prstGeom prst="rect">
              <a:avLst/>
            </a:prstGeom>
          </p:spPr>
        </p:pic>
        <p:grpSp>
          <p:nvGrpSpPr>
            <p:cNvPr id="260" name="Ryhmä 259"/>
            <p:cNvGrpSpPr/>
            <p:nvPr/>
          </p:nvGrpSpPr>
          <p:grpSpPr>
            <a:xfrm>
              <a:off x="1462996" y="6728886"/>
              <a:ext cx="4064574" cy="2511522"/>
              <a:chOff x="1462996" y="6728886"/>
              <a:chExt cx="4064574" cy="2511522"/>
            </a:xfrm>
          </p:grpSpPr>
          <p:pic>
            <p:nvPicPr>
              <p:cNvPr id="261" name="Kuva 260"/>
              <p:cNvPicPr>
                <a:picLocks noChangeAspect="1"/>
              </p:cNvPicPr>
              <p:nvPr/>
            </p:nvPicPr>
            <p:blipFill>
              <a:blip r:embed="rId8">
                <a:extLst>
                  <a:ext uri="{28A0092B-C50C-407E-A947-70E740481C1C}">
                    <a14:useLocalDpi xmlns:a14="http://schemas.microsoft.com/office/drawing/2010/main" val="0"/>
                  </a:ext>
                </a:extLst>
              </a:blip>
              <a:srcRect/>
              <a:stretch/>
            </p:blipFill>
            <p:spPr>
              <a:xfrm>
                <a:off x="2020799" y="8876102"/>
                <a:ext cx="359200" cy="360000"/>
              </a:xfrm>
              <a:prstGeom prst="rect">
                <a:avLst/>
              </a:prstGeom>
            </p:spPr>
          </p:pic>
          <p:pic>
            <p:nvPicPr>
              <p:cNvPr id="262" name="Kuva 261"/>
              <p:cNvPicPr>
                <a:picLocks noChangeAspect="1"/>
              </p:cNvPicPr>
              <p:nvPr/>
            </p:nvPicPr>
            <p:blipFill>
              <a:blip r:embed="rId8">
                <a:extLst>
                  <a:ext uri="{28A0092B-C50C-407E-A947-70E740481C1C}">
                    <a14:useLocalDpi xmlns:a14="http://schemas.microsoft.com/office/drawing/2010/main" val="0"/>
                  </a:ext>
                </a:extLst>
              </a:blip>
              <a:srcRect/>
              <a:stretch/>
            </p:blipFill>
            <p:spPr>
              <a:xfrm>
                <a:off x="4534522" y="8880408"/>
                <a:ext cx="359200" cy="360000"/>
              </a:xfrm>
              <a:prstGeom prst="rect">
                <a:avLst/>
              </a:prstGeom>
            </p:spPr>
          </p:pic>
          <p:grpSp>
            <p:nvGrpSpPr>
              <p:cNvPr id="263" name="Ryhmä 262"/>
              <p:cNvGrpSpPr/>
              <p:nvPr/>
            </p:nvGrpSpPr>
            <p:grpSpPr>
              <a:xfrm>
                <a:off x="1462996" y="6728886"/>
                <a:ext cx="4064574" cy="2310331"/>
                <a:chOff x="1462996" y="6728886"/>
                <a:chExt cx="4064574" cy="2310331"/>
              </a:xfrm>
            </p:grpSpPr>
            <p:grpSp>
              <p:nvGrpSpPr>
                <p:cNvPr id="264" name="Ryhmä 263"/>
                <p:cNvGrpSpPr/>
                <p:nvPr/>
              </p:nvGrpSpPr>
              <p:grpSpPr>
                <a:xfrm rot="10800000">
                  <a:off x="1462996" y="6728886"/>
                  <a:ext cx="4064574" cy="2310331"/>
                  <a:chOff x="1324576" y="1748695"/>
                  <a:chExt cx="4064574" cy="2310331"/>
                </a:xfrm>
              </p:grpSpPr>
              <p:pic>
                <p:nvPicPr>
                  <p:cNvPr id="266" name="Kuva 2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970775" y="1825442"/>
                    <a:ext cx="226695" cy="62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629528" y="1821812"/>
                    <a:ext cx="226695" cy="62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8" name="Ryhmä 267"/>
                  <p:cNvGrpSpPr/>
                  <p:nvPr/>
                </p:nvGrpSpPr>
                <p:grpSpPr>
                  <a:xfrm>
                    <a:off x="1324576" y="1748695"/>
                    <a:ext cx="4064574" cy="2310331"/>
                    <a:chOff x="1324576" y="1748695"/>
                    <a:chExt cx="4064574" cy="2310331"/>
                  </a:xfrm>
                </p:grpSpPr>
                <p:grpSp>
                  <p:nvGrpSpPr>
                    <p:cNvPr id="269" name="Ryhmä 268"/>
                    <p:cNvGrpSpPr/>
                    <p:nvPr/>
                  </p:nvGrpSpPr>
                  <p:grpSpPr>
                    <a:xfrm rot="10800000">
                      <a:off x="1324576" y="1748695"/>
                      <a:ext cx="550843" cy="2308881"/>
                      <a:chOff x="2824274" y="6321312"/>
                      <a:chExt cx="550843" cy="2308881"/>
                    </a:xfrm>
                  </p:grpSpPr>
                  <p:cxnSp>
                    <p:nvCxnSpPr>
                      <p:cNvPr id="289" name="Suora yhdysviiva 288"/>
                      <p:cNvCxnSpPr/>
                      <p:nvPr/>
                    </p:nvCxnSpPr>
                    <p:spPr>
                      <a:xfrm flipV="1">
                        <a:off x="2896274" y="6393602"/>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uora yhdysviiva 289"/>
                      <p:cNvCxnSpPr/>
                      <p:nvPr/>
                    </p:nvCxnSpPr>
                    <p:spPr>
                      <a:xfrm rot="10800000">
                        <a:off x="2824274" y="639608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uora yhdysviiva 291"/>
                      <p:cNvCxnSpPr/>
                      <p:nvPr/>
                    </p:nvCxnSpPr>
                    <p:spPr>
                      <a:xfrm rot="10800000">
                        <a:off x="2824274" y="855360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3" name="Tekstiruutu 292"/>
                      <p:cNvSpPr txBox="1"/>
                      <p:nvPr/>
                    </p:nvSpPr>
                    <p:spPr>
                      <a:xfrm>
                        <a:off x="3005741" y="6321312"/>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94" name="Tekstiruutu 293"/>
                      <p:cNvSpPr txBox="1"/>
                      <p:nvPr/>
                    </p:nvSpPr>
                    <p:spPr>
                      <a:xfrm>
                        <a:off x="3020764" y="8476305"/>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270" name="Ryhmä 269"/>
                    <p:cNvGrpSpPr/>
                    <p:nvPr/>
                  </p:nvGrpSpPr>
                  <p:grpSpPr>
                    <a:xfrm>
                      <a:off x="4804866" y="2823249"/>
                      <a:ext cx="584284" cy="1235777"/>
                      <a:chOff x="2644119" y="6310305"/>
                      <a:chExt cx="584284" cy="1235777"/>
                    </a:xfrm>
                  </p:grpSpPr>
                  <p:cxnSp>
                    <p:nvCxnSpPr>
                      <p:cNvPr id="284" name="Suora yhdysviiva 283"/>
                      <p:cNvCxnSpPr/>
                      <p:nvPr/>
                    </p:nvCxnSpPr>
                    <p:spPr>
                      <a:xfrm rot="10800000" flipH="1">
                        <a:off x="2722198" y="6393585"/>
                        <a:ext cx="0" cy="1079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uora yhdysviiva 284"/>
                      <p:cNvCxnSpPr/>
                      <p:nvPr/>
                    </p:nvCxnSpPr>
                    <p:spPr>
                      <a:xfrm rot="10800000">
                        <a:off x="2644119" y="639207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p:nvPr/>
                    </p:nvCxnSpPr>
                    <p:spPr>
                      <a:xfrm rot="10800000">
                        <a:off x="2650198" y="746991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7" name="Tekstiruutu 286"/>
                      <p:cNvSpPr txBox="1"/>
                      <p:nvPr/>
                    </p:nvSpPr>
                    <p:spPr>
                      <a:xfrm>
                        <a:off x="2782086" y="6310305"/>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288" name="Tekstiruutu 287"/>
                      <p:cNvSpPr txBox="1"/>
                      <p:nvPr/>
                    </p:nvSpPr>
                    <p:spPr>
                      <a:xfrm>
                        <a:off x="2806948" y="7392194"/>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71" name="Ryhmä 270"/>
                    <p:cNvGrpSpPr/>
                    <p:nvPr/>
                  </p:nvGrpSpPr>
                  <p:grpSpPr>
                    <a:xfrm rot="10800000">
                      <a:off x="1889082" y="1820331"/>
                      <a:ext cx="3017792" cy="1242401"/>
                      <a:chOff x="1951373" y="7676430"/>
                      <a:chExt cx="3017792" cy="1242401"/>
                    </a:xfrm>
                  </p:grpSpPr>
                  <p:grpSp>
                    <p:nvGrpSpPr>
                      <p:cNvPr id="274" name="Ryhmä 273"/>
                      <p:cNvGrpSpPr/>
                      <p:nvPr/>
                    </p:nvGrpSpPr>
                    <p:grpSpPr>
                      <a:xfrm rot="10800000">
                        <a:off x="2556767" y="7829894"/>
                        <a:ext cx="1768072" cy="1088937"/>
                        <a:chOff x="2539741" y="2059741"/>
                        <a:chExt cx="1768072" cy="1088937"/>
                      </a:xfrm>
                    </p:grpSpPr>
                    <p:pic>
                      <p:nvPicPr>
                        <p:cNvPr id="281"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17326" y="3083590"/>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539741" y="205974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4217325" y="206485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5" name="Ryhmä 274"/>
                      <p:cNvGrpSpPr/>
                      <p:nvPr/>
                    </p:nvGrpSpPr>
                    <p:grpSpPr>
                      <a:xfrm>
                        <a:off x="2191664" y="7676430"/>
                        <a:ext cx="410348" cy="1237290"/>
                        <a:chOff x="2197723" y="7334375"/>
                        <a:chExt cx="410348" cy="1237290"/>
                      </a:xfrm>
                    </p:grpSpPr>
                    <p:cxnSp>
                      <p:nvCxnSpPr>
                        <p:cNvPr id="279" name="Suora yhdysviiva 278"/>
                        <p:cNvCxnSpPr>
                          <a:stCxn id="281" idx="2"/>
                          <a:endCxn id="259" idx="0"/>
                        </p:cNvCxnSpPr>
                        <p:nvPr/>
                      </p:nvCxnSpPr>
                      <p:spPr>
                        <a:xfrm flipH="1" flipV="1">
                          <a:off x="2197723" y="7334375"/>
                          <a:ext cx="410346" cy="15346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uora yhdysviiva 279"/>
                        <p:cNvCxnSpPr>
                          <a:stCxn id="283" idx="2"/>
                          <a:endCxn id="276" idx="2"/>
                        </p:cNvCxnSpPr>
                        <p:nvPr/>
                      </p:nvCxnSpPr>
                      <p:spPr>
                        <a:xfrm flipH="1" flipV="1">
                          <a:off x="2209975" y="8466860"/>
                          <a:ext cx="398096" cy="10480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6" name="Kuva 275"/>
                      <p:cNvPicPr>
                        <a:picLocks noChangeAspect="1"/>
                      </p:cNvPicPr>
                      <p:nvPr/>
                    </p:nvPicPr>
                    <p:blipFill>
                      <a:blip r:embed="rId11">
                        <a:extLst>
                          <a:ext uri="{28A0092B-C50C-407E-A947-70E740481C1C}">
                            <a14:useLocalDpi xmlns:a14="http://schemas.microsoft.com/office/drawing/2010/main" val="0"/>
                          </a:ext>
                        </a:extLst>
                      </a:blip>
                      <a:srcRect/>
                      <a:stretch/>
                    </p:blipFill>
                    <p:spPr>
                      <a:xfrm>
                        <a:off x="1951373" y="8364574"/>
                        <a:ext cx="505086" cy="444341"/>
                      </a:xfrm>
                      <a:prstGeom prst="rect">
                        <a:avLst/>
                      </a:prstGeom>
                    </p:spPr>
                  </p:pic>
                  <p:pic>
                    <p:nvPicPr>
                      <p:cNvPr id="277" name="Kuva 276"/>
                      <p:cNvPicPr>
                        <a:picLocks noChangeAspect="1"/>
                      </p:cNvPicPr>
                      <p:nvPr/>
                    </p:nvPicPr>
                    <p:blipFill>
                      <a:blip r:embed="rId11">
                        <a:extLst>
                          <a:ext uri="{28A0092B-C50C-407E-A947-70E740481C1C}">
                            <a14:useLocalDpi xmlns:a14="http://schemas.microsoft.com/office/drawing/2010/main" val="0"/>
                          </a:ext>
                        </a:extLst>
                      </a:blip>
                      <a:srcRect/>
                      <a:stretch/>
                    </p:blipFill>
                    <p:spPr>
                      <a:xfrm>
                        <a:off x="4464079" y="8374195"/>
                        <a:ext cx="505086" cy="444341"/>
                      </a:xfrm>
                      <a:prstGeom prst="rect">
                        <a:avLst/>
                      </a:prstGeom>
                    </p:spPr>
                  </p:pic>
                  <p:cxnSp>
                    <p:nvCxnSpPr>
                      <p:cNvPr id="278" name="Suora yhdysviiva 277"/>
                      <p:cNvCxnSpPr>
                        <a:stCxn id="277" idx="2"/>
                        <a:endCxn id="282" idx="2"/>
                      </p:cNvCxnSpPr>
                      <p:nvPr/>
                    </p:nvCxnSpPr>
                    <p:spPr>
                      <a:xfrm flipH="1">
                        <a:off x="4279596" y="8818536"/>
                        <a:ext cx="437026" cy="10029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2" name="Picture 134" descr="T:\tie2014\1510014798_Liikenne tietyomaalla\Suunnittelu\Tienrakennustyömaat\Powerpoint\työ\png - värieroteltu\valo-0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62255" y="2362554"/>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 name="Picture 134" descr="T:\tie2014\1510014798_Liikenne tietyomaalla\Suunnittelu\Tienrakennustyömaat\Powerpoint\työ\png - värieroteltu\valo-0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64598" y="2362566"/>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265" name="Suora yhdysviiva 264"/>
                <p:cNvCxnSpPr/>
                <p:nvPr/>
              </p:nvCxnSpPr>
              <p:spPr>
                <a:xfrm>
                  <a:off x="2041201" y="6805058"/>
                  <a:ext cx="2935525"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grpSp>
        <p:nvGrpSpPr>
          <p:cNvPr id="306" name="Ryhmä 305"/>
          <p:cNvGrpSpPr/>
          <p:nvPr/>
        </p:nvGrpSpPr>
        <p:grpSpPr>
          <a:xfrm rot="10800000">
            <a:off x="2193383" y="1693234"/>
            <a:ext cx="4003986" cy="2510444"/>
            <a:chOff x="1316833" y="6728811"/>
            <a:chExt cx="4003986" cy="2510444"/>
          </a:xfrm>
        </p:grpSpPr>
        <p:pic>
          <p:nvPicPr>
            <p:cNvPr id="307" name="Kuva 306"/>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2006433" y="7366120"/>
              <a:ext cx="358262" cy="359060"/>
            </a:xfrm>
            <a:prstGeom prst="rect">
              <a:avLst/>
            </a:prstGeom>
          </p:spPr>
        </p:pic>
        <p:grpSp>
          <p:nvGrpSpPr>
            <p:cNvPr id="308" name="Ryhmä 307"/>
            <p:cNvGrpSpPr/>
            <p:nvPr/>
          </p:nvGrpSpPr>
          <p:grpSpPr>
            <a:xfrm>
              <a:off x="1316833" y="6728811"/>
              <a:ext cx="4003986" cy="2510444"/>
              <a:chOff x="1316833" y="6728811"/>
              <a:chExt cx="4003986" cy="2510444"/>
            </a:xfrm>
          </p:grpSpPr>
          <p:pic>
            <p:nvPicPr>
              <p:cNvPr id="309" name="Kuva 308"/>
              <p:cNvPicPr>
                <a:picLocks noChangeAspect="1"/>
              </p:cNvPicPr>
              <p:nvPr/>
            </p:nvPicPr>
            <p:blipFill>
              <a:blip r:embed="rId8">
                <a:extLst>
                  <a:ext uri="{28A0092B-C50C-407E-A947-70E740481C1C}">
                    <a14:useLocalDpi xmlns:a14="http://schemas.microsoft.com/office/drawing/2010/main" val="0"/>
                  </a:ext>
                </a:extLst>
              </a:blip>
              <a:srcRect/>
              <a:stretch/>
            </p:blipFill>
            <p:spPr>
              <a:xfrm>
                <a:off x="2013781" y="8879083"/>
                <a:ext cx="359200" cy="360000"/>
              </a:xfrm>
              <a:prstGeom prst="rect">
                <a:avLst/>
              </a:prstGeom>
            </p:spPr>
          </p:pic>
          <p:pic>
            <p:nvPicPr>
              <p:cNvPr id="310" name="Kuva 309"/>
              <p:cNvPicPr>
                <a:picLocks noChangeAspect="1"/>
              </p:cNvPicPr>
              <p:nvPr/>
            </p:nvPicPr>
            <p:blipFill>
              <a:blip r:embed="rId8">
                <a:extLst>
                  <a:ext uri="{28A0092B-C50C-407E-A947-70E740481C1C}">
                    <a14:useLocalDpi xmlns:a14="http://schemas.microsoft.com/office/drawing/2010/main" val="0"/>
                  </a:ext>
                </a:extLst>
              </a:blip>
              <a:srcRect/>
              <a:stretch/>
            </p:blipFill>
            <p:spPr>
              <a:xfrm>
                <a:off x="4432525" y="8879255"/>
                <a:ext cx="359200" cy="360000"/>
              </a:xfrm>
              <a:prstGeom prst="rect">
                <a:avLst/>
              </a:prstGeom>
            </p:spPr>
          </p:pic>
          <p:grpSp>
            <p:nvGrpSpPr>
              <p:cNvPr id="311" name="Ryhmä 310"/>
              <p:cNvGrpSpPr/>
              <p:nvPr/>
            </p:nvGrpSpPr>
            <p:grpSpPr>
              <a:xfrm>
                <a:off x="1316833" y="6728811"/>
                <a:ext cx="4003986" cy="2309208"/>
                <a:chOff x="1316833" y="6728811"/>
                <a:chExt cx="4003986" cy="2309208"/>
              </a:xfrm>
            </p:grpSpPr>
            <p:grpSp>
              <p:nvGrpSpPr>
                <p:cNvPr id="312" name="Ryhmä 311"/>
                <p:cNvGrpSpPr/>
                <p:nvPr/>
              </p:nvGrpSpPr>
              <p:grpSpPr>
                <a:xfrm rot="10800000">
                  <a:off x="1316833" y="6728811"/>
                  <a:ext cx="4003986" cy="2309208"/>
                  <a:chOff x="1531327" y="1749893"/>
                  <a:chExt cx="4003986" cy="2309208"/>
                </a:xfrm>
              </p:grpSpPr>
              <p:pic>
                <p:nvPicPr>
                  <p:cNvPr id="314" name="Kuva 2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970775" y="1825442"/>
                    <a:ext cx="226695" cy="62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629528" y="1821812"/>
                    <a:ext cx="226695" cy="62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6" name="Ryhmä 315"/>
                  <p:cNvGrpSpPr/>
                  <p:nvPr/>
                </p:nvGrpSpPr>
                <p:grpSpPr>
                  <a:xfrm>
                    <a:off x="1531327" y="1749893"/>
                    <a:ext cx="4003986" cy="2309208"/>
                    <a:chOff x="1531327" y="1749893"/>
                    <a:chExt cx="4003986" cy="2309208"/>
                  </a:xfrm>
                </p:grpSpPr>
                <p:grpSp>
                  <p:nvGrpSpPr>
                    <p:cNvPr id="317" name="Ryhmä 316"/>
                    <p:cNvGrpSpPr/>
                    <p:nvPr/>
                  </p:nvGrpSpPr>
                  <p:grpSpPr>
                    <a:xfrm rot="10800000">
                      <a:off x="1531327" y="1749893"/>
                      <a:ext cx="511150" cy="2298778"/>
                      <a:chOff x="2657216" y="6330217"/>
                      <a:chExt cx="511150" cy="2298778"/>
                    </a:xfrm>
                  </p:grpSpPr>
                  <p:cxnSp>
                    <p:nvCxnSpPr>
                      <p:cNvPr id="337" name="Suora yhdysviiva 336"/>
                      <p:cNvCxnSpPr/>
                      <p:nvPr/>
                    </p:nvCxnSpPr>
                    <p:spPr>
                      <a:xfrm flipV="1">
                        <a:off x="2729216" y="6393799"/>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uora yhdysviiva 337"/>
                      <p:cNvCxnSpPr/>
                      <p:nvPr/>
                    </p:nvCxnSpPr>
                    <p:spPr>
                      <a:xfrm rot="10800000">
                        <a:off x="2657216" y="639628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uora yhdysviiva 339"/>
                      <p:cNvCxnSpPr/>
                      <p:nvPr/>
                    </p:nvCxnSpPr>
                    <p:spPr>
                      <a:xfrm rot="10800000">
                        <a:off x="2657216" y="855379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1" name="Tekstiruutu 340"/>
                      <p:cNvSpPr txBox="1"/>
                      <p:nvPr/>
                    </p:nvSpPr>
                    <p:spPr>
                      <a:xfrm>
                        <a:off x="2835456" y="6330217"/>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42" name="Tekstiruutu 341"/>
                      <p:cNvSpPr txBox="1"/>
                      <p:nvPr/>
                    </p:nvSpPr>
                    <p:spPr>
                      <a:xfrm>
                        <a:off x="2814013" y="8475107"/>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318" name="Ryhmä 317"/>
                    <p:cNvGrpSpPr/>
                    <p:nvPr/>
                  </p:nvGrpSpPr>
                  <p:grpSpPr>
                    <a:xfrm>
                      <a:off x="4951029" y="2823324"/>
                      <a:ext cx="584284" cy="1235777"/>
                      <a:chOff x="2790282" y="6310380"/>
                      <a:chExt cx="584284" cy="1235777"/>
                    </a:xfrm>
                  </p:grpSpPr>
                  <p:cxnSp>
                    <p:nvCxnSpPr>
                      <p:cNvPr id="332" name="Suora yhdysviiva 331"/>
                      <p:cNvCxnSpPr/>
                      <p:nvPr/>
                    </p:nvCxnSpPr>
                    <p:spPr>
                      <a:xfrm rot="10800000" flipH="1">
                        <a:off x="2868361" y="6393660"/>
                        <a:ext cx="0" cy="1079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uora yhdysviiva 332"/>
                      <p:cNvCxnSpPr/>
                      <p:nvPr/>
                    </p:nvCxnSpPr>
                    <p:spPr>
                      <a:xfrm rot="10800000">
                        <a:off x="2790282" y="639214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uora yhdysviiva 333"/>
                      <p:cNvCxnSpPr/>
                      <p:nvPr/>
                    </p:nvCxnSpPr>
                    <p:spPr>
                      <a:xfrm rot="10800000">
                        <a:off x="2796361" y="746998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5" name="Tekstiruutu 334"/>
                      <p:cNvSpPr txBox="1"/>
                      <p:nvPr/>
                    </p:nvSpPr>
                    <p:spPr>
                      <a:xfrm>
                        <a:off x="2928249" y="6310380"/>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36" name="Tekstiruutu 335"/>
                      <p:cNvSpPr txBox="1"/>
                      <p:nvPr/>
                    </p:nvSpPr>
                    <p:spPr>
                      <a:xfrm>
                        <a:off x="2953111" y="7392269"/>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319" name="Ryhmä 318"/>
                    <p:cNvGrpSpPr/>
                    <p:nvPr/>
                  </p:nvGrpSpPr>
                  <p:grpSpPr>
                    <a:xfrm rot="10800000">
                      <a:off x="1991079" y="1820331"/>
                      <a:ext cx="2922813" cy="1242401"/>
                      <a:chOff x="1944355" y="7676430"/>
                      <a:chExt cx="2922813" cy="1242401"/>
                    </a:xfrm>
                  </p:grpSpPr>
                  <p:grpSp>
                    <p:nvGrpSpPr>
                      <p:cNvPr id="322" name="Ryhmä 321"/>
                      <p:cNvGrpSpPr/>
                      <p:nvPr/>
                    </p:nvGrpSpPr>
                    <p:grpSpPr>
                      <a:xfrm rot="10800000">
                        <a:off x="2556767" y="7829894"/>
                        <a:ext cx="1768072" cy="1088937"/>
                        <a:chOff x="2539741" y="2059741"/>
                        <a:chExt cx="1768072" cy="1088937"/>
                      </a:xfrm>
                    </p:grpSpPr>
                    <p:pic>
                      <p:nvPicPr>
                        <p:cNvPr id="329"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17326" y="3083590"/>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539741" y="205974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4217325" y="206485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3" name="Ryhmä 322"/>
                      <p:cNvGrpSpPr/>
                      <p:nvPr/>
                    </p:nvGrpSpPr>
                    <p:grpSpPr>
                      <a:xfrm>
                        <a:off x="2191664" y="7676430"/>
                        <a:ext cx="410348" cy="1237290"/>
                        <a:chOff x="2197723" y="7334375"/>
                        <a:chExt cx="410348" cy="1237290"/>
                      </a:xfrm>
                    </p:grpSpPr>
                    <p:cxnSp>
                      <p:nvCxnSpPr>
                        <p:cNvPr id="327" name="Suora yhdysviiva 326"/>
                        <p:cNvCxnSpPr>
                          <a:stCxn id="329" idx="2"/>
                          <a:endCxn id="307" idx="0"/>
                        </p:cNvCxnSpPr>
                        <p:nvPr/>
                      </p:nvCxnSpPr>
                      <p:spPr>
                        <a:xfrm flipH="1" flipV="1">
                          <a:off x="2197723" y="7334375"/>
                          <a:ext cx="410346" cy="15346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uora yhdysviiva 327"/>
                        <p:cNvCxnSpPr>
                          <a:stCxn id="331" idx="2"/>
                          <a:endCxn id="324" idx="2"/>
                        </p:cNvCxnSpPr>
                        <p:nvPr/>
                      </p:nvCxnSpPr>
                      <p:spPr>
                        <a:xfrm>
                          <a:off x="2202957" y="8469841"/>
                          <a:ext cx="405114" cy="1018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24" name="Kuva 323"/>
                      <p:cNvPicPr>
                        <a:picLocks noChangeAspect="1"/>
                      </p:cNvPicPr>
                      <p:nvPr/>
                    </p:nvPicPr>
                    <p:blipFill>
                      <a:blip r:embed="rId11">
                        <a:extLst>
                          <a:ext uri="{28A0092B-C50C-407E-A947-70E740481C1C}">
                            <a14:useLocalDpi xmlns:a14="http://schemas.microsoft.com/office/drawing/2010/main" val="0"/>
                          </a:ext>
                        </a:extLst>
                      </a:blip>
                      <a:srcRect/>
                      <a:stretch/>
                    </p:blipFill>
                    <p:spPr>
                      <a:xfrm>
                        <a:off x="1944355" y="8367555"/>
                        <a:ext cx="505086" cy="444341"/>
                      </a:xfrm>
                      <a:prstGeom prst="rect">
                        <a:avLst/>
                      </a:prstGeom>
                    </p:spPr>
                  </p:pic>
                  <p:pic>
                    <p:nvPicPr>
                      <p:cNvPr id="325" name="Kuva 324"/>
                      <p:cNvPicPr>
                        <a:picLocks noChangeAspect="1"/>
                      </p:cNvPicPr>
                      <p:nvPr/>
                    </p:nvPicPr>
                    <p:blipFill>
                      <a:blip r:embed="rId11">
                        <a:extLst>
                          <a:ext uri="{28A0092B-C50C-407E-A947-70E740481C1C}">
                            <a14:useLocalDpi xmlns:a14="http://schemas.microsoft.com/office/drawing/2010/main" val="0"/>
                          </a:ext>
                        </a:extLst>
                      </a:blip>
                      <a:srcRect/>
                      <a:stretch/>
                    </p:blipFill>
                    <p:spPr>
                      <a:xfrm>
                        <a:off x="4362082" y="8373042"/>
                        <a:ext cx="505086" cy="444341"/>
                      </a:xfrm>
                      <a:prstGeom prst="rect">
                        <a:avLst/>
                      </a:prstGeom>
                    </p:spPr>
                  </p:pic>
                  <p:cxnSp>
                    <p:nvCxnSpPr>
                      <p:cNvPr id="326" name="Suora yhdysviiva 325"/>
                      <p:cNvCxnSpPr>
                        <a:stCxn id="325" idx="2"/>
                        <a:endCxn id="330" idx="2"/>
                      </p:cNvCxnSpPr>
                      <p:nvPr/>
                    </p:nvCxnSpPr>
                    <p:spPr>
                      <a:xfrm rot="10800000" flipV="1">
                        <a:off x="4279596" y="8817383"/>
                        <a:ext cx="335029" cy="10144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20" name="Picture 134" descr="T:\tie2014\1510014798_Liikenne tietyomaalla\Suunnittelu\Tienrakennustyömaat\Powerpoint\työ\png - värieroteltu\valo-0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66689" y="235137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134" descr="T:\tie2014\1510014798_Liikenne tietyomaalla\Suunnittelu\Tienrakennustyömaat\Powerpoint\työ\png - värieroteltu\valo-0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5544" y="2358085"/>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313" name="Suora yhdysviiva 312"/>
                <p:cNvCxnSpPr/>
                <p:nvPr/>
              </p:nvCxnSpPr>
              <p:spPr>
                <a:xfrm rot="10800000" flipH="1">
                  <a:off x="1882927" y="6805058"/>
                  <a:ext cx="3093798" cy="97"/>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sp>
        <p:nvSpPr>
          <p:cNvPr id="346" name="Dian numeron paikkamerkki 5"/>
          <p:cNvSpPr txBox="1">
            <a:spLocks/>
          </p:cNvSpPr>
          <p:nvPr/>
        </p:nvSpPr>
        <p:spPr>
          <a:xfrm>
            <a:off x="2685800" y="9333796"/>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5.6</a:t>
            </a:r>
          </a:p>
        </p:txBody>
      </p:sp>
      <p:sp>
        <p:nvSpPr>
          <p:cNvPr id="120" name="Suorakulmio 244"/>
          <p:cNvSpPr>
            <a:spLocks noChangeArrowheads="1"/>
          </p:cNvSpPr>
          <p:nvPr/>
        </p:nvSpPr>
        <p:spPr bwMode="auto">
          <a:xfrm>
            <a:off x="668713" y="4772940"/>
            <a:ext cx="937562" cy="10772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sulkupuomi tai suojakaide. Sulkemiskohdan näkyvyys pimeällä on varmistettava.</a:t>
            </a:r>
          </a:p>
        </p:txBody>
      </p:sp>
      <p:sp>
        <p:nvSpPr>
          <p:cNvPr id="121" name="Suorakulmio 244"/>
          <p:cNvSpPr>
            <a:spLocks noChangeArrowheads="1"/>
          </p:cNvSpPr>
          <p:nvPr/>
        </p:nvSpPr>
        <p:spPr bwMode="auto">
          <a:xfrm>
            <a:off x="4969395" y="5179246"/>
            <a:ext cx="1161153"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spcBef>
                <a:spcPct val="0"/>
              </a:spcBef>
            </a:pPr>
            <a:r>
              <a:rPr lang="fi-FI" altLang="fi-FI" sz="800" dirty="0">
                <a:solidFill>
                  <a:srgbClr val="000000"/>
                </a:solidFill>
                <a:latin typeface="Arial" panose="020B0604020202020204" pitchFamily="34" charset="0"/>
                <a:cs typeface="Arial" panose="020B0604020202020204" pitchFamily="34" charset="0"/>
              </a:rPr>
              <a:t>Työalueen kohdalle tien reunaan sijoitetaan sulkupylväät.</a:t>
            </a:r>
          </a:p>
        </p:txBody>
      </p:sp>
      <p:pic>
        <p:nvPicPr>
          <p:cNvPr id="116" name="Kuva 115">
            <a:extLst>
              <a:ext uri="{FF2B5EF4-FFF2-40B4-BE49-F238E27FC236}">
                <a16:creationId xmlns:a16="http://schemas.microsoft.com/office/drawing/2014/main" id="{89C227E0-25F4-4269-B0C4-1790FCCFA96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9845" y="6568020"/>
            <a:ext cx="1082433" cy="510133"/>
          </a:xfrm>
          <a:prstGeom prst="rect">
            <a:avLst/>
          </a:prstGeom>
        </p:spPr>
      </p:pic>
      <p:cxnSp>
        <p:nvCxnSpPr>
          <p:cNvPr id="117" name="Suora yhdysviiva 116">
            <a:extLst>
              <a:ext uri="{FF2B5EF4-FFF2-40B4-BE49-F238E27FC236}">
                <a16:creationId xmlns:a16="http://schemas.microsoft.com/office/drawing/2014/main" id="{D6E7223A-3416-4DBE-B4F3-3F428547A276}"/>
              </a:ext>
            </a:extLst>
          </p:cNvPr>
          <p:cNvCxnSpPr>
            <a:cxnSpLocks/>
            <a:endCxn id="116" idx="0"/>
          </p:cNvCxnSpPr>
          <p:nvPr/>
        </p:nvCxnSpPr>
        <p:spPr>
          <a:xfrm flipH="1">
            <a:off x="1221062" y="6218669"/>
            <a:ext cx="284233" cy="34935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orakulmio 211">
            <a:extLst>
              <a:ext uri="{FF2B5EF4-FFF2-40B4-BE49-F238E27FC236}">
                <a16:creationId xmlns:a16="http://schemas.microsoft.com/office/drawing/2014/main" id="{E6F6F2B8-A6D1-C187-C763-08508E68FA6B}"/>
              </a:ext>
            </a:extLst>
          </p:cNvPr>
          <p:cNvSpPr>
            <a:spLocks noChangeArrowheads="1"/>
          </p:cNvSpPr>
          <p:nvPr/>
        </p:nvSpPr>
        <p:spPr bwMode="auto">
          <a:xfrm>
            <a:off x="1763252" y="5158444"/>
            <a:ext cx="430129"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m</a:t>
            </a:r>
          </a:p>
        </p:txBody>
      </p:sp>
      <p:grpSp>
        <p:nvGrpSpPr>
          <p:cNvPr id="4" name="Ryhmä 3">
            <a:extLst>
              <a:ext uri="{FF2B5EF4-FFF2-40B4-BE49-F238E27FC236}">
                <a16:creationId xmlns:a16="http://schemas.microsoft.com/office/drawing/2014/main" id="{1B892026-5B4A-4174-DA88-3E2128565578}"/>
              </a:ext>
            </a:extLst>
          </p:cNvPr>
          <p:cNvGrpSpPr/>
          <p:nvPr/>
        </p:nvGrpSpPr>
        <p:grpSpPr>
          <a:xfrm>
            <a:off x="1723047" y="5294018"/>
            <a:ext cx="492423" cy="73320"/>
            <a:chOff x="3134530" y="6012583"/>
            <a:chExt cx="492423" cy="73320"/>
          </a:xfrm>
        </p:grpSpPr>
        <p:cxnSp>
          <p:nvCxnSpPr>
            <p:cNvPr id="9" name="Suora yhdysviiva 387">
              <a:extLst>
                <a:ext uri="{FF2B5EF4-FFF2-40B4-BE49-F238E27FC236}">
                  <a16:creationId xmlns:a16="http://schemas.microsoft.com/office/drawing/2014/main" id="{2E4B79C6-DCAF-5DA7-5F92-13B082053E43}"/>
                </a:ext>
              </a:extLst>
            </p:cNvPr>
            <p:cNvCxnSpPr>
              <a:cxnSpLocks noChangeShapeType="1"/>
            </p:cNvCxnSpPr>
            <p:nvPr/>
          </p:nvCxnSpPr>
          <p:spPr bwMode="auto">
            <a:xfrm flipV="1">
              <a:off x="3134530" y="6012583"/>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0" name="Suora yhdysviiva 387">
              <a:extLst>
                <a:ext uri="{FF2B5EF4-FFF2-40B4-BE49-F238E27FC236}">
                  <a16:creationId xmlns:a16="http://schemas.microsoft.com/office/drawing/2014/main" id="{7D9318B4-63D8-3BE2-9727-1ED0797F7E77}"/>
                </a:ext>
              </a:extLst>
            </p:cNvPr>
            <p:cNvCxnSpPr>
              <a:cxnSpLocks noChangeShapeType="1"/>
            </p:cNvCxnSpPr>
            <p:nvPr/>
          </p:nvCxnSpPr>
          <p:spPr bwMode="auto">
            <a:xfrm>
              <a:off x="3173749" y="6048440"/>
              <a:ext cx="413985" cy="1606"/>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1" name="Suora yhdysviiva 387">
              <a:extLst>
                <a:ext uri="{FF2B5EF4-FFF2-40B4-BE49-F238E27FC236}">
                  <a16:creationId xmlns:a16="http://schemas.microsoft.com/office/drawing/2014/main" id="{EBE18974-2C4E-B2FB-C907-1F10EA2D2DF6}"/>
                </a:ext>
              </a:extLst>
            </p:cNvPr>
            <p:cNvCxnSpPr>
              <a:cxnSpLocks noChangeShapeType="1"/>
            </p:cNvCxnSpPr>
            <p:nvPr/>
          </p:nvCxnSpPr>
          <p:spPr bwMode="auto">
            <a:xfrm flipV="1">
              <a:off x="3548515" y="6014188"/>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sp>
        <p:nvSpPr>
          <p:cNvPr id="2" name="Text Box 3">
            <a:extLst>
              <a:ext uri="{FF2B5EF4-FFF2-40B4-BE49-F238E27FC236}">
                <a16:creationId xmlns:a16="http://schemas.microsoft.com/office/drawing/2014/main" id="{AFA6B0E0-E4CB-B29E-44D2-5692C723EFB1}"/>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br>
              <a:rPr lang="fi-FI" altLang="fi-FI" sz="1400" b="1" dirty="0">
                <a:latin typeface="Arial" panose="020B0604020202020204" pitchFamily="34" charset="0"/>
                <a:cs typeface="Arial" panose="020B0604020202020204" pitchFamily="34" charset="0"/>
              </a:rPr>
            </a:br>
            <a:r>
              <a:rPr lang="fi-FI" altLang="fi-FI" sz="1300" dirty="0" err="1">
                <a:latin typeface="Arial" panose="020B0604020202020204" pitchFamily="34" charset="0"/>
                <a:cs typeface="Arial" panose="020B0604020202020204" pitchFamily="34" charset="0"/>
              </a:rPr>
              <a:t>Tunkkaus</a:t>
            </a:r>
            <a:r>
              <a:rPr lang="fi-FI" altLang="fi-FI" sz="1300" dirty="0">
                <a:latin typeface="Arial" panose="020B0604020202020204" pitchFamily="34" charset="0"/>
                <a:cs typeface="Arial" panose="020B0604020202020204" pitchFamily="34" charset="0"/>
              </a:rPr>
              <a:t> / poraus tien ja jalankulku- ja pyöräilyväylän ali tai muu työ</a:t>
            </a:r>
          </a:p>
          <a:p>
            <a:pPr>
              <a:spcBef>
                <a:spcPct val="0"/>
              </a:spcBef>
              <a:buFontTx/>
              <a:buNone/>
            </a:pPr>
            <a:r>
              <a:rPr lang="fi-FI" altLang="fi-FI" sz="1300" dirty="0">
                <a:latin typeface="Arial" panose="020B0604020202020204" pitchFamily="34" charset="0"/>
                <a:cs typeface="Arial" panose="020B0604020202020204" pitchFamily="34" charset="0"/>
              </a:rPr>
              <a:t>maantien molemmin puolin.</a:t>
            </a:r>
            <a:br>
              <a:rPr lang="fi-FI" altLang="fi-FI" sz="1300"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Jalankulun ja pyöräliikenteen käytössä vähintään 2,5 m leveä osa väylästä.</a:t>
            </a:r>
            <a:br>
              <a:rPr lang="fi-FI" altLang="fi-FI" sz="1300" dirty="0">
                <a:latin typeface="Arial" panose="020B0604020202020204" pitchFamily="34" charset="0"/>
                <a:cs typeface="Arial" panose="020B0604020202020204" pitchFamily="34" charset="0"/>
              </a:rPr>
            </a:b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80 km/h </a:t>
            </a:r>
            <a:r>
              <a:rPr lang="fi-FI" altLang="fi-FI" sz="1300" dirty="0">
                <a:latin typeface="Arial" panose="020B0604020202020204" pitchFamily="34" charset="0"/>
                <a:cs typeface="Arial" panose="020B0604020202020204" pitchFamily="34" charset="0"/>
                <a:sym typeface="Wingdings" panose="05000000000000000000" pitchFamily="2" charset="2"/>
              </a:rPr>
              <a:t> 60 km/h.</a:t>
            </a:r>
            <a:endParaRPr lang="fi-FI" altLang="fi-FI"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969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20" name="Kuva 119"/>
          <p:cNvPicPr>
            <a:picLocks noChangeAspect="1"/>
          </p:cNvPicPr>
          <p:nvPr/>
        </p:nvPicPr>
        <p:blipFill>
          <a:blip r:embed="rId3">
            <a:extLst>
              <a:ext uri="{28A0092B-C50C-407E-A947-70E740481C1C}">
                <a14:useLocalDpi xmlns:a14="http://schemas.microsoft.com/office/drawing/2010/main" val="0"/>
              </a:ext>
            </a:extLst>
          </a:blip>
          <a:srcRect/>
          <a:stretch/>
        </p:blipFill>
        <p:spPr>
          <a:xfrm rot="10800000">
            <a:off x="2647930" y="7188735"/>
            <a:ext cx="359200" cy="360000"/>
          </a:xfrm>
          <a:prstGeom prst="rect">
            <a:avLst/>
          </a:prstGeom>
        </p:spPr>
      </p:pic>
      <p:pic>
        <p:nvPicPr>
          <p:cNvPr id="118" name="Kuva 117"/>
          <p:cNvPicPr>
            <a:picLocks noChangeAspect="1"/>
          </p:cNvPicPr>
          <p:nvPr/>
        </p:nvPicPr>
        <p:blipFill>
          <a:blip r:embed="rId3">
            <a:extLst>
              <a:ext uri="{28A0092B-C50C-407E-A947-70E740481C1C}">
                <a14:useLocalDpi xmlns:a14="http://schemas.microsoft.com/office/drawing/2010/main" val="0"/>
              </a:ext>
            </a:extLst>
          </a:blip>
          <a:srcRect/>
          <a:stretch/>
        </p:blipFill>
        <p:spPr>
          <a:xfrm>
            <a:off x="5149038" y="3203191"/>
            <a:ext cx="359200" cy="360000"/>
          </a:xfrm>
          <a:prstGeom prst="rect">
            <a:avLst/>
          </a:prstGeom>
        </p:spPr>
      </p:pic>
      <p:sp>
        <p:nvSpPr>
          <p:cNvPr id="57" name="Suorakulmio 244"/>
          <p:cNvSpPr>
            <a:spLocks noChangeArrowheads="1"/>
          </p:cNvSpPr>
          <p:nvPr/>
        </p:nvSpPr>
        <p:spPr bwMode="auto">
          <a:xfrm>
            <a:off x="4313131" y="4728577"/>
            <a:ext cx="1795000"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Työalue</a:t>
            </a:r>
          </a:p>
        </p:txBody>
      </p:sp>
      <p:grpSp>
        <p:nvGrpSpPr>
          <p:cNvPr id="66" name="Ryhmä 65"/>
          <p:cNvGrpSpPr/>
          <p:nvPr/>
        </p:nvGrpSpPr>
        <p:grpSpPr>
          <a:xfrm>
            <a:off x="4685477" y="4140160"/>
            <a:ext cx="154574" cy="2485657"/>
            <a:chOff x="3676548" y="4780599"/>
            <a:chExt cx="100549" cy="1616903"/>
          </a:xfrm>
        </p:grpSpPr>
        <p:sp>
          <p:nvSpPr>
            <p:cNvPr id="67"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8"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9"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0"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1"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2"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3"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4"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5"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6" name="Suorakulmio 100"/>
            <p:cNvSpPr>
              <a:spLocks noChangeAspect="1" noChangeArrowheads="1"/>
            </p:cNvSpPr>
            <p:nvPr/>
          </p:nvSpPr>
          <p:spPr bwMode="auto">
            <a:xfrm>
              <a:off x="3690699" y="498236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7" name="Suorakulmio 100"/>
            <p:cNvSpPr>
              <a:spLocks noChangeAspect="1" noChangeArrowheads="1"/>
            </p:cNvSpPr>
            <p:nvPr/>
          </p:nvSpPr>
          <p:spPr bwMode="auto">
            <a:xfrm>
              <a:off x="3713140" y="488177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8" name="Suorakulmio 100"/>
            <p:cNvSpPr>
              <a:spLocks noChangeAspect="1" noChangeArrowheads="1"/>
            </p:cNvSpPr>
            <p:nvPr/>
          </p:nvSpPr>
          <p:spPr bwMode="auto">
            <a:xfrm>
              <a:off x="3677821" y="5084823"/>
              <a:ext cx="41651" cy="41654"/>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9" name="Suorakulmio 100"/>
            <p:cNvSpPr>
              <a:spLocks noChangeAspect="1" noChangeArrowheads="1"/>
            </p:cNvSpPr>
            <p:nvPr/>
          </p:nvSpPr>
          <p:spPr bwMode="auto">
            <a:xfrm rot="5400000">
              <a:off x="3712811" y="625106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80" name="Suorakulmio 100"/>
            <p:cNvSpPr>
              <a:spLocks noChangeAspect="1" noChangeArrowheads="1"/>
            </p:cNvSpPr>
            <p:nvPr/>
          </p:nvSpPr>
          <p:spPr bwMode="auto">
            <a:xfrm rot="5400000">
              <a:off x="3691211" y="615169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81" name="Suorakulmio 100"/>
            <p:cNvSpPr>
              <a:spLocks noChangeAspect="1" noChangeArrowheads="1"/>
            </p:cNvSpPr>
            <p:nvPr/>
          </p:nvSpPr>
          <p:spPr bwMode="auto">
            <a:xfrm rot="5400000">
              <a:off x="3733898" y="6354303"/>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82" name="Suorakulmio 100"/>
            <p:cNvSpPr>
              <a:spLocks noChangeAspect="1" noChangeArrowheads="1"/>
            </p:cNvSpPr>
            <p:nvPr/>
          </p:nvSpPr>
          <p:spPr bwMode="auto">
            <a:xfrm>
              <a:off x="3733897" y="478059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cxnSp>
        <p:nvCxnSpPr>
          <p:cNvPr id="84" name="Suora yhdysviiva 387"/>
          <p:cNvCxnSpPr>
            <a:cxnSpLocks noChangeShapeType="1"/>
            <a:endCxn id="67" idx="3"/>
          </p:cNvCxnSpPr>
          <p:nvPr/>
        </p:nvCxnSpPr>
        <p:spPr bwMode="auto">
          <a:xfrm flipH="1" flipV="1">
            <a:off x="4753808" y="6124795"/>
            <a:ext cx="352130" cy="29381"/>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pic>
        <p:nvPicPr>
          <p:cNvPr id="85"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66935" y="5925203"/>
            <a:ext cx="226695" cy="62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Kuva 8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062697">
            <a:off x="1369113" y="5969022"/>
            <a:ext cx="509111" cy="48578"/>
          </a:xfrm>
          <a:prstGeom prst="rect">
            <a:avLst/>
          </a:prstGeom>
        </p:spPr>
      </p:pic>
      <p:pic>
        <p:nvPicPr>
          <p:cNvPr id="88" name="Kuva 8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520000">
            <a:off x="1362170" y="4543944"/>
            <a:ext cx="509111" cy="48578"/>
          </a:xfrm>
          <a:prstGeom prst="rect">
            <a:avLst/>
          </a:prstGeom>
        </p:spPr>
      </p:pic>
      <p:grpSp>
        <p:nvGrpSpPr>
          <p:cNvPr id="12" name="Ryhmä 11"/>
          <p:cNvGrpSpPr/>
          <p:nvPr/>
        </p:nvGrpSpPr>
        <p:grpSpPr>
          <a:xfrm>
            <a:off x="776196" y="3293102"/>
            <a:ext cx="880465" cy="671989"/>
            <a:chOff x="911887" y="2939020"/>
            <a:chExt cx="880465" cy="671989"/>
          </a:xfrm>
        </p:grpSpPr>
        <p:pic>
          <p:nvPicPr>
            <p:cNvPr id="8" name="Kuva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659478" y="3004177"/>
              <a:ext cx="132874" cy="114776"/>
            </a:xfrm>
            <a:prstGeom prst="rect">
              <a:avLst/>
            </a:prstGeom>
          </p:spPr>
        </p:pic>
        <p:pic>
          <p:nvPicPr>
            <p:cNvPr id="95" name="Kuva 94"/>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911887" y="2939020"/>
              <a:ext cx="599372" cy="671989"/>
            </a:xfrm>
            <a:prstGeom prst="rect">
              <a:avLst/>
            </a:prstGeom>
          </p:spPr>
        </p:pic>
        <p:cxnSp>
          <p:nvCxnSpPr>
            <p:cNvPr id="96" name="Suora yhdysviiva 95"/>
            <p:cNvCxnSpPr/>
            <p:nvPr/>
          </p:nvCxnSpPr>
          <p:spPr>
            <a:xfrm flipH="1">
              <a:off x="1510818" y="3054119"/>
              <a:ext cx="177799" cy="889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Ryhmä 96"/>
          <p:cNvGrpSpPr/>
          <p:nvPr/>
        </p:nvGrpSpPr>
        <p:grpSpPr>
          <a:xfrm rot="10800000">
            <a:off x="774535" y="6871338"/>
            <a:ext cx="1551721" cy="1072558"/>
            <a:chOff x="1376511" y="2170500"/>
            <a:chExt cx="1551721" cy="1072558"/>
          </a:xfrm>
        </p:grpSpPr>
        <p:pic>
          <p:nvPicPr>
            <p:cNvPr id="98" name="Kuva 9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376511" y="3128282"/>
              <a:ext cx="132874" cy="114776"/>
            </a:xfrm>
            <a:prstGeom prst="rect">
              <a:avLst/>
            </a:prstGeom>
          </p:spPr>
        </p:pic>
        <p:pic>
          <p:nvPicPr>
            <p:cNvPr id="99" name="Kuva 98"/>
            <p:cNvPicPr>
              <a:picLocks noChangeAspect="1"/>
            </p:cNvPicPr>
            <p:nvPr/>
          </p:nvPicPr>
          <p:blipFill>
            <a:blip r:embed="rId7">
              <a:extLst>
                <a:ext uri="{28A0092B-C50C-407E-A947-70E740481C1C}">
                  <a14:useLocalDpi xmlns:a14="http://schemas.microsoft.com/office/drawing/2010/main" val="0"/>
                </a:ext>
              </a:extLst>
            </a:blip>
            <a:srcRect/>
            <a:stretch/>
          </p:blipFill>
          <p:spPr>
            <a:xfrm rot="10800000">
              <a:off x="2328860" y="2170500"/>
              <a:ext cx="599372" cy="671989"/>
            </a:xfrm>
            <a:prstGeom prst="rect">
              <a:avLst/>
            </a:prstGeom>
          </p:spPr>
        </p:pic>
        <p:cxnSp>
          <p:nvCxnSpPr>
            <p:cNvPr id="100" name="Suora yhdysviiva 99"/>
            <p:cNvCxnSpPr>
              <a:stCxn id="98" idx="2"/>
            </p:cNvCxnSpPr>
            <p:nvPr/>
          </p:nvCxnSpPr>
          <p:spPr>
            <a:xfrm rot="10800000" flipH="1">
              <a:off x="1442948" y="2645841"/>
              <a:ext cx="1029838" cy="48244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97" name="Kuva 19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478833" y="5516011"/>
            <a:ext cx="509111" cy="48578"/>
          </a:xfrm>
          <a:prstGeom prst="rect">
            <a:avLst/>
          </a:prstGeom>
        </p:spPr>
      </p:pic>
      <p:pic>
        <p:nvPicPr>
          <p:cNvPr id="198" name="Kuva 19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478832" y="5008272"/>
            <a:ext cx="509111" cy="48578"/>
          </a:xfrm>
          <a:prstGeom prst="rect">
            <a:avLst/>
          </a:prstGeom>
        </p:spPr>
      </p:pic>
      <p:grpSp>
        <p:nvGrpSpPr>
          <p:cNvPr id="90" name="Ryhmä 89"/>
          <p:cNvGrpSpPr/>
          <p:nvPr/>
        </p:nvGrpSpPr>
        <p:grpSpPr>
          <a:xfrm>
            <a:off x="1723047" y="5294018"/>
            <a:ext cx="492423" cy="73320"/>
            <a:chOff x="3134530" y="6012583"/>
            <a:chExt cx="492423" cy="73320"/>
          </a:xfrm>
        </p:grpSpPr>
        <p:cxnSp>
          <p:nvCxnSpPr>
            <p:cNvPr id="92" name="Suora yhdysviiva 387"/>
            <p:cNvCxnSpPr>
              <a:cxnSpLocks noChangeShapeType="1"/>
            </p:cNvCxnSpPr>
            <p:nvPr/>
          </p:nvCxnSpPr>
          <p:spPr bwMode="auto">
            <a:xfrm flipV="1">
              <a:off x="3134530" y="6012583"/>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3" name="Suora yhdysviiva 387"/>
            <p:cNvCxnSpPr>
              <a:cxnSpLocks noChangeShapeType="1"/>
            </p:cNvCxnSpPr>
            <p:nvPr/>
          </p:nvCxnSpPr>
          <p:spPr bwMode="auto">
            <a:xfrm>
              <a:off x="3173749" y="6048440"/>
              <a:ext cx="413985" cy="1606"/>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4" name="Suora yhdysviiva 387"/>
            <p:cNvCxnSpPr>
              <a:cxnSpLocks noChangeShapeType="1"/>
            </p:cNvCxnSpPr>
            <p:nvPr/>
          </p:nvCxnSpPr>
          <p:spPr bwMode="auto">
            <a:xfrm flipV="1">
              <a:off x="3548515" y="6014188"/>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grpSp>
        <p:nvGrpSpPr>
          <p:cNvPr id="260" name="Ryhmä 259"/>
          <p:cNvGrpSpPr/>
          <p:nvPr/>
        </p:nvGrpSpPr>
        <p:grpSpPr>
          <a:xfrm>
            <a:off x="2105433" y="6548819"/>
            <a:ext cx="4064574" cy="2508115"/>
            <a:chOff x="1462996" y="6728886"/>
            <a:chExt cx="4064574" cy="2508115"/>
          </a:xfrm>
        </p:grpSpPr>
        <p:pic>
          <p:nvPicPr>
            <p:cNvPr id="261" name="Kuva 260"/>
            <p:cNvPicPr>
              <a:picLocks noChangeAspect="1"/>
            </p:cNvPicPr>
            <p:nvPr/>
          </p:nvPicPr>
          <p:blipFill>
            <a:blip r:embed="rId8">
              <a:extLst>
                <a:ext uri="{28A0092B-C50C-407E-A947-70E740481C1C}">
                  <a14:useLocalDpi xmlns:a14="http://schemas.microsoft.com/office/drawing/2010/main" val="0"/>
                </a:ext>
              </a:extLst>
            </a:blip>
            <a:srcRect/>
            <a:stretch/>
          </p:blipFill>
          <p:spPr>
            <a:xfrm>
              <a:off x="2025184" y="8872695"/>
              <a:ext cx="359200" cy="360000"/>
            </a:xfrm>
            <a:prstGeom prst="rect">
              <a:avLst/>
            </a:prstGeom>
          </p:spPr>
        </p:pic>
        <p:pic>
          <p:nvPicPr>
            <p:cNvPr id="262" name="Kuva 261"/>
            <p:cNvPicPr>
              <a:picLocks noChangeAspect="1"/>
            </p:cNvPicPr>
            <p:nvPr/>
          </p:nvPicPr>
          <p:blipFill>
            <a:blip r:embed="rId8">
              <a:extLst>
                <a:ext uri="{28A0092B-C50C-407E-A947-70E740481C1C}">
                  <a14:useLocalDpi xmlns:a14="http://schemas.microsoft.com/office/drawing/2010/main" val="0"/>
                </a:ext>
              </a:extLst>
            </a:blip>
            <a:srcRect/>
            <a:stretch/>
          </p:blipFill>
          <p:spPr>
            <a:xfrm>
              <a:off x="4538907" y="8877001"/>
              <a:ext cx="359200" cy="360000"/>
            </a:xfrm>
            <a:prstGeom prst="rect">
              <a:avLst/>
            </a:prstGeom>
          </p:spPr>
        </p:pic>
        <p:grpSp>
          <p:nvGrpSpPr>
            <p:cNvPr id="263" name="Ryhmä 262"/>
            <p:cNvGrpSpPr/>
            <p:nvPr/>
          </p:nvGrpSpPr>
          <p:grpSpPr>
            <a:xfrm>
              <a:off x="1462996" y="6728886"/>
              <a:ext cx="4064574" cy="2310331"/>
              <a:chOff x="1462996" y="6728886"/>
              <a:chExt cx="4064574" cy="2310331"/>
            </a:xfrm>
          </p:grpSpPr>
          <p:grpSp>
            <p:nvGrpSpPr>
              <p:cNvPr id="264" name="Ryhmä 263"/>
              <p:cNvGrpSpPr/>
              <p:nvPr/>
            </p:nvGrpSpPr>
            <p:grpSpPr>
              <a:xfrm rot="10800000">
                <a:off x="1462996" y="6728886"/>
                <a:ext cx="4064574" cy="2310331"/>
                <a:chOff x="1324576" y="1748695"/>
                <a:chExt cx="4064574" cy="2310331"/>
              </a:xfrm>
            </p:grpSpPr>
            <p:pic>
              <p:nvPicPr>
                <p:cNvPr id="266" name="Kuva 2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970775" y="1825442"/>
                  <a:ext cx="226695" cy="62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29528" y="1821812"/>
                  <a:ext cx="226695" cy="62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8" name="Ryhmä 267"/>
                <p:cNvGrpSpPr/>
                <p:nvPr/>
              </p:nvGrpSpPr>
              <p:grpSpPr>
                <a:xfrm>
                  <a:off x="1324576" y="1748695"/>
                  <a:ext cx="4064574" cy="2310331"/>
                  <a:chOff x="1324576" y="1748695"/>
                  <a:chExt cx="4064574" cy="2310331"/>
                </a:xfrm>
              </p:grpSpPr>
              <p:grpSp>
                <p:nvGrpSpPr>
                  <p:cNvPr id="269" name="Ryhmä 268"/>
                  <p:cNvGrpSpPr/>
                  <p:nvPr/>
                </p:nvGrpSpPr>
                <p:grpSpPr>
                  <a:xfrm rot="10800000">
                    <a:off x="1324576" y="1748695"/>
                    <a:ext cx="550843" cy="2308881"/>
                    <a:chOff x="2824274" y="6321312"/>
                    <a:chExt cx="550843" cy="2308881"/>
                  </a:xfrm>
                </p:grpSpPr>
                <p:cxnSp>
                  <p:nvCxnSpPr>
                    <p:cNvPr id="289" name="Suora yhdysviiva 288"/>
                    <p:cNvCxnSpPr/>
                    <p:nvPr/>
                  </p:nvCxnSpPr>
                  <p:spPr>
                    <a:xfrm flipV="1">
                      <a:off x="2896274" y="6393602"/>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uora yhdysviiva 289"/>
                    <p:cNvCxnSpPr/>
                    <p:nvPr/>
                  </p:nvCxnSpPr>
                  <p:spPr>
                    <a:xfrm rot="10800000">
                      <a:off x="2824274" y="639608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uora yhdysviiva 291"/>
                    <p:cNvCxnSpPr/>
                    <p:nvPr/>
                  </p:nvCxnSpPr>
                  <p:spPr>
                    <a:xfrm rot="10800000">
                      <a:off x="2824274" y="855360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3" name="Tekstiruutu 292"/>
                    <p:cNvSpPr txBox="1"/>
                    <p:nvPr/>
                  </p:nvSpPr>
                  <p:spPr>
                    <a:xfrm>
                      <a:off x="3005741" y="6321312"/>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94" name="Tekstiruutu 293"/>
                    <p:cNvSpPr txBox="1"/>
                    <p:nvPr/>
                  </p:nvSpPr>
                  <p:spPr>
                    <a:xfrm>
                      <a:off x="3020764" y="8476305"/>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270" name="Ryhmä 269"/>
                  <p:cNvGrpSpPr/>
                  <p:nvPr/>
                </p:nvGrpSpPr>
                <p:grpSpPr>
                  <a:xfrm>
                    <a:off x="4804866" y="2823249"/>
                    <a:ext cx="584284" cy="1235777"/>
                    <a:chOff x="2644119" y="6310305"/>
                    <a:chExt cx="584284" cy="1235777"/>
                  </a:xfrm>
                </p:grpSpPr>
                <p:cxnSp>
                  <p:nvCxnSpPr>
                    <p:cNvPr id="284" name="Suora yhdysviiva 283"/>
                    <p:cNvCxnSpPr/>
                    <p:nvPr/>
                  </p:nvCxnSpPr>
                  <p:spPr>
                    <a:xfrm rot="10800000" flipH="1">
                      <a:off x="2722198" y="6393585"/>
                      <a:ext cx="0" cy="1079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uora yhdysviiva 284"/>
                    <p:cNvCxnSpPr/>
                    <p:nvPr/>
                  </p:nvCxnSpPr>
                  <p:spPr>
                    <a:xfrm rot="10800000">
                      <a:off x="2644119" y="639207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p:nvPr/>
                  </p:nvCxnSpPr>
                  <p:spPr>
                    <a:xfrm rot="10800000">
                      <a:off x="2650198" y="746991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7" name="Tekstiruutu 286"/>
                    <p:cNvSpPr txBox="1"/>
                    <p:nvPr/>
                  </p:nvSpPr>
                  <p:spPr>
                    <a:xfrm>
                      <a:off x="2782086" y="6310305"/>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288" name="Tekstiruutu 287"/>
                    <p:cNvSpPr txBox="1"/>
                    <p:nvPr/>
                  </p:nvSpPr>
                  <p:spPr>
                    <a:xfrm>
                      <a:off x="2806948" y="7392194"/>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71" name="Ryhmä 270"/>
                  <p:cNvGrpSpPr/>
                  <p:nvPr/>
                </p:nvGrpSpPr>
                <p:grpSpPr>
                  <a:xfrm rot="10800000">
                    <a:off x="1884697" y="1820331"/>
                    <a:ext cx="3017792" cy="1238779"/>
                    <a:chOff x="1955758" y="7680052"/>
                    <a:chExt cx="3017792" cy="1238779"/>
                  </a:xfrm>
                </p:grpSpPr>
                <p:grpSp>
                  <p:nvGrpSpPr>
                    <p:cNvPr id="274" name="Ryhmä 273"/>
                    <p:cNvGrpSpPr/>
                    <p:nvPr/>
                  </p:nvGrpSpPr>
                  <p:grpSpPr>
                    <a:xfrm rot="10800000">
                      <a:off x="2556767" y="7829894"/>
                      <a:ext cx="1768072" cy="1088937"/>
                      <a:chOff x="2539741" y="2059741"/>
                      <a:chExt cx="1768072" cy="1088937"/>
                    </a:xfrm>
                  </p:grpSpPr>
                  <p:pic>
                    <p:nvPicPr>
                      <p:cNvPr id="281"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17326" y="3083590"/>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539741" y="205974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4217325" y="206485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5" name="Ryhmä 274"/>
                    <p:cNvGrpSpPr/>
                    <p:nvPr/>
                  </p:nvGrpSpPr>
                  <p:grpSpPr>
                    <a:xfrm>
                      <a:off x="2191194" y="7680052"/>
                      <a:ext cx="410818" cy="1233668"/>
                      <a:chOff x="2197253" y="7337997"/>
                      <a:chExt cx="410818" cy="1233668"/>
                    </a:xfrm>
                  </p:grpSpPr>
                  <p:cxnSp>
                    <p:nvCxnSpPr>
                      <p:cNvPr id="279" name="Suora yhdysviiva 278"/>
                      <p:cNvCxnSpPr>
                        <a:stCxn id="281" idx="2"/>
                        <a:endCxn id="120" idx="0"/>
                      </p:cNvCxnSpPr>
                      <p:nvPr/>
                    </p:nvCxnSpPr>
                    <p:spPr>
                      <a:xfrm flipH="1" flipV="1">
                        <a:off x="2197253" y="7337997"/>
                        <a:ext cx="410816" cy="14984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uora yhdysviiva 279"/>
                      <p:cNvCxnSpPr>
                        <a:stCxn id="283" idx="2"/>
                        <a:endCxn id="276" idx="2"/>
                      </p:cNvCxnSpPr>
                      <p:nvPr/>
                    </p:nvCxnSpPr>
                    <p:spPr>
                      <a:xfrm flipH="1" flipV="1">
                        <a:off x="2214360" y="8463453"/>
                        <a:ext cx="393711" cy="10821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6" name="Kuva 275"/>
                    <p:cNvPicPr>
                      <a:picLocks noChangeAspect="1"/>
                    </p:cNvPicPr>
                    <p:nvPr/>
                  </p:nvPicPr>
                  <p:blipFill>
                    <a:blip r:embed="rId11">
                      <a:extLst>
                        <a:ext uri="{28A0092B-C50C-407E-A947-70E740481C1C}">
                          <a14:useLocalDpi xmlns:a14="http://schemas.microsoft.com/office/drawing/2010/main" val="0"/>
                        </a:ext>
                      </a:extLst>
                    </a:blip>
                    <a:srcRect/>
                    <a:stretch/>
                  </p:blipFill>
                  <p:spPr>
                    <a:xfrm>
                      <a:off x="1955758" y="8361167"/>
                      <a:ext cx="505086" cy="444341"/>
                    </a:xfrm>
                    <a:prstGeom prst="rect">
                      <a:avLst/>
                    </a:prstGeom>
                  </p:spPr>
                </p:pic>
                <p:pic>
                  <p:nvPicPr>
                    <p:cNvPr id="277" name="Kuva 276"/>
                    <p:cNvPicPr>
                      <a:picLocks noChangeAspect="1"/>
                    </p:cNvPicPr>
                    <p:nvPr/>
                  </p:nvPicPr>
                  <p:blipFill>
                    <a:blip r:embed="rId11">
                      <a:extLst>
                        <a:ext uri="{28A0092B-C50C-407E-A947-70E740481C1C}">
                          <a14:useLocalDpi xmlns:a14="http://schemas.microsoft.com/office/drawing/2010/main" val="0"/>
                        </a:ext>
                      </a:extLst>
                    </a:blip>
                    <a:srcRect/>
                    <a:stretch/>
                  </p:blipFill>
                  <p:spPr>
                    <a:xfrm>
                      <a:off x="4468464" y="8370788"/>
                      <a:ext cx="505086" cy="444341"/>
                    </a:xfrm>
                    <a:prstGeom prst="rect">
                      <a:avLst/>
                    </a:prstGeom>
                  </p:spPr>
                </p:pic>
                <p:cxnSp>
                  <p:nvCxnSpPr>
                    <p:cNvPr id="278" name="Suora yhdysviiva 277"/>
                    <p:cNvCxnSpPr>
                      <a:stCxn id="277" idx="2"/>
                      <a:endCxn id="282" idx="2"/>
                    </p:cNvCxnSpPr>
                    <p:nvPr/>
                  </p:nvCxnSpPr>
                  <p:spPr>
                    <a:xfrm flipH="1">
                      <a:off x="4279596" y="8815129"/>
                      <a:ext cx="441411" cy="10370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2" name="Picture 134" descr="T:\tie2014\1510014798_Liikenne tietyomaalla\Suunnittelu\Tienrakennustyömaat\Powerpoint\työ\png - värieroteltu\valo-0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57870" y="2359794"/>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 name="Picture 134" descr="T:\tie2014\1510014798_Liikenne tietyomaalla\Suunnittelu\Tienrakennustyömaat\Powerpoint\työ\png - värieroteltu\valo-0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45164" y="2359794"/>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265" name="Suora yhdysviiva 264"/>
              <p:cNvCxnSpPr/>
              <p:nvPr/>
            </p:nvCxnSpPr>
            <p:spPr>
              <a:xfrm>
                <a:off x="2041201" y="6805058"/>
                <a:ext cx="2935525"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308" name="Ryhmä 307"/>
          <p:cNvGrpSpPr/>
          <p:nvPr/>
        </p:nvGrpSpPr>
        <p:grpSpPr>
          <a:xfrm rot="10800000">
            <a:off x="2193383" y="1693421"/>
            <a:ext cx="4003986" cy="2510257"/>
            <a:chOff x="1316833" y="6728811"/>
            <a:chExt cx="4003986" cy="2510257"/>
          </a:xfrm>
        </p:grpSpPr>
        <p:pic>
          <p:nvPicPr>
            <p:cNvPr id="309" name="Kuva 308"/>
            <p:cNvPicPr>
              <a:picLocks noChangeAspect="1"/>
            </p:cNvPicPr>
            <p:nvPr/>
          </p:nvPicPr>
          <p:blipFill>
            <a:blip r:embed="rId8">
              <a:extLst>
                <a:ext uri="{28A0092B-C50C-407E-A947-70E740481C1C}">
                  <a14:useLocalDpi xmlns:a14="http://schemas.microsoft.com/office/drawing/2010/main" val="0"/>
                </a:ext>
              </a:extLst>
            </a:blip>
            <a:srcRect/>
            <a:stretch/>
          </p:blipFill>
          <p:spPr>
            <a:xfrm>
              <a:off x="2020320" y="8878896"/>
              <a:ext cx="359200" cy="360000"/>
            </a:xfrm>
            <a:prstGeom prst="rect">
              <a:avLst/>
            </a:prstGeom>
          </p:spPr>
        </p:pic>
        <p:pic>
          <p:nvPicPr>
            <p:cNvPr id="310" name="Kuva 309"/>
            <p:cNvPicPr>
              <a:picLocks noChangeAspect="1"/>
            </p:cNvPicPr>
            <p:nvPr/>
          </p:nvPicPr>
          <p:blipFill>
            <a:blip r:embed="rId8">
              <a:extLst>
                <a:ext uri="{28A0092B-C50C-407E-A947-70E740481C1C}">
                  <a14:useLocalDpi xmlns:a14="http://schemas.microsoft.com/office/drawing/2010/main" val="0"/>
                </a:ext>
              </a:extLst>
            </a:blip>
            <a:srcRect/>
            <a:stretch/>
          </p:blipFill>
          <p:spPr>
            <a:xfrm>
              <a:off x="4439064" y="8879068"/>
              <a:ext cx="359200" cy="360000"/>
            </a:xfrm>
            <a:prstGeom prst="rect">
              <a:avLst/>
            </a:prstGeom>
          </p:spPr>
        </p:pic>
        <p:grpSp>
          <p:nvGrpSpPr>
            <p:cNvPr id="311" name="Ryhmä 310"/>
            <p:cNvGrpSpPr/>
            <p:nvPr/>
          </p:nvGrpSpPr>
          <p:grpSpPr>
            <a:xfrm>
              <a:off x="1316833" y="6728811"/>
              <a:ext cx="4003986" cy="2309208"/>
              <a:chOff x="1316833" y="6728811"/>
              <a:chExt cx="4003986" cy="2309208"/>
            </a:xfrm>
          </p:grpSpPr>
          <p:grpSp>
            <p:nvGrpSpPr>
              <p:cNvPr id="312" name="Ryhmä 311"/>
              <p:cNvGrpSpPr/>
              <p:nvPr/>
            </p:nvGrpSpPr>
            <p:grpSpPr>
              <a:xfrm rot="10800000">
                <a:off x="1316833" y="6728811"/>
                <a:ext cx="4003986" cy="2309208"/>
                <a:chOff x="1531327" y="1749893"/>
                <a:chExt cx="4003986" cy="2309208"/>
              </a:xfrm>
            </p:grpSpPr>
            <p:pic>
              <p:nvPicPr>
                <p:cNvPr id="314" name="Kuva 2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970775" y="1825442"/>
                  <a:ext cx="226695" cy="62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29528" y="1821812"/>
                  <a:ext cx="226695" cy="62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6" name="Ryhmä 315"/>
                <p:cNvGrpSpPr/>
                <p:nvPr/>
              </p:nvGrpSpPr>
              <p:grpSpPr>
                <a:xfrm>
                  <a:off x="1531327" y="1749893"/>
                  <a:ext cx="4003986" cy="2309208"/>
                  <a:chOff x="1531327" y="1749893"/>
                  <a:chExt cx="4003986" cy="2309208"/>
                </a:xfrm>
              </p:grpSpPr>
              <p:grpSp>
                <p:nvGrpSpPr>
                  <p:cNvPr id="317" name="Ryhmä 316"/>
                  <p:cNvGrpSpPr/>
                  <p:nvPr/>
                </p:nvGrpSpPr>
                <p:grpSpPr>
                  <a:xfrm rot="10800000">
                    <a:off x="1531327" y="1749893"/>
                    <a:ext cx="511150" cy="2298778"/>
                    <a:chOff x="2657216" y="6330217"/>
                    <a:chExt cx="511150" cy="2298778"/>
                  </a:xfrm>
                </p:grpSpPr>
                <p:cxnSp>
                  <p:nvCxnSpPr>
                    <p:cNvPr id="337" name="Suora yhdysviiva 336"/>
                    <p:cNvCxnSpPr/>
                    <p:nvPr/>
                  </p:nvCxnSpPr>
                  <p:spPr>
                    <a:xfrm flipV="1">
                      <a:off x="2729216" y="6393799"/>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uora yhdysviiva 337"/>
                    <p:cNvCxnSpPr/>
                    <p:nvPr/>
                  </p:nvCxnSpPr>
                  <p:spPr>
                    <a:xfrm rot="10800000">
                      <a:off x="2657216" y="639628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uora yhdysviiva 339"/>
                    <p:cNvCxnSpPr/>
                    <p:nvPr/>
                  </p:nvCxnSpPr>
                  <p:spPr>
                    <a:xfrm rot="10800000">
                      <a:off x="2657216" y="855379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1" name="Tekstiruutu 340"/>
                    <p:cNvSpPr txBox="1"/>
                    <p:nvPr/>
                  </p:nvSpPr>
                  <p:spPr>
                    <a:xfrm>
                      <a:off x="2835456" y="6330217"/>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42" name="Tekstiruutu 341"/>
                    <p:cNvSpPr txBox="1"/>
                    <p:nvPr/>
                  </p:nvSpPr>
                  <p:spPr>
                    <a:xfrm>
                      <a:off x="2814013" y="8475107"/>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grpSp>
              <p:grpSp>
                <p:nvGrpSpPr>
                  <p:cNvPr id="318" name="Ryhmä 317"/>
                  <p:cNvGrpSpPr/>
                  <p:nvPr/>
                </p:nvGrpSpPr>
                <p:grpSpPr>
                  <a:xfrm>
                    <a:off x="4951029" y="2823324"/>
                    <a:ext cx="584284" cy="1235777"/>
                    <a:chOff x="2790282" y="6310380"/>
                    <a:chExt cx="584284" cy="1235777"/>
                  </a:xfrm>
                </p:grpSpPr>
                <p:cxnSp>
                  <p:nvCxnSpPr>
                    <p:cNvPr id="332" name="Suora yhdysviiva 331"/>
                    <p:cNvCxnSpPr/>
                    <p:nvPr/>
                  </p:nvCxnSpPr>
                  <p:spPr>
                    <a:xfrm rot="10800000" flipH="1">
                      <a:off x="2868361" y="6393660"/>
                      <a:ext cx="0" cy="10799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uora yhdysviiva 332"/>
                    <p:cNvCxnSpPr/>
                    <p:nvPr/>
                  </p:nvCxnSpPr>
                  <p:spPr>
                    <a:xfrm rot="10800000">
                      <a:off x="2790282" y="639214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uora yhdysviiva 333"/>
                    <p:cNvCxnSpPr/>
                    <p:nvPr/>
                  </p:nvCxnSpPr>
                  <p:spPr>
                    <a:xfrm rot="10800000">
                      <a:off x="2796361" y="746998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5" name="Tekstiruutu 334"/>
                    <p:cNvSpPr txBox="1"/>
                    <p:nvPr/>
                  </p:nvSpPr>
                  <p:spPr>
                    <a:xfrm>
                      <a:off x="2928249" y="6310380"/>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36" name="Tekstiruutu 335"/>
                    <p:cNvSpPr txBox="1"/>
                    <p:nvPr/>
                  </p:nvSpPr>
                  <p:spPr>
                    <a:xfrm>
                      <a:off x="2953111" y="7392269"/>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319" name="Ryhmä 318"/>
                  <p:cNvGrpSpPr/>
                  <p:nvPr/>
                </p:nvGrpSpPr>
                <p:grpSpPr>
                  <a:xfrm rot="10800000">
                    <a:off x="1984540" y="1820331"/>
                    <a:ext cx="2922813" cy="1238283"/>
                    <a:chOff x="1950894" y="7680548"/>
                    <a:chExt cx="2922813" cy="1238283"/>
                  </a:xfrm>
                </p:grpSpPr>
                <p:grpSp>
                  <p:nvGrpSpPr>
                    <p:cNvPr id="322" name="Ryhmä 321"/>
                    <p:cNvGrpSpPr/>
                    <p:nvPr/>
                  </p:nvGrpSpPr>
                  <p:grpSpPr>
                    <a:xfrm rot="10800000">
                      <a:off x="2556767" y="7829894"/>
                      <a:ext cx="1768072" cy="1088937"/>
                      <a:chOff x="2539741" y="2059741"/>
                      <a:chExt cx="1768072" cy="1088937"/>
                    </a:xfrm>
                  </p:grpSpPr>
                  <p:pic>
                    <p:nvPicPr>
                      <p:cNvPr id="329"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17326" y="3083590"/>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539741" y="205974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 name="Kuva 1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4217325" y="206485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3" name="Ryhmä 322"/>
                    <p:cNvGrpSpPr/>
                    <p:nvPr/>
                  </p:nvGrpSpPr>
                  <p:grpSpPr>
                    <a:xfrm>
                      <a:off x="2191665" y="7680548"/>
                      <a:ext cx="410347" cy="1233172"/>
                      <a:chOff x="2197724" y="7338493"/>
                      <a:chExt cx="410347" cy="1233172"/>
                    </a:xfrm>
                  </p:grpSpPr>
                  <p:cxnSp>
                    <p:nvCxnSpPr>
                      <p:cNvPr id="327" name="Suora yhdysviiva 326"/>
                      <p:cNvCxnSpPr>
                        <a:stCxn id="329" idx="2"/>
                        <a:endCxn id="118" idx="0"/>
                      </p:cNvCxnSpPr>
                      <p:nvPr/>
                    </p:nvCxnSpPr>
                    <p:spPr>
                      <a:xfrm rot="10800000">
                        <a:off x="2197724" y="7338493"/>
                        <a:ext cx="410345" cy="1493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uora yhdysviiva 327"/>
                      <p:cNvCxnSpPr>
                        <a:stCxn id="331" idx="2"/>
                        <a:endCxn id="324" idx="2"/>
                      </p:cNvCxnSpPr>
                      <p:nvPr/>
                    </p:nvCxnSpPr>
                    <p:spPr>
                      <a:xfrm>
                        <a:off x="2209496" y="8469654"/>
                        <a:ext cx="398575" cy="10201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24" name="Kuva 323"/>
                    <p:cNvPicPr>
                      <a:picLocks noChangeAspect="1"/>
                    </p:cNvPicPr>
                    <p:nvPr/>
                  </p:nvPicPr>
                  <p:blipFill>
                    <a:blip r:embed="rId11">
                      <a:extLst>
                        <a:ext uri="{28A0092B-C50C-407E-A947-70E740481C1C}">
                          <a14:useLocalDpi xmlns:a14="http://schemas.microsoft.com/office/drawing/2010/main" val="0"/>
                        </a:ext>
                      </a:extLst>
                    </a:blip>
                    <a:srcRect/>
                    <a:stretch/>
                  </p:blipFill>
                  <p:spPr>
                    <a:xfrm>
                      <a:off x="1950894" y="8367368"/>
                      <a:ext cx="505086" cy="444341"/>
                    </a:xfrm>
                    <a:prstGeom prst="rect">
                      <a:avLst/>
                    </a:prstGeom>
                  </p:spPr>
                </p:pic>
                <p:pic>
                  <p:nvPicPr>
                    <p:cNvPr id="325" name="Kuva 324"/>
                    <p:cNvPicPr>
                      <a:picLocks noChangeAspect="1"/>
                    </p:cNvPicPr>
                    <p:nvPr/>
                  </p:nvPicPr>
                  <p:blipFill>
                    <a:blip r:embed="rId11">
                      <a:extLst>
                        <a:ext uri="{28A0092B-C50C-407E-A947-70E740481C1C}">
                          <a14:useLocalDpi xmlns:a14="http://schemas.microsoft.com/office/drawing/2010/main" val="0"/>
                        </a:ext>
                      </a:extLst>
                    </a:blip>
                    <a:srcRect/>
                    <a:stretch/>
                  </p:blipFill>
                  <p:spPr>
                    <a:xfrm>
                      <a:off x="4368621" y="8372855"/>
                      <a:ext cx="505086" cy="444341"/>
                    </a:xfrm>
                    <a:prstGeom prst="rect">
                      <a:avLst/>
                    </a:prstGeom>
                  </p:spPr>
                </p:pic>
                <p:cxnSp>
                  <p:nvCxnSpPr>
                    <p:cNvPr id="326" name="Suora yhdysviiva 325"/>
                    <p:cNvCxnSpPr>
                      <a:stCxn id="325" idx="2"/>
                      <a:endCxn id="330" idx="2"/>
                    </p:cNvCxnSpPr>
                    <p:nvPr/>
                  </p:nvCxnSpPr>
                  <p:spPr>
                    <a:xfrm rot="10800000" flipV="1">
                      <a:off x="4279596" y="8817196"/>
                      <a:ext cx="341568" cy="1016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20" name="Picture 134" descr="T:\tie2014\1510014798_Liikenne tietyomaalla\Suunnittelu\Tienrakennustyömaat\Powerpoint\työ\png - värieroteltu\valo-0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4506" y="234719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134" descr="T:\tie2014\1510014798_Liikenne tietyomaalla\Suunnittelu\Tienrakennustyömaat\Powerpoint\työ\png - värieroteltu\valo-0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41405" y="235483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313" name="Suora yhdysviiva 312"/>
              <p:cNvCxnSpPr/>
              <p:nvPr/>
            </p:nvCxnSpPr>
            <p:spPr>
              <a:xfrm rot="10800000" flipH="1">
                <a:off x="1882927" y="6805058"/>
                <a:ext cx="3093798" cy="97"/>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346" name="Dian numeron paikkamerkki 5"/>
          <p:cNvSpPr txBox="1">
            <a:spLocks/>
          </p:cNvSpPr>
          <p:nvPr/>
        </p:nvSpPr>
        <p:spPr>
          <a:xfrm>
            <a:off x="2685800" y="9333796"/>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5.7</a:t>
            </a:r>
          </a:p>
        </p:txBody>
      </p:sp>
      <p:sp>
        <p:nvSpPr>
          <p:cNvPr id="119" name="Suorakulmio 244"/>
          <p:cNvSpPr>
            <a:spLocks noChangeArrowheads="1"/>
          </p:cNvSpPr>
          <p:nvPr/>
        </p:nvSpPr>
        <p:spPr bwMode="auto">
          <a:xfrm>
            <a:off x="668713" y="4772940"/>
            <a:ext cx="937562" cy="10772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sulkupuomi tai suojakaide. Sulkemiskohdan näkyvyys pimeällä on varmistettava.</a:t>
            </a:r>
          </a:p>
        </p:txBody>
      </p:sp>
      <p:sp>
        <p:nvSpPr>
          <p:cNvPr id="121" name="Suorakulmio 244"/>
          <p:cNvSpPr>
            <a:spLocks noChangeArrowheads="1"/>
          </p:cNvSpPr>
          <p:nvPr/>
        </p:nvSpPr>
        <p:spPr bwMode="auto">
          <a:xfrm>
            <a:off x="4915931" y="5127717"/>
            <a:ext cx="1161153"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spcBef>
                <a:spcPct val="0"/>
              </a:spcBef>
            </a:pPr>
            <a:r>
              <a:rPr lang="fi-FI" altLang="fi-FI" sz="800" dirty="0">
                <a:solidFill>
                  <a:srgbClr val="000000"/>
                </a:solidFill>
                <a:latin typeface="Arial" panose="020B0604020202020204" pitchFamily="34" charset="0"/>
                <a:cs typeface="Arial" panose="020B0604020202020204" pitchFamily="34" charset="0"/>
              </a:rPr>
              <a:t>Työalueen kohdalle tien reunaan sijoitetaan sulkupylväät.</a:t>
            </a:r>
          </a:p>
        </p:txBody>
      </p:sp>
      <p:pic>
        <p:nvPicPr>
          <p:cNvPr id="114" name="Kuva 113">
            <a:extLst>
              <a:ext uri="{FF2B5EF4-FFF2-40B4-BE49-F238E27FC236}">
                <a16:creationId xmlns:a16="http://schemas.microsoft.com/office/drawing/2014/main" id="{2DB6B5BA-31A8-400C-B421-AF14CF1294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9845" y="6568020"/>
            <a:ext cx="1082433" cy="510133"/>
          </a:xfrm>
          <a:prstGeom prst="rect">
            <a:avLst/>
          </a:prstGeom>
        </p:spPr>
      </p:pic>
      <p:cxnSp>
        <p:nvCxnSpPr>
          <p:cNvPr id="115" name="Suora yhdysviiva 114">
            <a:extLst>
              <a:ext uri="{FF2B5EF4-FFF2-40B4-BE49-F238E27FC236}">
                <a16:creationId xmlns:a16="http://schemas.microsoft.com/office/drawing/2014/main" id="{A8D1C256-D0AC-40EE-BBE3-07B0B0DAD602}"/>
              </a:ext>
            </a:extLst>
          </p:cNvPr>
          <p:cNvCxnSpPr>
            <a:cxnSpLocks/>
            <a:endCxn id="114" idx="0"/>
          </p:cNvCxnSpPr>
          <p:nvPr/>
        </p:nvCxnSpPr>
        <p:spPr>
          <a:xfrm flipH="1">
            <a:off x="1221062" y="6218669"/>
            <a:ext cx="284233" cy="34935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Ryhmä 1">
            <a:extLst>
              <a:ext uri="{FF2B5EF4-FFF2-40B4-BE49-F238E27FC236}">
                <a16:creationId xmlns:a16="http://schemas.microsoft.com/office/drawing/2014/main" id="{4BB5A394-495D-632B-5DE1-F078093265C7}"/>
              </a:ext>
            </a:extLst>
          </p:cNvPr>
          <p:cNvGrpSpPr/>
          <p:nvPr/>
        </p:nvGrpSpPr>
        <p:grpSpPr>
          <a:xfrm>
            <a:off x="1723047" y="5158444"/>
            <a:ext cx="492423" cy="208894"/>
            <a:chOff x="3134530" y="5877009"/>
            <a:chExt cx="492423" cy="208894"/>
          </a:xfrm>
        </p:grpSpPr>
        <p:sp>
          <p:nvSpPr>
            <p:cNvPr id="3" name="Suorakulmio 211">
              <a:extLst>
                <a:ext uri="{FF2B5EF4-FFF2-40B4-BE49-F238E27FC236}">
                  <a16:creationId xmlns:a16="http://schemas.microsoft.com/office/drawing/2014/main" id="{A233DDB0-7E66-92D6-427C-A9D2070DFF73}"/>
                </a:ext>
              </a:extLst>
            </p:cNvPr>
            <p:cNvSpPr>
              <a:spLocks noChangeArrowheads="1"/>
            </p:cNvSpPr>
            <p:nvPr/>
          </p:nvSpPr>
          <p:spPr bwMode="auto">
            <a:xfrm>
              <a:off x="3174735" y="5877009"/>
              <a:ext cx="430129"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m</a:t>
              </a:r>
            </a:p>
          </p:txBody>
        </p:sp>
        <p:cxnSp>
          <p:nvCxnSpPr>
            <p:cNvPr id="4" name="Suora yhdysviiva 387">
              <a:extLst>
                <a:ext uri="{FF2B5EF4-FFF2-40B4-BE49-F238E27FC236}">
                  <a16:creationId xmlns:a16="http://schemas.microsoft.com/office/drawing/2014/main" id="{8A6556A3-BCD4-9264-02BC-B531F8BB2460}"/>
                </a:ext>
              </a:extLst>
            </p:cNvPr>
            <p:cNvCxnSpPr>
              <a:cxnSpLocks noChangeShapeType="1"/>
            </p:cNvCxnSpPr>
            <p:nvPr/>
          </p:nvCxnSpPr>
          <p:spPr bwMode="auto">
            <a:xfrm flipV="1">
              <a:off x="3134530" y="6012583"/>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7" name="Suora yhdysviiva 387">
              <a:extLst>
                <a:ext uri="{FF2B5EF4-FFF2-40B4-BE49-F238E27FC236}">
                  <a16:creationId xmlns:a16="http://schemas.microsoft.com/office/drawing/2014/main" id="{16767EF7-21F6-671E-138D-2DD3F73A1EF5}"/>
                </a:ext>
              </a:extLst>
            </p:cNvPr>
            <p:cNvCxnSpPr>
              <a:cxnSpLocks noChangeShapeType="1"/>
            </p:cNvCxnSpPr>
            <p:nvPr/>
          </p:nvCxnSpPr>
          <p:spPr bwMode="auto">
            <a:xfrm>
              <a:off x="3173749" y="6048440"/>
              <a:ext cx="413985" cy="1606"/>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 name="Suora yhdysviiva 387">
              <a:extLst>
                <a:ext uri="{FF2B5EF4-FFF2-40B4-BE49-F238E27FC236}">
                  <a16:creationId xmlns:a16="http://schemas.microsoft.com/office/drawing/2014/main" id="{4CA000E7-A3C1-4B76-7A7D-A8D0CF2E0E24}"/>
                </a:ext>
              </a:extLst>
            </p:cNvPr>
            <p:cNvCxnSpPr>
              <a:cxnSpLocks noChangeShapeType="1"/>
            </p:cNvCxnSpPr>
            <p:nvPr/>
          </p:nvCxnSpPr>
          <p:spPr bwMode="auto">
            <a:xfrm flipV="1">
              <a:off x="3548515" y="6014188"/>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sp>
        <p:nvSpPr>
          <p:cNvPr id="10" name="Text Box 3">
            <a:extLst>
              <a:ext uri="{FF2B5EF4-FFF2-40B4-BE49-F238E27FC236}">
                <a16:creationId xmlns:a16="http://schemas.microsoft.com/office/drawing/2014/main" id="{AD800E97-F7DF-626C-793F-2714D26EFDB9}"/>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br>
              <a:rPr lang="fi-FI" altLang="fi-FI" sz="1400" b="1" dirty="0">
                <a:latin typeface="Arial" panose="020B0604020202020204" pitchFamily="34" charset="0"/>
                <a:cs typeface="Arial" panose="020B0604020202020204" pitchFamily="34" charset="0"/>
              </a:rPr>
            </a:br>
            <a:r>
              <a:rPr lang="fi-FI" altLang="fi-FI" sz="1300" dirty="0" err="1">
                <a:latin typeface="Arial" panose="020B0604020202020204" pitchFamily="34" charset="0"/>
                <a:cs typeface="Arial" panose="020B0604020202020204" pitchFamily="34" charset="0"/>
              </a:rPr>
              <a:t>Tunkkaus</a:t>
            </a:r>
            <a:r>
              <a:rPr lang="fi-FI" altLang="fi-FI" sz="1300" dirty="0">
                <a:latin typeface="Arial" panose="020B0604020202020204" pitchFamily="34" charset="0"/>
                <a:cs typeface="Arial" panose="020B0604020202020204" pitchFamily="34" charset="0"/>
              </a:rPr>
              <a:t> / poraus tien ja jalankulku- ja pyöräilyväylän ali tai muu työ</a:t>
            </a:r>
          </a:p>
          <a:p>
            <a:pPr>
              <a:spcBef>
                <a:spcPct val="0"/>
              </a:spcBef>
              <a:buFontTx/>
              <a:buNone/>
            </a:pPr>
            <a:r>
              <a:rPr lang="fi-FI" altLang="fi-FI" sz="1300" dirty="0">
                <a:latin typeface="Arial" panose="020B0604020202020204" pitchFamily="34" charset="0"/>
                <a:cs typeface="Arial" panose="020B0604020202020204" pitchFamily="34" charset="0"/>
              </a:rPr>
              <a:t>maantien molemmin puolin.</a:t>
            </a:r>
            <a:br>
              <a:rPr lang="fi-FI" altLang="fi-FI" sz="1300"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Jalankulun ja pyöräliikenteen käytössä vähintään 2,5 m leveä osa väylästä.</a:t>
            </a:r>
            <a:br>
              <a:rPr lang="fi-FI" altLang="fi-FI" sz="1300" dirty="0">
                <a:latin typeface="Arial" panose="020B0604020202020204" pitchFamily="34" charset="0"/>
                <a:cs typeface="Arial" panose="020B0604020202020204" pitchFamily="34" charset="0"/>
              </a:rPr>
            </a:b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70 km/h </a:t>
            </a:r>
            <a:r>
              <a:rPr lang="fi-FI" altLang="fi-FI" sz="1300" dirty="0">
                <a:latin typeface="Arial" panose="020B0604020202020204" pitchFamily="34" charset="0"/>
                <a:cs typeface="Arial" panose="020B0604020202020204" pitchFamily="34" charset="0"/>
                <a:sym typeface="Wingdings" panose="05000000000000000000" pitchFamily="2" charset="2"/>
              </a:rPr>
              <a:t> 60 km/h.</a:t>
            </a:r>
            <a:endParaRPr lang="fi-FI" altLang="fi-FI"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4731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7" name="Suorakulmio 244"/>
          <p:cNvSpPr>
            <a:spLocks noChangeArrowheads="1"/>
          </p:cNvSpPr>
          <p:nvPr/>
        </p:nvSpPr>
        <p:spPr bwMode="auto">
          <a:xfrm>
            <a:off x="4313131" y="4794168"/>
            <a:ext cx="1795000"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900" b="1" dirty="0">
                <a:solidFill>
                  <a:srgbClr val="000000"/>
                </a:solidFill>
                <a:latin typeface="Arial" panose="020B0604020202020204" pitchFamily="34" charset="0"/>
                <a:cs typeface="Arial" panose="020B0604020202020204" pitchFamily="34" charset="0"/>
              </a:rPr>
              <a:t>Työalue</a:t>
            </a:r>
          </a:p>
        </p:txBody>
      </p:sp>
      <p:grpSp>
        <p:nvGrpSpPr>
          <p:cNvPr id="66" name="Ryhmä 65"/>
          <p:cNvGrpSpPr/>
          <p:nvPr/>
        </p:nvGrpSpPr>
        <p:grpSpPr>
          <a:xfrm>
            <a:off x="4685477" y="4140160"/>
            <a:ext cx="154574" cy="2485657"/>
            <a:chOff x="3676548" y="4780599"/>
            <a:chExt cx="100549" cy="1616903"/>
          </a:xfrm>
        </p:grpSpPr>
        <p:sp>
          <p:nvSpPr>
            <p:cNvPr id="67"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8"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69"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0"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1"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2"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3"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4"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5"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6" name="Suorakulmio 100"/>
            <p:cNvSpPr>
              <a:spLocks noChangeAspect="1" noChangeArrowheads="1"/>
            </p:cNvSpPr>
            <p:nvPr/>
          </p:nvSpPr>
          <p:spPr bwMode="auto">
            <a:xfrm>
              <a:off x="3690699" y="498236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7" name="Suorakulmio 100"/>
            <p:cNvSpPr>
              <a:spLocks noChangeAspect="1" noChangeArrowheads="1"/>
            </p:cNvSpPr>
            <p:nvPr/>
          </p:nvSpPr>
          <p:spPr bwMode="auto">
            <a:xfrm>
              <a:off x="3713140" y="488177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8" name="Suorakulmio 100"/>
            <p:cNvSpPr>
              <a:spLocks noChangeAspect="1" noChangeArrowheads="1"/>
            </p:cNvSpPr>
            <p:nvPr/>
          </p:nvSpPr>
          <p:spPr bwMode="auto">
            <a:xfrm>
              <a:off x="3677821" y="5084823"/>
              <a:ext cx="41651" cy="41654"/>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79" name="Suorakulmio 100"/>
            <p:cNvSpPr>
              <a:spLocks noChangeAspect="1" noChangeArrowheads="1"/>
            </p:cNvSpPr>
            <p:nvPr/>
          </p:nvSpPr>
          <p:spPr bwMode="auto">
            <a:xfrm rot="5400000">
              <a:off x="3712811" y="625106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80" name="Suorakulmio 100"/>
            <p:cNvSpPr>
              <a:spLocks noChangeAspect="1" noChangeArrowheads="1"/>
            </p:cNvSpPr>
            <p:nvPr/>
          </p:nvSpPr>
          <p:spPr bwMode="auto">
            <a:xfrm rot="5400000">
              <a:off x="3691211" y="615169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81" name="Suorakulmio 100"/>
            <p:cNvSpPr>
              <a:spLocks noChangeAspect="1" noChangeArrowheads="1"/>
            </p:cNvSpPr>
            <p:nvPr/>
          </p:nvSpPr>
          <p:spPr bwMode="auto">
            <a:xfrm rot="5400000">
              <a:off x="3733898" y="6354303"/>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82" name="Suorakulmio 100"/>
            <p:cNvSpPr>
              <a:spLocks noChangeAspect="1" noChangeArrowheads="1"/>
            </p:cNvSpPr>
            <p:nvPr/>
          </p:nvSpPr>
          <p:spPr bwMode="auto">
            <a:xfrm>
              <a:off x="3733897" y="478059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cxnSp>
        <p:nvCxnSpPr>
          <p:cNvPr id="84" name="Suora yhdysviiva 387"/>
          <p:cNvCxnSpPr>
            <a:cxnSpLocks noChangeShapeType="1"/>
            <a:endCxn id="67" idx="3"/>
          </p:cNvCxnSpPr>
          <p:nvPr/>
        </p:nvCxnSpPr>
        <p:spPr bwMode="auto">
          <a:xfrm flipH="1" flipV="1">
            <a:off x="4753808" y="6124795"/>
            <a:ext cx="352130" cy="29381"/>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pic>
        <p:nvPicPr>
          <p:cNvPr id="85"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6935" y="5925203"/>
            <a:ext cx="226695" cy="62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Kuva 8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062697">
            <a:off x="1369113" y="5969022"/>
            <a:ext cx="509111" cy="48578"/>
          </a:xfrm>
          <a:prstGeom prst="rect">
            <a:avLst/>
          </a:prstGeom>
        </p:spPr>
      </p:pic>
      <p:pic>
        <p:nvPicPr>
          <p:cNvPr id="88" name="Kuva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520000">
            <a:off x="1362170" y="4543944"/>
            <a:ext cx="509111" cy="48578"/>
          </a:xfrm>
          <a:prstGeom prst="rect">
            <a:avLst/>
          </a:prstGeom>
        </p:spPr>
      </p:pic>
      <p:grpSp>
        <p:nvGrpSpPr>
          <p:cNvPr id="12" name="Ryhmä 11"/>
          <p:cNvGrpSpPr/>
          <p:nvPr/>
        </p:nvGrpSpPr>
        <p:grpSpPr>
          <a:xfrm>
            <a:off x="776196" y="3293102"/>
            <a:ext cx="880465" cy="671989"/>
            <a:chOff x="911887" y="2939020"/>
            <a:chExt cx="880465" cy="671989"/>
          </a:xfrm>
        </p:grpSpPr>
        <p:pic>
          <p:nvPicPr>
            <p:cNvPr id="8" name="Kuva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659478" y="3004177"/>
              <a:ext cx="132874" cy="114776"/>
            </a:xfrm>
            <a:prstGeom prst="rect">
              <a:avLst/>
            </a:prstGeom>
          </p:spPr>
        </p:pic>
        <p:pic>
          <p:nvPicPr>
            <p:cNvPr id="95" name="Kuva 94"/>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911887" y="2939020"/>
              <a:ext cx="599372" cy="671989"/>
            </a:xfrm>
            <a:prstGeom prst="rect">
              <a:avLst/>
            </a:prstGeom>
          </p:spPr>
        </p:pic>
        <p:cxnSp>
          <p:nvCxnSpPr>
            <p:cNvPr id="96" name="Suora yhdysviiva 95"/>
            <p:cNvCxnSpPr/>
            <p:nvPr/>
          </p:nvCxnSpPr>
          <p:spPr>
            <a:xfrm flipH="1">
              <a:off x="1510818" y="3054119"/>
              <a:ext cx="177799" cy="889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Ryhmä 96"/>
          <p:cNvGrpSpPr/>
          <p:nvPr/>
        </p:nvGrpSpPr>
        <p:grpSpPr>
          <a:xfrm rot="10800000">
            <a:off x="774535" y="6871338"/>
            <a:ext cx="1551721" cy="1072558"/>
            <a:chOff x="1376511" y="2170500"/>
            <a:chExt cx="1551721" cy="1072558"/>
          </a:xfrm>
        </p:grpSpPr>
        <p:pic>
          <p:nvPicPr>
            <p:cNvPr id="98" name="Kuva 9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376511" y="3128282"/>
              <a:ext cx="132874" cy="114776"/>
            </a:xfrm>
            <a:prstGeom prst="rect">
              <a:avLst/>
            </a:prstGeom>
          </p:spPr>
        </p:pic>
        <p:pic>
          <p:nvPicPr>
            <p:cNvPr id="99" name="Kuva 98"/>
            <p:cNvPicPr>
              <a:picLocks noChangeAspect="1"/>
            </p:cNvPicPr>
            <p:nvPr/>
          </p:nvPicPr>
          <p:blipFill>
            <a:blip r:embed="rId6">
              <a:extLst>
                <a:ext uri="{28A0092B-C50C-407E-A947-70E740481C1C}">
                  <a14:useLocalDpi xmlns:a14="http://schemas.microsoft.com/office/drawing/2010/main" val="0"/>
                </a:ext>
              </a:extLst>
            </a:blip>
            <a:srcRect/>
            <a:stretch/>
          </p:blipFill>
          <p:spPr>
            <a:xfrm rot="10800000">
              <a:off x="2328860" y="2170500"/>
              <a:ext cx="599372" cy="671989"/>
            </a:xfrm>
            <a:prstGeom prst="rect">
              <a:avLst/>
            </a:prstGeom>
          </p:spPr>
        </p:pic>
        <p:cxnSp>
          <p:nvCxnSpPr>
            <p:cNvPr id="100" name="Suora yhdysviiva 99"/>
            <p:cNvCxnSpPr>
              <a:stCxn id="98" idx="2"/>
            </p:cNvCxnSpPr>
            <p:nvPr/>
          </p:nvCxnSpPr>
          <p:spPr>
            <a:xfrm rot="10800000" flipH="1">
              <a:off x="1442948" y="2645841"/>
              <a:ext cx="1029838" cy="48244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97" name="Kuva 1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478833" y="5516011"/>
            <a:ext cx="509111" cy="48578"/>
          </a:xfrm>
          <a:prstGeom prst="rect">
            <a:avLst/>
          </a:prstGeom>
        </p:spPr>
      </p:pic>
      <p:pic>
        <p:nvPicPr>
          <p:cNvPr id="198" name="Kuva 19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478832" y="5008272"/>
            <a:ext cx="509111" cy="48578"/>
          </a:xfrm>
          <a:prstGeom prst="rect">
            <a:avLst/>
          </a:prstGeom>
        </p:spPr>
      </p:pic>
      <p:grpSp>
        <p:nvGrpSpPr>
          <p:cNvPr id="263" name="Ryhmä 262"/>
          <p:cNvGrpSpPr/>
          <p:nvPr/>
        </p:nvGrpSpPr>
        <p:grpSpPr>
          <a:xfrm>
            <a:off x="2572403" y="6550269"/>
            <a:ext cx="3597604" cy="2308881"/>
            <a:chOff x="1929966" y="6730336"/>
            <a:chExt cx="3597604" cy="2308881"/>
          </a:xfrm>
        </p:grpSpPr>
        <p:grpSp>
          <p:nvGrpSpPr>
            <p:cNvPr id="264" name="Ryhmä 263"/>
            <p:cNvGrpSpPr/>
            <p:nvPr/>
          </p:nvGrpSpPr>
          <p:grpSpPr>
            <a:xfrm rot="10800000">
              <a:off x="1929966" y="6730336"/>
              <a:ext cx="3597604" cy="2308881"/>
              <a:chOff x="1324576" y="1748695"/>
              <a:chExt cx="3597604" cy="2308881"/>
            </a:xfrm>
          </p:grpSpPr>
          <p:pic>
            <p:nvPicPr>
              <p:cNvPr id="266" name="Kuva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970775" y="1825442"/>
                <a:ext cx="226695" cy="62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629528" y="1821812"/>
                <a:ext cx="226695" cy="62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8" name="Ryhmä 267"/>
              <p:cNvGrpSpPr/>
              <p:nvPr/>
            </p:nvGrpSpPr>
            <p:grpSpPr>
              <a:xfrm>
                <a:off x="1324576" y="1748695"/>
                <a:ext cx="3597604" cy="2308881"/>
                <a:chOff x="1324576" y="1748695"/>
                <a:chExt cx="3597604" cy="2308881"/>
              </a:xfrm>
            </p:grpSpPr>
            <p:grpSp>
              <p:nvGrpSpPr>
                <p:cNvPr id="269" name="Ryhmä 268"/>
                <p:cNvGrpSpPr/>
                <p:nvPr/>
              </p:nvGrpSpPr>
              <p:grpSpPr>
                <a:xfrm rot="10800000">
                  <a:off x="1324576" y="1748695"/>
                  <a:ext cx="550843" cy="2308881"/>
                  <a:chOff x="2824274" y="6321312"/>
                  <a:chExt cx="550843" cy="2308881"/>
                </a:xfrm>
              </p:grpSpPr>
              <p:cxnSp>
                <p:nvCxnSpPr>
                  <p:cNvPr id="289" name="Suora yhdysviiva 288"/>
                  <p:cNvCxnSpPr/>
                  <p:nvPr/>
                </p:nvCxnSpPr>
                <p:spPr>
                  <a:xfrm flipV="1">
                    <a:off x="2896274" y="6393602"/>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uora yhdysviiva 289"/>
                  <p:cNvCxnSpPr/>
                  <p:nvPr/>
                </p:nvCxnSpPr>
                <p:spPr>
                  <a:xfrm rot="10800000">
                    <a:off x="2824274" y="639608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uora yhdysviiva 291"/>
                  <p:cNvCxnSpPr/>
                  <p:nvPr/>
                </p:nvCxnSpPr>
                <p:spPr>
                  <a:xfrm rot="10800000">
                    <a:off x="2824274" y="855360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3" name="Tekstiruutu 292"/>
                  <p:cNvSpPr txBox="1"/>
                  <p:nvPr/>
                </p:nvSpPr>
                <p:spPr>
                  <a:xfrm>
                    <a:off x="3005741" y="6321312"/>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94" name="Tekstiruutu 293"/>
                  <p:cNvSpPr txBox="1"/>
                  <p:nvPr/>
                </p:nvSpPr>
                <p:spPr>
                  <a:xfrm>
                    <a:off x="3020764" y="8476305"/>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nvGrpSpPr>
                <p:cNvPr id="271" name="Ryhmä 270"/>
                <p:cNvGrpSpPr/>
                <p:nvPr/>
              </p:nvGrpSpPr>
              <p:grpSpPr>
                <a:xfrm rot="10800000">
                  <a:off x="1904388" y="1820331"/>
                  <a:ext cx="3017792" cy="550752"/>
                  <a:chOff x="1936067" y="8368079"/>
                  <a:chExt cx="3017792" cy="550752"/>
                </a:xfrm>
              </p:grpSpPr>
              <p:grpSp>
                <p:nvGrpSpPr>
                  <p:cNvPr id="274" name="Ryhmä 273"/>
                  <p:cNvGrpSpPr/>
                  <p:nvPr/>
                </p:nvGrpSpPr>
                <p:grpSpPr>
                  <a:xfrm rot="10800000">
                    <a:off x="2556768" y="8848632"/>
                    <a:ext cx="1768071" cy="70199"/>
                    <a:chOff x="2539741" y="2059741"/>
                    <a:chExt cx="1768071" cy="70199"/>
                  </a:xfrm>
                </p:grpSpPr>
                <p:pic>
                  <p:nvPicPr>
                    <p:cNvPr id="282" name="Kuva 1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539741" y="205974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Kuva 1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217325" y="206485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80" name="Suora yhdysviiva 279"/>
                  <p:cNvCxnSpPr>
                    <a:stCxn id="283" idx="2"/>
                    <a:endCxn id="276" idx="2"/>
                  </p:cNvCxnSpPr>
                  <p:nvPr/>
                </p:nvCxnSpPr>
                <p:spPr>
                  <a:xfrm flipH="1" flipV="1">
                    <a:off x="2188610" y="8812420"/>
                    <a:ext cx="413402" cy="1013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76" name="Kuva 275"/>
                  <p:cNvPicPr>
                    <a:picLocks noChangeAspect="1"/>
                  </p:cNvPicPr>
                  <p:nvPr/>
                </p:nvPicPr>
                <p:blipFill>
                  <a:blip r:embed="rId9">
                    <a:extLst>
                      <a:ext uri="{28A0092B-C50C-407E-A947-70E740481C1C}">
                        <a14:useLocalDpi xmlns:a14="http://schemas.microsoft.com/office/drawing/2010/main" val="0"/>
                      </a:ext>
                    </a:extLst>
                  </a:blip>
                  <a:srcRect/>
                  <a:stretch/>
                </p:blipFill>
                <p:spPr>
                  <a:xfrm>
                    <a:off x="1936067" y="8368079"/>
                    <a:ext cx="505086" cy="444341"/>
                  </a:xfrm>
                  <a:prstGeom prst="rect">
                    <a:avLst/>
                  </a:prstGeom>
                </p:spPr>
              </p:pic>
              <p:pic>
                <p:nvPicPr>
                  <p:cNvPr id="277" name="Kuva 276"/>
                  <p:cNvPicPr>
                    <a:picLocks noChangeAspect="1"/>
                  </p:cNvPicPr>
                  <p:nvPr/>
                </p:nvPicPr>
                <p:blipFill>
                  <a:blip r:embed="rId9">
                    <a:extLst>
                      <a:ext uri="{28A0092B-C50C-407E-A947-70E740481C1C}">
                        <a14:useLocalDpi xmlns:a14="http://schemas.microsoft.com/office/drawing/2010/main" val="0"/>
                      </a:ext>
                    </a:extLst>
                  </a:blip>
                  <a:srcRect/>
                  <a:stretch/>
                </p:blipFill>
                <p:spPr>
                  <a:xfrm>
                    <a:off x="4448773" y="8377700"/>
                    <a:ext cx="505086" cy="444341"/>
                  </a:xfrm>
                  <a:prstGeom prst="rect">
                    <a:avLst/>
                  </a:prstGeom>
                </p:spPr>
              </p:pic>
              <p:cxnSp>
                <p:nvCxnSpPr>
                  <p:cNvPr id="278" name="Suora yhdysviiva 277"/>
                  <p:cNvCxnSpPr>
                    <a:stCxn id="277" idx="2"/>
                    <a:endCxn id="282" idx="2"/>
                  </p:cNvCxnSpPr>
                  <p:nvPr/>
                </p:nvCxnSpPr>
                <p:spPr>
                  <a:xfrm flipH="1">
                    <a:off x="4279596" y="8822041"/>
                    <a:ext cx="421720" cy="9679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2"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0618" y="2356577"/>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65586" y="2350859"/>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265" name="Suora yhdysviiva 264"/>
            <p:cNvCxnSpPr/>
            <p:nvPr/>
          </p:nvCxnSpPr>
          <p:spPr>
            <a:xfrm>
              <a:off x="4043040" y="6802626"/>
              <a:ext cx="933686" cy="2432"/>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311" name="Ryhmä 310"/>
          <p:cNvGrpSpPr/>
          <p:nvPr/>
        </p:nvGrpSpPr>
        <p:grpSpPr>
          <a:xfrm rot="10800000">
            <a:off x="2193383" y="1894470"/>
            <a:ext cx="3348368" cy="2298778"/>
            <a:chOff x="1972451" y="6739241"/>
            <a:chExt cx="3348368" cy="2298778"/>
          </a:xfrm>
        </p:grpSpPr>
        <p:grpSp>
          <p:nvGrpSpPr>
            <p:cNvPr id="312" name="Ryhmä 311"/>
            <p:cNvGrpSpPr/>
            <p:nvPr/>
          </p:nvGrpSpPr>
          <p:grpSpPr>
            <a:xfrm rot="10800000">
              <a:off x="1972451" y="6739241"/>
              <a:ext cx="3348368" cy="2298778"/>
              <a:chOff x="1531327" y="1749893"/>
              <a:chExt cx="3348368" cy="2298778"/>
            </a:xfrm>
          </p:grpSpPr>
          <p:pic>
            <p:nvPicPr>
              <p:cNvPr id="314" name="Kuva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970775" y="1825442"/>
                <a:ext cx="226695" cy="62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629528" y="1821812"/>
                <a:ext cx="226695" cy="62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6" name="Ryhmä 315"/>
              <p:cNvGrpSpPr/>
              <p:nvPr/>
            </p:nvGrpSpPr>
            <p:grpSpPr>
              <a:xfrm>
                <a:off x="1531327" y="1749893"/>
                <a:ext cx="3348368" cy="2298778"/>
                <a:chOff x="1531327" y="1749893"/>
                <a:chExt cx="3348368" cy="2298778"/>
              </a:xfrm>
            </p:grpSpPr>
            <p:grpSp>
              <p:nvGrpSpPr>
                <p:cNvPr id="317" name="Ryhmä 316"/>
                <p:cNvGrpSpPr/>
                <p:nvPr/>
              </p:nvGrpSpPr>
              <p:grpSpPr>
                <a:xfrm rot="10800000">
                  <a:off x="1531327" y="1749893"/>
                  <a:ext cx="511150" cy="2298778"/>
                  <a:chOff x="2657216" y="6330217"/>
                  <a:chExt cx="511150" cy="2298778"/>
                </a:xfrm>
              </p:grpSpPr>
              <p:cxnSp>
                <p:nvCxnSpPr>
                  <p:cNvPr id="337" name="Suora yhdysviiva 336"/>
                  <p:cNvCxnSpPr/>
                  <p:nvPr/>
                </p:nvCxnSpPr>
                <p:spPr>
                  <a:xfrm flipV="1">
                    <a:off x="2729216" y="6393799"/>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uora yhdysviiva 337"/>
                  <p:cNvCxnSpPr/>
                  <p:nvPr/>
                </p:nvCxnSpPr>
                <p:spPr>
                  <a:xfrm rot="10800000">
                    <a:off x="2657216" y="639628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uora yhdysviiva 339"/>
                  <p:cNvCxnSpPr/>
                  <p:nvPr/>
                </p:nvCxnSpPr>
                <p:spPr>
                  <a:xfrm rot="10800000">
                    <a:off x="2657216" y="855379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1" name="Tekstiruutu 340"/>
                  <p:cNvSpPr txBox="1"/>
                  <p:nvPr/>
                </p:nvSpPr>
                <p:spPr>
                  <a:xfrm>
                    <a:off x="2835456" y="6330217"/>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42" name="Tekstiruutu 341"/>
                  <p:cNvSpPr txBox="1"/>
                  <p:nvPr/>
                </p:nvSpPr>
                <p:spPr>
                  <a:xfrm>
                    <a:off x="2814013" y="8475107"/>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150 m</a:t>
                    </a:r>
                  </a:p>
                </p:txBody>
              </p:sp>
            </p:grpSp>
            <p:grpSp>
              <p:nvGrpSpPr>
                <p:cNvPr id="319" name="Ryhmä 318"/>
                <p:cNvGrpSpPr/>
                <p:nvPr/>
              </p:nvGrpSpPr>
              <p:grpSpPr>
                <a:xfrm rot="10800000">
                  <a:off x="1999367" y="1820331"/>
                  <a:ext cx="2880328" cy="554367"/>
                  <a:chOff x="1978552" y="8364464"/>
                  <a:chExt cx="2880328" cy="554367"/>
                </a:xfrm>
              </p:grpSpPr>
              <p:grpSp>
                <p:nvGrpSpPr>
                  <p:cNvPr id="322" name="Ryhmä 321"/>
                  <p:cNvGrpSpPr/>
                  <p:nvPr/>
                </p:nvGrpSpPr>
                <p:grpSpPr>
                  <a:xfrm rot="10800000">
                    <a:off x="2556768" y="8848632"/>
                    <a:ext cx="1768071" cy="70199"/>
                    <a:chOff x="2539741" y="2059741"/>
                    <a:chExt cx="1768071" cy="70199"/>
                  </a:xfrm>
                </p:grpSpPr>
                <p:pic>
                  <p:nvPicPr>
                    <p:cNvPr id="330" name="Kuva 1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539741" y="205974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 name="Kuva 1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217325" y="206485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28" name="Suora yhdysviiva 327"/>
                  <p:cNvCxnSpPr>
                    <a:stCxn id="331" idx="2"/>
                    <a:endCxn id="324" idx="2"/>
                  </p:cNvCxnSpPr>
                  <p:nvPr/>
                </p:nvCxnSpPr>
                <p:spPr>
                  <a:xfrm>
                    <a:off x="2231095" y="8808805"/>
                    <a:ext cx="370917" cy="10491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24" name="Kuva 323"/>
                  <p:cNvPicPr>
                    <a:picLocks noChangeAspect="1"/>
                  </p:cNvPicPr>
                  <p:nvPr/>
                </p:nvPicPr>
                <p:blipFill>
                  <a:blip r:embed="rId9">
                    <a:extLst>
                      <a:ext uri="{28A0092B-C50C-407E-A947-70E740481C1C}">
                        <a14:useLocalDpi xmlns:a14="http://schemas.microsoft.com/office/drawing/2010/main" val="0"/>
                      </a:ext>
                    </a:extLst>
                  </a:blip>
                  <a:srcRect/>
                  <a:stretch/>
                </p:blipFill>
                <p:spPr>
                  <a:xfrm>
                    <a:off x="1978552" y="8364464"/>
                    <a:ext cx="505086" cy="444341"/>
                  </a:xfrm>
                  <a:prstGeom prst="rect">
                    <a:avLst/>
                  </a:prstGeom>
                </p:spPr>
              </p:pic>
              <p:pic>
                <p:nvPicPr>
                  <p:cNvPr id="325" name="Kuva 324"/>
                  <p:cNvPicPr>
                    <a:picLocks noChangeAspect="1"/>
                  </p:cNvPicPr>
                  <p:nvPr/>
                </p:nvPicPr>
                <p:blipFill>
                  <a:blip r:embed="rId9">
                    <a:extLst>
                      <a:ext uri="{28A0092B-C50C-407E-A947-70E740481C1C}">
                        <a14:useLocalDpi xmlns:a14="http://schemas.microsoft.com/office/drawing/2010/main" val="0"/>
                      </a:ext>
                    </a:extLst>
                  </a:blip>
                  <a:srcRect/>
                  <a:stretch/>
                </p:blipFill>
                <p:spPr>
                  <a:xfrm>
                    <a:off x="4353794" y="8373566"/>
                    <a:ext cx="505086" cy="444341"/>
                  </a:xfrm>
                  <a:prstGeom prst="rect">
                    <a:avLst/>
                  </a:prstGeom>
                </p:spPr>
              </p:pic>
              <p:cxnSp>
                <p:nvCxnSpPr>
                  <p:cNvPr id="326" name="Suora yhdysviiva 325"/>
                  <p:cNvCxnSpPr>
                    <a:stCxn id="325" idx="2"/>
                    <a:endCxn id="330" idx="2"/>
                  </p:cNvCxnSpPr>
                  <p:nvPr/>
                </p:nvCxnSpPr>
                <p:spPr>
                  <a:xfrm rot="10800000" flipV="1">
                    <a:off x="4279596" y="8817907"/>
                    <a:ext cx="326741" cy="1009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20"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35076" y="2364096"/>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9623" y="2358937"/>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313" name="Suora yhdysviiva 312"/>
            <p:cNvCxnSpPr/>
            <p:nvPr/>
          </p:nvCxnSpPr>
          <p:spPr>
            <a:xfrm rot="10800000" flipH="1">
              <a:off x="2553027" y="6805058"/>
              <a:ext cx="2423698" cy="246"/>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346" name="Dian numeron paikkamerkki 5"/>
          <p:cNvSpPr txBox="1">
            <a:spLocks/>
          </p:cNvSpPr>
          <p:nvPr/>
        </p:nvSpPr>
        <p:spPr>
          <a:xfrm>
            <a:off x="2685800" y="9333796"/>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5.8</a:t>
            </a:r>
          </a:p>
        </p:txBody>
      </p:sp>
      <p:sp>
        <p:nvSpPr>
          <p:cNvPr id="103" name="Suorakulmio 244"/>
          <p:cNvSpPr>
            <a:spLocks noChangeArrowheads="1"/>
          </p:cNvSpPr>
          <p:nvPr/>
        </p:nvSpPr>
        <p:spPr bwMode="auto">
          <a:xfrm>
            <a:off x="668713" y="4772940"/>
            <a:ext cx="937562" cy="10772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sulkupuomi tai suojakaide. Sulkemiskohdan näkyvyys pimeällä on varmistettava.</a:t>
            </a:r>
          </a:p>
        </p:txBody>
      </p:sp>
      <p:sp>
        <p:nvSpPr>
          <p:cNvPr id="104" name="Suorakulmio 244"/>
          <p:cNvSpPr>
            <a:spLocks noChangeArrowheads="1"/>
          </p:cNvSpPr>
          <p:nvPr/>
        </p:nvSpPr>
        <p:spPr bwMode="auto">
          <a:xfrm>
            <a:off x="4961175" y="5177882"/>
            <a:ext cx="1161153"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spcBef>
                <a:spcPct val="0"/>
              </a:spcBef>
            </a:pPr>
            <a:r>
              <a:rPr lang="fi-FI" altLang="fi-FI" sz="800" dirty="0">
                <a:solidFill>
                  <a:srgbClr val="000000"/>
                </a:solidFill>
                <a:latin typeface="Arial" panose="020B0604020202020204" pitchFamily="34" charset="0"/>
                <a:cs typeface="Arial" panose="020B0604020202020204" pitchFamily="34" charset="0"/>
              </a:rPr>
              <a:t>Työalueen kohdalle tien reunaan sijoitetaan sulkupylväät.</a:t>
            </a:r>
          </a:p>
        </p:txBody>
      </p:sp>
      <p:pic>
        <p:nvPicPr>
          <p:cNvPr id="89" name="Kuva 88">
            <a:extLst>
              <a:ext uri="{FF2B5EF4-FFF2-40B4-BE49-F238E27FC236}">
                <a16:creationId xmlns:a16="http://schemas.microsoft.com/office/drawing/2014/main" id="{3EB8B1B5-1DCE-4B04-B2B9-9D1E080E221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0691" y="6487577"/>
            <a:ext cx="1114236" cy="525122"/>
          </a:xfrm>
          <a:prstGeom prst="rect">
            <a:avLst/>
          </a:prstGeom>
        </p:spPr>
      </p:pic>
      <p:cxnSp>
        <p:nvCxnSpPr>
          <p:cNvPr id="101" name="Suora yhdysviiva 100">
            <a:extLst>
              <a:ext uri="{FF2B5EF4-FFF2-40B4-BE49-F238E27FC236}">
                <a16:creationId xmlns:a16="http://schemas.microsoft.com/office/drawing/2014/main" id="{A6C94893-E9EC-4D1E-A997-F3645B020EAF}"/>
              </a:ext>
            </a:extLst>
          </p:cNvPr>
          <p:cNvCxnSpPr>
            <a:cxnSpLocks/>
            <a:stCxn id="86" idx="0"/>
          </p:cNvCxnSpPr>
          <p:nvPr/>
        </p:nvCxnSpPr>
        <p:spPr>
          <a:xfrm>
            <a:off x="1645171" y="6004606"/>
            <a:ext cx="77876" cy="5456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Ryhmä 1">
            <a:extLst>
              <a:ext uri="{FF2B5EF4-FFF2-40B4-BE49-F238E27FC236}">
                <a16:creationId xmlns:a16="http://schemas.microsoft.com/office/drawing/2014/main" id="{EE5C38C7-91A0-AE39-8F78-993435848EE3}"/>
              </a:ext>
            </a:extLst>
          </p:cNvPr>
          <p:cNvGrpSpPr/>
          <p:nvPr/>
        </p:nvGrpSpPr>
        <p:grpSpPr>
          <a:xfrm>
            <a:off x="1723047" y="5158444"/>
            <a:ext cx="492423" cy="208894"/>
            <a:chOff x="3134530" y="5877009"/>
            <a:chExt cx="492423" cy="208894"/>
          </a:xfrm>
        </p:grpSpPr>
        <p:sp>
          <p:nvSpPr>
            <p:cNvPr id="3" name="Suorakulmio 211">
              <a:extLst>
                <a:ext uri="{FF2B5EF4-FFF2-40B4-BE49-F238E27FC236}">
                  <a16:creationId xmlns:a16="http://schemas.microsoft.com/office/drawing/2014/main" id="{8730A6D2-9488-7F56-D250-59A37DC89AC0}"/>
                </a:ext>
              </a:extLst>
            </p:cNvPr>
            <p:cNvSpPr>
              <a:spLocks noChangeArrowheads="1"/>
            </p:cNvSpPr>
            <p:nvPr/>
          </p:nvSpPr>
          <p:spPr bwMode="auto">
            <a:xfrm>
              <a:off x="3174735" y="5877009"/>
              <a:ext cx="452217"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latin typeface="Arial" panose="020B0604020202020204" pitchFamily="34" charset="0"/>
                  <a:cs typeface="Arial" panose="020B0604020202020204" pitchFamily="34" charset="0"/>
                </a:rPr>
                <a:t>≥ 2,5 m</a:t>
              </a:r>
            </a:p>
          </p:txBody>
        </p:sp>
        <p:cxnSp>
          <p:nvCxnSpPr>
            <p:cNvPr id="4" name="Suora yhdysviiva 387">
              <a:extLst>
                <a:ext uri="{FF2B5EF4-FFF2-40B4-BE49-F238E27FC236}">
                  <a16:creationId xmlns:a16="http://schemas.microsoft.com/office/drawing/2014/main" id="{EBF9D5E1-130F-D836-7916-8121E8045238}"/>
                </a:ext>
              </a:extLst>
            </p:cNvPr>
            <p:cNvCxnSpPr>
              <a:cxnSpLocks noChangeShapeType="1"/>
            </p:cNvCxnSpPr>
            <p:nvPr/>
          </p:nvCxnSpPr>
          <p:spPr bwMode="auto">
            <a:xfrm flipV="1">
              <a:off x="3134530" y="6012583"/>
              <a:ext cx="78439"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7" name="Suora yhdysviiva 387">
              <a:extLst>
                <a:ext uri="{FF2B5EF4-FFF2-40B4-BE49-F238E27FC236}">
                  <a16:creationId xmlns:a16="http://schemas.microsoft.com/office/drawing/2014/main" id="{611D515E-1BC3-A95D-9047-E9DBB2533251}"/>
                </a:ext>
              </a:extLst>
            </p:cNvPr>
            <p:cNvCxnSpPr>
              <a:cxnSpLocks noChangeShapeType="1"/>
            </p:cNvCxnSpPr>
            <p:nvPr/>
          </p:nvCxnSpPr>
          <p:spPr bwMode="auto">
            <a:xfrm>
              <a:off x="3173749" y="6048440"/>
              <a:ext cx="413985" cy="1606"/>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9" name="Suora yhdysviiva 387">
              <a:extLst>
                <a:ext uri="{FF2B5EF4-FFF2-40B4-BE49-F238E27FC236}">
                  <a16:creationId xmlns:a16="http://schemas.microsoft.com/office/drawing/2014/main" id="{563B3E57-046C-AD6F-6E72-8378E6FEA7F1}"/>
                </a:ext>
              </a:extLst>
            </p:cNvPr>
            <p:cNvCxnSpPr>
              <a:cxnSpLocks noChangeShapeType="1"/>
            </p:cNvCxnSpPr>
            <p:nvPr/>
          </p:nvCxnSpPr>
          <p:spPr bwMode="auto">
            <a:xfrm flipV="1">
              <a:off x="3548515" y="6014188"/>
              <a:ext cx="78438" cy="71715"/>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sp>
        <p:nvSpPr>
          <p:cNvPr id="10" name="Text Box 3">
            <a:extLst>
              <a:ext uri="{FF2B5EF4-FFF2-40B4-BE49-F238E27FC236}">
                <a16:creationId xmlns:a16="http://schemas.microsoft.com/office/drawing/2014/main" id="{275D169A-C54B-CDDA-653B-996BF2C4D5D8}"/>
              </a:ext>
            </a:extLst>
          </p:cNvPr>
          <p:cNvSpPr txBox="1">
            <a:spLocks noChangeArrowheads="1"/>
          </p:cNvSpPr>
          <p:nvPr/>
        </p:nvSpPr>
        <p:spPr bwMode="auto">
          <a:xfrm>
            <a:off x="621000" y="129000"/>
            <a:ext cx="674539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br>
              <a:rPr lang="fi-FI" altLang="fi-FI" sz="1400" b="1" dirty="0">
                <a:latin typeface="Arial" panose="020B0604020202020204" pitchFamily="34" charset="0"/>
                <a:cs typeface="Arial" panose="020B0604020202020204" pitchFamily="34" charset="0"/>
              </a:rPr>
            </a:br>
            <a:r>
              <a:rPr lang="fi-FI" altLang="fi-FI" sz="1300" dirty="0" err="1">
                <a:latin typeface="Arial" panose="020B0604020202020204" pitchFamily="34" charset="0"/>
                <a:cs typeface="Arial" panose="020B0604020202020204" pitchFamily="34" charset="0"/>
              </a:rPr>
              <a:t>Tunkkaus</a:t>
            </a:r>
            <a:r>
              <a:rPr lang="fi-FI" altLang="fi-FI" sz="1300" dirty="0">
                <a:latin typeface="Arial" panose="020B0604020202020204" pitchFamily="34" charset="0"/>
                <a:cs typeface="Arial" panose="020B0604020202020204" pitchFamily="34" charset="0"/>
              </a:rPr>
              <a:t> / poraus tien ja jalankulku- ja pyöräilyväylän ali tai muu työ</a:t>
            </a:r>
          </a:p>
          <a:p>
            <a:pPr>
              <a:spcBef>
                <a:spcPct val="0"/>
              </a:spcBef>
              <a:buFontTx/>
              <a:buNone/>
            </a:pPr>
            <a:r>
              <a:rPr lang="fi-FI" altLang="fi-FI" sz="1300" dirty="0">
                <a:latin typeface="Arial" panose="020B0604020202020204" pitchFamily="34" charset="0"/>
                <a:cs typeface="Arial" panose="020B0604020202020204" pitchFamily="34" charset="0"/>
              </a:rPr>
              <a:t>maantien molemmin puolin.</a:t>
            </a:r>
            <a:br>
              <a:rPr lang="fi-FI" altLang="fi-FI" sz="1300" dirty="0">
                <a:latin typeface="Arial" panose="020B0604020202020204" pitchFamily="34" charset="0"/>
                <a:cs typeface="Arial" panose="020B0604020202020204" pitchFamily="34" charset="0"/>
              </a:rPr>
            </a:br>
            <a:r>
              <a:rPr lang="fi-FI" altLang="fi-FI" sz="1300" dirty="0">
                <a:latin typeface="Arial" panose="020B0604020202020204" pitchFamily="34" charset="0"/>
                <a:cs typeface="Arial" panose="020B0604020202020204" pitchFamily="34" charset="0"/>
              </a:rPr>
              <a:t>Jalankulun ja pyöräliikenteen käytössä vähintään 2,5 m leveä osa väylästä.</a:t>
            </a:r>
            <a:br>
              <a:rPr lang="fi-FI" altLang="fi-FI" sz="1300" dirty="0">
                <a:latin typeface="Arial" panose="020B0604020202020204" pitchFamily="34" charset="0"/>
                <a:cs typeface="Arial" panose="020B0604020202020204" pitchFamily="34" charset="0"/>
              </a:rPr>
            </a:b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enintään </a:t>
            </a:r>
            <a:r>
              <a:rPr lang="fi-FI" altLang="fi-FI" sz="1300" dirty="0">
                <a:latin typeface="Arial" panose="020B0604020202020204" pitchFamily="34" charset="0"/>
                <a:cs typeface="Arial" panose="020B0604020202020204" pitchFamily="34" charset="0"/>
                <a:sym typeface="Wingdings" panose="05000000000000000000" pitchFamily="2" charset="2"/>
              </a:rPr>
              <a:t>60 km/h.</a:t>
            </a:r>
            <a:endParaRPr lang="fi-FI" altLang="fi-FI"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7179714"/>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TAIMI Työtiladokumentti" ma:contentTypeID="0x01010040485BB5EA91409BADF540D1B0254D330400AEDF745A306A6E418B1F975C6FF13645" ma:contentTypeVersion="19804" ma:contentTypeDescription="Taimin työtiloissa käytettävä sisältötyyppi. Pohjautuu TAIMI Yleisdokumentti-sisältötyyppiin, josta on siivottu mm. joitakin viestinnällisen intran metatietoja pois ja järjestetty metatiedot eri järjestykseen." ma:contentTypeScope="" ma:versionID="a810d1581f0e7d3b827b1963ad5f7d63">
  <xsd:schema xmlns:xsd="http://www.w3.org/2001/XMLSchema" xmlns:xs="http://www.w3.org/2001/XMLSchema" xmlns:p="http://schemas.microsoft.com/office/2006/metadata/properties" xmlns:ns2="a90a8554-5475-4609-9feb-2f024996965b" targetNamespace="http://schemas.microsoft.com/office/2006/metadata/properties" ma:root="true" ma:fieldsID="6c5d34021bda68d32318906b547057cf" ns2:_="">
    <xsd:import namespace="a90a8554-5475-4609-9feb-2f024996965b"/>
    <xsd:element name="properties">
      <xsd:complexType>
        <xsd:sequence>
          <xsd:element name="documentManagement">
            <xsd:complexType>
              <xsd:all>
                <xsd:element ref="ns2:Päiväys" minOccurs="0"/>
                <xsd:element ref="ns2:Dokumenttityyppi" minOccurs="0"/>
                <xsd:element ref="ns2:Dokumentin_x0020_tila" minOccurs="0"/>
                <xsd:element ref="ns2:KEHALaatija" minOccurs="0"/>
                <xsd:element ref="ns2:Lisatieto" minOccurs="0"/>
                <xsd:element ref="ns2:Diaarinumero" minOccurs="0"/>
                <xsd:element ref="ns2:h5218b789dcc4879ac7e2471126f729c" minOccurs="0"/>
                <xsd:element ref="ns2:cdf3ae8bf76741b5a3048f7f7f6eee61" minOccurs="0"/>
                <xsd:element ref="ns2:TaxCatchAll" minOccurs="0"/>
                <xsd:element ref="ns2:ic4bbedd957942e9b7ae9016b7d801af" minOccurs="0"/>
                <xsd:element ref="ns2:ha41659fa04643d0ac27d4c98155f03c" minOccurs="0"/>
                <xsd:element ref="ns2:TaxCatchAllLabel" minOccurs="0"/>
                <xsd:element ref="ns2:Projekt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0a8554-5475-4609-9feb-2f024996965b" elementFormDefault="qualified">
    <xsd:import namespace="http://schemas.microsoft.com/office/2006/documentManagement/types"/>
    <xsd:import namespace="http://schemas.microsoft.com/office/infopath/2007/PartnerControls"/>
    <xsd:element name="Päiväys" ma:index="2" nillable="true" ma:displayName="Päiväys" ma:description="Päivämäärä muodossa pp.kk.vvvv   HUOM! Ei ole sama kuin Muokkauspäivä, joka muuttuu aina kun dokumentin sisältöä tai ominaisuuksia muutetaan" ma:format="DateOnly" ma:internalName="P_x00e4_iv_x00e4_ys">
      <xsd:simpleType>
        <xsd:restriction base="dms:DateTime"/>
      </xsd:simpleType>
    </xsd:element>
    <xsd:element name="Dokumenttityyppi" ma:index="3" nillable="true" ma:displayName="Dokumenttityyppi" ma:description="Valitse dokumentin sisältöä ja käyttötarkoitusta kuvaava dokumenttityyppi. Käytä yleistyyppejä eli esim. Henkilöstösuunnitelma ja Taloussuunnitelma ovat molemmat Suunnitelma-tyyppisiä. Tarkenna tyyppiä tarvittaessa esim. dokumentin nimessä." ma:format="Dropdown" ma:indexed="true" ma:internalName="Dokumenttityyppi">
      <xsd:simpleType>
        <xsd:restriction base="dms:Choice">
          <xsd:enumeration value="TUNTEMATON"/>
          <xsd:enumeration value="Muu dokumenttityyppi"/>
          <xsd:enumeration value="Aloite"/>
          <xsd:enumeration value="Analyysi"/>
          <xsd:enumeration value="Ansioluettelo"/>
          <xsd:enumeration value="Arvio"/>
          <xsd:enumeration value="Arviointi"/>
          <xsd:enumeration value="Asettamispäätös"/>
          <xsd:enumeration value="Asetus"/>
          <xsd:enumeration value="Asiakirjamalli"/>
          <xsd:enumeration value="Asialista"/>
          <xsd:enumeration value="Ehdotus"/>
          <xsd:enumeration value="Esite"/>
          <xsd:enumeration value="Esittely"/>
          <xsd:enumeration value="Esitys"/>
          <xsd:enumeration value="Esityslista"/>
          <xsd:enumeration value="Haaste"/>
          <xsd:enumeration value="Hakemus"/>
          <xsd:enumeration value="Hankekortti"/>
          <xsd:enumeration value="Hinnasto"/>
          <xsd:enumeration value="Huomautus"/>
          <xsd:enumeration value="Hyvitys"/>
          <xsd:enumeration value="Hyväksyminen"/>
          <xsd:enumeration value="Ilmoitus"/>
          <xsd:enumeration value="Jälkiarviointi"/>
          <xsd:enumeration value="Kannanotto"/>
          <xsd:enumeration value="Kartta"/>
          <xsd:enumeration value="Kehittämisehdotus"/>
          <xsd:enumeration value="Kirje"/>
          <xsd:enumeration value="Kokouskutsu"/>
          <xsd:enumeration value="Korvaus"/>
          <xsd:enumeration value="Kuittauspyyntö"/>
          <xsd:enumeration value="Kuitti"/>
          <xsd:enumeration value="Kustannusarvio"/>
          <xsd:enumeration value="Kutsu"/>
          <xsd:enumeration value="Kuuleminen"/>
          <xsd:enumeration value="Kuulutus"/>
          <xsd:enumeration value="Kuvaus"/>
          <xsd:enumeration value="Laskelma"/>
          <xsd:enumeration value="Lasku"/>
          <xsd:enumeration value="Lausunto"/>
          <xsd:enumeration value="Lausuntopyyntö"/>
          <xsd:enumeration value="Liite"/>
          <xsd:enumeration value="Linkki"/>
          <xsd:enumeration value="Lista"/>
          <xsd:enumeration value="Lomake"/>
          <xsd:enumeration value="Loppuraportti"/>
          <xsd:enumeration value="Luettelo"/>
          <xsd:enumeration value="Lupa"/>
          <xsd:enumeration value="Lupaehdot"/>
          <xsd:enumeration value="Lähete"/>
          <xsd:enumeration value="Määrittely"/>
          <xsd:enumeration value="Määritys"/>
          <xsd:enumeration value="Määrärahakirje"/>
          <xsd:enumeration value="Muistio"/>
          <xsd:enumeration value="Muutosilmoitus"/>
          <xsd:enumeration value="Nimitys"/>
          <xsd:enumeration value="Ohje"/>
          <xsd:enumeration value="Ohjelma"/>
          <xsd:enumeration value="Oikaisupäätös"/>
          <xsd:enumeration value="Oikaisuohje"/>
          <xsd:enumeration value="Palautuspyyntö"/>
          <xsd:enumeration value="Palvelukuvaus"/>
          <xsd:enumeration value="Pelastussuunnitelma"/>
          <xsd:enumeration value="Perustelumuistio"/>
          <xsd:enumeration value="Perusteltu päätelmä"/>
          <xsd:enumeration value="Politiikka"/>
          <xsd:enumeration value="Posteri"/>
          <xsd:enumeration value="Projektiehdotus"/>
          <xsd:enumeration value="Projektisuunnitelma"/>
          <xsd:enumeration value="Prosessikuvaus"/>
          <xsd:enumeration value="Pyyntö"/>
          <xsd:enumeration value="Päätös"/>
          <xsd:enumeration value="Pöytäkirja"/>
          <xsd:enumeration value="Raportti"/>
          <xsd:enumeration value="Ratkaisu"/>
          <xsd:enumeration value="Rekisteriseloste"/>
          <xsd:enumeration value="Reklamaatio"/>
          <xsd:enumeration value="Resurssivaraus"/>
          <xsd:enumeration value="Saate"/>
          <xsd:enumeration value="Selvitys"/>
          <xsd:enumeration value="Selvityspyyntö"/>
          <xsd:enumeration value="Sitoumus"/>
          <xsd:enumeration value="Sivusto"/>
          <xsd:enumeration value="Sopimus"/>
          <xsd:enumeration value="Strategia"/>
          <xsd:enumeration value="Suunnitelma"/>
          <xsd:enumeration value="Sähköpostiviesti"/>
          <xsd:enumeration value="Tarjous"/>
          <xsd:enumeration value="Tarjouspyyntö"/>
          <xsd:enumeration value="Tarkastus"/>
          <xsd:enumeration value="Tehtävänkuva"/>
          <xsd:enumeration value="Tiedote"/>
          <xsd:enumeration value="Tietojärjestelmäseloste"/>
          <xsd:enumeration value="Tietosuojaseloste"/>
          <xsd:enumeration value="Tilaus"/>
          <xsd:enumeration value="Tilausvahvistus"/>
          <xsd:enumeration value="Todistus"/>
          <xsd:enumeration value="Toimeksianto"/>
          <xsd:enumeration value="Tosite"/>
          <xsd:enumeration value="Työjärjestys"/>
          <xsd:enumeration value="Urakkaohjelma"/>
          <xsd:enumeration value="Uutiskirje"/>
          <xsd:enumeration value="Vaatimus"/>
          <xsd:enumeration value="Valitus"/>
          <xsd:enumeration value="Valitusosoitus"/>
          <xsd:enumeration value="Vastaus"/>
          <xsd:enumeration value="Vastine"/>
          <xsd:enumeration value="Video"/>
          <xsd:enumeration value="Yhteenveto"/>
          <xsd:enumeration value="Äänitiedosto"/>
          <xsd:enumeration value="Palvelusopimus"/>
          <xsd:enumeration value="Toimeksiantosopimus"/>
          <xsd:enumeration value="Toimitussopimus"/>
          <xsd:enumeration value="Toimittajasopimus"/>
          <xsd:enumeration value="Tietoturvallisuussopimus"/>
          <xsd:enumeration value="Tutkintapyyntö"/>
          <xsd:enumeration value="Työmääräarvio"/>
          <xsd:enumeration value="Vaatimusmäärittely"/>
        </xsd:restriction>
      </xsd:simpleType>
    </xsd:element>
    <xsd:element name="Dokumentin_x0020_tila" ma:index="4" nillable="true" ma:displayName="Dokumentin tila" ma:description="Valitse dokumentin tila" ma:format="Dropdown" ma:internalName="Dokumentin_x0020_tila">
      <xsd:simpleType>
        <xsd:restriction base="dms:Choice">
          <xsd:enumeration value="Luonnos"/>
          <xsd:enumeration value="Lausunnolla"/>
          <xsd:enumeration value="Katselmoitavana"/>
          <xsd:enumeration value="Kommentoitavana"/>
          <xsd:enumeration value="Valmis"/>
          <xsd:enumeration value="Hyväksytty"/>
          <xsd:enumeration value="Allekirjoitettu"/>
          <xsd:enumeration value="Arkistoitu"/>
          <xsd:enumeration value="Toimitettu allekirjoitettavaksi"/>
        </xsd:restriction>
      </xsd:simpleType>
    </xsd:element>
    <xsd:element name="KEHALaatija" ma:index="5" nillable="true" ma:displayName="Laatija" ma:description="Dokumentin laatija(t)/kirjoittaja(t)/valmistelija(t). Kirjoita muodossa Sukunimi Etunimi ja useampi nimi pilkulla erotettuina. Laatijaorganisaatio on omana tietonaan. HUOM! Ei ole sama kuin Muokkaaja, joka päivittyy aina automaattisesti!" ma:indexed="true" ma:internalName="KEHALaatija">
      <xsd:simpleType>
        <xsd:restriction base="dms:Text">
          <xsd:maxLength value="255"/>
        </xsd:restriction>
      </xsd:simpleType>
    </xsd:element>
    <xsd:element name="Lisatieto" ma:index="7" nillable="true" ma:displayName="Lisatieto" ma:description="Dokumenttiin liittyvä vapaamuotoinen lisätieto" ma:internalName="Lisatieto">
      <xsd:simpleType>
        <xsd:restriction base="dms:Text">
          <xsd:maxLength value="255"/>
        </xsd:restriction>
      </xsd:simpleType>
    </xsd:element>
    <xsd:element name="Diaarinumero" ma:index="8" nillable="true" ma:displayName="Diaarinumero" ma:description="Arkistoitavat dokumentit pitää toimittaa viraston asiankäsittelyjärjestelmään (esim. USPA), josta saadaan dokumentille diaarinumero/asian tunnus. Dokumentin tallentaminen työtilaan ei vastaa arkistointia vaan on lähinnä työkappale tai kopio! Kirjoita tähän asiankäsittelyjärjestelmästä saatu diaarinumero. Jos tässä diaarinumerokentässä on tieto, silloin alkuperäinen dokumentti on löydettävissä asiankäsittelyjärjestelmästä samalla diaarinumerolla." ma:indexed="true" ma:internalName="Diaarinumero">
      <xsd:simpleType>
        <xsd:restriction base="dms:Text">
          <xsd:maxLength value="255"/>
        </xsd:restriction>
      </xsd:simpleType>
    </xsd:element>
    <xsd:element name="h5218b789dcc4879ac7e2471126f729c" ma:index="18" nillable="true" ma:taxonomy="true" ma:internalName="h5218b789dcc4879ac7e2471126f729c" ma:taxonomyFieldName="Laatijaorganisaatio" ma:displayName="Laatijaorganisaatio" ma:default="" ma:fieldId="{15218b78-9dcc-4879-ac7e-2471126f729c}" ma:sspId="d2c86073-d20c-4242-97f1-555d65605501" ma:termSetId="3048278a-efee-4f89-97d2-3a09c7261644" ma:anchorId="00000000-0000-0000-0000-000000000000" ma:open="true" ma:isKeyword="false">
      <xsd:complexType>
        <xsd:sequence>
          <xsd:element ref="pc:Terms" minOccurs="0" maxOccurs="1"/>
        </xsd:sequence>
      </xsd:complexType>
    </xsd:element>
    <xsd:element name="cdf3ae8bf76741b5a3048f7f7f6eee61" ma:index="20" nillable="true" ma:taxonomy="true" ma:internalName="cdf3ae8bf76741b5a3048f7f7f6eee61" ma:taxonomyFieldName="Kohdevirastot" ma:displayName="Kohdevirastot" ma:default="" ma:fieldId="{cdf3ae8b-f767-41b5-a304-8f7f7f6eee61}" ma:taxonomyMulti="true" ma:sspId="d2c86073-d20c-4242-97f1-555d65605501" ma:termSetId="63820ef9-0d8b-440d-bb2a-a34f31636611" ma:anchorId="00000000-0000-0000-0000-000000000000" ma:open="false" ma:isKeyword="false">
      <xsd:complexType>
        <xsd:sequence>
          <xsd:element ref="pc:Terms" minOccurs="0" maxOccurs="1"/>
        </xsd:sequence>
      </xsd:complexType>
    </xsd:element>
    <xsd:element name="TaxCatchAll" ma:index="21" nillable="true" ma:displayName="Taxonomy Catch All Column" ma:hidden="true" ma:list="{82cdd2f2-290b-4248-98ce-8660527d5bf4}" ma:internalName="TaxCatchAll" ma:showField="CatchAllData"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ic4bbedd957942e9b7ae9016b7d801af" ma:index="22" nillable="true" ma:taxonomy="true" ma:internalName="ic4bbedd957942e9b7ae9016b7d801af" ma:taxonomyFieldName="Kohdepaikkakunnat" ma:displayName="Kohdepaikkakunnat" ma:default="" ma:fieldId="{2c4bbedd-9579-42e9-b7ae-9016b7d801af}" ma:taxonomyMulti="true" ma:sspId="d2c86073-d20c-4242-97f1-555d65605501" ma:termSetId="0dc2f29c-0234-492f-8714-dea2e1be5dcc" ma:anchorId="00000000-0000-0000-0000-000000000000" ma:open="false" ma:isKeyword="false">
      <xsd:complexType>
        <xsd:sequence>
          <xsd:element ref="pc:Terms" minOccurs="0" maxOccurs="1"/>
        </xsd:sequence>
      </xsd:complexType>
    </xsd:element>
    <xsd:element name="ha41659fa04643d0ac27d4c98155f03c" ma:index="23" nillable="true" ma:taxonomy="true" ma:internalName="ha41659fa04643d0ac27d4c98155f03c" ma:taxonomyFieldName="Sis_x00e4_lt_x00f6_aihe" ma:displayName="Sisältöaihe" ma:default="" ma:fieldId="{1a41659f-a046-43d0-ac27-d4c98155f03c}" ma:sspId="d2c86073-d20c-4242-97f1-555d65605501" ma:termSetId="908b95f9-7a2e-4422-b2f4-f82e2c0341e9"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82cdd2f2-290b-4248-98ce-8660527d5bf4}" ma:internalName="TaxCatchAllLabel" ma:readOnly="true" ma:showField="CatchAllDataLabel"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Projekti" ma:index="25" nillable="true" ma:displayName="Projekti" ma:description="Projektin nimi, lyhenne tai tunniste (esim. projektinumero). Jos käytetään projektin nimeä, kiinnitä huomiota oikeinkirjoitukseen, jotta Projekti-metatiedolla voidaan helposti hakea yhteen tietytyn projektiin liittyvät dokumentit." ma:internalName="Projekti">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d2c86073-d20c-4242-97f1-555d65605501" ContentTypeId="0x01010040485BB5EA91409BADF540D1B0254D3304" PreviousValue="tru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ha41659fa04643d0ac27d4c98155f03c xmlns="a90a8554-5475-4609-9feb-2f024996965b">
      <Terms xmlns="http://schemas.microsoft.com/office/infopath/2007/PartnerControls"/>
    </ha41659fa04643d0ac27d4c98155f03c>
    <Dokumentin_x0020_tila xmlns="a90a8554-5475-4609-9feb-2f024996965b" xsi:nil="true"/>
    <Diaarinumero xmlns="a90a8554-5475-4609-9feb-2f024996965b" xsi:nil="true"/>
    <Dokumenttityyppi xmlns="a90a8554-5475-4609-9feb-2f024996965b" xsi:nil="true"/>
    <TaxCatchAll xmlns="a90a8554-5475-4609-9feb-2f024996965b" xsi:nil="true"/>
    <KEHALaatija xmlns="a90a8554-5475-4609-9feb-2f024996965b" xsi:nil="true"/>
    <h5218b789dcc4879ac7e2471126f729c xmlns="a90a8554-5475-4609-9feb-2f024996965b">
      <Terms xmlns="http://schemas.microsoft.com/office/infopath/2007/PartnerControls"/>
    </h5218b789dcc4879ac7e2471126f729c>
    <ic4bbedd957942e9b7ae9016b7d801af xmlns="a90a8554-5475-4609-9feb-2f024996965b">
      <Terms xmlns="http://schemas.microsoft.com/office/infopath/2007/PartnerControls"/>
    </ic4bbedd957942e9b7ae9016b7d801af>
    <Päiväys xmlns="a90a8554-5475-4609-9feb-2f024996965b" xsi:nil="true"/>
    <cdf3ae8bf76741b5a3048f7f7f6eee61 xmlns="a90a8554-5475-4609-9feb-2f024996965b">
      <Terms xmlns="http://schemas.microsoft.com/office/infopath/2007/PartnerControls"/>
    </cdf3ae8bf76741b5a3048f7f7f6eee61>
    <Projekti xmlns="a90a8554-5475-4609-9feb-2f024996965b" xsi:nil="true"/>
    <Lisatieto xmlns="a90a8554-5475-4609-9feb-2f024996965b" xsi:nil="true"/>
  </documentManagement>
</p:properties>
</file>

<file path=customXml/itemProps1.xml><?xml version="1.0" encoding="utf-8"?>
<ds:datastoreItem xmlns:ds="http://schemas.openxmlformats.org/officeDocument/2006/customXml" ds:itemID="{BE1482CB-83DD-4F30-9C21-41959F6FAF31}"/>
</file>

<file path=customXml/itemProps2.xml><?xml version="1.0" encoding="utf-8"?>
<ds:datastoreItem xmlns:ds="http://schemas.openxmlformats.org/officeDocument/2006/customXml" ds:itemID="{B7F084DC-808E-4F68-99BB-D4D3D304DE10}"/>
</file>

<file path=customXml/itemProps3.xml><?xml version="1.0" encoding="utf-8"?>
<ds:datastoreItem xmlns:ds="http://schemas.openxmlformats.org/officeDocument/2006/customXml" ds:itemID="{E55423DE-90E2-42EA-BDA8-2E1FBDF3C46B}"/>
</file>

<file path=customXml/itemProps4.xml><?xml version="1.0" encoding="utf-8"?>
<ds:datastoreItem xmlns:ds="http://schemas.openxmlformats.org/officeDocument/2006/customXml" ds:itemID="{CE5DACFF-4EA7-44F9-B20D-030497AE04DD}"/>
</file>

<file path=docProps/app.xml><?xml version="1.0" encoding="utf-8"?>
<Properties xmlns="http://schemas.openxmlformats.org/officeDocument/2006/extended-properties" xmlns:vt="http://schemas.openxmlformats.org/officeDocument/2006/docPropsVTypes">
  <Template>Office Theme</Template>
  <TotalTime>5418</TotalTime>
  <Words>2079</Words>
  <Application>Microsoft Office PowerPoint</Application>
  <PresentationFormat>A4-paperi (210 x 297 mm)</PresentationFormat>
  <Paragraphs>332</Paragraphs>
  <Slides>23</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23</vt:i4>
      </vt:variant>
    </vt:vector>
  </HeadingPairs>
  <TitlesOfParts>
    <vt:vector size="28" baseType="lpstr">
      <vt:lpstr>Arial</vt:lpstr>
      <vt:lpstr>Calibri</vt:lpstr>
      <vt:lpstr>Calibri Light</vt:lpstr>
      <vt:lpstr>Times New Roman</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Kuittinen Teemu</dc:creator>
  <cp:lastModifiedBy>Siiskonen Minna</cp:lastModifiedBy>
  <cp:revision>435</cp:revision>
  <cp:lastPrinted>2018-12-05T07:48:21Z</cp:lastPrinted>
  <dcterms:created xsi:type="dcterms:W3CDTF">2018-11-13T12:40:25Z</dcterms:created>
  <dcterms:modified xsi:type="dcterms:W3CDTF">2022-12-21T11:11:00Z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0x01010040485BB5EA91409BADF540D1B0254D330400AEDF745A306A6E418B1F975C6FF13645</vt:lpwstr>
  </property>
</Properties>
</file>