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wmf" ContentType="image/x-wmf"/>
  <Default Extension="xml" ContentType="application/xml"/>
  <Default Extension="tif" ContentType="image/tiff"/>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9"/>
  </p:notesMasterIdLst>
  <p:sldIdLst>
    <p:sldId id="256" r:id="rId2"/>
    <p:sldId id="325" r:id="rId3"/>
    <p:sldId id="339" r:id="rId4"/>
    <p:sldId id="340" r:id="rId5"/>
    <p:sldId id="341" r:id="rId6"/>
    <p:sldId id="342" r:id="rId7"/>
    <p:sldId id="343" r:id="rId8"/>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477" userDrawn="1">
          <p15:clr>
            <a:srgbClr val="A4A3A4"/>
          </p15:clr>
        </p15:guide>
        <p15:guide id="2" pos="1888" userDrawn="1">
          <p15:clr>
            <a:srgbClr val="A4A3A4"/>
          </p15:clr>
        </p15:guide>
        <p15:guide id="4" orient="horz" pos="4532" userDrawn="1">
          <p15:clr>
            <a:srgbClr val="A4A3A4"/>
          </p15:clr>
        </p15:guide>
        <p15:guide id="5" orient="horz" pos="3574" userDrawn="1">
          <p15:clr>
            <a:srgbClr val="A4A3A4"/>
          </p15:clr>
        </p15:guide>
        <p15:guide id="7" pos="2931" userDrawn="1">
          <p15:clr>
            <a:srgbClr val="A4A3A4"/>
          </p15:clr>
        </p15:guide>
        <p15:guide id="8" orient="horz" pos="4798" userDrawn="1">
          <p15:clr>
            <a:srgbClr val="A4A3A4"/>
          </p15:clr>
        </p15:guide>
        <p15:guide id="9" orient="horz" pos="4617" userDrawn="1">
          <p15:clr>
            <a:srgbClr val="A4A3A4"/>
          </p15:clr>
        </p15:guide>
        <p15:guide id="10" pos="3514" userDrawn="1">
          <p15:clr>
            <a:srgbClr val="A4A3A4"/>
          </p15:clr>
        </p15:guide>
        <p15:guide id="11" orient="horz" pos="5595" userDrawn="1">
          <p15:clr>
            <a:srgbClr val="A4A3A4"/>
          </p15:clr>
        </p15:guide>
        <p15:guide id="12" orient="horz" pos="5690" userDrawn="1">
          <p15:clr>
            <a:srgbClr val="A4A3A4"/>
          </p15:clr>
        </p15:guide>
        <p15:guide id="13" pos="754" userDrawn="1">
          <p15:clr>
            <a:srgbClr val="A4A3A4"/>
          </p15:clr>
        </p15:guide>
        <p15:guide id="14" orient="horz" pos="4254" userDrawn="1">
          <p15:clr>
            <a:srgbClr val="A4A3A4"/>
          </p15:clr>
        </p15:guide>
        <p15:guide id="16" pos="1434" userDrawn="1">
          <p15:clr>
            <a:srgbClr val="A4A3A4"/>
          </p15:clr>
        </p15:guide>
        <p15:guide id="18" orient="horz" pos="4072" userDrawn="1">
          <p15:clr>
            <a:srgbClr val="A4A3A4"/>
          </p15:clr>
        </p15:guide>
        <p15:guide id="20" pos="594" userDrawn="1">
          <p15:clr>
            <a:srgbClr val="A4A3A4"/>
          </p15:clr>
        </p15:guide>
        <p15:guide id="21" pos="887" userDrawn="1">
          <p15:clr>
            <a:srgbClr val="A4A3A4"/>
          </p15:clr>
        </p15:guide>
        <p15:guide id="22" pos="960" userDrawn="1">
          <p15:clr>
            <a:srgbClr val="A4A3A4"/>
          </p15:clr>
        </p15:guide>
        <p15:guide id="24" orient="horz" pos="2485" userDrawn="1">
          <p15:clr>
            <a:srgbClr val="A4A3A4"/>
          </p15:clr>
        </p15:guide>
        <p15:guide id="25" orient="horz" pos="3800" userDrawn="1">
          <p15:clr>
            <a:srgbClr val="A4A3A4"/>
          </p15:clr>
        </p15:guide>
        <p15:guide id="26" orient="horz" pos="1620" userDrawn="1">
          <p15:clr>
            <a:srgbClr val="A4A3A4"/>
          </p15:clr>
        </p15:guide>
        <p15:guide id="27" orient="horz" pos="2440" userDrawn="1">
          <p15:clr>
            <a:srgbClr val="A4A3A4"/>
          </p15:clr>
        </p15:guide>
        <p15:guide id="28" orient="horz" pos="2213" userDrawn="1">
          <p15:clr>
            <a:srgbClr val="A4A3A4"/>
          </p15:clr>
        </p15:guide>
        <p15:guide id="29" orient="horz" pos="4542" userDrawn="1">
          <p15:clr>
            <a:srgbClr val="A4A3A4"/>
          </p15:clr>
        </p15:guide>
        <p15:guide id="30" orient="horz" pos="1850" userDrawn="1">
          <p15:clr>
            <a:srgbClr val="A4A3A4"/>
          </p15:clr>
        </p15:guide>
        <p15:guide id="31" pos="1923" userDrawn="1">
          <p15:clr>
            <a:srgbClr val="A4A3A4"/>
          </p15:clr>
        </p15:guide>
        <p15:guide id="32" orient="horz" pos="1110" userDrawn="1">
          <p15:clr>
            <a:srgbClr val="A4A3A4"/>
          </p15:clr>
        </p15:guide>
        <p15:guide id="33" pos="2205" userDrawn="1">
          <p15:clr>
            <a:srgbClr val="A4A3A4"/>
          </p15:clr>
        </p15:guide>
        <p15:guide id="34" pos="2160" userDrawn="1">
          <p15:clr>
            <a:srgbClr val="A4A3A4"/>
          </p15:clr>
        </p15:guide>
        <p15:guide id="35" orient="horz" pos="2848" userDrawn="1">
          <p15:clr>
            <a:srgbClr val="A4A3A4"/>
          </p15:clr>
        </p15:guide>
        <p15:guide id="36" orient="horz" pos="4118" userDrawn="1">
          <p15:clr>
            <a:srgbClr val="A4A3A4"/>
          </p15:clr>
        </p15:guide>
        <p15:guide id="37" orient="horz" pos="2621" userDrawn="1">
          <p15:clr>
            <a:srgbClr val="A4A3A4"/>
          </p15:clr>
        </p15:guide>
        <p15:guide id="38" pos="1364" userDrawn="1">
          <p15:clr>
            <a:srgbClr val="A4A3A4"/>
          </p15:clr>
        </p15:guide>
        <p15:guide id="39" orient="horz" pos="1044" userDrawn="1">
          <p15:clr>
            <a:srgbClr val="A4A3A4"/>
          </p15:clr>
        </p15:guide>
        <p15:guide id="40" orient="horz" pos="1170" userDrawn="1">
          <p15:clr>
            <a:srgbClr val="A4A3A4"/>
          </p15:clr>
        </p15:guide>
        <p15:guide id="41" orient="horz" pos="5655" userDrawn="1">
          <p15:clr>
            <a:srgbClr val="A4A3A4"/>
          </p15:clr>
        </p15:guide>
        <p15:guide id="42" pos="3385" userDrawn="1">
          <p15:clr>
            <a:srgbClr val="A4A3A4"/>
          </p15:clr>
        </p15:guide>
        <p15:guide id="43" orient="horz" pos="225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45AF413-9E8C-9985-DC5C-CFF1217CD89F}" name="Siiskonen Minna" initials="SM" userId="S::MiS@ad.ains.fi::4240c923-d37c-4bf5-aa6b-b7eea2670c7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08" autoAdjust="0"/>
    <p:restoredTop sz="94660"/>
  </p:normalViewPr>
  <p:slideViewPr>
    <p:cSldViewPr>
      <p:cViewPr>
        <p:scale>
          <a:sx n="120" d="100"/>
          <a:sy n="120" d="100"/>
        </p:scale>
        <p:origin x="2076" y="-108"/>
      </p:cViewPr>
      <p:guideLst>
        <p:guide pos="2477"/>
        <p:guide pos="1888"/>
        <p:guide orient="horz" pos="4532"/>
        <p:guide orient="horz" pos="3574"/>
        <p:guide pos="2931"/>
        <p:guide orient="horz" pos="4798"/>
        <p:guide orient="horz" pos="4617"/>
        <p:guide pos="3514"/>
        <p:guide orient="horz" pos="5595"/>
        <p:guide orient="horz" pos="5690"/>
        <p:guide pos="754"/>
        <p:guide orient="horz" pos="4254"/>
        <p:guide pos="1434"/>
        <p:guide orient="horz" pos="4072"/>
        <p:guide pos="594"/>
        <p:guide pos="887"/>
        <p:guide pos="960"/>
        <p:guide orient="horz" pos="2485"/>
        <p:guide orient="horz" pos="3800"/>
        <p:guide orient="horz" pos="1620"/>
        <p:guide orient="horz" pos="2440"/>
        <p:guide orient="horz" pos="2213"/>
        <p:guide orient="horz" pos="4542"/>
        <p:guide orient="horz" pos="1850"/>
        <p:guide pos="1923"/>
        <p:guide orient="horz" pos="1110"/>
        <p:guide pos="2205"/>
        <p:guide pos="2160"/>
        <p:guide orient="horz" pos="2848"/>
        <p:guide orient="horz" pos="4118"/>
        <p:guide orient="horz" pos="2621"/>
        <p:guide pos="1364"/>
        <p:guide orient="horz" pos="1044"/>
        <p:guide orient="horz" pos="1170"/>
        <p:guide orient="horz" pos="5655"/>
        <p:guide pos="3385"/>
        <p:guide orient="horz" pos="2258"/>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18" Type="http://schemas.openxmlformats.org/officeDocument/2006/relationships/customXml" Target="../customXml/item4.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636A49-9D05-4B2B-B7B7-AA4B735B2D50}" type="datetimeFigureOut">
              <a:rPr lang="fi-FI" smtClean="0"/>
              <a:t>21.12.2022</a:t>
            </a:fld>
            <a:endParaRPr lang="fi-FI"/>
          </a:p>
        </p:txBody>
      </p:sp>
      <p:sp>
        <p:nvSpPr>
          <p:cNvPr id="4" name="Dian kuvan paikkamerkki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D1037-AE42-48C6-BDCA-E6958B78ED09}" type="slidenum">
              <a:rPr lang="fi-FI" smtClean="0"/>
              <a:t>‹#›</a:t>
            </a:fld>
            <a:endParaRPr lang="fi-FI"/>
          </a:p>
        </p:txBody>
      </p:sp>
    </p:spTree>
    <p:extLst>
      <p:ext uri="{BB962C8B-B14F-4D97-AF65-F5344CB8AC3E}">
        <p14:creationId xmlns:p14="http://schemas.microsoft.com/office/powerpoint/2010/main" val="2462699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i-FI"/>
              <a:t>Muokkaa perustyyl. napsautt.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4B148D12-C8EC-49DB-A2C0-741FB153749B}" type="datetime1">
              <a:rPr lang="fi-FI" smtClean="0"/>
              <a:t>21.12.2022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987900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DAD125E-CB3D-4A1A-B99A-C5F1C6163476}" type="datetime1">
              <a:rPr lang="fi-FI" smtClean="0"/>
              <a:t>21.12.2022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83958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9D74026-3F5D-48D2-A331-CF4FF3B3E347}" type="datetime1">
              <a:rPr lang="fi-FI" smtClean="0"/>
              <a:t>21.12.2022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905546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9D91220-976B-4E27-A803-731FCA871C82}" type="datetime1">
              <a:rPr lang="fi-FI" smtClean="0"/>
              <a:t>21.12.2022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160538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i-FI"/>
              <a:t>Muokkaa perustyyl. napsautt.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8A6113E8-906D-4745-8FB6-4882B5752E98}" type="datetime1">
              <a:rPr lang="fi-FI" smtClean="0"/>
              <a:t>21.12.2022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534019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F458DB7F-FD6F-46F3-AB64-B68310A08ED9}" type="datetime1">
              <a:rPr lang="fi-FI" smtClean="0"/>
              <a:t>21.12.2022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98596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i-FI"/>
              <a:t>Muokkaa perustyyl. napsautt.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4" name="Content Placeholder 3"/>
          <p:cNvSpPr>
            <a:spLocks noGrp="1"/>
          </p:cNvSpPr>
          <p:nvPr>
            <p:ph sz="half" idx="2"/>
          </p:nvPr>
        </p:nvSpPr>
        <p:spPr>
          <a:xfrm>
            <a:off x="472381" y="3618442"/>
            <a:ext cx="2901255"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6" name="Content Placeholder 5"/>
          <p:cNvSpPr>
            <a:spLocks noGrp="1"/>
          </p:cNvSpPr>
          <p:nvPr>
            <p:ph sz="quarter" idx="4"/>
          </p:nvPr>
        </p:nvSpPr>
        <p:spPr>
          <a:xfrm>
            <a:off x="3471863" y="3618442"/>
            <a:ext cx="2915543"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CB86471E-6E8E-4CFC-8929-0921DE6D4239}" type="datetime1">
              <a:rPr lang="fi-FI" smtClean="0"/>
              <a:t>21.12.2022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336765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AF5D379E-1EF3-48BD-8908-0E692FA93875}" type="datetime1">
              <a:rPr lang="fi-FI" smtClean="0"/>
              <a:t>21.12.2022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45486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94817D-8D2C-43D5-902C-0EFBA862E852}" type="datetime1">
              <a:rPr lang="fi-FI" smtClean="0"/>
              <a:t>21.12.2022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11986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CC562B17-676E-4507-B78A-9A9231EAE571}" type="datetime1">
              <a:rPr lang="fi-FI" smtClean="0"/>
              <a:t>21.12.2022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913209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a:t>Lisää kuva napsauttamalla kuvaketta</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097AE94A-E77A-4EAF-BD3A-DFEA3FC9E5FB}" type="datetime1">
              <a:rPr lang="fi-FI" smtClean="0"/>
              <a:t>21.12.2022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76301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2"/>
          </p:nvPr>
        </p:nvSpPr>
        <p:spPr>
          <a:xfrm>
            <a:off x="471488" y="9181397"/>
            <a:ext cx="180000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C2BFE8A-1324-4568-9BCD-7070D1D12C3B}" type="datetime1">
              <a:rPr lang="fi-FI" smtClean="0"/>
              <a:t>21.12.2022</a:t>
            </a:fld>
            <a:endParaRPr lang="fi-FI"/>
          </a:p>
        </p:txBody>
      </p:sp>
      <p:sp>
        <p:nvSpPr>
          <p:cNvPr id="5" name="Footer Placeholder 4"/>
          <p:cNvSpPr>
            <a:spLocks noGrp="1"/>
          </p:cNvSpPr>
          <p:nvPr>
            <p:ph type="ftr" sz="quarter" idx="3"/>
          </p:nvPr>
        </p:nvSpPr>
        <p:spPr>
          <a:xfrm>
            <a:off x="4586513" y="9181396"/>
            <a:ext cx="1800000"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i-FI" dirty="0"/>
          </a:p>
        </p:txBody>
      </p:sp>
      <p:sp>
        <p:nvSpPr>
          <p:cNvPr id="6" name="Slide Number Placeholder 5"/>
          <p:cNvSpPr>
            <a:spLocks noGrp="1"/>
          </p:cNvSpPr>
          <p:nvPr>
            <p:ph type="sldNum" sz="quarter" idx="4"/>
          </p:nvPr>
        </p:nvSpPr>
        <p:spPr>
          <a:xfrm>
            <a:off x="2533400" y="9181396"/>
            <a:ext cx="1800000" cy="527403"/>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a:fld id="{9B78C1BA-D23B-4A8D-A634-845BEEF3F752}" type="slidenum">
              <a:rPr lang="fi-FI" smtClean="0"/>
              <a:pPr algn="ctr"/>
              <a:t>‹#›</a:t>
            </a:fld>
            <a:endParaRPr lang="fi-FI" dirty="0"/>
          </a:p>
        </p:txBody>
      </p:sp>
    </p:spTree>
    <p:extLst>
      <p:ext uri="{BB962C8B-B14F-4D97-AF65-F5344CB8AC3E}">
        <p14:creationId xmlns:p14="http://schemas.microsoft.com/office/powerpoint/2010/main" val="1204557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6.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wmf"/><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9.wmf"/><Relationship Id="rId7" Type="http://schemas.openxmlformats.org/officeDocument/2006/relationships/image" Target="../media/image7.wmf"/><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3.wmf"/><Relationship Id="rId5" Type="http://schemas.openxmlformats.org/officeDocument/2006/relationships/image" Target="../media/image5.png"/><Relationship Id="rId10" Type="http://schemas.openxmlformats.org/officeDocument/2006/relationships/image" Target="../media/image2.wmf"/><Relationship Id="rId4" Type="http://schemas.openxmlformats.org/officeDocument/2006/relationships/image" Target="../media/image4.png"/><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3.wmf"/><Relationship Id="rId7" Type="http://schemas.openxmlformats.org/officeDocument/2006/relationships/image" Target="../media/image6.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9.wmf"/><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10.wmf"/><Relationship Id="rId7" Type="http://schemas.openxmlformats.org/officeDocument/2006/relationships/image" Target="../media/image6.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9.wmf"/><Relationship Id="rId9"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73"/>
          <p:cNvSpPr txBox="1">
            <a:spLocks noChangeArrowheads="1"/>
          </p:cNvSpPr>
          <p:nvPr/>
        </p:nvSpPr>
        <p:spPr bwMode="auto">
          <a:xfrm>
            <a:off x="333375" y="920750"/>
            <a:ext cx="6264275"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4 – Työ ajoradan ulkopuolella</a:t>
            </a:r>
          </a:p>
          <a:p>
            <a:pPr>
              <a:spcBef>
                <a:spcPct val="0"/>
              </a:spcBef>
              <a:buFontTx/>
              <a:buNone/>
            </a:pPr>
            <a:r>
              <a:rPr lang="fi-FI" altLang="fi-FI" sz="1400" dirty="0">
                <a:latin typeface="Arial" panose="020B0604020202020204" pitchFamily="34" charset="0"/>
                <a:cs typeface="Arial" panose="020B0604020202020204" pitchFamily="34" charset="0"/>
              </a:rPr>
              <a:t>OHJEITA MALLIKUVIEN KÄYTTÖÖN</a:t>
            </a:r>
          </a:p>
          <a:p>
            <a:pPr>
              <a:spcBef>
                <a:spcPct val="0"/>
              </a:spcBef>
              <a:buFontTx/>
              <a:buNone/>
            </a:pPr>
            <a:endParaRPr lang="fi-FI" altLang="fi-FI" sz="1400" dirty="0">
              <a:latin typeface="Arial" panose="020B0604020202020204" pitchFamily="34" charset="0"/>
              <a:cs typeface="Arial" panose="020B0604020202020204" pitchFamily="34" charset="0"/>
            </a:endParaRPr>
          </a:p>
          <a:p>
            <a:pPr>
              <a:spcBef>
                <a:spcPct val="0"/>
              </a:spcBef>
              <a:buNone/>
            </a:pPr>
            <a:r>
              <a:rPr lang="fi-FI" altLang="fi-FI" sz="1200" dirty="0">
                <a:solidFill>
                  <a:prstClr val="black"/>
                </a:solidFill>
                <a:latin typeface="Arial" panose="020B0604020202020204" pitchFamily="34" charset="0"/>
                <a:cs typeface="Arial" panose="020B0604020202020204" pitchFamily="34" charset="0"/>
              </a:rPr>
              <a:t>Näitä mallikuvia voidaan käyttää silloin kun työskennellään ajoradan ulkopuolella. Tällöin kaikki työkoneet, muu kalusto ja työmaan ajoneuvot on sijoitettava kokonaan ajoradan ulkopuolelle.</a:t>
            </a:r>
            <a:r>
              <a:rPr kumimoji="0" lang="fi-FI" altLang="fi-FI" sz="1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Työkohteen suojaus tulee toteuttaa tapauskohtaisesti. Suojausluokka valitaan ohjeen </a:t>
            </a:r>
            <a:r>
              <a:rPr kumimoji="0" lang="fi-FI" altLang="fi-FI" sz="12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Sulku- ja varoituslaiteet </a:t>
            </a:r>
            <a:r>
              <a:rPr kumimoji="0" lang="fi-FI" altLang="fi-FI" sz="1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mukaan.</a:t>
            </a:r>
          </a:p>
          <a:p>
            <a:pPr>
              <a:spcBef>
                <a:spcPct val="0"/>
              </a:spcBef>
              <a:buFontTx/>
              <a:buNone/>
            </a:pPr>
            <a:endParaRPr lang="fi-FI" altLang="fi-FI" sz="1200" dirty="0">
              <a:solidFill>
                <a:prstClr val="black"/>
              </a:solidFill>
              <a:latin typeface="Arial" panose="020B0604020202020204" pitchFamily="34" charset="0"/>
              <a:cs typeface="Arial" panose="020B0604020202020204" pitchFamily="34" charset="0"/>
            </a:endParaRPr>
          </a:p>
          <a:p>
            <a:pPr>
              <a:spcBef>
                <a:spcPct val="0"/>
              </a:spcBef>
              <a:buFontTx/>
              <a:buNone/>
            </a:pPr>
            <a:r>
              <a:rPr lang="fi-FI" altLang="fi-FI" sz="1200" dirty="0">
                <a:solidFill>
                  <a:prstClr val="black"/>
                </a:solidFill>
                <a:latin typeface="Arial" panose="020B0604020202020204" pitchFamily="34" charset="0"/>
                <a:cs typeface="Arial" panose="020B0604020202020204" pitchFamily="34" charset="0"/>
              </a:rPr>
              <a:t>Sorateillä näitä mallikuvia voidaan käyttää vain silloin, kun työkoneilla työskennellään pellon </a:t>
            </a:r>
            <a:r>
              <a:rPr lang="fi-FI" altLang="fi-FI" sz="1200" dirty="0">
                <a:latin typeface="Arial" panose="020B0604020202020204" pitchFamily="34" charset="0"/>
                <a:cs typeface="Arial" panose="020B0604020202020204" pitchFamily="34" charset="0"/>
              </a:rPr>
              <a:t>reunasta  tai muutoin ojan ulkopuolelta ja kaikki muu kalusto on sijoitettu pellon reunaan tai peltoliittymään tms.</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None/>
            </a:pPr>
            <a:r>
              <a:rPr lang="fi-FI" altLang="fi-FI" sz="1200" dirty="0">
                <a:latin typeface="Arial" panose="020B0604020202020204" pitchFamily="34" charset="0"/>
                <a:cs typeface="Arial" panose="020B0604020202020204" pitchFamily="34" charset="0"/>
              </a:rPr>
              <a:t>Mallikuvia 4.3</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4.6 tulee käyttää, mikäli maantien </a:t>
            </a:r>
            <a:r>
              <a:rPr lang="fi-FI" altLang="fi-FI" sz="1200" dirty="0" err="1">
                <a:latin typeface="Arial" panose="020B0604020202020204" pitchFamily="34" charset="0"/>
                <a:cs typeface="Arial" panose="020B0604020202020204" pitchFamily="34" charset="0"/>
              </a:rPr>
              <a:t>alitustunkkaus</a:t>
            </a:r>
            <a:r>
              <a:rPr lang="fi-FI" altLang="fi-FI" sz="1200" dirty="0">
                <a:latin typeface="Arial" panose="020B0604020202020204" pitchFamily="34" charset="0"/>
                <a:cs typeface="Arial" panose="020B0604020202020204" pitchFamily="34" charset="0"/>
              </a:rPr>
              <a:t> / -poraus tai muu ajoradan molemmin puolin tehtävä työ tehdään niin, että työkoneet  ja muu kalusto on sijoitettu kokonaan ajoradan ulkopuolelle.</a:t>
            </a:r>
          </a:p>
          <a:p>
            <a:pPr>
              <a:spcBef>
                <a:spcPct val="0"/>
              </a:spcBef>
              <a:buNone/>
            </a:pPr>
            <a:endParaRPr lang="fi-FI" altLang="fi-FI" sz="1200" dirty="0">
              <a:solidFill>
                <a:prstClr val="black"/>
              </a:solidFill>
              <a:latin typeface="Arial" panose="020B0604020202020204" pitchFamily="34" charset="0"/>
              <a:cs typeface="Arial" panose="020B0604020202020204" pitchFamily="34" charset="0"/>
            </a:endParaRPr>
          </a:p>
          <a:p>
            <a:pPr marL="0" marR="0" lvl="0" indent="0" defTabSz="457200" rtl="0" eaLnBrk="1" fontAlgn="auto" latinLnBrk="0" hangingPunct="1">
              <a:lnSpc>
                <a:spcPct val="100000"/>
              </a:lnSpc>
              <a:spcBef>
                <a:spcPct val="0"/>
              </a:spcBef>
              <a:spcAft>
                <a:spcPts val="0"/>
              </a:spcAft>
              <a:buClrTx/>
              <a:buSzTx/>
              <a:buFontTx/>
              <a:buNone/>
              <a:tabLst/>
              <a:defRPr/>
            </a:pPr>
            <a:r>
              <a:rPr lang="fi-FI" altLang="fi-FI" sz="1200" dirty="0">
                <a:solidFill>
                  <a:prstClr val="black"/>
                </a:solidFill>
                <a:latin typeface="Arial" panose="020B0604020202020204" pitchFamily="34" charset="0"/>
                <a:cs typeface="Arial" panose="020B0604020202020204" pitchFamily="34" charset="0"/>
              </a:rPr>
              <a:t>Mikäli työkoneita </a:t>
            </a:r>
            <a:r>
              <a:rPr lang="fi-FI" altLang="fi-FI" sz="1200" dirty="0">
                <a:latin typeface="Arial" panose="020B0604020202020204" pitchFamily="34" charset="0"/>
                <a:cs typeface="Arial" panose="020B0604020202020204" pitchFamily="34" charset="0"/>
              </a:rPr>
              <a:t>tai muuta kalustoa työskentelee ajoradalla tai soratiellä, tulee käyttää sarjojen ”</a:t>
            </a:r>
            <a:r>
              <a:rPr lang="fi-FI" altLang="fi-FI" sz="1200" i="1" dirty="0">
                <a:latin typeface="Arial" panose="020B0604020202020204" pitchFamily="34" charset="0"/>
                <a:cs typeface="Arial" panose="020B0604020202020204" pitchFamily="34" charset="0"/>
              </a:rPr>
              <a:t>1 – Liikenteen pysäyttäminen</a:t>
            </a:r>
            <a:r>
              <a:rPr lang="fi-FI" altLang="fi-FI" sz="1200" dirty="0">
                <a:latin typeface="Arial" panose="020B0604020202020204" pitchFamily="34" charset="0"/>
                <a:cs typeface="Arial" panose="020B0604020202020204" pitchFamily="34" charset="0"/>
              </a:rPr>
              <a:t>”, ”</a:t>
            </a:r>
            <a:r>
              <a:rPr lang="fi-FI" altLang="fi-FI" sz="1200" i="1" dirty="0">
                <a:latin typeface="Arial" panose="020B0604020202020204" pitchFamily="34" charset="0"/>
                <a:cs typeface="Arial" panose="020B0604020202020204" pitchFamily="34" charset="0"/>
              </a:rPr>
              <a:t>2 – Liikkuva työ</a:t>
            </a:r>
            <a:r>
              <a:rPr lang="fi-FI" altLang="fi-FI" sz="1200" dirty="0">
                <a:latin typeface="Arial" panose="020B0604020202020204" pitchFamily="34" charset="0"/>
                <a:cs typeface="Arial" panose="020B0604020202020204" pitchFamily="34" charset="0"/>
              </a:rPr>
              <a:t>” tai ”</a:t>
            </a:r>
            <a:r>
              <a:rPr lang="fi-FI" altLang="fi-FI" sz="1200" i="1" dirty="0">
                <a:latin typeface="Arial" panose="020B0604020202020204" pitchFamily="34" charset="0"/>
                <a:cs typeface="Arial" panose="020B0604020202020204" pitchFamily="34" charset="0"/>
              </a:rPr>
              <a:t>3 – Työ ajoradalla</a:t>
            </a:r>
            <a:r>
              <a:rPr lang="fi-FI" altLang="fi-FI" sz="1200" dirty="0">
                <a:latin typeface="Arial" panose="020B0604020202020204" pitchFamily="34" charset="0"/>
                <a:cs typeface="Arial" panose="020B0604020202020204" pitchFamily="34" charset="0"/>
              </a:rPr>
              <a:t>” mallikuvia. </a:t>
            </a:r>
          </a:p>
          <a:p>
            <a:pPr marL="0" marR="0" lvl="0" indent="0" defTabSz="457200" rtl="0" eaLnBrk="1" fontAlgn="auto" latinLnBrk="0" hangingPunct="1">
              <a:lnSpc>
                <a:spcPct val="100000"/>
              </a:lnSpc>
              <a:spcBef>
                <a:spcPct val="0"/>
              </a:spcBef>
              <a:spcAft>
                <a:spcPts val="0"/>
              </a:spcAft>
              <a:buClrTx/>
              <a:buSzTx/>
              <a:buFontTx/>
              <a:buNone/>
              <a:tabLst/>
              <a:defRPr/>
            </a:pPr>
            <a:endParaRPr lang="fi-FI" altLang="fi-FI" sz="1200" dirty="0">
              <a:solidFill>
                <a:prstClr val="black"/>
              </a:solidFill>
              <a:latin typeface="Arial" panose="020B0604020202020204" pitchFamily="34" charset="0"/>
              <a:cs typeface="Arial" panose="020B0604020202020204" pitchFamily="34" charset="0"/>
            </a:endParaRPr>
          </a:p>
          <a:p>
            <a:pPr lvl="0">
              <a:spcBef>
                <a:spcPct val="0"/>
              </a:spcBef>
              <a:buNone/>
            </a:pPr>
            <a:r>
              <a:rPr lang="fi-FI" altLang="fi-FI" sz="1200" dirty="0">
                <a:solidFill>
                  <a:prstClr val="black"/>
                </a:solidFill>
                <a:latin typeface="Arial" panose="020B0604020202020204" pitchFamily="34" charset="0"/>
                <a:cs typeface="Arial" panose="020B0604020202020204" pitchFamily="34" charset="0"/>
              </a:rPr>
              <a:t>Kaikilla tiellä työskentelevillä on oltava vähint</a:t>
            </a:r>
            <a:r>
              <a:rPr lang="fi-FI" altLang="fi-FI" sz="1200" dirty="0">
                <a:latin typeface="Arial" panose="020B0604020202020204" pitchFamily="34" charset="0"/>
                <a:cs typeface="Arial" panose="020B0604020202020204" pitchFamily="34" charset="0"/>
              </a:rPr>
              <a:t>ään Tieturva 1 -pätevyys. Liikenteenohjaus-suunnitelman laatijalta edellytetään riittävää kokemusta suunnitelmien laatimisesta ja hänellä tulee olla voimassa oleva Tieturva 2 -pätevyys.</a:t>
            </a:r>
          </a:p>
          <a:p>
            <a:pPr>
              <a:spcBef>
                <a:spcPct val="0"/>
              </a:spcBef>
              <a:buFontTx/>
              <a:buNone/>
            </a:pPr>
            <a:endParaRPr lang="fi-FI" altLang="fi-FI" sz="1200" dirty="0">
              <a:solidFill>
                <a:prstClr val="black"/>
              </a:solidFill>
              <a:latin typeface="Arial" panose="020B0604020202020204" pitchFamily="34" charset="0"/>
              <a:cs typeface="Arial" panose="020B0604020202020204" pitchFamily="34" charset="0"/>
            </a:endParaRPr>
          </a:p>
          <a:p>
            <a:pPr>
              <a:spcBef>
                <a:spcPct val="0"/>
              </a:spcBef>
              <a:buFontTx/>
              <a:buNone/>
            </a:pPr>
            <a:r>
              <a:rPr lang="fi-FI" altLang="fi-FI" sz="1200" dirty="0">
                <a:solidFill>
                  <a:prstClr val="black"/>
                </a:solidFill>
                <a:latin typeface="Arial" panose="020B0604020202020204" pitchFamily="34" charset="0"/>
                <a:cs typeface="Arial" panose="020B0604020202020204" pitchFamily="34" charset="0"/>
              </a:rPr>
              <a:t>Liikennemäärän ollessa yli 1 500 ajon/vrk tulee liikennemerkit sijoittaa molemmille puolille ajorataa. </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FontTx/>
              <a:buNone/>
            </a:pPr>
            <a:endParaRPr lang="fi-FI" altLang="fi-FI"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9539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4.1</a:t>
            </a:r>
          </a:p>
        </p:txBody>
      </p:sp>
      <p:sp>
        <p:nvSpPr>
          <p:cNvPr id="115" name="Suorakulmio 244"/>
          <p:cNvSpPr>
            <a:spLocks noChangeArrowheads="1"/>
          </p:cNvSpPr>
          <p:nvPr/>
        </p:nvSpPr>
        <p:spPr bwMode="auto">
          <a:xfrm>
            <a:off x="3310425" y="5002973"/>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sp>
        <p:nvSpPr>
          <p:cNvPr id="286" name="Suorakulmio 244"/>
          <p:cNvSpPr>
            <a:spLocks noChangeArrowheads="1"/>
          </p:cNvSpPr>
          <p:nvPr/>
        </p:nvSpPr>
        <p:spPr bwMode="auto">
          <a:xfrm>
            <a:off x="4626279" y="4951442"/>
            <a:ext cx="1383231"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grpSp>
        <p:nvGrpSpPr>
          <p:cNvPr id="339" name="Ryhmä 338"/>
          <p:cNvGrpSpPr/>
          <p:nvPr/>
        </p:nvGrpSpPr>
        <p:grpSpPr>
          <a:xfrm>
            <a:off x="3761014" y="4189140"/>
            <a:ext cx="154574" cy="2485657"/>
            <a:chOff x="3676548" y="4780599"/>
            <a:chExt cx="100549" cy="1616903"/>
          </a:xfrm>
        </p:grpSpPr>
        <p:sp>
          <p:nvSpPr>
            <p:cNvPr id="34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61"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4"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5"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8"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nvGrpSpPr>
          <p:cNvPr id="7" name="Ryhmä 6"/>
          <p:cNvGrpSpPr/>
          <p:nvPr/>
        </p:nvGrpSpPr>
        <p:grpSpPr>
          <a:xfrm>
            <a:off x="718322" y="6608324"/>
            <a:ext cx="5340973" cy="2501426"/>
            <a:chOff x="719323" y="6725024"/>
            <a:chExt cx="5340973" cy="2501426"/>
          </a:xfrm>
        </p:grpSpPr>
        <p:pic>
          <p:nvPicPr>
            <p:cNvPr id="121" name="Kuva 120"/>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3597" y="7333852"/>
              <a:ext cx="358725" cy="359524"/>
            </a:xfrm>
            <a:prstGeom prst="rect">
              <a:avLst/>
            </a:prstGeom>
          </p:spPr>
        </p:pic>
        <p:grpSp>
          <p:nvGrpSpPr>
            <p:cNvPr id="2" name="Ryhmä 1"/>
            <p:cNvGrpSpPr/>
            <p:nvPr/>
          </p:nvGrpSpPr>
          <p:grpSpPr>
            <a:xfrm>
              <a:off x="719323" y="6725024"/>
              <a:ext cx="5340973" cy="2501426"/>
              <a:chOff x="719323" y="6725024"/>
              <a:chExt cx="5340973" cy="2501426"/>
            </a:xfrm>
          </p:grpSpPr>
          <p:pic>
            <p:nvPicPr>
              <p:cNvPr id="119" name="Kuva 118"/>
              <p:cNvPicPr>
                <a:picLocks noChangeAspect="1"/>
              </p:cNvPicPr>
              <p:nvPr/>
            </p:nvPicPr>
            <p:blipFill>
              <a:blip r:embed="rId4">
                <a:extLst>
                  <a:ext uri="{28A0092B-C50C-407E-A947-70E740481C1C}">
                    <a14:useLocalDpi xmlns:a14="http://schemas.microsoft.com/office/drawing/2010/main" val="0"/>
                  </a:ext>
                </a:extLst>
              </a:blip>
              <a:srcRect/>
              <a:stretch/>
            </p:blipFill>
            <p:spPr>
              <a:xfrm>
                <a:off x="4677300" y="8864584"/>
                <a:ext cx="359200" cy="360000"/>
              </a:xfrm>
              <a:prstGeom prst="rect">
                <a:avLst/>
              </a:prstGeom>
            </p:spPr>
          </p:pic>
          <p:grpSp>
            <p:nvGrpSpPr>
              <p:cNvPr id="138" name="Ryhmä 137"/>
              <p:cNvGrpSpPr/>
              <p:nvPr/>
            </p:nvGrpSpPr>
            <p:grpSpPr>
              <a:xfrm>
                <a:off x="719323" y="6725024"/>
                <a:ext cx="5340973" cy="2501426"/>
                <a:chOff x="719323" y="6725024"/>
                <a:chExt cx="5340973" cy="2501426"/>
              </a:xfrm>
            </p:grpSpPr>
            <p:pic>
              <p:nvPicPr>
                <p:cNvPr id="118" name="Kuva 117"/>
                <p:cNvPicPr>
                  <a:picLocks noChangeAspect="1"/>
                </p:cNvPicPr>
                <p:nvPr/>
              </p:nvPicPr>
              <p:blipFill>
                <a:blip r:embed="rId4">
                  <a:extLst>
                    <a:ext uri="{28A0092B-C50C-407E-A947-70E740481C1C}">
                      <a14:useLocalDpi xmlns:a14="http://schemas.microsoft.com/office/drawing/2010/main" val="0"/>
                    </a:ext>
                  </a:extLst>
                </a:blip>
                <a:srcRect/>
                <a:stretch/>
              </p:blipFill>
              <p:spPr>
                <a:xfrm>
                  <a:off x="1813360" y="8866450"/>
                  <a:ext cx="359200" cy="360000"/>
                </a:xfrm>
                <a:prstGeom prst="rect">
                  <a:avLst/>
                </a:prstGeom>
              </p:spPr>
            </p:pic>
            <p:grpSp>
              <p:nvGrpSpPr>
                <p:cNvPr id="164" name="Ryhmä 163"/>
                <p:cNvGrpSpPr/>
                <p:nvPr/>
              </p:nvGrpSpPr>
              <p:grpSpPr>
                <a:xfrm>
                  <a:off x="719323" y="6725024"/>
                  <a:ext cx="5340973" cy="2313591"/>
                  <a:chOff x="719323" y="6725024"/>
                  <a:chExt cx="5340973" cy="2313591"/>
                </a:xfrm>
              </p:grpSpPr>
              <p:grpSp>
                <p:nvGrpSpPr>
                  <p:cNvPr id="165" name="Ryhmä 164"/>
                  <p:cNvGrpSpPr/>
                  <p:nvPr/>
                </p:nvGrpSpPr>
                <p:grpSpPr>
                  <a:xfrm rot="10800000">
                    <a:off x="719323" y="6725024"/>
                    <a:ext cx="5340973" cy="2313591"/>
                    <a:chOff x="791850" y="1749297"/>
                    <a:chExt cx="5340973" cy="2313591"/>
                  </a:xfrm>
                </p:grpSpPr>
                <p:pic>
                  <p:nvPicPr>
                    <p:cNvPr id="167" name="Kuva 2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8"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9" name="Ryhmä 168"/>
                    <p:cNvGrpSpPr/>
                    <p:nvPr/>
                  </p:nvGrpSpPr>
                  <p:grpSpPr>
                    <a:xfrm>
                      <a:off x="791850" y="1749297"/>
                      <a:ext cx="5340973" cy="2313591"/>
                      <a:chOff x="791850" y="1749297"/>
                      <a:chExt cx="5340973" cy="2313591"/>
                    </a:xfrm>
                  </p:grpSpPr>
                  <p:grpSp>
                    <p:nvGrpSpPr>
                      <p:cNvPr id="170" name="Ryhmä 169"/>
                      <p:cNvGrpSpPr/>
                      <p:nvPr/>
                    </p:nvGrpSpPr>
                    <p:grpSpPr>
                      <a:xfrm rot="10800000">
                        <a:off x="791850" y="1749297"/>
                        <a:ext cx="550843" cy="2308881"/>
                        <a:chOff x="3357000" y="6320710"/>
                        <a:chExt cx="550843" cy="2308881"/>
                      </a:xfrm>
                    </p:grpSpPr>
                    <p:cxnSp>
                      <p:nvCxnSpPr>
                        <p:cNvPr id="196" name="Suora yhdysviiva 195"/>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uora yhdysviiva 198"/>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0" name="Tekstiruutu 199"/>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1" name="Tekstiruutu 200"/>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71" name="Ryhmä 170"/>
                      <p:cNvGrpSpPr/>
                      <p:nvPr/>
                    </p:nvGrpSpPr>
                    <p:grpSpPr>
                      <a:xfrm>
                        <a:off x="5510399" y="2825034"/>
                        <a:ext cx="622424" cy="1237854"/>
                        <a:chOff x="3349652" y="6312090"/>
                        <a:chExt cx="622424" cy="1237854"/>
                      </a:xfrm>
                    </p:grpSpPr>
                    <p:cxnSp>
                      <p:nvCxnSpPr>
                        <p:cNvPr id="190" name="Suora yhdysviiva 189"/>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uora yhdysviiva 191"/>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uora yhdysviiva 192"/>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4" name="Tekstiruutu 193"/>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95" name="Tekstiruutu 194"/>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2" name="Ryhmä 171"/>
                      <p:cNvGrpSpPr/>
                      <p:nvPr/>
                    </p:nvGrpSpPr>
                    <p:grpSpPr>
                      <a:xfrm rot="10800000">
                        <a:off x="1746304" y="1845621"/>
                        <a:ext cx="3368146" cy="1248915"/>
                        <a:chOff x="1743797" y="7644626"/>
                        <a:chExt cx="3368146" cy="1248915"/>
                      </a:xfrm>
                    </p:grpSpPr>
                    <p:grpSp>
                      <p:nvGrpSpPr>
                        <p:cNvPr id="175" name="Ryhmä 174"/>
                        <p:cNvGrpSpPr/>
                        <p:nvPr/>
                      </p:nvGrpSpPr>
                      <p:grpSpPr>
                        <a:xfrm rot="10800000">
                          <a:off x="2877130" y="7829066"/>
                          <a:ext cx="1103988" cy="1064475"/>
                          <a:chOff x="2883462" y="2085031"/>
                          <a:chExt cx="1103988" cy="1064475"/>
                        </a:xfrm>
                      </p:grpSpPr>
                      <p:pic>
                        <p:nvPicPr>
                          <p:cNvPr id="187"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9"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6" name="Ryhmä 175"/>
                        <p:cNvGrpSpPr/>
                        <p:nvPr/>
                      </p:nvGrpSpPr>
                      <p:grpSpPr>
                        <a:xfrm>
                          <a:off x="1996340" y="7644626"/>
                          <a:ext cx="926918" cy="1248915"/>
                          <a:chOff x="2002399" y="7302571"/>
                          <a:chExt cx="926918" cy="1248915"/>
                        </a:xfrm>
                      </p:grpSpPr>
                      <p:cxnSp>
                        <p:nvCxnSpPr>
                          <p:cNvPr id="185" name="Suora yhdysviiva 184"/>
                          <p:cNvCxnSpPr>
                            <a:stCxn id="187" idx="2"/>
                            <a:endCxn id="121" idx="0"/>
                          </p:cNvCxnSpPr>
                          <p:nvPr/>
                        </p:nvCxnSpPr>
                        <p:spPr>
                          <a:xfrm flipH="1" flipV="1">
                            <a:off x="2005120" y="7302571"/>
                            <a:ext cx="924197" cy="18444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uora yhdysviiva 185"/>
                          <p:cNvCxnSpPr>
                            <a:stCxn id="189" idx="2"/>
                            <a:endCxn id="183"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83" name="Kuva 182"/>
                        <p:cNvPicPr>
                          <a:picLocks noChangeAspect="1"/>
                        </p:cNvPicPr>
                        <p:nvPr/>
                      </p:nvPicPr>
                      <p:blipFill>
                        <a:blip r:embed="rId8">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180" name="Kuva 179"/>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181" name="Suora yhdysviiva 180"/>
                        <p:cNvCxnSpPr>
                          <a:stCxn id="180" idx="2"/>
                          <a:endCxn id="188"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66" name="Suora yhdysviiva 165"/>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grpSp>
      <p:grpSp>
        <p:nvGrpSpPr>
          <p:cNvPr id="11" name="Ryhmä 10">
            <a:extLst>
              <a:ext uri="{FF2B5EF4-FFF2-40B4-BE49-F238E27FC236}">
                <a16:creationId xmlns:a16="http://schemas.microsoft.com/office/drawing/2014/main" id="{FE342846-82A4-E360-0332-B25F7913C337}"/>
              </a:ext>
            </a:extLst>
          </p:cNvPr>
          <p:cNvGrpSpPr/>
          <p:nvPr/>
        </p:nvGrpSpPr>
        <p:grpSpPr>
          <a:xfrm>
            <a:off x="3819325" y="6000740"/>
            <a:ext cx="509060" cy="396000"/>
            <a:chOff x="3819325" y="6000740"/>
            <a:chExt cx="509060" cy="396000"/>
          </a:xfrm>
        </p:grpSpPr>
        <p:cxnSp>
          <p:nvCxnSpPr>
            <p:cNvPr id="131" name="Suora yhdysviiva 387"/>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132"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7" name="Ryhmä 136"/>
          <p:cNvGrpSpPr/>
          <p:nvPr/>
        </p:nvGrpSpPr>
        <p:grpSpPr>
          <a:xfrm rot="10800000">
            <a:off x="783660" y="1745132"/>
            <a:ext cx="5340973" cy="2501426"/>
            <a:chOff x="719323" y="6725024"/>
            <a:chExt cx="5340973" cy="2501426"/>
          </a:xfrm>
        </p:grpSpPr>
        <p:pic>
          <p:nvPicPr>
            <p:cNvPr id="139" name="Kuva 138"/>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3598" y="7333852"/>
              <a:ext cx="358725" cy="359524"/>
            </a:xfrm>
            <a:prstGeom prst="rect">
              <a:avLst/>
            </a:prstGeom>
          </p:spPr>
        </p:pic>
        <p:grpSp>
          <p:nvGrpSpPr>
            <p:cNvPr id="140" name="Ryhmä 139"/>
            <p:cNvGrpSpPr/>
            <p:nvPr/>
          </p:nvGrpSpPr>
          <p:grpSpPr>
            <a:xfrm>
              <a:off x="719323" y="6725024"/>
              <a:ext cx="5340973" cy="2501426"/>
              <a:chOff x="719323" y="6725024"/>
              <a:chExt cx="5340973" cy="2501426"/>
            </a:xfrm>
          </p:grpSpPr>
          <p:pic>
            <p:nvPicPr>
              <p:cNvPr id="141" name="Kuva 140"/>
              <p:cNvPicPr>
                <a:picLocks noChangeAspect="1"/>
              </p:cNvPicPr>
              <p:nvPr/>
            </p:nvPicPr>
            <p:blipFill>
              <a:blip r:embed="rId4">
                <a:extLst>
                  <a:ext uri="{28A0092B-C50C-407E-A947-70E740481C1C}">
                    <a14:useLocalDpi xmlns:a14="http://schemas.microsoft.com/office/drawing/2010/main" val="0"/>
                  </a:ext>
                </a:extLst>
              </a:blip>
              <a:srcRect/>
              <a:stretch/>
            </p:blipFill>
            <p:spPr>
              <a:xfrm>
                <a:off x="4677300" y="8864584"/>
                <a:ext cx="359200" cy="360000"/>
              </a:xfrm>
              <a:prstGeom prst="rect">
                <a:avLst/>
              </a:prstGeom>
            </p:spPr>
          </p:pic>
          <p:grpSp>
            <p:nvGrpSpPr>
              <p:cNvPr id="142" name="Ryhmä 141"/>
              <p:cNvGrpSpPr/>
              <p:nvPr/>
            </p:nvGrpSpPr>
            <p:grpSpPr>
              <a:xfrm>
                <a:off x="719323" y="6725024"/>
                <a:ext cx="5340973" cy="2501426"/>
                <a:chOff x="719323" y="6725024"/>
                <a:chExt cx="5340973" cy="2501426"/>
              </a:xfrm>
            </p:grpSpPr>
            <p:pic>
              <p:nvPicPr>
                <p:cNvPr id="143" name="Kuva 142"/>
                <p:cNvPicPr>
                  <a:picLocks noChangeAspect="1"/>
                </p:cNvPicPr>
                <p:nvPr/>
              </p:nvPicPr>
              <p:blipFill>
                <a:blip r:embed="rId4">
                  <a:extLst>
                    <a:ext uri="{28A0092B-C50C-407E-A947-70E740481C1C}">
                      <a14:useLocalDpi xmlns:a14="http://schemas.microsoft.com/office/drawing/2010/main" val="0"/>
                    </a:ext>
                  </a:extLst>
                </a:blip>
                <a:srcRect/>
                <a:stretch/>
              </p:blipFill>
              <p:spPr>
                <a:xfrm>
                  <a:off x="1813360" y="8866450"/>
                  <a:ext cx="359200" cy="360000"/>
                </a:xfrm>
                <a:prstGeom prst="rect">
                  <a:avLst/>
                </a:prstGeom>
              </p:spPr>
            </p:pic>
            <p:grpSp>
              <p:nvGrpSpPr>
                <p:cNvPr id="144" name="Ryhmä 143"/>
                <p:cNvGrpSpPr/>
                <p:nvPr/>
              </p:nvGrpSpPr>
              <p:grpSpPr>
                <a:xfrm>
                  <a:off x="719323" y="6725024"/>
                  <a:ext cx="5340973" cy="2313591"/>
                  <a:chOff x="719323" y="6725024"/>
                  <a:chExt cx="5340973" cy="2313591"/>
                </a:xfrm>
              </p:grpSpPr>
              <p:grpSp>
                <p:nvGrpSpPr>
                  <p:cNvPr id="145" name="Ryhmä 144"/>
                  <p:cNvGrpSpPr/>
                  <p:nvPr/>
                </p:nvGrpSpPr>
                <p:grpSpPr>
                  <a:xfrm rot="10800000">
                    <a:off x="719323" y="6725024"/>
                    <a:ext cx="5340973" cy="2313591"/>
                    <a:chOff x="791850" y="1749297"/>
                    <a:chExt cx="5340973" cy="2313591"/>
                  </a:xfrm>
                </p:grpSpPr>
                <p:pic>
                  <p:nvPicPr>
                    <p:cNvPr id="147" name="Kuva 2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8"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9" name="Ryhmä 148"/>
                    <p:cNvGrpSpPr/>
                    <p:nvPr/>
                  </p:nvGrpSpPr>
                  <p:grpSpPr>
                    <a:xfrm>
                      <a:off x="791850" y="1749297"/>
                      <a:ext cx="5340973" cy="2313591"/>
                      <a:chOff x="791850" y="1749297"/>
                      <a:chExt cx="5340973" cy="2313591"/>
                    </a:xfrm>
                  </p:grpSpPr>
                  <p:grpSp>
                    <p:nvGrpSpPr>
                      <p:cNvPr id="150" name="Ryhmä 149"/>
                      <p:cNvGrpSpPr/>
                      <p:nvPr/>
                    </p:nvGrpSpPr>
                    <p:grpSpPr>
                      <a:xfrm rot="10800000">
                        <a:off x="791850" y="1749297"/>
                        <a:ext cx="550843" cy="2308881"/>
                        <a:chOff x="3357000" y="6320710"/>
                        <a:chExt cx="550843" cy="2308881"/>
                      </a:xfrm>
                    </p:grpSpPr>
                    <p:cxnSp>
                      <p:nvCxnSpPr>
                        <p:cNvPr id="244" name="Suora yhdysviiva 243"/>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uora yhdysviiva 244"/>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uora yhdysviiva 246"/>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8" name="Tekstiruutu 247"/>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49" name="Tekstiruutu 248"/>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51" name="Ryhmä 150"/>
                      <p:cNvGrpSpPr/>
                      <p:nvPr/>
                    </p:nvGrpSpPr>
                    <p:grpSpPr>
                      <a:xfrm>
                        <a:off x="5510399" y="2825034"/>
                        <a:ext cx="622424" cy="1237854"/>
                        <a:chOff x="3349652" y="6312090"/>
                        <a:chExt cx="622424" cy="1237854"/>
                      </a:xfrm>
                    </p:grpSpPr>
                    <p:cxnSp>
                      <p:nvCxnSpPr>
                        <p:cNvPr id="191" name="Suora yhdysviiva 190"/>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uora yhdysviiva 239"/>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uora yhdysviiva 240"/>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2" name="Tekstiruutu 241"/>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43" name="Tekstiruutu 242"/>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52" name="Ryhmä 151"/>
                      <p:cNvGrpSpPr/>
                      <p:nvPr/>
                    </p:nvGrpSpPr>
                    <p:grpSpPr>
                      <a:xfrm rot="10800000">
                        <a:off x="1746304" y="1845621"/>
                        <a:ext cx="3368146" cy="1248915"/>
                        <a:chOff x="1743797" y="7644626"/>
                        <a:chExt cx="3368146" cy="1248915"/>
                      </a:xfrm>
                    </p:grpSpPr>
                    <p:grpSp>
                      <p:nvGrpSpPr>
                        <p:cNvPr id="155" name="Ryhmä 154"/>
                        <p:cNvGrpSpPr/>
                        <p:nvPr/>
                      </p:nvGrpSpPr>
                      <p:grpSpPr>
                        <a:xfrm rot="10800000">
                          <a:off x="2877130" y="7829066"/>
                          <a:ext cx="1103988" cy="1064475"/>
                          <a:chOff x="2883462" y="2085031"/>
                          <a:chExt cx="1103988" cy="1064475"/>
                        </a:xfrm>
                      </p:grpSpPr>
                      <p:pic>
                        <p:nvPicPr>
                          <p:cNvPr id="162"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8"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6" name="Ryhmä 155"/>
                        <p:cNvGrpSpPr/>
                        <p:nvPr/>
                      </p:nvGrpSpPr>
                      <p:grpSpPr>
                        <a:xfrm>
                          <a:off x="1996340" y="7644626"/>
                          <a:ext cx="926918" cy="1248915"/>
                          <a:chOff x="2002399" y="7302571"/>
                          <a:chExt cx="926918" cy="1248915"/>
                        </a:xfrm>
                      </p:grpSpPr>
                      <p:cxnSp>
                        <p:nvCxnSpPr>
                          <p:cNvPr id="160" name="Suora yhdysviiva 159"/>
                          <p:cNvCxnSpPr>
                            <a:stCxn id="162" idx="2"/>
                            <a:endCxn id="139" idx="0"/>
                          </p:cNvCxnSpPr>
                          <p:nvPr/>
                        </p:nvCxnSpPr>
                        <p:spPr>
                          <a:xfrm flipH="1" flipV="1">
                            <a:off x="2005120" y="7302571"/>
                            <a:ext cx="924197" cy="18444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uora yhdysviiva 160"/>
                          <p:cNvCxnSpPr>
                            <a:stCxn id="184" idx="2"/>
                            <a:endCxn id="157"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57" name="Kuva 156"/>
                        <p:cNvPicPr>
                          <a:picLocks noChangeAspect="1"/>
                        </p:cNvPicPr>
                        <p:nvPr/>
                      </p:nvPicPr>
                      <p:blipFill>
                        <a:blip r:embed="rId8">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158" name="Kuva 157"/>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159" name="Suora yhdysviiva 158"/>
                        <p:cNvCxnSpPr>
                          <a:stCxn id="158" idx="2"/>
                          <a:endCxn id="178"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5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46" name="Suora yhdysviiva 145"/>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grpSp>
      <p:sp>
        <p:nvSpPr>
          <p:cNvPr id="100" name="Suorakulmio 244"/>
          <p:cNvSpPr>
            <a:spLocks noChangeArrowheads="1"/>
          </p:cNvSpPr>
          <p:nvPr/>
        </p:nvSpPr>
        <p:spPr bwMode="auto">
          <a:xfrm>
            <a:off x="4474122" y="5863693"/>
            <a:ext cx="116115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Työalueen kohdalle tien reunaan sijoitetaan sulkupylväät.</a:t>
            </a:r>
          </a:p>
        </p:txBody>
      </p:sp>
      <p:sp>
        <p:nvSpPr>
          <p:cNvPr id="3" name="Text Box 3">
            <a:extLst>
              <a:ext uri="{FF2B5EF4-FFF2-40B4-BE49-F238E27FC236}">
                <a16:creationId xmlns:a16="http://schemas.microsoft.com/office/drawing/2014/main" id="{A6B731F6-40DD-2F4D-EDF8-5A3DFF54E4B8}"/>
              </a:ext>
            </a:extLst>
          </p:cNvPr>
          <p:cNvSpPr txBox="1">
            <a:spLocks noChangeArrowheads="1"/>
          </p:cNvSpPr>
          <p:nvPr/>
        </p:nvSpPr>
        <p:spPr bwMode="auto">
          <a:xfrm>
            <a:off x="621000" y="239134"/>
            <a:ext cx="6745391"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Työ ja kalusto ajoradan ulkopuolella.</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100 km/h </a:t>
            </a:r>
            <a:r>
              <a:rPr lang="fi-FI" altLang="fi-FI" sz="1300" dirty="0">
                <a:latin typeface="Arial" panose="020B0604020202020204" pitchFamily="34" charset="0"/>
                <a:cs typeface="Arial" panose="020B0604020202020204" pitchFamily="34" charset="0"/>
                <a:sym typeface="Wingdings" panose="05000000000000000000" pitchFamily="2" charset="2"/>
              </a:rPr>
              <a:t> 80 km/h.</a:t>
            </a:r>
            <a:endParaRPr lang="fi-FI" altLang="fi-FI" sz="1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9336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4.2</a:t>
            </a:r>
          </a:p>
        </p:txBody>
      </p:sp>
      <p:sp>
        <p:nvSpPr>
          <p:cNvPr id="115" name="Suorakulmio 244"/>
          <p:cNvSpPr>
            <a:spLocks noChangeArrowheads="1"/>
          </p:cNvSpPr>
          <p:nvPr/>
        </p:nvSpPr>
        <p:spPr bwMode="auto">
          <a:xfrm>
            <a:off x="3316961" y="5019329"/>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339" name="Ryhmä 338"/>
          <p:cNvGrpSpPr/>
          <p:nvPr/>
        </p:nvGrpSpPr>
        <p:grpSpPr>
          <a:xfrm>
            <a:off x="3761014" y="4189140"/>
            <a:ext cx="154574" cy="2485657"/>
            <a:chOff x="3676548" y="4780599"/>
            <a:chExt cx="100549" cy="1616903"/>
          </a:xfrm>
        </p:grpSpPr>
        <p:sp>
          <p:nvSpPr>
            <p:cNvPr id="34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61"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4"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5"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8"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nvGrpSpPr>
          <p:cNvPr id="164" name="Ryhmä 163"/>
          <p:cNvGrpSpPr/>
          <p:nvPr/>
        </p:nvGrpSpPr>
        <p:grpSpPr>
          <a:xfrm>
            <a:off x="1754577" y="6625016"/>
            <a:ext cx="4322600" cy="2308881"/>
            <a:chOff x="1737696" y="6729734"/>
            <a:chExt cx="4322600" cy="2308881"/>
          </a:xfrm>
        </p:grpSpPr>
        <p:grpSp>
          <p:nvGrpSpPr>
            <p:cNvPr id="165" name="Ryhmä 164"/>
            <p:cNvGrpSpPr/>
            <p:nvPr/>
          </p:nvGrpSpPr>
          <p:grpSpPr>
            <a:xfrm rot="10800000">
              <a:off x="1737696" y="6729734"/>
              <a:ext cx="4322600" cy="2308881"/>
              <a:chOff x="791850" y="1749297"/>
              <a:chExt cx="4322600" cy="2308881"/>
            </a:xfrm>
          </p:grpSpPr>
          <p:pic>
            <p:nvPicPr>
              <p:cNvPr id="167"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9" name="Ryhmä 168"/>
              <p:cNvGrpSpPr/>
              <p:nvPr/>
            </p:nvGrpSpPr>
            <p:grpSpPr>
              <a:xfrm>
                <a:off x="791850" y="1749297"/>
                <a:ext cx="4322600" cy="2308881"/>
                <a:chOff x="791850" y="1749297"/>
                <a:chExt cx="4322600" cy="2308881"/>
              </a:xfrm>
            </p:grpSpPr>
            <p:grpSp>
              <p:nvGrpSpPr>
                <p:cNvPr id="170" name="Ryhmä 169"/>
                <p:cNvGrpSpPr/>
                <p:nvPr/>
              </p:nvGrpSpPr>
              <p:grpSpPr>
                <a:xfrm rot="10800000">
                  <a:off x="791850" y="1749297"/>
                  <a:ext cx="550843" cy="2308881"/>
                  <a:chOff x="3357000" y="6320710"/>
                  <a:chExt cx="550843" cy="2308881"/>
                </a:xfrm>
              </p:grpSpPr>
              <p:cxnSp>
                <p:nvCxnSpPr>
                  <p:cNvPr id="196" name="Suora yhdysviiva 195"/>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uora yhdysviiva 198"/>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0" name="Tekstiruutu 199"/>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1" name="Tekstiruutu 200"/>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172" name="Ryhmä 171"/>
                <p:cNvGrpSpPr/>
                <p:nvPr/>
              </p:nvGrpSpPr>
              <p:grpSpPr>
                <a:xfrm rot="10800000">
                  <a:off x="1746304" y="1845621"/>
                  <a:ext cx="3368146" cy="537500"/>
                  <a:chOff x="1743797" y="8356041"/>
                  <a:chExt cx="3368146" cy="537500"/>
                </a:xfrm>
              </p:grpSpPr>
              <p:grpSp>
                <p:nvGrpSpPr>
                  <p:cNvPr id="175" name="Ryhmä 174"/>
                  <p:cNvGrpSpPr/>
                  <p:nvPr/>
                </p:nvGrpSpPr>
                <p:grpSpPr>
                  <a:xfrm rot="10800000">
                    <a:off x="2877130" y="8828453"/>
                    <a:ext cx="1103988" cy="65088"/>
                    <a:chOff x="2883462" y="2085031"/>
                    <a:chExt cx="1103988" cy="65088"/>
                  </a:xfrm>
                </p:grpSpPr>
                <p:pic>
                  <p:nvPicPr>
                    <p:cNvPr id="18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86" name="Suora yhdysviiva 185"/>
                  <p:cNvCxnSpPr>
                    <a:stCxn id="189" idx="2"/>
                    <a:endCxn id="183" idx="2"/>
                  </p:cNvCxnSpPr>
                  <p:nvPr/>
                </p:nvCxnSpPr>
                <p:spPr>
                  <a:xfrm rot="10800000">
                    <a:off x="1996340" y="8800382"/>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83" name="Kuva 182"/>
                  <p:cNvPicPr>
                    <a:picLocks noChangeAspect="1"/>
                  </p:cNvPicPr>
                  <p:nvPr/>
                </p:nvPicPr>
                <p:blipFill>
                  <a:blip r:embed="rId6">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180" name="Kuva 179"/>
                  <p:cNvPicPr>
                    <a:picLocks noChangeAspect="1"/>
                  </p:cNvPicPr>
                  <p:nvPr/>
                </p:nvPicPr>
                <p:blipFill>
                  <a:blip r:embed="rId6">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181" name="Suora yhdysviiva 180"/>
                  <p:cNvCxnSpPr>
                    <a:stCxn id="180" idx="2"/>
                    <a:endCxn id="188"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3"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66" name="Suora yhdysviiva 165"/>
            <p:cNvCxnSpPr/>
            <p:nvPr/>
          </p:nvCxnSpPr>
          <p:spPr>
            <a:xfrm flipV="1">
              <a:off x="3723925" y="6797836"/>
              <a:ext cx="1762795" cy="4188"/>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nvGrpSpPr>
          <p:cNvPr id="204" name="Ryhmä 203"/>
          <p:cNvGrpSpPr/>
          <p:nvPr/>
        </p:nvGrpSpPr>
        <p:grpSpPr>
          <a:xfrm rot="10800000">
            <a:off x="807789" y="1946098"/>
            <a:ext cx="4314934" cy="2308881"/>
            <a:chOff x="1737696" y="6727561"/>
            <a:chExt cx="4314934" cy="2308881"/>
          </a:xfrm>
        </p:grpSpPr>
        <p:grpSp>
          <p:nvGrpSpPr>
            <p:cNvPr id="205" name="Ryhmä 204"/>
            <p:cNvGrpSpPr/>
            <p:nvPr/>
          </p:nvGrpSpPr>
          <p:grpSpPr>
            <a:xfrm rot="10800000">
              <a:off x="1737696" y="6727561"/>
              <a:ext cx="4314934" cy="2308881"/>
              <a:chOff x="799516" y="1751470"/>
              <a:chExt cx="4314934" cy="2308881"/>
            </a:xfrm>
          </p:grpSpPr>
          <p:pic>
            <p:nvPicPr>
              <p:cNvPr id="207"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9" name="Ryhmä 208"/>
              <p:cNvGrpSpPr/>
              <p:nvPr/>
            </p:nvGrpSpPr>
            <p:grpSpPr>
              <a:xfrm>
                <a:off x="799516" y="1751470"/>
                <a:ext cx="4314934" cy="2308881"/>
                <a:chOff x="799516" y="1751470"/>
                <a:chExt cx="4314934" cy="2308881"/>
              </a:xfrm>
            </p:grpSpPr>
            <p:grpSp>
              <p:nvGrpSpPr>
                <p:cNvPr id="210" name="Ryhmä 209"/>
                <p:cNvGrpSpPr/>
                <p:nvPr/>
              </p:nvGrpSpPr>
              <p:grpSpPr>
                <a:xfrm rot="10800000">
                  <a:off x="799516" y="1751470"/>
                  <a:ext cx="543177" cy="2308881"/>
                  <a:chOff x="3357000" y="6318537"/>
                  <a:chExt cx="543177" cy="2308881"/>
                </a:xfrm>
              </p:grpSpPr>
              <p:cxnSp>
                <p:nvCxnSpPr>
                  <p:cNvPr id="233" name="Suora yhdysviiva 232"/>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uora yhdysviiva 233"/>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uora yhdysviiva 235"/>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7" name="Tekstiruutu 236"/>
                  <p:cNvSpPr txBox="1"/>
                  <p:nvPr/>
                </p:nvSpPr>
                <p:spPr>
                  <a:xfrm>
                    <a:off x="3530801" y="6318537"/>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38" name="Tekstiruutu 237"/>
                  <p:cNvSpPr txBox="1"/>
                  <p:nvPr/>
                </p:nvSpPr>
                <p:spPr>
                  <a:xfrm>
                    <a:off x="3545824" y="8473530"/>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212" name="Ryhmä 211"/>
                <p:cNvGrpSpPr/>
                <p:nvPr/>
              </p:nvGrpSpPr>
              <p:grpSpPr>
                <a:xfrm rot="10800000">
                  <a:off x="1746304" y="1845621"/>
                  <a:ext cx="3368146" cy="537500"/>
                  <a:chOff x="1743797" y="8356041"/>
                  <a:chExt cx="3368146" cy="537500"/>
                </a:xfrm>
              </p:grpSpPr>
              <p:grpSp>
                <p:nvGrpSpPr>
                  <p:cNvPr id="215" name="Ryhmä 214"/>
                  <p:cNvGrpSpPr/>
                  <p:nvPr/>
                </p:nvGrpSpPr>
                <p:grpSpPr>
                  <a:xfrm rot="10800000">
                    <a:off x="2877130" y="8828453"/>
                    <a:ext cx="1103988" cy="65088"/>
                    <a:chOff x="2883462" y="2085031"/>
                    <a:chExt cx="1103988" cy="65088"/>
                  </a:xfrm>
                </p:grpSpPr>
                <p:pic>
                  <p:nvPicPr>
                    <p:cNvPr id="22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7"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24" name="Suora yhdysviiva 223"/>
                  <p:cNvCxnSpPr>
                    <a:stCxn id="227" idx="2"/>
                    <a:endCxn id="222" idx="2"/>
                  </p:cNvCxnSpPr>
                  <p:nvPr/>
                </p:nvCxnSpPr>
                <p:spPr>
                  <a:xfrm rot="10800000">
                    <a:off x="1996340" y="8800382"/>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222" name="Kuva 221"/>
                  <p:cNvPicPr>
                    <a:picLocks noChangeAspect="1"/>
                  </p:cNvPicPr>
                  <p:nvPr/>
                </p:nvPicPr>
                <p:blipFill>
                  <a:blip r:embed="rId6">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219" name="Kuva 218"/>
                  <p:cNvPicPr>
                    <a:picLocks noChangeAspect="1"/>
                  </p:cNvPicPr>
                  <p:nvPr/>
                </p:nvPicPr>
                <p:blipFill>
                  <a:blip r:embed="rId6">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220" name="Suora yhdysviiva 219"/>
                  <p:cNvCxnSpPr>
                    <a:stCxn id="219" idx="2"/>
                    <a:endCxn id="22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13"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4"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206" name="Suora yhdysviiva 205"/>
            <p:cNvCxnSpPr>
              <a:stCxn id="128" idx="0"/>
            </p:cNvCxnSpPr>
            <p:nvPr/>
          </p:nvCxnSpPr>
          <p:spPr>
            <a:xfrm rot="10800000" flipH="1" flipV="1">
              <a:off x="2978038" y="6793400"/>
              <a:ext cx="2508680" cy="4434"/>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70" name="Suorakulmio 244"/>
          <p:cNvSpPr>
            <a:spLocks noChangeArrowheads="1"/>
          </p:cNvSpPr>
          <p:nvPr/>
        </p:nvSpPr>
        <p:spPr bwMode="auto">
          <a:xfrm>
            <a:off x="4474122" y="5863693"/>
            <a:ext cx="116115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Työalueen kohdalle tien reunaan sijoitetaan sulkupylväät.</a:t>
            </a:r>
          </a:p>
        </p:txBody>
      </p:sp>
      <p:sp>
        <p:nvSpPr>
          <p:cNvPr id="71" name="Suorakulmio 244"/>
          <p:cNvSpPr>
            <a:spLocks noChangeArrowheads="1"/>
          </p:cNvSpPr>
          <p:nvPr/>
        </p:nvSpPr>
        <p:spPr bwMode="auto">
          <a:xfrm>
            <a:off x="4551494" y="4962287"/>
            <a:ext cx="1383231"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2" name="Text Box 3">
            <a:extLst>
              <a:ext uri="{FF2B5EF4-FFF2-40B4-BE49-F238E27FC236}">
                <a16:creationId xmlns:a16="http://schemas.microsoft.com/office/drawing/2014/main" id="{55B4F668-51D4-E080-9ACA-C90C0F56A599}"/>
              </a:ext>
            </a:extLst>
          </p:cNvPr>
          <p:cNvSpPr txBox="1">
            <a:spLocks noChangeArrowheads="1"/>
          </p:cNvSpPr>
          <p:nvPr/>
        </p:nvSpPr>
        <p:spPr bwMode="auto">
          <a:xfrm>
            <a:off x="621000" y="239134"/>
            <a:ext cx="6745391"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Työ ja kalusto ajoradan ulkopuolella.</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enintään</a:t>
            </a:r>
            <a:r>
              <a:rPr lang="fi-FI" altLang="fi-FI" sz="1300" dirty="0">
                <a:latin typeface="Arial" panose="020B0604020202020204" pitchFamily="34" charset="0"/>
                <a:cs typeface="Arial" panose="020B0604020202020204" pitchFamily="34" charset="0"/>
                <a:sym typeface="Wingdings" panose="05000000000000000000" pitchFamily="2" charset="2"/>
              </a:rPr>
              <a:t> 80 km/h.</a:t>
            </a:r>
            <a:endParaRPr lang="fi-FI" altLang="fi-FI" sz="1300" dirty="0">
              <a:latin typeface="Arial" panose="020B0604020202020204" pitchFamily="34" charset="0"/>
              <a:cs typeface="Arial" panose="020B0604020202020204" pitchFamily="34" charset="0"/>
            </a:endParaRPr>
          </a:p>
        </p:txBody>
      </p:sp>
      <p:grpSp>
        <p:nvGrpSpPr>
          <p:cNvPr id="3" name="Ryhmä 2">
            <a:extLst>
              <a:ext uri="{FF2B5EF4-FFF2-40B4-BE49-F238E27FC236}">
                <a16:creationId xmlns:a16="http://schemas.microsoft.com/office/drawing/2014/main" id="{CA28608E-0AC8-BBD1-DBBE-CA48F7ABB483}"/>
              </a:ext>
            </a:extLst>
          </p:cNvPr>
          <p:cNvGrpSpPr/>
          <p:nvPr/>
        </p:nvGrpSpPr>
        <p:grpSpPr>
          <a:xfrm>
            <a:off x="3819325" y="6000740"/>
            <a:ext cx="509060" cy="396000"/>
            <a:chOff x="3819325" y="6000740"/>
            <a:chExt cx="509060" cy="396000"/>
          </a:xfrm>
        </p:grpSpPr>
        <p:cxnSp>
          <p:nvCxnSpPr>
            <p:cNvPr id="4" name="Suora yhdysviiva 387">
              <a:extLst>
                <a:ext uri="{FF2B5EF4-FFF2-40B4-BE49-F238E27FC236}">
                  <a16:creationId xmlns:a16="http://schemas.microsoft.com/office/drawing/2014/main" id="{662AC602-6B84-E5AB-2B3C-985F8154B8FE}"/>
                </a:ext>
              </a:extLst>
            </p:cNvPr>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5" name="Kuva 24">
              <a:extLst>
                <a:ext uri="{FF2B5EF4-FFF2-40B4-BE49-F238E27FC236}">
                  <a16:creationId xmlns:a16="http://schemas.microsoft.com/office/drawing/2014/main" id="{BFB13DC6-21AD-61B4-BAF0-87F03859448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137437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4.3</a:t>
            </a:r>
          </a:p>
        </p:txBody>
      </p:sp>
      <p:sp>
        <p:nvSpPr>
          <p:cNvPr id="115" name="Suorakulmio 244"/>
          <p:cNvSpPr>
            <a:spLocks noChangeArrowheads="1"/>
          </p:cNvSpPr>
          <p:nvPr/>
        </p:nvSpPr>
        <p:spPr bwMode="auto">
          <a:xfrm>
            <a:off x="3388809" y="4874578"/>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339" name="Ryhmä 338"/>
          <p:cNvGrpSpPr/>
          <p:nvPr/>
        </p:nvGrpSpPr>
        <p:grpSpPr>
          <a:xfrm>
            <a:off x="3761014" y="4074840"/>
            <a:ext cx="154574" cy="2485657"/>
            <a:chOff x="3676548" y="4780599"/>
            <a:chExt cx="100549" cy="1616903"/>
          </a:xfrm>
        </p:grpSpPr>
        <p:sp>
          <p:nvSpPr>
            <p:cNvPr id="34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61"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4"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5"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8"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nvGrpSpPr>
          <p:cNvPr id="100" name="Ryhmä 99"/>
          <p:cNvGrpSpPr/>
          <p:nvPr/>
        </p:nvGrpSpPr>
        <p:grpSpPr>
          <a:xfrm rot="10800000">
            <a:off x="2953857" y="4074840"/>
            <a:ext cx="154574" cy="2485657"/>
            <a:chOff x="3676548" y="4780599"/>
            <a:chExt cx="100549" cy="1616903"/>
          </a:xfrm>
        </p:grpSpPr>
        <p:sp>
          <p:nvSpPr>
            <p:cNvPr id="10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2"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3"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4"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7"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nvGrpSpPr>
          <p:cNvPr id="4" name="Ryhmä 3"/>
          <p:cNvGrpSpPr/>
          <p:nvPr/>
        </p:nvGrpSpPr>
        <p:grpSpPr>
          <a:xfrm>
            <a:off x="570300" y="1459504"/>
            <a:ext cx="5816553" cy="2700000"/>
            <a:chOff x="570300" y="1573804"/>
            <a:chExt cx="5816553" cy="2700000"/>
          </a:xfrm>
        </p:grpSpPr>
        <p:pic>
          <p:nvPicPr>
            <p:cNvPr id="247" name="Kuva 246"/>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4185674" y="3077473"/>
              <a:ext cx="359200" cy="360000"/>
            </a:xfrm>
            <a:prstGeom prst="rect">
              <a:avLst/>
            </a:prstGeom>
          </p:spPr>
        </p:pic>
        <p:pic>
          <p:nvPicPr>
            <p:cNvPr id="246" name="Kuva 245"/>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2338583" y="3076772"/>
              <a:ext cx="359200" cy="360000"/>
            </a:xfrm>
            <a:prstGeom prst="rect">
              <a:avLst/>
            </a:prstGeom>
          </p:spPr>
        </p:pic>
        <p:grpSp>
          <p:nvGrpSpPr>
            <p:cNvPr id="120" name="Ryhmä 119"/>
            <p:cNvGrpSpPr>
              <a:grpSpLocks noChangeAspect="1"/>
            </p:cNvGrpSpPr>
            <p:nvPr/>
          </p:nvGrpSpPr>
          <p:grpSpPr>
            <a:xfrm>
              <a:off x="570300" y="1573804"/>
              <a:ext cx="5816553" cy="2700000"/>
              <a:chOff x="803431" y="1443833"/>
              <a:chExt cx="5338204" cy="2477954"/>
            </a:xfrm>
          </p:grpSpPr>
          <p:pic>
            <p:nvPicPr>
              <p:cNvPr id="122"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23226" y="1751089"/>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003533" y="175869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7" name="Ryhmä 126"/>
              <p:cNvGrpSpPr/>
              <p:nvPr/>
            </p:nvGrpSpPr>
            <p:grpSpPr>
              <a:xfrm rot="10800000">
                <a:off x="803431" y="1443833"/>
                <a:ext cx="5338204" cy="2477954"/>
                <a:chOff x="725872" y="6893892"/>
                <a:chExt cx="5338204" cy="2477954"/>
              </a:xfrm>
            </p:grpSpPr>
            <p:cxnSp>
              <p:nvCxnSpPr>
                <p:cNvPr id="129" name="Suora yhdysviiva 128"/>
                <p:cNvCxnSpPr>
                  <a:stCxn id="242" idx="2"/>
                  <a:endCxn id="247" idx="3"/>
                </p:cNvCxnSpPr>
                <p:nvPr/>
              </p:nvCxnSpPr>
              <p:spPr>
                <a:xfrm rot="10800000" flipV="1">
                  <a:off x="2746613" y="7826241"/>
                  <a:ext cx="197262" cy="4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3" name="Ryhmä 132"/>
                <p:cNvGrpSpPr/>
                <p:nvPr/>
              </p:nvGrpSpPr>
              <p:grpSpPr>
                <a:xfrm rot="10800000">
                  <a:off x="4536523" y="8619782"/>
                  <a:ext cx="462280" cy="752064"/>
                  <a:chOff x="1717692" y="1853508"/>
                  <a:chExt cx="505086" cy="821704"/>
                </a:xfrm>
              </p:grpSpPr>
              <p:pic>
                <p:nvPicPr>
                  <p:cNvPr id="244" name="Kuva 243"/>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86191" y="1853508"/>
                    <a:ext cx="359245" cy="360045"/>
                  </a:xfrm>
                  <a:prstGeom prst="rect">
                    <a:avLst/>
                  </a:prstGeom>
                </p:spPr>
              </p:pic>
              <p:pic>
                <p:nvPicPr>
                  <p:cNvPr id="245" name="Kuva 244"/>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717692" y="2230871"/>
                    <a:ext cx="505086" cy="444341"/>
                  </a:xfrm>
                  <a:prstGeom prst="rect">
                    <a:avLst/>
                  </a:prstGeom>
                </p:spPr>
              </p:pic>
            </p:grpSp>
            <p:cxnSp>
              <p:nvCxnSpPr>
                <p:cNvPr id="135" name="Suora yhdysviiva 134"/>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6"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4870" y="8444513"/>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7" name="Ryhmä 136"/>
                <p:cNvGrpSpPr/>
                <p:nvPr/>
              </p:nvGrpSpPr>
              <p:grpSpPr>
                <a:xfrm rot="10800000">
                  <a:off x="725872" y="6893892"/>
                  <a:ext cx="5338204" cy="2471274"/>
                  <a:chOff x="553778" y="1860807"/>
                  <a:chExt cx="5832511" cy="2700111"/>
                </a:xfrm>
              </p:grpSpPr>
              <p:grpSp>
                <p:nvGrpSpPr>
                  <p:cNvPr id="139" name="Ryhmä 138"/>
                  <p:cNvGrpSpPr/>
                  <p:nvPr/>
                </p:nvGrpSpPr>
                <p:grpSpPr>
                  <a:xfrm>
                    <a:off x="2858274" y="2192624"/>
                    <a:ext cx="1149873" cy="1827443"/>
                    <a:chOff x="2858274" y="2192624"/>
                    <a:chExt cx="1149873" cy="1827443"/>
                  </a:xfrm>
                </p:grpSpPr>
                <p:pic>
                  <p:nvPicPr>
                    <p:cNvPr id="191"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17155" y="3954979"/>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0"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354223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1"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2"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7660" y="354223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3"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3073" y="2192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0" name="Ryhmä 139"/>
                  <p:cNvGrpSpPr/>
                  <p:nvPr/>
                </p:nvGrpSpPr>
                <p:grpSpPr>
                  <a:xfrm rot="10800000">
                    <a:off x="3958316" y="2192624"/>
                    <a:ext cx="947648" cy="1827443"/>
                    <a:chOff x="1951443" y="6692624"/>
                    <a:chExt cx="947648" cy="1827443"/>
                  </a:xfrm>
                </p:grpSpPr>
                <p:cxnSp>
                  <p:nvCxnSpPr>
                    <p:cNvPr id="182" name="Suora yhdysviiva 181"/>
                    <p:cNvCxnSpPr>
                      <a:stCxn id="191" idx="2"/>
                      <a:endCxn id="146" idx="1"/>
                    </p:cNvCxnSpPr>
                    <p:nvPr/>
                  </p:nvCxnSpPr>
                  <p:spPr>
                    <a:xfrm rot="10800000" flipV="1">
                      <a:off x="2678502" y="6692624"/>
                      <a:ext cx="216506" cy="134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uora yhdysviiva 183"/>
                    <p:cNvCxnSpPr>
                      <a:stCxn id="243" idx="2"/>
                      <a:endCxn id="150" idx="2"/>
                    </p:cNvCxnSpPr>
                    <p:nvPr/>
                  </p:nvCxnSpPr>
                  <p:spPr>
                    <a:xfrm rot="10800000">
                      <a:off x="1951443" y="8474521"/>
                      <a:ext cx="947648" cy="455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1" name="Ryhmä 140"/>
                  <p:cNvGrpSpPr/>
                  <p:nvPr/>
                </p:nvGrpSpPr>
                <p:grpSpPr>
                  <a:xfrm>
                    <a:off x="1970235" y="2194613"/>
                    <a:ext cx="933282" cy="1347620"/>
                    <a:chOff x="1970235" y="2194613"/>
                    <a:chExt cx="933282" cy="1347620"/>
                  </a:xfrm>
                </p:grpSpPr>
                <p:cxnSp>
                  <p:nvCxnSpPr>
                    <p:cNvPr id="178" name="Suora yhdysviiva 177"/>
                    <p:cNvCxnSpPr>
                      <a:stCxn id="246" idx="1"/>
                      <a:endCxn id="240" idx="2"/>
                    </p:cNvCxnSpPr>
                    <p:nvPr/>
                  </p:nvCxnSpPr>
                  <p:spPr>
                    <a:xfrm>
                      <a:off x="2687737" y="3541095"/>
                      <a:ext cx="215779" cy="113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uora yhdysviiva 178"/>
                    <p:cNvCxnSpPr>
                      <a:stCxn id="245" idx="2"/>
                      <a:endCxn id="241"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2" name="Ryhmä 141"/>
                  <p:cNvGrpSpPr/>
                  <p:nvPr/>
                </p:nvGrpSpPr>
                <p:grpSpPr>
                  <a:xfrm>
                    <a:off x="553778" y="2110001"/>
                    <a:ext cx="5832511" cy="2450917"/>
                    <a:chOff x="553778" y="2110001"/>
                    <a:chExt cx="5832511" cy="2450917"/>
                  </a:xfrm>
                </p:grpSpPr>
                <p:grpSp>
                  <p:nvGrpSpPr>
                    <p:cNvPr id="151" name="Ryhmä 150"/>
                    <p:cNvGrpSpPr/>
                    <p:nvPr/>
                  </p:nvGrpSpPr>
                  <p:grpSpPr>
                    <a:xfrm rot="10800000">
                      <a:off x="553778" y="2110001"/>
                      <a:ext cx="680718" cy="2450917"/>
                      <a:chOff x="3478577" y="6303884"/>
                      <a:chExt cx="680718" cy="2450917"/>
                    </a:xfrm>
                  </p:grpSpPr>
                  <p:cxnSp>
                    <p:nvCxnSpPr>
                      <p:cNvPr id="158" name="Suora yhdysviiva 157"/>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uora yhdysviiva 158"/>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uora yhdysviiva 159"/>
                      <p:cNvCxnSpPr/>
                      <p:nvPr/>
                    </p:nvCxnSpPr>
                    <p:spPr>
                      <a:xfrm rot="10800000">
                        <a:off x="3478577" y="732113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uora yhdysviiva 160"/>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2" name="Tekstiruutu 161"/>
                      <p:cNvSpPr txBox="1"/>
                      <p:nvPr/>
                    </p:nvSpPr>
                    <p:spPr>
                      <a:xfrm>
                        <a:off x="3650981" y="7243307"/>
                        <a:ext cx="40257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163" name="Tekstiruutu 162"/>
                      <p:cNvSpPr txBox="1"/>
                      <p:nvPr/>
                    </p:nvSpPr>
                    <p:spPr>
                      <a:xfrm>
                        <a:off x="3656914" y="8586663"/>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sp>
                    <p:nvSpPr>
                      <p:cNvPr id="177" name="Tekstiruutu 176"/>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52" name="Ryhmä 151"/>
                    <p:cNvGrpSpPr/>
                    <p:nvPr/>
                  </p:nvGrpSpPr>
                  <p:grpSpPr>
                    <a:xfrm>
                      <a:off x="5630914" y="3946817"/>
                      <a:ext cx="755375" cy="592764"/>
                      <a:chOff x="3470915" y="6230496"/>
                      <a:chExt cx="755375" cy="592764"/>
                    </a:xfrm>
                  </p:grpSpPr>
                  <p:cxnSp>
                    <p:nvCxnSpPr>
                      <p:cNvPr id="153" name="Suora yhdysviiva 152"/>
                      <p:cNvCxnSpPr/>
                      <p:nvPr/>
                    </p:nvCxnSpPr>
                    <p:spPr>
                      <a:xfrm flipV="1">
                        <a:off x="3540035" y="6293657"/>
                        <a:ext cx="4189" cy="455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uora yhdysviiva 153"/>
                      <p:cNvCxnSpPr/>
                      <p:nvPr/>
                    </p:nvCxnSpPr>
                    <p:spPr>
                      <a:xfrm rot="10800000">
                        <a:off x="3475307" y="629582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5" name="Tekstiruutu 154"/>
                      <p:cNvSpPr txBox="1"/>
                      <p:nvPr/>
                    </p:nvSpPr>
                    <p:spPr>
                      <a:xfrm>
                        <a:off x="3635269" y="6230496"/>
                        <a:ext cx="591021"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156" name="Suora yhdysviiva 155"/>
                      <p:cNvCxnSpPr/>
                      <p:nvPr/>
                    </p:nvCxnSpPr>
                    <p:spPr>
                      <a:xfrm rot="10800000">
                        <a:off x="3470915" y="674838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7" name="Tekstiruutu 156"/>
                      <p:cNvSpPr txBox="1"/>
                      <p:nvPr/>
                    </p:nvSpPr>
                    <p:spPr>
                      <a:xfrm>
                        <a:off x="3638387" y="6669372"/>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cxnSp>
                <p:nvCxnSpPr>
                  <p:cNvPr id="143" name="Suora yhdysviiva 142"/>
                  <p:cNvCxnSpPr/>
                  <p:nvPr/>
                </p:nvCxnSpPr>
                <p:spPr>
                  <a:xfrm flipV="1">
                    <a:off x="1355788" y="4466839"/>
                    <a:ext cx="4161209" cy="2482"/>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144" name="Ryhmä 143"/>
                  <p:cNvGrpSpPr/>
                  <p:nvPr/>
                </p:nvGrpSpPr>
                <p:grpSpPr>
                  <a:xfrm>
                    <a:off x="4179542" y="1860807"/>
                    <a:ext cx="978966" cy="2337940"/>
                    <a:chOff x="4179542" y="1860807"/>
                    <a:chExt cx="978966" cy="2337940"/>
                  </a:xfrm>
                </p:grpSpPr>
                <p:pic>
                  <p:nvPicPr>
                    <p:cNvPr id="146" name="Kuva 145"/>
                    <p:cNvPicPr>
                      <a:picLocks noChangeAspect="1"/>
                    </p:cNvPicPr>
                    <p:nvPr/>
                  </p:nvPicPr>
                  <p:blipFill>
                    <a:blip r:embed="rId10">
                      <a:extLst>
                        <a:ext uri="{28A0092B-C50C-407E-A947-70E740481C1C}">
                          <a14:useLocalDpi xmlns:a14="http://schemas.microsoft.com/office/drawing/2010/main" val="0"/>
                        </a:ext>
                      </a:extLst>
                    </a:blip>
                    <a:srcRect/>
                    <a:stretch/>
                  </p:blipFill>
                  <p:spPr>
                    <a:xfrm>
                      <a:off x="4179542" y="3838702"/>
                      <a:ext cx="359245" cy="360045"/>
                    </a:xfrm>
                    <a:prstGeom prst="rect">
                      <a:avLst/>
                    </a:prstGeom>
                  </p:spPr>
                </p:pic>
                <p:grpSp>
                  <p:nvGrpSpPr>
                    <p:cNvPr id="147" name="Ryhmä 146"/>
                    <p:cNvGrpSpPr/>
                    <p:nvPr/>
                  </p:nvGrpSpPr>
                  <p:grpSpPr>
                    <a:xfrm>
                      <a:off x="4653422" y="1860807"/>
                      <a:ext cx="505086" cy="821704"/>
                      <a:chOff x="1781612" y="1860807"/>
                      <a:chExt cx="505086" cy="821704"/>
                    </a:xfrm>
                  </p:grpSpPr>
                  <p:pic>
                    <p:nvPicPr>
                      <p:cNvPr id="149" name="Kuva 148"/>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850111" y="1860807"/>
                        <a:ext cx="359245" cy="360045"/>
                      </a:xfrm>
                      <a:prstGeom prst="rect">
                        <a:avLst/>
                      </a:prstGeom>
                    </p:spPr>
                  </p:pic>
                  <p:pic>
                    <p:nvPicPr>
                      <p:cNvPr id="150" name="Kuva 149"/>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781612" y="2238170"/>
                        <a:ext cx="505086" cy="444341"/>
                      </a:xfrm>
                      <a:prstGeom prst="rect">
                        <a:avLst/>
                      </a:prstGeom>
                    </p:spPr>
                  </p:pic>
                </p:grpSp>
                <p:pic>
                  <p:nvPicPr>
                    <p:cNvPr id="14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4808212" y="2700628"/>
                      <a:ext cx="184152" cy="181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grpSp>
      <p:grpSp>
        <p:nvGrpSpPr>
          <p:cNvPr id="248" name="Ryhmä 247"/>
          <p:cNvGrpSpPr/>
          <p:nvPr/>
        </p:nvGrpSpPr>
        <p:grpSpPr>
          <a:xfrm rot="10800000">
            <a:off x="493232" y="6471719"/>
            <a:ext cx="5816553" cy="2700000"/>
            <a:chOff x="570300" y="1573804"/>
            <a:chExt cx="5816553" cy="2700000"/>
          </a:xfrm>
        </p:grpSpPr>
        <p:pic>
          <p:nvPicPr>
            <p:cNvPr id="249" name="Kuva 248"/>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4185674" y="3077473"/>
              <a:ext cx="359200" cy="360000"/>
            </a:xfrm>
            <a:prstGeom prst="rect">
              <a:avLst/>
            </a:prstGeom>
          </p:spPr>
        </p:pic>
        <p:pic>
          <p:nvPicPr>
            <p:cNvPr id="250" name="Kuva 249"/>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2338583" y="3076772"/>
              <a:ext cx="359200" cy="360000"/>
            </a:xfrm>
            <a:prstGeom prst="rect">
              <a:avLst/>
            </a:prstGeom>
          </p:spPr>
        </p:pic>
        <p:grpSp>
          <p:nvGrpSpPr>
            <p:cNvPr id="251" name="Ryhmä 250"/>
            <p:cNvGrpSpPr>
              <a:grpSpLocks noChangeAspect="1"/>
            </p:cNvGrpSpPr>
            <p:nvPr/>
          </p:nvGrpSpPr>
          <p:grpSpPr>
            <a:xfrm>
              <a:off x="570300" y="1573804"/>
              <a:ext cx="5816553" cy="2700000"/>
              <a:chOff x="803431" y="1443833"/>
              <a:chExt cx="5338204" cy="2477954"/>
            </a:xfrm>
          </p:grpSpPr>
          <p:pic>
            <p:nvPicPr>
              <p:cNvPr id="252"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23226" y="1751089"/>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3"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003533" y="175869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54" name="Ryhmä 253"/>
              <p:cNvGrpSpPr/>
              <p:nvPr/>
            </p:nvGrpSpPr>
            <p:grpSpPr>
              <a:xfrm rot="10800000">
                <a:off x="803431" y="1443833"/>
                <a:ext cx="5338204" cy="2477954"/>
                <a:chOff x="725872" y="6893892"/>
                <a:chExt cx="5338204" cy="2477954"/>
              </a:xfrm>
            </p:grpSpPr>
            <p:cxnSp>
              <p:nvCxnSpPr>
                <p:cNvPr id="255" name="Suora yhdysviiva 254"/>
                <p:cNvCxnSpPr>
                  <a:stCxn id="293" idx="2"/>
                  <a:endCxn id="249" idx="3"/>
                </p:cNvCxnSpPr>
                <p:nvPr/>
              </p:nvCxnSpPr>
              <p:spPr>
                <a:xfrm rot="10800000" flipV="1">
                  <a:off x="2746613" y="7826241"/>
                  <a:ext cx="197262" cy="4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56" name="Ryhmä 255"/>
                <p:cNvGrpSpPr/>
                <p:nvPr/>
              </p:nvGrpSpPr>
              <p:grpSpPr>
                <a:xfrm rot="10800000">
                  <a:off x="4536523" y="8619782"/>
                  <a:ext cx="462280" cy="752064"/>
                  <a:chOff x="1717693" y="1853508"/>
                  <a:chExt cx="505086" cy="821704"/>
                </a:xfrm>
              </p:grpSpPr>
              <p:pic>
                <p:nvPicPr>
                  <p:cNvPr id="295" name="Kuva 294"/>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86191" y="1853508"/>
                    <a:ext cx="359245" cy="360045"/>
                  </a:xfrm>
                  <a:prstGeom prst="rect">
                    <a:avLst/>
                  </a:prstGeom>
                </p:spPr>
              </p:pic>
              <p:pic>
                <p:nvPicPr>
                  <p:cNvPr id="296" name="Kuva 295"/>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717693" y="2230871"/>
                    <a:ext cx="505086" cy="444341"/>
                  </a:xfrm>
                  <a:prstGeom prst="rect">
                    <a:avLst/>
                  </a:prstGeom>
                </p:spPr>
              </p:pic>
            </p:grpSp>
            <p:cxnSp>
              <p:nvCxnSpPr>
                <p:cNvPr id="257" name="Suora yhdysviiva 256"/>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25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4870" y="8444513"/>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59" name="Ryhmä 258"/>
                <p:cNvGrpSpPr/>
                <p:nvPr/>
              </p:nvGrpSpPr>
              <p:grpSpPr>
                <a:xfrm rot="10800000">
                  <a:off x="725872" y="6893892"/>
                  <a:ext cx="5338204" cy="2471274"/>
                  <a:chOff x="553778" y="1860807"/>
                  <a:chExt cx="5832511" cy="2700111"/>
                </a:xfrm>
              </p:grpSpPr>
              <p:grpSp>
                <p:nvGrpSpPr>
                  <p:cNvPr id="260" name="Ryhmä 259"/>
                  <p:cNvGrpSpPr/>
                  <p:nvPr/>
                </p:nvGrpSpPr>
                <p:grpSpPr>
                  <a:xfrm>
                    <a:off x="2858274" y="2192624"/>
                    <a:ext cx="1149873" cy="1827443"/>
                    <a:chOff x="2858274" y="2192624"/>
                    <a:chExt cx="1149873" cy="1827443"/>
                  </a:xfrm>
                </p:grpSpPr>
                <p:pic>
                  <p:nvPicPr>
                    <p:cNvPr id="290"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17155" y="3954979"/>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1"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354223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2"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3"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7660" y="354223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4"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3073" y="2192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1" name="Ryhmä 260"/>
                  <p:cNvGrpSpPr/>
                  <p:nvPr/>
                </p:nvGrpSpPr>
                <p:grpSpPr>
                  <a:xfrm rot="10800000">
                    <a:off x="3958316" y="2192624"/>
                    <a:ext cx="947648" cy="1827443"/>
                    <a:chOff x="1951443" y="6692624"/>
                    <a:chExt cx="947648" cy="1827443"/>
                  </a:xfrm>
                </p:grpSpPr>
                <p:cxnSp>
                  <p:nvCxnSpPr>
                    <p:cNvPr id="288" name="Suora yhdysviiva 287"/>
                    <p:cNvCxnSpPr>
                      <a:stCxn id="290" idx="2"/>
                      <a:endCxn id="266" idx="1"/>
                    </p:cNvCxnSpPr>
                    <p:nvPr/>
                  </p:nvCxnSpPr>
                  <p:spPr>
                    <a:xfrm rot="10800000" flipV="1">
                      <a:off x="2678502" y="6692624"/>
                      <a:ext cx="216506" cy="134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uora yhdysviiva 288"/>
                    <p:cNvCxnSpPr>
                      <a:stCxn id="294" idx="2"/>
                      <a:endCxn id="270" idx="2"/>
                    </p:cNvCxnSpPr>
                    <p:nvPr/>
                  </p:nvCxnSpPr>
                  <p:spPr>
                    <a:xfrm rot="10800000">
                      <a:off x="1951443" y="8474521"/>
                      <a:ext cx="947648" cy="455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2" name="Ryhmä 261"/>
                  <p:cNvGrpSpPr/>
                  <p:nvPr/>
                </p:nvGrpSpPr>
                <p:grpSpPr>
                  <a:xfrm>
                    <a:off x="1970235" y="2194613"/>
                    <a:ext cx="933282" cy="1347620"/>
                    <a:chOff x="1970235" y="2194613"/>
                    <a:chExt cx="933282" cy="1347620"/>
                  </a:xfrm>
                </p:grpSpPr>
                <p:cxnSp>
                  <p:nvCxnSpPr>
                    <p:cNvPr id="285" name="Suora yhdysviiva 284"/>
                    <p:cNvCxnSpPr>
                      <a:stCxn id="250" idx="1"/>
                      <a:endCxn id="291" idx="2"/>
                    </p:cNvCxnSpPr>
                    <p:nvPr/>
                  </p:nvCxnSpPr>
                  <p:spPr>
                    <a:xfrm>
                      <a:off x="2687737" y="3541095"/>
                      <a:ext cx="215779" cy="113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uora yhdysviiva 286"/>
                    <p:cNvCxnSpPr>
                      <a:stCxn id="296" idx="2"/>
                      <a:endCxn id="292"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3" name="Ryhmä 262"/>
                  <p:cNvGrpSpPr/>
                  <p:nvPr/>
                </p:nvGrpSpPr>
                <p:grpSpPr>
                  <a:xfrm>
                    <a:off x="553778" y="2110001"/>
                    <a:ext cx="5832511" cy="2450917"/>
                    <a:chOff x="553778" y="2110001"/>
                    <a:chExt cx="5832511" cy="2450917"/>
                  </a:xfrm>
                </p:grpSpPr>
                <p:grpSp>
                  <p:nvGrpSpPr>
                    <p:cNvPr id="271" name="Ryhmä 270"/>
                    <p:cNvGrpSpPr/>
                    <p:nvPr/>
                  </p:nvGrpSpPr>
                  <p:grpSpPr>
                    <a:xfrm rot="10800000">
                      <a:off x="553778" y="2110001"/>
                      <a:ext cx="680718" cy="2450917"/>
                      <a:chOff x="3478577" y="6303884"/>
                      <a:chExt cx="680718" cy="2450917"/>
                    </a:xfrm>
                  </p:grpSpPr>
                  <p:cxnSp>
                    <p:nvCxnSpPr>
                      <p:cNvPr id="278" name="Suora yhdysviiva 277"/>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uora yhdysviiva 278"/>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uora yhdysviiva 279"/>
                      <p:cNvCxnSpPr/>
                      <p:nvPr/>
                    </p:nvCxnSpPr>
                    <p:spPr>
                      <a:xfrm rot="10800000">
                        <a:off x="3478577" y="732113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uora yhdysviiva 280"/>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2" name="Tekstiruutu 281"/>
                      <p:cNvSpPr txBox="1"/>
                      <p:nvPr/>
                    </p:nvSpPr>
                    <p:spPr>
                      <a:xfrm>
                        <a:off x="3650981" y="7243307"/>
                        <a:ext cx="40257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283" name="Tekstiruutu 282"/>
                      <p:cNvSpPr txBox="1"/>
                      <p:nvPr/>
                    </p:nvSpPr>
                    <p:spPr>
                      <a:xfrm>
                        <a:off x="3656914" y="8586663"/>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sp>
                    <p:nvSpPr>
                      <p:cNvPr id="284" name="Tekstiruutu 283"/>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272" name="Ryhmä 271"/>
                    <p:cNvGrpSpPr/>
                    <p:nvPr/>
                  </p:nvGrpSpPr>
                  <p:grpSpPr>
                    <a:xfrm>
                      <a:off x="5630914" y="3946817"/>
                      <a:ext cx="755375" cy="592764"/>
                      <a:chOff x="3470915" y="6230496"/>
                      <a:chExt cx="755375" cy="592764"/>
                    </a:xfrm>
                  </p:grpSpPr>
                  <p:cxnSp>
                    <p:nvCxnSpPr>
                      <p:cNvPr id="273" name="Suora yhdysviiva 272"/>
                      <p:cNvCxnSpPr/>
                      <p:nvPr/>
                    </p:nvCxnSpPr>
                    <p:spPr>
                      <a:xfrm flipV="1">
                        <a:off x="3540035" y="6293657"/>
                        <a:ext cx="4189" cy="455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uora yhdysviiva 273"/>
                      <p:cNvCxnSpPr/>
                      <p:nvPr/>
                    </p:nvCxnSpPr>
                    <p:spPr>
                      <a:xfrm rot="10800000">
                        <a:off x="3475307" y="629582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5" name="Tekstiruutu 274"/>
                      <p:cNvSpPr txBox="1"/>
                      <p:nvPr/>
                    </p:nvSpPr>
                    <p:spPr>
                      <a:xfrm>
                        <a:off x="3635269" y="6230496"/>
                        <a:ext cx="591021"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276" name="Suora yhdysviiva 275"/>
                      <p:cNvCxnSpPr/>
                      <p:nvPr/>
                    </p:nvCxnSpPr>
                    <p:spPr>
                      <a:xfrm rot="10800000">
                        <a:off x="3470915" y="674838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7" name="Tekstiruutu 276"/>
                      <p:cNvSpPr txBox="1"/>
                      <p:nvPr/>
                    </p:nvSpPr>
                    <p:spPr>
                      <a:xfrm>
                        <a:off x="3638387" y="6669372"/>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cxnSp>
                <p:nvCxnSpPr>
                  <p:cNvPr id="264" name="Suora yhdysviiva 263"/>
                  <p:cNvCxnSpPr/>
                  <p:nvPr/>
                </p:nvCxnSpPr>
                <p:spPr>
                  <a:xfrm flipV="1">
                    <a:off x="1355788" y="4466839"/>
                    <a:ext cx="4161209" cy="2482"/>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265" name="Ryhmä 264"/>
                  <p:cNvGrpSpPr/>
                  <p:nvPr/>
                </p:nvGrpSpPr>
                <p:grpSpPr>
                  <a:xfrm>
                    <a:off x="4179543" y="1860807"/>
                    <a:ext cx="978966" cy="2337940"/>
                    <a:chOff x="4179543" y="1860807"/>
                    <a:chExt cx="978966" cy="2337940"/>
                  </a:xfrm>
                </p:grpSpPr>
                <p:pic>
                  <p:nvPicPr>
                    <p:cNvPr id="266" name="Kuva 265"/>
                    <p:cNvPicPr>
                      <a:picLocks noChangeAspect="1"/>
                    </p:cNvPicPr>
                    <p:nvPr/>
                  </p:nvPicPr>
                  <p:blipFill>
                    <a:blip r:embed="rId10">
                      <a:extLst>
                        <a:ext uri="{28A0092B-C50C-407E-A947-70E740481C1C}">
                          <a14:useLocalDpi xmlns:a14="http://schemas.microsoft.com/office/drawing/2010/main" val="0"/>
                        </a:ext>
                      </a:extLst>
                    </a:blip>
                    <a:srcRect/>
                    <a:stretch/>
                  </p:blipFill>
                  <p:spPr>
                    <a:xfrm>
                      <a:off x="4179543" y="3838702"/>
                      <a:ext cx="359245" cy="360045"/>
                    </a:xfrm>
                    <a:prstGeom prst="rect">
                      <a:avLst/>
                    </a:prstGeom>
                  </p:spPr>
                </p:pic>
                <p:grpSp>
                  <p:nvGrpSpPr>
                    <p:cNvPr id="267" name="Ryhmä 266"/>
                    <p:cNvGrpSpPr/>
                    <p:nvPr/>
                  </p:nvGrpSpPr>
                  <p:grpSpPr>
                    <a:xfrm>
                      <a:off x="4653423" y="1860807"/>
                      <a:ext cx="505086" cy="821704"/>
                      <a:chOff x="1781613" y="1860807"/>
                      <a:chExt cx="505086" cy="821704"/>
                    </a:xfrm>
                  </p:grpSpPr>
                  <p:pic>
                    <p:nvPicPr>
                      <p:cNvPr id="269" name="Kuva 268"/>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850111" y="1860807"/>
                        <a:ext cx="359245" cy="360045"/>
                      </a:xfrm>
                      <a:prstGeom prst="rect">
                        <a:avLst/>
                      </a:prstGeom>
                    </p:spPr>
                  </p:pic>
                  <p:pic>
                    <p:nvPicPr>
                      <p:cNvPr id="270" name="Kuva 269"/>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781613" y="2238170"/>
                        <a:ext cx="505086" cy="444341"/>
                      </a:xfrm>
                      <a:prstGeom prst="rect">
                        <a:avLst/>
                      </a:prstGeom>
                    </p:spPr>
                  </p:pic>
                </p:grpSp>
                <p:pic>
                  <p:nvPicPr>
                    <p:cNvPr id="26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4808212" y="2700628"/>
                      <a:ext cx="184152" cy="181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grpSp>
      <p:sp>
        <p:nvSpPr>
          <p:cNvPr id="145" name="Suorakulmio 244"/>
          <p:cNvSpPr>
            <a:spLocks noChangeArrowheads="1"/>
          </p:cNvSpPr>
          <p:nvPr/>
        </p:nvSpPr>
        <p:spPr bwMode="auto">
          <a:xfrm>
            <a:off x="4474122" y="5732600"/>
            <a:ext cx="116115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Työalueen kohdalle tien reunaan sijoitetaan sulkupylväät.</a:t>
            </a:r>
          </a:p>
        </p:txBody>
      </p:sp>
      <p:sp>
        <p:nvSpPr>
          <p:cNvPr id="165" name="Suorakulmio 244"/>
          <p:cNvSpPr>
            <a:spLocks noChangeArrowheads="1"/>
          </p:cNvSpPr>
          <p:nvPr/>
        </p:nvSpPr>
        <p:spPr bwMode="auto">
          <a:xfrm>
            <a:off x="4597376" y="4848964"/>
            <a:ext cx="1383231"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2" name="Text Box 3">
            <a:extLst>
              <a:ext uri="{FF2B5EF4-FFF2-40B4-BE49-F238E27FC236}">
                <a16:creationId xmlns:a16="http://schemas.microsoft.com/office/drawing/2014/main" id="{2E36DDA7-AD24-ED58-5912-6AE0B2D56EA9}"/>
              </a:ext>
            </a:extLst>
          </p:cNvPr>
          <p:cNvSpPr txBox="1">
            <a:spLocks noChangeArrowheads="1"/>
          </p:cNvSpPr>
          <p:nvPr/>
        </p:nvSpPr>
        <p:spPr bwMode="auto">
          <a:xfrm>
            <a:off x="621000" y="239134"/>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err="1">
                <a:latin typeface="Arial" panose="020B0604020202020204" pitchFamily="34" charset="0"/>
                <a:cs typeface="Arial" panose="020B0604020202020204" pitchFamily="34" charset="0"/>
              </a:rPr>
              <a:t>Tunkkaus</a:t>
            </a:r>
            <a:r>
              <a:rPr lang="fi-FI" altLang="fi-FI" sz="1300" dirty="0">
                <a:latin typeface="Arial" panose="020B0604020202020204" pitchFamily="34" charset="0"/>
                <a:cs typeface="Arial" panose="020B0604020202020204" pitchFamily="34" charset="0"/>
              </a:rPr>
              <a:t> / poraus tien ali tai muu työ ajoradan molemmin puolin,</a:t>
            </a:r>
          </a:p>
          <a:p>
            <a:pPr>
              <a:spcBef>
                <a:spcPct val="0"/>
              </a:spcBef>
              <a:buNone/>
            </a:pPr>
            <a:r>
              <a:rPr lang="fi-FI" altLang="fi-FI" sz="1300" dirty="0">
                <a:latin typeface="Arial" panose="020B0604020202020204" pitchFamily="34" charset="0"/>
                <a:cs typeface="Arial" panose="020B0604020202020204" pitchFamily="34" charset="0"/>
              </a:rPr>
              <a:t>työ ja kalusto ajoradan ulkopuolella.</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100 km/h </a:t>
            </a:r>
            <a:r>
              <a:rPr lang="fi-FI" altLang="fi-FI" sz="1300" dirty="0">
                <a:latin typeface="Arial" panose="020B0604020202020204" pitchFamily="34" charset="0"/>
                <a:cs typeface="Arial" panose="020B0604020202020204" pitchFamily="34" charset="0"/>
                <a:sym typeface="Wingdings" panose="05000000000000000000" pitchFamily="2" charset="2"/>
              </a:rPr>
              <a:t> 60 km/h.</a:t>
            </a:r>
            <a:endParaRPr lang="fi-FI" altLang="fi-FI" sz="1300" dirty="0">
              <a:latin typeface="Arial" panose="020B0604020202020204" pitchFamily="34" charset="0"/>
              <a:cs typeface="Arial" panose="020B0604020202020204" pitchFamily="34" charset="0"/>
            </a:endParaRPr>
          </a:p>
        </p:txBody>
      </p:sp>
      <p:sp>
        <p:nvSpPr>
          <p:cNvPr id="3" name="Suorakulmio 244">
            <a:extLst>
              <a:ext uri="{FF2B5EF4-FFF2-40B4-BE49-F238E27FC236}">
                <a16:creationId xmlns:a16="http://schemas.microsoft.com/office/drawing/2014/main" id="{1B356B62-1496-4FE0-9D80-3F5D2C06F28A}"/>
              </a:ext>
            </a:extLst>
          </p:cNvPr>
          <p:cNvSpPr>
            <a:spLocks noChangeArrowheads="1"/>
          </p:cNvSpPr>
          <p:nvPr/>
        </p:nvSpPr>
        <p:spPr bwMode="auto">
          <a:xfrm>
            <a:off x="1629000" y="487509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5" name="Ryhmä 4">
            <a:extLst>
              <a:ext uri="{FF2B5EF4-FFF2-40B4-BE49-F238E27FC236}">
                <a16:creationId xmlns:a16="http://schemas.microsoft.com/office/drawing/2014/main" id="{EA9FE037-7947-2F41-D759-F463F0F6531E}"/>
              </a:ext>
            </a:extLst>
          </p:cNvPr>
          <p:cNvGrpSpPr/>
          <p:nvPr/>
        </p:nvGrpSpPr>
        <p:grpSpPr>
          <a:xfrm>
            <a:off x="3834249" y="5889830"/>
            <a:ext cx="509060" cy="396000"/>
            <a:chOff x="3819325" y="6000740"/>
            <a:chExt cx="509060" cy="396000"/>
          </a:xfrm>
        </p:grpSpPr>
        <p:cxnSp>
          <p:nvCxnSpPr>
            <p:cNvPr id="7" name="Suora yhdysviiva 387">
              <a:extLst>
                <a:ext uri="{FF2B5EF4-FFF2-40B4-BE49-F238E27FC236}">
                  <a16:creationId xmlns:a16="http://schemas.microsoft.com/office/drawing/2014/main" id="{E310BC10-A436-8843-BEF4-D08C22F8FBC7}"/>
                </a:ext>
              </a:extLst>
            </p:cNvPr>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8" name="Kuva 24">
              <a:extLst>
                <a:ext uri="{FF2B5EF4-FFF2-40B4-BE49-F238E27FC236}">
                  <a16:creationId xmlns:a16="http://schemas.microsoft.com/office/drawing/2014/main" id="{D120ECD8-580A-9E79-CE15-5A2E73F4D29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9" name="Ryhmä 8">
            <a:extLst>
              <a:ext uri="{FF2B5EF4-FFF2-40B4-BE49-F238E27FC236}">
                <a16:creationId xmlns:a16="http://schemas.microsoft.com/office/drawing/2014/main" id="{88E185D9-8C12-1539-4050-2795701DBC2B}"/>
              </a:ext>
            </a:extLst>
          </p:cNvPr>
          <p:cNvGrpSpPr/>
          <p:nvPr/>
        </p:nvGrpSpPr>
        <p:grpSpPr>
          <a:xfrm rot="10800000">
            <a:off x="2524034" y="5500812"/>
            <a:ext cx="509060" cy="396000"/>
            <a:chOff x="3819325" y="6000740"/>
            <a:chExt cx="509060" cy="396000"/>
          </a:xfrm>
        </p:grpSpPr>
        <p:cxnSp>
          <p:nvCxnSpPr>
            <p:cNvPr id="10" name="Suora yhdysviiva 387">
              <a:extLst>
                <a:ext uri="{FF2B5EF4-FFF2-40B4-BE49-F238E27FC236}">
                  <a16:creationId xmlns:a16="http://schemas.microsoft.com/office/drawing/2014/main" id="{9BB7F3D1-1DE6-E455-A8B5-2AE493730762}"/>
                </a:ext>
              </a:extLst>
            </p:cNvPr>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11" name="Kuva 24">
              <a:extLst>
                <a:ext uri="{FF2B5EF4-FFF2-40B4-BE49-F238E27FC236}">
                  <a16:creationId xmlns:a16="http://schemas.microsoft.com/office/drawing/2014/main" id="{ADA423F6-A9CD-5970-04D7-69D9ACC1D3B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196900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4.4</a:t>
            </a:r>
          </a:p>
        </p:txBody>
      </p:sp>
      <p:sp>
        <p:nvSpPr>
          <p:cNvPr id="115" name="Suorakulmio 244"/>
          <p:cNvSpPr>
            <a:spLocks noChangeArrowheads="1"/>
          </p:cNvSpPr>
          <p:nvPr/>
        </p:nvSpPr>
        <p:spPr bwMode="auto">
          <a:xfrm>
            <a:off x="3402291" y="5032974"/>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339" name="Ryhmä 338"/>
          <p:cNvGrpSpPr/>
          <p:nvPr/>
        </p:nvGrpSpPr>
        <p:grpSpPr>
          <a:xfrm>
            <a:off x="3761014" y="4189140"/>
            <a:ext cx="154574" cy="2485657"/>
            <a:chOff x="3676548" y="4780599"/>
            <a:chExt cx="100549" cy="1616903"/>
          </a:xfrm>
        </p:grpSpPr>
        <p:sp>
          <p:nvSpPr>
            <p:cNvPr id="34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61"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4"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5"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8"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nvGrpSpPr>
          <p:cNvPr id="8" name="Ryhmä 7"/>
          <p:cNvGrpSpPr/>
          <p:nvPr/>
        </p:nvGrpSpPr>
        <p:grpSpPr>
          <a:xfrm>
            <a:off x="718322" y="6611289"/>
            <a:ext cx="5340973" cy="2502545"/>
            <a:chOff x="719323" y="6725024"/>
            <a:chExt cx="5340973" cy="2502545"/>
          </a:xfrm>
        </p:grpSpPr>
        <p:pic>
          <p:nvPicPr>
            <p:cNvPr id="122" name="Kuva 121"/>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1663" y="7329488"/>
              <a:ext cx="358262" cy="359060"/>
            </a:xfrm>
            <a:prstGeom prst="rect">
              <a:avLst/>
            </a:prstGeom>
          </p:spPr>
        </p:pic>
        <p:grpSp>
          <p:nvGrpSpPr>
            <p:cNvPr id="4" name="Ryhmä 3"/>
            <p:cNvGrpSpPr/>
            <p:nvPr/>
          </p:nvGrpSpPr>
          <p:grpSpPr>
            <a:xfrm>
              <a:off x="719323" y="6725024"/>
              <a:ext cx="5340973" cy="2502545"/>
              <a:chOff x="719323" y="6725024"/>
              <a:chExt cx="5340973" cy="2502545"/>
            </a:xfrm>
          </p:grpSpPr>
          <p:pic>
            <p:nvPicPr>
              <p:cNvPr id="123" name="Kuva 122"/>
              <p:cNvPicPr>
                <a:picLocks noChangeAspect="1"/>
              </p:cNvPicPr>
              <p:nvPr/>
            </p:nvPicPr>
            <p:blipFill>
              <a:blip r:embed="rId4">
                <a:extLst>
                  <a:ext uri="{28A0092B-C50C-407E-A947-70E740481C1C}">
                    <a14:useLocalDpi xmlns:a14="http://schemas.microsoft.com/office/drawing/2010/main" val="0"/>
                  </a:ext>
                </a:extLst>
              </a:blip>
              <a:srcRect/>
              <a:stretch/>
            </p:blipFill>
            <p:spPr>
              <a:xfrm>
                <a:off x="1813223" y="8867569"/>
                <a:ext cx="359200" cy="360000"/>
              </a:xfrm>
              <a:prstGeom prst="rect">
                <a:avLst/>
              </a:prstGeom>
            </p:spPr>
          </p:pic>
          <p:pic>
            <p:nvPicPr>
              <p:cNvPr id="120" name="Kuva 119"/>
              <p:cNvPicPr>
                <a:picLocks noChangeAspect="1"/>
              </p:cNvPicPr>
              <p:nvPr/>
            </p:nvPicPr>
            <p:blipFill>
              <a:blip r:embed="rId4">
                <a:extLst>
                  <a:ext uri="{28A0092B-C50C-407E-A947-70E740481C1C}">
                    <a14:useLocalDpi xmlns:a14="http://schemas.microsoft.com/office/drawing/2010/main" val="0"/>
                  </a:ext>
                </a:extLst>
              </a:blip>
              <a:srcRect/>
              <a:stretch/>
            </p:blipFill>
            <p:spPr>
              <a:xfrm>
                <a:off x="4677300" y="8862254"/>
                <a:ext cx="359200" cy="360000"/>
              </a:xfrm>
              <a:prstGeom prst="rect">
                <a:avLst/>
              </a:prstGeom>
            </p:spPr>
          </p:pic>
          <p:grpSp>
            <p:nvGrpSpPr>
              <p:cNvPr id="164" name="Ryhmä 163"/>
              <p:cNvGrpSpPr/>
              <p:nvPr/>
            </p:nvGrpSpPr>
            <p:grpSpPr>
              <a:xfrm>
                <a:off x="719323" y="6725024"/>
                <a:ext cx="5340973" cy="2313591"/>
                <a:chOff x="719323" y="6725024"/>
                <a:chExt cx="5340973" cy="2313591"/>
              </a:xfrm>
            </p:grpSpPr>
            <p:grpSp>
              <p:nvGrpSpPr>
                <p:cNvPr id="165" name="Ryhmä 164"/>
                <p:cNvGrpSpPr/>
                <p:nvPr/>
              </p:nvGrpSpPr>
              <p:grpSpPr>
                <a:xfrm rot="10800000">
                  <a:off x="719323" y="6725024"/>
                  <a:ext cx="5340973" cy="2313591"/>
                  <a:chOff x="791850" y="1749297"/>
                  <a:chExt cx="5340973" cy="2313591"/>
                </a:xfrm>
              </p:grpSpPr>
              <p:pic>
                <p:nvPicPr>
                  <p:cNvPr id="167" name="Kuva 2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8"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9" name="Ryhmä 168"/>
                  <p:cNvGrpSpPr/>
                  <p:nvPr/>
                </p:nvGrpSpPr>
                <p:grpSpPr>
                  <a:xfrm>
                    <a:off x="791850" y="1749297"/>
                    <a:ext cx="5340973" cy="2313591"/>
                    <a:chOff x="791850" y="1749297"/>
                    <a:chExt cx="5340973" cy="2313591"/>
                  </a:xfrm>
                </p:grpSpPr>
                <p:grpSp>
                  <p:nvGrpSpPr>
                    <p:cNvPr id="170" name="Ryhmä 169"/>
                    <p:cNvGrpSpPr/>
                    <p:nvPr/>
                  </p:nvGrpSpPr>
                  <p:grpSpPr>
                    <a:xfrm rot="10800000">
                      <a:off x="791850" y="1749297"/>
                      <a:ext cx="550843" cy="2308881"/>
                      <a:chOff x="3357000" y="6320710"/>
                      <a:chExt cx="550843" cy="2308881"/>
                    </a:xfrm>
                  </p:grpSpPr>
                  <p:cxnSp>
                    <p:nvCxnSpPr>
                      <p:cNvPr id="196" name="Suora yhdysviiva 195"/>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uora yhdysviiva 198"/>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0" name="Tekstiruutu 199"/>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1" name="Tekstiruutu 200"/>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71" name="Ryhmä 170"/>
                    <p:cNvGrpSpPr/>
                    <p:nvPr/>
                  </p:nvGrpSpPr>
                  <p:grpSpPr>
                    <a:xfrm>
                      <a:off x="5510399" y="2825034"/>
                      <a:ext cx="622424" cy="1237854"/>
                      <a:chOff x="3349652" y="6312090"/>
                      <a:chExt cx="622424" cy="1237854"/>
                    </a:xfrm>
                  </p:grpSpPr>
                  <p:cxnSp>
                    <p:nvCxnSpPr>
                      <p:cNvPr id="190" name="Suora yhdysviiva 189"/>
                      <p:cNvCxnSpPr/>
                      <p:nvPr/>
                    </p:nvCxnSpPr>
                    <p:spPr>
                      <a:xfrm rot="10800000" flipH="1">
                        <a:off x="3428503" y="6393030"/>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uora yhdysviiva 191"/>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uora yhdysviiva 192"/>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4" name="Tekstiruutu 193"/>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95" name="Tekstiruutu 194"/>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2" name="Ryhmä 171"/>
                    <p:cNvGrpSpPr/>
                    <p:nvPr/>
                  </p:nvGrpSpPr>
                  <p:grpSpPr>
                    <a:xfrm rot="10800000">
                      <a:off x="1746304" y="1845621"/>
                      <a:ext cx="3368146" cy="1253743"/>
                      <a:chOff x="1743797" y="7639798"/>
                      <a:chExt cx="3368146" cy="1253743"/>
                    </a:xfrm>
                  </p:grpSpPr>
                  <p:grpSp>
                    <p:nvGrpSpPr>
                      <p:cNvPr id="175" name="Ryhmä 174"/>
                      <p:cNvGrpSpPr/>
                      <p:nvPr/>
                    </p:nvGrpSpPr>
                    <p:grpSpPr>
                      <a:xfrm rot="10800000">
                        <a:off x="2877130" y="7829066"/>
                        <a:ext cx="1103988" cy="1064475"/>
                        <a:chOff x="2883462" y="2085031"/>
                        <a:chExt cx="1103988" cy="1064475"/>
                      </a:xfrm>
                    </p:grpSpPr>
                    <p:pic>
                      <p:nvPicPr>
                        <p:cNvPr id="187"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9"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6" name="Ryhmä 175"/>
                      <p:cNvGrpSpPr/>
                      <p:nvPr/>
                    </p:nvGrpSpPr>
                    <p:grpSpPr>
                      <a:xfrm>
                        <a:off x="1996340" y="7639798"/>
                        <a:ext cx="926918" cy="1253743"/>
                        <a:chOff x="2002399" y="7297743"/>
                        <a:chExt cx="926918" cy="1253743"/>
                      </a:xfrm>
                    </p:grpSpPr>
                    <p:cxnSp>
                      <p:nvCxnSpPr>
                        <p:cNvPr id="185" name="Suora yhdysviiva 184"/>
                        <p:cNvCxnSpPr>
                          <a:stCxn id="187" idx="2"/>
                          <a:endCxn id="122" idx="0"/>
                        </p:cNvCxnSpPr>
                        <p:nvPr/>
                      </p:nvCxnSpPr>
                      <p:spPr>
                        <a:xfrm flipH="1" flipV="1">
                          <a:off x="2002954" y="7297743"/>
                          <a:ext cx="926363" cy="18926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uora yhdysviiva 185"/>
                        <p:cNvCxnSpPr>
                          <a:stCxn id="189" idx="2"/>
                          <a:endCxn id="183"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83" name="Kuva 182"/>
                      <p:cNvPicPr>
                        <a:picLocks noChangeAspect="1"/>
                      </p:cNvPicPr>
                      <p:nvPr/>
                    </p:nvPicPr>
                    <p:blipFill>
                      <a:blip r:embed="rId8">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180" name="Kuva 179"/>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181" name="Suora yhdysviiva 180"/>
                      <p:cNvCxnSpPr>
                        <a:stCxn id="180" idx="2"/>
                        <a:endCxn id="188"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66" name="Suora yhdysviiva 165"/>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grpSp>
        <p:nvGrpSpPr>
          <p:cNvPr id="100" name="Ryhmä 99"/>
          <p:cNvGrpSpPr/>
          <p:nvPr/>
        </p:nvGrpSpPr>
        <p:grpSpPr>
          <a:xfrm rot="10800000">
            <a:off x="2961091" y="4184825"/>
            <a:ext cx="154574" cy="2485657"/>
            <a:chOff x="3676548" y="4780599"/>
            <a:chExt cx="100549" cy="1616903"/>
          </a:xfrm>
        </p:grpSpPr>
        <p:sp>
          <p:nvSpPr>
            <p:cNvPr id="10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2"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3"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4"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7"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nvGrpSpPr>
          <p:cNvPr id="127" name="Ryhmä 126"/>
          <p:cNvGrpSpPr/>
          <p:nvPr/>
        </p:nvGrpSpPr>
        <p:grpSpPr>
          <a:xfrm rot="10800000">
            <a:off x="788676" y="1748503"/>
            <a:ext cx="5340973" cy="2502545"/>
            <a:chOff x="719323" y="6725024"/>
            <a:chExt cx="5340973" cy="2502545"/>
          </a:xfrm>
        </p:grpSpPr>
        <p:pic>
          <p:nvPicPr>
            <p:cNvPr id="129" name="Kuva 128"/>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1664" y="7329488"/>
              <a:ext cx="358262" cy="359060"/>
            </a:xfrm>
            <a:prstGeom prst="rect">
              <a:avLst/>
            </a:prstGeom>
          </p:spPr>
        </p:pic>
        <p:grpSp>
          <p:nvGrpSpPr>
            <p:cNvPr id="133" name="Ryhmä 132"/>
            <p:cNvGrpSpPr/>
            <p:nvPr/>
          </p:nvGrpSpPr>
          <p:grpSpPr>
            <a:xfrm>
              <a:off x="719323" y="6725024"/>
              <a:ext cx="5340973" cy="2502545"/>
              <a:chOff x="719323" y="6725024"/>
              <a:chExt cx="5340973" cy="2502545"/>
            </a:xfrm>
          </p:grpSpPr>
          <p:pic>
            <p:nvPicPr>
              <p:cNvPr id="134" name="Kuva 133"/>
              <p:cNvPicPr>
                <a:picLocks noChangeAspect="1"/>
              </p:cNvPicPr>
              <p:nvPr/>
            </p:nvPicPr>
            <p:blipFill>
              <a:blip r:embed="rId4">
                <a:extLst>
                  <a:ext uri="{28A0092B-C50C-407E-A947-70E740481C1C}">
                    <a14:useLocalDpi xmlns:a14="http://schemas.microsoft.com/office/drawing/2010/main" val="0"/>
                  </a:ext>
                </a:extLst>
              </a:blip>
              <a:srcRect/>
              <a:stretch/>
            </p:blipFill>
            <p:spPr>
              <a:xfrm>
                <a:off x="1813223" y="8867569"/>
                <a:ext cx="359200" cy="360000"/>
              </a:xfrm>
              <a:prstGeom prst="rect">
                <a:avLst/>
              </a:prstGeom>
            </p:spPr>
          </p:pic>
          <p:pic>
            <p:nvPicPr>
              <p:cNvPr id="135" name="Kuva 134"/>
              <p:cNvPicPr>
                <a:picLocks noChangeAspect="1"/>
              </p:cNvPicPr>
              <p:nvPr/>
            </p:nvPicPr>
            <p:blipFill>
              <a:blip r:embed="rId4">
                <a:extLst>
                  <a:ext uri="{28A0092B-C50C-407E-A947-70E740481C1C}">
                    <a14:useLocalDpi xmlns:a14="http://schemas.microsoft.com/office/drawing/2010/main" val="0"/>
                  </a:ext>
                </a:extLst>
              </a:blip>
              <a:srcRect/>
              <a:stretch/>
            </p:blipFill>
            <p:spPr>
              <a:xfrm>
                <a:off x="4677300" y="8862254"/>
                <a:ext cx="359200" cy="360000"/>
              </a:xfrm>
              <a:prstGeom prst="rect">
                <a:avLst/>
              </a:prstGeom>
            </p:spPr>
          </p:pic>
          <p:grpSp>
            <p:nvGrpSpPr>
              <p:cNvPr id="136" name="Ryhmä 135"/>
              <p:cNvGrpSpPr/>
              <p:nvPr/>
            </p:nvGrpSpPr>
            <p:grpSpPr>
              <a:xfrm>
                <a:off x="719323" y="6725024"/>
                <a:ext cx="5340973" cy="2313591"/>
                <a:chOff x="719323" y="6725024"/>
                <a:chExt cx="5340973" cy="2313591"/>
              </a:xfrm>
            </p:grpSpPr>
            <p:grpSp>
              <p:nvGrpSpPr>
                <p:cNvPr id="137" name="Ryhmä 136"/>
                <p:cNvGrpSpPr/>
                <p:nvPr/>
              </p:nvGrpSpPr>
              <p:grpSpPr>
                <a:xfrm rot="10800000">
                  <a:off x="719323" y="6725024"/>
                  <a:ext cx="5340973" cy="2313591"/>
                  <a:chOff x="791850" y="1749297"/>
                  <a:chExt cx="5340973" cy="2313591"/>
                </a:xfrm>
              </p:grpSpPr>
              <p:pic>
                <p:nvPicPr>
                  <p:cNvPr id="140" name="Kuva 2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1"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2" name="Ryhmä 141"/>
                  <p:cNvGrpSpPr/>
                  <p:nvPr/>
                </p:nvGrpSpPr>
                <p:grpSpPr>
                  <a:xfrm>
                    <a:off x="791850" y="1749297"/>
                    <a:ext cx="5340973" cy="2313591"/>
                    <a:chOff x="791850" y="1749297"/>
                    <a:chExt cx="5340973" cy="2313591"/>
                  </a:xfrm>
                </p:grpSpPr>
                <p:grpSp>
                  <p:nvGrpSpPr>
                    <p:cNvPr id="143" name="Ryhmä 142"/>
                    <p:cNvGrpSpPr/>
                    <p:nvPr/>
                  </p:nvGrpSpPr>
                  <p:grpSpPr>
                    <a:xfrm rot="10800000">
                      <a:off x="791850" y="1749297"/>
                      <a:ext cx="550843" cy="2308881"/>
                      <a:chOff x="3357000" y="6320710"/>
                      <a:chExt cx="550843" cy="2308881"/>
                    </a:xfrm>
                  </p:grpSpPr>
                  <p:cxnSp>
                    <p:nvCxnSpPr>
                      <p:cNvPr id="163" name="Suora yhdysviiva 162"/>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uora yhdysviiva 176"/>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uora yhdysviiva 178"/>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Tekstiruutu 181"/>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84" name="Tekstiruutu 183"/>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44" name="Ryhmä 143"/>
                    <p:cNvGrpSpPr/>
                    <p:nvPr/>
                  </p:nvGrpSpPr>
                  <p:grpSpPr>
                    <a:xfrm>
                      <a:off x="5510399" y="2825034"/>
                      <a:ext cx="622424" cy="1237854"/>
                      <a:chOff x="3349652" y="6312090"/>
                      <a:chExt cx="622424" cy="1237854"/>
                    </a:xfrm>
                  </p:grpSpPr>
                  <p:cxnSp>
                    <p:nvCxnSpPr>
                      <p:cNvPr id="158" name="Suora yhdysviiva 157"/>
                      <p:cNvCxnSpPr/>
                      <p:nvPr/>
                    </p:nvCxnSpPr>
                    <p:spPr>
                      <a:xfrm rot="10800000" flipH="1">
                        <a:off x="3428503" y="6393030"/>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uora yhdysviiva 158"/>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uora yhdysviiva 159"/>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1" name="Tekstiruutu 160"/>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62" name="Tekstiruutu 161"/>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45" name="Ryhmä 144"/>
                    <p:cNvGrpSpPr/>
                    <p:nvPr/>
                  </p:nvGrpSpPr>
                  <p:grpSpPr>
                    <a:xfrm rot="10800000">
                      <a:off x="1746304" y="1845621"/>
                      <a:ext cx="3368146" cy="1253743"/>
                      <a:chOff x="1743797" y="7639798"/>
                      <a:chExt cx="3368146" cy="1253743"/>
                    </a:xfrm>
                  </p:grpSpPr>
                  <p:grpSp>
                    <p:nvGrpSpPr>
                      <p:cNvPr id="148" name="Ryhmä 147"/>
                      <p:cNvGrpSpPr/>
                      <p:nvPr/>
                    </p:nvGrpSpPr>
                    <p:grpSpPr>
                      <a:xfrm rot="10800000">
                        <a:off x="2877130" y="7829066"/>
                        <a:ext cx="1103988" cy="1064475"/>
                        <a:chOff x="2883462" y="2085031"/>
                        <a:chExt cx="1103988" cy="1064475"/>
                      </a:xfrm>
                    </p:grpSpPr>
                    <p:pic>
                      <p:nvPicPr>
                        <p:cNvPr id="155"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6"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7"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9" name="Ryhmä 148"/>
                      <p:cNvGrpSpPr/>
                      <p:nvPr/>
                    </p:nvGrpSpPr>
                    <p:grpSpPr>
                      <a:xfrm>
                        <a:off x="1996340" y="7639798"/>
                        <a:ext cx="926918" cy="1253743"/>
                        <a:chOff x="2002399" y="7297743"/>
                        <a:chExt cx="926918" cy="1253743"/>
                      </a:xfrm>
                    </p:grpSpPr>
                    <p:cxnSp>
                      <p:nvCxnSpPr>
                        <p:cNvPr id="153" name="Suora yhdysviiva 152"/>
                        <p:cNvCxnSpPr>
                          <a:stCxn id="155" idx="2"/>
                          <a:endCxn id="129" idx="0"/>
                        </p:cNvCxnSpPr>
                        <p:nvPr/>
                      </p:nvCxnSpPr>
                      <p:spPr>
                        <a:xfrm flipH="1" flipV="1">
                          <a:off x="2002954" y="7297743"/>
                          <a:ext cx="926363" cy="18926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uora yhdysviiva 153"/>
                        <p:cNvCxnSpPr>
                          <a:stCxn id="157" idx="2"/>
                          <a:endCxn id="150"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50" name="Kuva 149"/>
                      <p:cNvPicPr>
                        <a:picLocks noChangeAspect="1"/>
                      </p:cNvPicPr>
                      <p:nvPr/>
                    </p:nvPicPr>
                    <p:blipFill>
                      <a:blip r:embed="rId8">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151" name="Kuva 150"/>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152" name="Suora yhdysviiva 151"/>
                      <p:cNvCxnSpPr>
                        <a:stCxn id="151" idx="2"/>
                        <a:endCxn id="15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46"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7"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39" name="Suora yhdysviiva 138"/>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sp>
        <p:nvSpPr>
          <p:cNvPr id="119" name="Suorakulmio 244"/>
          <p:cNvSpPr>
            <a:spLocks noChangeArrowheads="1"/>
          </p:cNvSpPr>
          <p:nvPr/>
        </p:nvSpPr>
        <p:spPr bwMode="auto">
          <a:xfrm>
            <a:off x="4390535" y="5921768"/>
            <a:ext cx="116115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Työalueen kohdalle tien reunaan sijoitetaan sulkupylväät.</a:t>
            </a:r>
          </a:p>
        </p:txBody>
      </p:sp>
      <p:sp>
        <p:nvSpPr>
          <p:cNvPr id="121" name="Suorakulmio 244"/>
          <p:cNvSpPr>
            <a:spLocks noChangeArrowheads="1"/>
          </p:cNvSpPr>
          <p:nvPr/>
        </p:nvSpPr>
        <p:spPr bwMode="auto">
          <a:xfrm>
            <a:off x="4599171" y="4979101"/>
            <a:ext cx="1383231"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2" name="Text Box 3">
            <a:extLst>
              <a:ext uri="{FF2B5EF4-FFF2-40B4-BE49-F238E27FC236}">
                <a16:creationId xmlns:a16="http://schemas.microsoft.com/office/drawing/2014/main" id="{12801A3B-AC5F-C16B-3254-A750ACCBC9D3}"/>
              </a:ext>
            </a:extLst>
          </p:cNvPr>
          <p:cNvSpPr txBox="1">
            <a:spLocks noChangeArrowheads="1"/>
          </p:cNvSpPr>
          <p:nvPr/>
        </p:nvSpPr>
        <p:spPr bwMode="auto">
          <a:xfrm>
            <a:off x="621000" y="239134"/>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err="1">
                <a:latin typeface="Arial" panose="020B0604020202020204" pitchFamily="34" charset="0"/>
                <a:cs typeface="Arial" panose="020B0604020202020204" pitchFamily="34" charset="0"/>
              </a:rPr>
              <a:t>Tunkkaus</a:t>
            </a:r>
            <a:r>
              <a:rPr lang="fi-FI" altLang="fi-FI" sz="1300" dirty="0">
                <a:latin typeface="Arial" panose="020B0604020202020204" pitchFamily="34" charset="0"/>
                <a:cs typeface="Arial" panose="020B0604020202020204" pitchFamily="34" charset="0"/>
              </a:rPr>
              <a:t> / poraus tien ali tai muu työ ajoradan molemmin puolin,</a:t>
            </a:r>
          </a:p>
          <a:p>
            <a:pPr>
              <a:spcBef>
                <a:spcPct val="0"/>
              </a:spcBef>
              <a:buNone/>
            </a:pPr>
            <a:r>
              <a:rPr lang="fi-FI" altLang="fi-FI" sz="1300" dirty="0">
                <a:latin typeface="Arial" panose="020B0604020202020204" pitchFamily="34" charset="0"/>
                <a:cs typeface="Arial" panose="020B0604020202020204" pitchFamily="34" charset="0"/>
              </a:rPr>
              <a:t>työ ja kalusto ajoradan ulkopuolella.</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80 km/h </a:t>
            </a:r>
            <a:r>
              <a:rPr lang="fi-FI" altLang="fi-FI" sz="1300" dirty="0">
                <a:latin typeface="Arial" panose="020B0604020202020204" pitchFamily="34" charset="0"/>
                <a:cs typeface="Arial" panose="020B0604020202020204" pitchFamily="34" charset="0"/>
                <a:sym typeface="Wingdings" panose="05000000000000000000" pitchFamily="2" charset="2"/>
              </a:rPr>
              <a:t> 60 km/h.</a:t>
            </a:r>
            <a:endParaRPr lang="fi-FI" altLang="fi-FI" sz="1300" dirty="0">
              <a:latin typeface="Arial" panose="020B0604020202020204" pitchFamily="34" charset="0"/>
              <a:cs typeface="Arial" panose="020B0604020202020204" pitchFamily="34" charset="0"/>
            </a:endParaRPr>
          </a:p>
        </p:txBody>
      </p:sp>
      <p:sp>
        <p:nvSpPr>
          <p:cNvPr id="5" name="Suorakulmio 244">
            <a:extLst>
              <a:ext uri="{FF2B5EF4-FFF2-40B4-BE49-F238E27FC236}">
                <a16:creationId xmlns:a16="http://schemas.microsoft.com/office/drawing/2014/main" id="{A7C5ED20-EBDF-D3C7-D7D3-927582773836}"/>
              </a:ext>
            </a:extLst>
          </p:cNvPr>
          <p:cNvSpPr>
            <a:spLocks noChangeArrowheads="1"/>
          </p:cNvSpPr>
          <p:nvPr/>
        </p:nvSpPr>
        <p:spPr bwMode="auto">
          <a:xfrm>
            <a:off x="1629000" y="5025000"/>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3" name="Ryhmä 2">
            <a:extLst>
              <a:ext uri="{FF2B5EF4-FFF2-40B4-BE49-F238E27FC236}">
                <a16:creationId xmlns:a16="http://schemas.microsoft.com/office/drawing/2014/main" id="{EB125547-F90D-9066-D707-2D08998FA7F7}"/>
              </a:ext>
            </a:extLst>
          </p:cNvPr>
          <p:cNvGrpSpPr/>
          <p:nvPr/>
        </p:nvGrpSpPr>
        <p:grpSpPr>
          <a:xfrm>
            <a:off x="3834249" y="5997000"/>
            <a:ext cx="509060" cy="396000"/>
            <a:chOff x="3819325" y="6000740"/>
            <a:chExt cx="509060" cy="396000"/>
          </a:xfrm>
        </p:grpSpPr>
        <p:cxnSp>
          <p:nvCxnSpPr>
            <p:cNvPr id="7" name="Suora yhdysviiva 387">
              <a:extLst>
                <a:ext uri="{FF2B5EF4-FFF2-40B4-BE49-F238E27FC236}">
                  <a16:creationId xmlns:a16="http://schemas.microsoft.com/office/drawing/2014/main" id="{BD0EE062-9795-190E-319C-8E3C6EBBD86C}"/>
                </a:ext>
              </a:extLst>
            </p:cNvPr>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9" name="Kuva 24">
              <a:extLst>
                <a:ext uri="{FF2B5EF4-FFF2-40B4-BE49-F238E27FC236}">
                  <a16:creationId xmlns:a16="http://schemas.microsoft.com/office/drawing/2014/main" id="{21EC7C4E-FA97-07B8-404B-5C840D70351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 name="Ryhmä 9">
            <a:extLst>
              <a:ext uri="{FF2B5EF4-FFF2-40B4-BE49-F238E27FC236}">
                <a16:creationId xmlns:a16="http://schemas.microsoft.com/office/drawing/2014/main" id="{581266C1-368C-3630-06EE-F3EB977B660E}"/>
              </a:ext>
            </a:extLst>
          </p:cNvPr>
          <p:cNvGrpSpPr/>
          <p:nvPr/>
        </p:nvGrpSpPr>
        <p:grpSpPr>
          <a:xfrm rot="10800000">
            <a:off x="2524034" y="5607982"/>
            <a:ext cx="509060" cy="396000"/>
            <a:chOff x="3819325" y="6000740"/>
            <a:chExt cx="509060" cy="396000"/>
          </a:xfrm>
        </p:grpSpPr>
        <p:cxnSp>
          <p:nvCxnSpPr>
            <p:cNvPr id="11" name="Suora yhdysviiva 387">
              <a:extLst>
                <a:ext uri="{FF2B5EF4-FFF2-40B4-BE49-F238E27FC236}">
                  <a16:creationId xmlns:a16="http://schemas.microsoft.com/office/drawing/2014/main" id="{10C319D3-F4B1-2F72-ED9D-80268ACF09C7}"/>
                </a:ext>
              </a:extLst>
            </p:cNvPr>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12" name="Kuva 24">
              <a:extLst>
                <a:ext uri="{FF2B5EF4-FFF2-40B4-BE49-F238E27FC236}">
                  <a16:creationId xmlns:a16="http://schemas.microsoft.com/office/drawing/2014/main" id="{56B19E10-819F-20BD-E813-A8EEA2C247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871893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4.5</a:t>
            </a:r>
          </a:p>
        </p:txBody>
      </p:sp>
      <p:grpSp>
        <p:nvGrpSpPr>
          <p:cNvPr id="339" name="Ryhmä 338"/>
          <p:cNvGrpSpPr/>
          <p:nvPr/>
        </p:nvGrpSpPr>
        <p:grpSpPr>
          <a:xfrm>
            <a:off x="3761014" y="4189140"/>
            <a:ext cx="154574" cy="2485657"/>
            <a:chOff x="3676548" y="4780599"/>
            <a:chExt cx="100549" cy="1616903"/>
          </a:xfrm>
        </p:grpSpPr>
        <p:sp>
          <p:nvSpPr>
            <p:cNvPr id="34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61"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4"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5"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8"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nvGrpSpPr>
          <p:cNvPr id="3" name="Ryhmä 2"/>
          <p:cNvGrpSpPr/>
          <p:nvPr/>
        </p:nvGrpSpPr>
        <p:grpSpPr>
          <a:xfrm>
            <a:off x="718322" y="6611289"/>
            <a:ext cx="5340973" cy="2502545"/>
            <a:chOff x="718322" y="6611289"/>
            <a:chExt cx="5340973" cy="2502545"/>
          </a:xfrm>
        </p:grpSpPr>
        <p:pic>
          <p:nvPicPr>
            <p:cNvPr id="119" name="Kuva 118"/>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08787" y="7214455"/>
              <a:ext cx="359200" cy="360000"/>
            </a:xfrm>
            <a:prstGeom prst="rect">
              <a:avLst/>
            </a:prstGeom>
          </p:spPr>
        </p:pic>
        <p:grpSp>
          <p:nvGrpSpPr>
            <p:cNvPr id="4" name="Ryhmä 3"/>
            <p:cNvGrpSpPr/>
            <p:nvPr/>
          </p:nvGrpSpPr>
          <p:grpSpPr>
            <a:xfrm>
              <a:off x="718322" y="6611289"/>
              <a:ext cx="5340973" cy="2502545"/>
              <a:chOff x="719323" y="6725024"/>
              <a:chExt cx="5340973" cy="2502545"/>
            </a:xfrm>
          </p:grpSpPr>
          <p:pic>
            <p:nvPicPr>
              <p:cNvPr id="123" name="Kuva 122"/>
              <p:cNvPicPr>
                <a:picLocks noChangeAspect="1"/>
              </p:cNvPicPr>
              <p:nvPr/>
            </p:nvPicPr>
            <p:blipFill>
              <a:blip r:embed="rId4">
                <a:extLst>
                  <a:ext uri="{28A0092B-C50C-407E-A947-70E740481C1C}">
                    <a14:useLocalDpi xmlns:a14="http://schemas.microsoft.com/office/drawing/2010/main" val="0"/>
                  </a:ext>
                </a:extLst>
              </a:blip>
              <a:srcRect/>
              <a:stretch/>
            </p:blipFill>
            <p:spPr>
              <a:xfrm>
                <a:off x="1813223" y="8867569"/>
                <a:ext cx="359200" cy="360000"/>
              </a:xfrm>
              <a:prstGeom prst="rect">
                <a:avLst/>
              </a:prstGeom>
            </p:spPr>
          </p:pic>
          <p:pic>
            <p:nvPicPr>
              <p:cNvPr id="120" name="Kuva 119"/>
              <p:cNvPicPr>
                <a:picLocks noChangeAspect="1"/>
              </p:cNvPicPr>
              <p:nvPr/>
            </p:nvPicPr>
            <p:blipFill>
              <a:blip r:embed="rId4">
                <a:extLst>
                  <a:ext uri="{28A0092B-C50C-407E-A947-70E740481C1C}">
                    <a14:useLocalDpi xmlns:a14="http://schemas.microsoft.com/office/drawing/2010/main" val="0"/>
                  </a:ext>
                </a:extLst>
              </a:blip>
              <a:srcRect/>
              <a:stretch/>
            </p:blipFill>
            <p:spPr>
              <a:xfrm>
                <a:off x="4677300" y="8862254"/>
                <a:ext cx="359200" cy="360000"/>
              </a:xfrm>
              <a:prstGeom prst="rect">
                <a:avLst/>
              </a:prstGeom>
            </p:spPr>
          </p:pic>
          <p:grpSp>
            <p:nvGrpSpPr>
              <p:cNvPr id="164" name="Ryhmä 163"/>
              <p:cNvGrpSpPr/>
              <p:nvPr/>
            </p:nvGrpSpPr>
            <p:grpSpPr>
              <a:xfrm>
                <a:off x="719323" y="6725024"/>
                <a:ext cx="5340973" cy="2313591"/>
                <a:chOff x="719323" y="6725024"/>
                <a:chExt cx="5340973" cy="2313591"/>
              </a:xfrm>
            </p:grpSpPr>
            <p:grpSp>
              <p:nvGrpSpPr>
                <p:cNvPr id="165" name="Ryhmä 164"/>
                <p:cNvGrpSpPr/>
                <p:nvPr/>
              </p:nvGrpSpPr>
              <p:grpSpPr>
                <a:xfrm rot="10800000">
                  <a:off x="719323" y="6725024"/>
                  <a:ext cx="5340973" cy="2313591"/>
                  <a:chOff x="791850" y="1749297"/>
                  <a:chExt cx="5340973" cy="2313591"/>
                </a:xfrm>
              </p:grpSpPr>
              <p:pic>
                <p:nvPicPr>
                  <p:cNvPr id="167" name="Kuva 2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8" name="Kuva 2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9" name="Ryhmä 168"/>
                  <p:cNvGrpSpPr/>
                  <p:nvPr/>
                </p:nvGrpSpPr>
                <p:grpSpPr>
                  <a:xfrm>
                    <a:off x="791850" y="1749297"/>
                    <a:ext cx="5340973" cy="2313591"/>
                    <a:chOff x="791850" y="1749297"/>
                    <a:chExt cx="5340973" cy="2313591"/>
                  </a:xfrm>
                </p:grpSpPr>
                <p:grpSp>
                  <p:nvGrpSpPr>
                    <p:cNvPr id="170" name="Ryhmä 169"/>
                    <p:cNvGrpSpPr/>
                    <p:nvPr/>
                  </p:nvGrpSpPr>
                  <p:grpSpPr>
                    <a:xfrm rot="10800000">
                      <a:off x="791850" y="1749297"/>
                      <a:ext cx="550843" cy="2308881"/>
                      <a:chOff x="3357000" y="6320710"/>
                      <a:chExt cx="550843" cy="2308881"/>
                    </a:xfrm>
                  </p:grpSpPr>
                  <p:cxnSp>
                    <p:nvCxnSpPr>
                      <p:cNvPr id="196" name="Suora yhdysviiva 195"/>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uora yhdysviiva 198"/>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0" name="Tekstiruutu 199"/>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1" name="Tekstiruutu 200"/>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71" name="Ryhmä 170"/>
                    <p:cNvGrpSpPr/>
                    <p:nvPr/>
                  </p:nvGrpSpPr>
                  <p:grpSpPr>
                    <a:xfrm>
                      <a:off x="5510399" y="2825034"/>
                      <a:ext cx="622424" cy="1237854"/>
                      <a:chOff x="3349652" y="6312090"/>
                      <a:chExt cx="622424" cy="1237854"/>
                    </a:xfrm>
                  </p:grpSpPr>
                  <p:cxnSp>
                    <p:nvCxnSpPr>
                      <p:cNvPr id="190" name="Suora yhdysviiva 189"/>
                      <p:cNvCxnSpPr/>
                      <p:nvPr/>
                    </p:nvCxnSpPr>
                    <p:spPr>
                      <a:xfrm rot="10800000" flipH="1">
                        <a:off x="3428503" y="6393030"/>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uora yhdysviiva 191"/>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uora yhdysviiva 192"/>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4" name="Tekstiruutu 193"/>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95" name="Tekstiruutu 194"/>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2" name="Ryhmä 171"/>
                    <p:cNvGrpSpPr/>
                    <p:nvPr/>
                  </p:nvGrpSpPr>
                  <p:grpSpPr>
                    <a:xfrm rot="10800000">
                      <a:off x="1746304" y="1845621"/>
                      <a:ext cx="3368146" cy="1253743"/>
                      <a:chOff x="1743797" y="7639798"/>
                      <a:chExt cx="3368146" cy="1253743"/>
                    </a:xfrm>
                  </p:grpSpPr>
                  <p:grpSp>
                    <p:nvGrpSpPr>
                      <p:cNvPr id="175" name="Ryhmä 174"/>
                      <p:cNvGrpSpPr/>
                      <p:nvPr/>
                    </p:nvGrpSpPr>
                    <p:grpSpPr>
                      <a:xfrm rot="10800000">
                        <a:off x="2877130" y="7829066"/>
                        <a:ext cx="1103988" cy="1064475"/>
                        <a:chOff x="2883462" y="2085031"/>
                        <a:chExt cx="1103988" cy="1064475"/>
                      </a:xfrm>
                    </p:grpSpPr>
                    <p:pic>
                      <p:nvPicPr>
                        <p:cNvPr id="187"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9" name="Kuva 114"/>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6" name="Ryhmä 175"/>
                      <p:cNvGrpSpPr/>
                      <p:nvPr/>
                    </p:nvGrpSpPr>
                    <p:grpSpPr>
                      <a:xfrm>
                        <a:off x="1996340" y="7639798"/>
                        <a:ext cx="926918" cy="1253743"/>
                        <a:chOff x="2002399" y="7297743"/>
                        <a:chExt cx="926918" cy="1253743"/>
                      </a:xfrm>
                    </p:grpSpPr>
                    <p:cxnSp>
                      <p:nvCxnSpPr>
                        <p:cNvPr id="185" name="Suora yhdysviiva 184"/>
                        <p:cNvCxnSpPr>
                          <a:stCxn id="187" idx="2"/>
                        </p:cNvCxnSpPr>
                        <p:nvPr/>
                      </p:nvCxnSpPr>
                      <p:spPr>
                        <a:xfrm flipH="1" flipV="1">
                          <a:off x="2002954" y="7297743"/>
                          <a:ext cx="926363" cy="18926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uora yhdysviiva 185"/>
                        <p:cNvCxnSpPr>
                          <a:stCxn id="189" idx="2"/>
                          <a:endCxn id="183"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83" name="Kuva 182"/>
                      <p:cNvPicPr>
                        <a:picLocks noChangeAspect="1"/>
                      </p:cNvPicPr>
                      <p:nvPr/>
                    </p:nvPicPr>
                    <p:blipFill>
                      <a:blip r:embed="rId8">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180" name="Kuva 179"/>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181" name="Suora yhdysviiva 180"/>
                      <p:cNvCxnSpPr>
                        <a:stCxn id="180" idx="2"/>
                        <a:endCxn id="188"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66" name="Suora yhdysviiva 165"/>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grpSp>
        <p:nvGrpSpPr>
          <p:cNvPr id="100" name="Ryhmä 99"/>
          <p:cNvGrpSpPr/>
          <p:nvPr/>
        </p:nvGrpSpPr>
        <p:grpSpPr>
          <a:xfrm rot="10800000">
            <a:off x="2961091" y="4184825"/>
            <a:ext cx="154574" cy="2485657"/>
            <a:chOff x="3676548" y="4780599"/>
            <a:chExt cx="100549" cy="1616903"/>
          </a:xfrm>
        </p:grpSpPr>
        <p:sp>
          <p:nvSpPr>
            <p:cNvPr id="10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2"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3"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4"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7"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sp>
        <p:nvSpPr>
          <p:cNvPr id="5" name="Suorakulmio 244">
            <a:extLst>
              <a:ext uri="{FF2B5EF4-FFF2-40B4-BE49-F238E27FC236}">
                <a16:creationId xmlns:a16="http://schemas.microsoft.com/office/drawing/2014/main" id="{6269F503-A99F-88AD-63EC-C92E38C9E898}"/>
              </a:ext>
            </a:extLst>
          </p:cNvPr>
          <p:cNvSpPr>
            <a:spLocks noChangeArrowheads="1"/>
          </p:cNvSpPr>
          <p:nvPr/>
        </p:nvSpPr>
        <p:spPr bwMode="auto">
          <a:xfrm>
            <a:off x="3402291" y="5032974"/>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sp>
        <p:nvSpPr>
          <p:cNvPr id="9" name="Suorakulmio 244">
            <a:extLst>
              <a:ext uri="{FF2B5EF4-FFF2-40B4-BE49-F238E27FC236}">
                <a16:creationId xmlns:a16="http://schemas.microsoft.com/office/drawing/2014/main" id="{59C4C492-7B39-F830-F205-99547C494615}"/>
              </a:ext>
            </a:extLst>
          </p:cNvPr>
          <p:cNvSpPr>
            <a:spLocks noChangeArrowheads="1"/>
          </p:cNvSpPr>
          <p:nvPr/>
        </p:nvSpPr>
        <p:spPr bwMode="auto">
          <a:xfrm>
            <a:off x="4390535" y="5921768"/>
            <a:ext cx="116115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Työalueen kohdalle tien reunaan sijoitetaan sulkupylväät.</a:t>
            </a:r>
          </a:p>
        </p:txBody>
      </p:sp>
      <p:sp>
        <p:nvSpPr>
          <p:cNvPr id="10" name="Suorakulmio 244">
            <a:extLst>
              <a:ext uri="{FF2B5EF4-FFF2-40B4-BE49-F238E27FC236}">
                <a16:creationId xmlns:a16="http://schemas.microsoft.com/office/drawing/2014/main" id="{F1426327-A2BD-5DA9-6C37-8748152A88AD}"/>
              </a:ext>
            </a:extLst>
          </p:cNvPr>
          <p:cNvSpPr>
            <a:spLocks noChangeArrowheads="1"/>
          </p:cNvSpPr>
          <p:nvPr/>
        </p:nvSpPr>
        <p:spPr bwMode="auto">
          <a:xfrm>
            <a:off x="4599171" y="4979101"/>
            <a:ext cx="1383231"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grpSp>
        <p:nvGrpSpPr>
          <p:cNvPr id="11" name="Ryhmä 10">
            <a:extLst>
              <a:ext uri="{FF2B5EF4-FFF2-40B4-BE49-F238E27FC236}">
                <a16:creationId xmlns:a16="http://schemas.microsoft.com/office/drawing/2014/main" id="{66454EB0-19F4-BE99-9D15-7CE0ABBEA1A2}"/>
              </a:ext>
            </a:extLst>
          </p:cNvPr>
          <p:cNvGrpSpPr/>
          <p:nvPr/>
        </p:nvGrpSpPr>
        <p:grpSpPr>
          <a:xfrm rot="10800000">
            <a:off x="788676" y="1748503"/>
            <a:ext cx="5340973" cy="2502545"/>
            <a:chOff x="719323" y="6725024"/>
            <a:chExt cx="5340973" cy="2502545"/>
          </a:xfrm>
        </p:grpSpPr>
        <p:pic>
          <p:nvPicPr>
            <p:cNvPr id="12" name="Kuva 11">
              <a:extLst>
                <a:ext uri="{FF2B5EF4-FFF2-40B4-BE49-F238E27FC236}">
                  <a16:creationId xmlns:a16="http://schemas.microsoft.com/office/drawing/2014/main" id="{E52D6195-DD0A-F074-93F3-1F9ECB8A3CB5}"/>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rot="10800000">
              <a:off x="1811664" y="7329887"/>
              <a:ext cx="358262" cy="358262"/>
            </a:xfrm>
            <a:prstGeom prst="rect">
              <a:avLst/>
            </a:prstGeom>
          </p:spPr>
        </p:pic>
        <p:grpSp>
          <p:nvGrpSpPr>
            <p:cNvPr id="13" name="Ryhmä 12">
              <a:extLst>
                <a:ext uri="{FF2B5EF4-FFF2-40B4-BE49-F238E27FC236}">
                  <a16:creationId xmlns:a16="http://schemas.microsoft.com/office/drawing/2014/main" id="{831E2115-1D43-3B64-29D1-D5C657AEE1BD}"/>
                </a:ext>
              </a:extLst>
            </p:cNvPr>
            <p:cNvGrpSpPr/>
            <p:nvPr/>
          </p:nvGrpSpPr>
          <p:grpSpPr>
            <a:xfrm>
              <a:off x="719323" y="6725024"/>
              <a:ext cx="5340973" cy="2502545"/>
              <a:chOff x="719323" y="6725024"/>
              <a:chExt cx="5340973" cy="2502545"/>
            </a:xfrm>
          </p:grpSpPr>
          <p:pic>
            <p:nvPicPr>
              <p:cNvPr id="14" name="Kuva 13">
                <a:extLst>
                  <a:ext uri="{FF2B5EF4-FFF2-40B4-BE49-F238E27FC236}">
                    <a16:creationId xmlns:a16="http://schemas.microsoft.com/office/drawing/2014/main" id="{9EFB675D-610F-9D16-8BDE-1B82F538F41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813223" y="8867569"/>
                <a:ext cx="359200" cy="360000"/>
              </a:xfrm>
              <a:prstGeom prst="rect">
                <a:avLst/>
              </a:prstGeom>
            </p:spPr>
          </p:pic>
          <p:pic>
            <p:nvPicPr>
              <p:cNvPr id="15" name="Kuva 14">
                <a:extLst>
                  <a:ext uri="{FF2B5EF4-FFF2-40B4-BE49-F238E27FC236}">
                    <a16:creationId xmlns:a16="http://schemas.microsoft.com/office/drawing/2014/main" id="{5AA45278-E9D7-4BD7-BF6B-DA02454C66D7}"/>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677300" y="8862254"/>
                <a:ext cx="359200" cy="360000"/>
              </a:xfrm>
              <a:prstGeom prst="rect">
                <a:avLst/>
              </a:prstGeom>
            </p:spPr>
          </p:pic>
          <p:grpSp>
            <p:nvGrpSpPr>
              <p:cNvPr id="16" name="Ryhmä 15">
                <a:extLst>
                  <a:ext uri="{FF2B5EF4-FFF2-40B4-BE49-F238E27FC236}">
                    <a16:creationId xmlns:a16="http://schemas.microsoft.com/office/drawing/2014/main" id="{ACFBDBAB-7C17-11C0-47D3-DB9C00DCE1CC}"/>
                  </a:ext>
                </a:extLst>
              </p:cNvPr>
              <p:cNvGrpSpPr/>
              <p:nvPr/>
            </p:nvGrpSpPr>
            <p:grpSpPr>
              <a:xfrm>
                <a:off x="719323" y="6725024"/>
                <a:ext cx="5340973" cy="2313591"/>
                <a:chOff x="719323" y="6725024"/>
                <a:chExt cx="5340973" cy="2313591"/>
              </a:xfrm>
            </p:grpSpPr>
            <p:grpSp>
              <p:nvGrpSpPr>
                <p:cNvPr id="17" name="Ryhmä 16">
                  <a:extLst>
                    <a:ext uri="{FF2B5EF4-FFF2-40B4-BE49-F238E27FC236}">
                      <a16:creationId xmlns:a16="http://schemas.microsoft.com/office/drawing/2014/main" id="{3C123EAE-6342-7A07-2E7D-C8AA3847095D}"/>
                    </a:ext>
                  </a:extLst>
                </p:cNvPr>
                <p:cNvGrpSpPr/>
                <p:nvPr/>
              </p:nvGrpSpPr>
              <p:grpSpPr>
                <a:xfrm rot="10800000">
                  <a:off x="719323" y="6725024"/>
                  <a:ext cx="5340973" cy="2313591"/>
                  <a:chOff x="791850" y="1749297"/>
                  <a:chExt cx="5340973" cy="2313591"/>
                </a:xfrm>
              </p:grpSpPr>
              <p:pic>
                <p:nvPicPr>
                  <p:cNvPr id="19" name="Kuva 23">
                    <a:extLst>
                      <a:ext uri="{FF2B5EF4-FFF2-40B4-BE49-F238E27FC236}">
                        <a16:creationId xmlns:a16="http://schemas.microsoft.com/office/drawing/2014/main" id="{57B2E253-EAFF-68F8-B47B-AF643EF772E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Kuva 24">
                    <a:extLst>
                      <a:ext uri="{FF2B5EF4-FFF2-40B4-BE49-F238E27FC236}">
                        <a16:creationId xmlns:a16="http://schemas.microsoft.com/office/drawing/2014/main" id="{D1F1E09C-38A3-33AA-7D1A-3E925819BAB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1" name="Ryhmä 20">
                    <a:extLst>
                      <a:ext uri="{FF2B5EF4-FFF2-40B4-BE49-F238E27FC236}">
                        <a16:creationId xmlns:a16="http://schemas.microsoft.com/office/drawing/2014/main" id="{3EC1CF46-B6BD-36AD-6539-89D901E4F8E5}"/>
                      </a:ext>
                    </a:extLst>
                  </p:cNvPr>
                  <p:cNvGrpSpPr/>
                  <p:nvPr/>
                </p:nvGrpSpPr>
                <p:grpSpPr>
                  <a:xfrm>
                    <a:off x="791850" y="1749297"/>
                    <a:ext cx="5340973" cy="2313591"/>
                    <a:chOff x="791850" y="1749297"/>
                    <a:chExt cx="5340973" cy="2313591"/>
                  </a:xfrm>
                </p:grpSpPr>
                <p:grpSp>
                  <p:nvGrpSpPr>
                    <p:cNvPr id="22" name="Ryhmä 21">
                      <a:extLst>
                        <a:ext uri="{FF2B5EF4-FFF2-40B4-BE49-F238E27FC236}">
                          <a16:creationId xmlns:a16="http://schemas.microsoft.com/office/drawing/2014/main" id="{FB99D9E1-B3AF-5F1E-EC18-E42FC621BA1F}"/>
                        </a:ext>
                      </a:extLst>
                    </p:cNvPr>
                    <p:cNvGrpSpPr/>
                    <p:nvPr/>
                  </p:nvGrpSpPr>
                  <p:grpSpPr>
                    <a:xfrm rot="10800000">
                      <a:off x="791850" y="1749297"/>
                      <a:ext cx="550843" cy="2308881"/>
                      <a:chOff x="3357000" y="6320710"/>
                      <a:chExt cx="550843" cy="2308881"/>
                    </a:xfrm>
                  </p:grpSpPr>
                  <p:cxnSp>
                    <p:nvCxnSpPr>
                      <p:cNvPr id="234" name="Suora yhdysviiva 233">
                        <a:extLst>
                          <a:ext uri="{FF2B5EF4-FFF2-40B4-BE49-F238E27FC236}">
                            <a16:creationId xmlns:a16="http://schemas.microsoft.com/office/drawing/2014/main" id="{91EF8CB0-7963-DA6E-1492-16850E400B54}"/>
                          </a:ext>
                        </a:extLst>
                      </p:cNvPr>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uora yhdysviiva 234">
                        <a:extLst>
                          <a:ext uri="{FF2B5EF4-FFF2-40B4-BE49-F238E27FC236}">
                            <a16:creationId xmlns:a16="http://schemas.microsoft.com/office/drawing/2014/main" id="{B84B2B58-A2B7-091E-C35C-FD75EBFF1822}"/>
                          </a:ext>
                        </a:extLst>
                      </p:cNvPr>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uora yhdysviiva 235">
                        <a:extLst>
                          <a:ext uri="{FF2B5EF4-FFF2-40B4-BE49-F238E27FC236}">
                            <a16:creationId xmlns:a16="http://schemas.microsoft.com/office/drawing/2014/main" id="{C1E7E5B0-163A-70F7-FA1E-22C6E6CF472A}"/>
                          </a:ext>
                        </a:extLst>
                      </p:cNvPr>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7" name="Tekstiruutu 236">
                        <a:extLst>
                          <a:ext uri="{FF2B5EF4-FFF2-40B4-BE49-F238E27FC236}">
                            <a16:creationId xmlns:a16="http://schemas.microsoft.com/office/drawing/2014/main" id="{142572AA-03BC-2AD8-2034-4061EBA7067C}"/>
                          </a:ext>
                        </a:extLst>
                      </p:cNvPr>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38" name="Tekstiruutu 237">
                        <a:extLst>
                          <a:ext uri="{FF2B5EF4-FFF2-40B4-BE49-F238E27FC236}">
                            <a16:creationId xmlns:a16="http://schemas.microsoft.com/office/drawing/2014/main" id="{1EA98CF9-28BD-7041-02AD-270F36990E37}"/>
                          </a:ext>
                        </a:extLst>
                      </p:cNvPr>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23" name="Ryhmä 22">
                      <a:extLst>
                        <a:ext uri="{FF2B5EF4-FFF2-40B4-BE49-F238E27FC236}">
                          <a16:creationId xmlns:a16="http://schemas.microsoft.com/office/drawing/2014/main" id="{E2D0592B-C452-2CC6-A32A-2866C3C8C56E}"/>
                        </a:ext>
                      </a:extLst>
                    </p:cNvPr>
                    <p:cNvGrpSpPr/>
                    <p:nvPr/>
                  </p:nvGrpSpPr>
                  <p:grpSpPr>
                    <a:xfrm>
                      <a:off x="5510399" y="2825034"/>
                      <a:ext cx="622424" cy="1237854"/>
                      <a:chOff x="3349652" y="6312090"/>
                      <a:chExt cx="622424" cy="1237854"/>
                    </a:xfrm>
                  </p:grpSpPr>
                  <p:cxnSp>
                    <p:nvCxnSpPr>
                      <p:cNvPr id="229" name="Suora yhdysviiva 228">
                        <a:extLst>
                          <a:ext uri="{FF2B5EF4-FFF2-40B4-BE49-F238E27FC236}">
                            <a16:creationId xmlns:a16="http://schemas.microsoft.com/office/drawing/2014/main" id="{2F0691B0-F038-1563-7753-E2616FDADC53}"/>
                          </a:ext>
                        </a:extLst>
                      </p:cNvPr>
                      <p:cNvCxnSpPr/>
                      <p:nvPr/>
                    </p:nvCxnSpPr>
                    <p:spPr>
                      <a:xfrm rot="10800000" flipH="1">
                        <a:off x="3428503" y="6393030"/>
                        <a:ext cx="0"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uora yhdysviiva 229">
                        <a:extLst>
                          <a:ext uri="{FF2B5EF4-FFF2-40B4-BE49-F238E27FC236}">
                            <a16:creationId xmlns:a16="http://schemas.microsoft.com/office/drawing/2014/main" id="{DC0CFA48-8D06-4B96-7933-AEE15EA3A06D}"/>
                          </a:ext>
                        </a:extLst>
                      </p:cNvPr>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uora yhdysviiva 230">
                        <a:extLst>
                          <a:ext uri="{FF2B5EF4-FFF2-40B4-BE49-F238E27FC236}">
                            <a16:creationId xmlns:a16="http://schemas.microsoft.com/office/drawing/2014/main" id="{6E4E59E9-7358-8D1B-E68F-E0E2D7874E66}"/>
                          </a:ext>
                        </a:extLst>
                      </p:cNvPr>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2" name="Tekstiruutu 231">
                        <a:extLst>
                          <a:ext uri="{FF2B5EF4-FFF2-40B4-BE49-F238E27FC236}">
                            <a16:creationId xmlns:a16="http://schemas.microsoft.com/office/drawing/2014/main" id="{9B7939F0-363C-9313-AF9B-0085087FCA32}"/>
                          </a:ext>
                        </a:extLst>
                      </p:cNvPr>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33" name="Tekstiruutu 232">
                        <a:extLst>
                          <a:ext uri="{FF2B5EF4-FFF2-40B4-BE49-F238E27FC236}">
                            <a16:creationId xmlns:a16="http://schemas.microsoft.com/office/drawing/2014/main" id="{3C2000D4-BB54-E542-5914-726CC0AC0F06}"/>
                          </a:ext>
                        </a:extLst>
                      </p:cNvPr>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24" name="Ryhmä 23">
                      <a:extLst>
                        <a:ext uri="{FF2B5EF4-FFF2-40B4-BE49-F238E27FC236}">
                          <a16:creationId xmlns:a16="http://schemas.microsoft.com/office/drawing/2014/main" id="{04B8DE69-2457-2A71-07B2-B0C54256F3BB}"/>
                        </a:ext>
                      </a:extLst>
                    </p:cNvPr>
                    <p:cNvGrpSpPr/>
                    <p:nvPr/>
                  </p:nvGrpSpPr>
                  <p:grpSpPr>
                    <a:xfrm rot="10800000">
                      <a:off x="1746304" y="1845621"/>
                      <a:ext cx="3368146" cy="1253743"/>
                      <a:chOff x="1743797" y="7639798"/>
                      <a:chExt cx="3368146" cy="1253743"/>
                    </a:xfrm>
                  </p:grpSpPr>
                  <p:grpSp>
                    <p:nvGrpSpPr>
                      <p:cNvPr id="27" name="Ryhmä 26">
                        <a:extLst>
                          <a:ext uri="{FF2B5EF4-FFF2-40B4-BE49-F238E27FC236}">
                            <a16:creationId xmlns:a16="http://schemas.microsoft.com/office/drawing/2014/main" id="{BB8E2CC3-5364-2F59-F3AC-48DCBA2DC227}"/>
                          </a:ext>
                        </a:extLst>
                      </p:cNvPr>
                      <p:cNvGrpSpPr/>
                      <p:nvPr/>
                    </p:nvGrpSpPr>
                    <p:grpSpPr>
                      <a:xfrm rot="10800000">
                        <a:off x="2877130" y="7829066"/>
                        <a:ext cx="1103988" cy="1064475"/>
                        <a:chOff x="2883462" y="2085031"/>
                        <a:chExt cx="1103988" cy="1064475"/>
                      </a:xfrm>
                    </p:grpSpPr>
                    <p:pic>
                      <p:nvPicPr>
                        <p:cNvPr id="226" name="Kuva 114">
                          <a:extLst>
                            <a:ext uri="{FF2B5EF4-FFF2-40B4-BE49-F238E27FC236}">
                              <a16:creationId xmlns:a16="http://schemas.microsoft.com/office/drawing/2014/main" id="{89DE4353-1CC5-74FC-E742-90FAE5609BCA}"/>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7" name="Kuva 114">
                          <a:extLst>
                            <a:ext uri="{FF2B5EF4-FFF2-40B4-BE49-F238E27FC236}">
                              <a16:creationId xmlns:a16="http://schemas.microsoft.com/office/drawing/2014/main" id="{64FC7F4F-514B-13C2-5BC5-1DBACDAC9A6D}"/>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8" name="Kuva 114">
                          <a:extLst>
                            <a:ext uri="{FF2B5EF4-FFF2-40B4-BE49-F238E27FC236}">
                              <a16:creationId xmlns:a16="http://schemas.microsoft.com/office/drawing/2014/main" id="{76B8CC25-88AD-DD88-C77D-C00535BB4AA8}"/>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8" name="Ryhmä 27">
                        <a:extLst>
                          <a:ext uri="{FF2B5EF4-FFF2-40B4-BE49-F238E27FC236}">
                            <a16:creationId xmlns:a16="http://schemas.microsoft.com/office/drawing/2014/main" id="{AC78B17D-3F58-F1D6-06A4-45B3E2B7506B}"/>
                          </a:ext>
                        </a:extLst>
                      </p:cNvPr>
                      <p:cNvGrpSpPr/>
                      <p:nvPr/>
                    </p:nvGrpSpPr>
                    <p:grpSpPr>
                      <a:xfrm>
                        <a:off x="1996340" y="7639798"/>
                        <a:ext cx="926918" cy="1253743"/>
                        <a:chOff x="2002399" y="7297743"/>
                        <a:chExt cx="926918" cy="1253743"/>
                      </a:xfrm>
                    </p:grpSpPr>
                    <p:cxnSp>
                      <p:nvCxnSpPr>
                        <p:cNvPr id="224" name="Suora yhdysviiva 223">
                          <a:extLst>
                            <a:ext uri="{FF2B5EF4-FFF2-40B4-BE49-F238E27FC236}">
                              <a16:creationId xmlns:a16="http://schemas.microsoft.com/office/drawing/2014/main" id="{1777E8DA-CA47-90EB-807B-FC506938449C}"/>
                            </a:ext>
                          </a:extLst>
                        </p:cNvPr>
                        <p:cNvCxnSpPr>
                          <a:stCxn id="226" idx="2"/>
                          <a:endCxn id="12" idx="0"/>
                        </p:cNvCxnSpPr>
                        <p:nvPr/>
                      </p:nvCxnSpPr>
                      <p:spPr>
                        <a:xfrm flipH="1" flipV="1">
                          <a:off x="2002954" y="7297743"/>
                          <a:ext cx="926363" cy="18926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uora yhdysviiva 224">
                          <a:extLst>
                            <a:ext uri="{FF2B5EF4-FFF2-40B4-BE49-F238E27FC236}">
                              <a16:creationId xmlns:a16="http://schemas.microsoft.com/office/drawing/2014/main" id="{35D740ED-1152-7139-3DA1-1AC439644729}"/>
                            </a:ext>
                          </a:extLst>
                        </p:cNvPr>
                        <p:cNvCxnSpPr>
                          <a:stCxn id="228" idx="2"/>
                          <a:endCxn id="29"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9" name="Kuva 28">
                        <a:extLst>
                          <a:ext uri="{FF2B5EF4-FFF2-40B4-BE49-F238E27FC236}">
                            <a16:creationId xmlns:a16="http://schemas.microsoft.com/office/drawing/2014/main" id="{92B2AD74-9C07-7564-0599-6853016CA882}"/>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30" name="Kuva 29">
                        <a:extLst>
                          <a:ext uri="{FF2B5EF4-FFF2-40B4-BE49-F238E27FC236}">
                            <a16:creationId xmlns:a16="http://schemas.microsoft.com/office/drawing/2014/main" id="{5189E03D-9A8B-FC40-32D0-FE0CFE5128E4}"/>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31" name="Suora yhdysviiva 30">
                        <a:extLst>
                          <a:ext uri="{FF2B5EF4-FFF2-40B4-BE49-F238E27FC236}">
                            <a16:creationId xmlns:a16="http://schemas.microsoft.com/office/drawing/2014/main" id="{C8E11D29-9639-7B47-0F09-42DD6D009663}"/>
                          </a:ext>
                        </a:extLst>
                      </p:cNvPr>
                      <p:cNvCxnSpPr>
                        <a:stCxn id="30" idx="2"/>
                        <a:endCxn id="227"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5" name="Picture 134" descr="T:\tie2014\1510014798_Liikenne tietyomaalla\Suunnittelu\Tienrakennustyömaat\Powerpoint\työ\png - värieroteltu\valo-01.png">
                      <a:extLst>
                        <a:ext uri="{FF2B5EF4-FFF2-40B4-BE49-F238E27FC236}">
                          <a16:creationId xmlns:a16="http://schemas.microsoft.com/office/drawing/2014/main" id="{57702F1B-25E9-D997-D646-EDA98C909AE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134" descr="T:\tie2014\1510014798_Liikenne tietyomaalla\Suunnittelu\Tienrakennustyömaat\Powerpoint\työ\png - värieroteltu\valo-01.png">
                      <a:extLst>
                        <a:ext uri="{FF2B5EF4-FFF2-40B4-BE49-F238E27FC236}">
                          <a16:creationId xmlns:a16="http://schemas.microsoft.com/office/drawing/2014/main" id="{FF6EDD5A-3C3C-0B72-6187-6081F287ACB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8" name="Suora yhdysviiva 17">
                  <a:extLst>
                    <a:ext uri="{FF2B5EF4-FFF2-40B4-BE49-F238E27FC236}">
                      <a16:creationId xmlns:a16="http://schemas.microsoft.com/office/drawing/2014/main" id="{36466237-98B2-ADB3-0A7E-7E5FF96CD9C4}"/>
                    </a:ext>
                  </a:extLst>
                </p:cNvPr>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grpSp>
      <p:sp>
        <p:nvSpPr>
          <p:cNvPr id="242" name="Text Box 3">
            <a:extLst>
              <a:ext uri="{FF2B5EF4-FFF2-40B4-BE49-F238E27FC236}">
                <a16:creationId xmlns:a16="http://schemas.microsoft.com/office/drawing/2014/main" id="{2D0F7764-F6F3-E300-194E-731573544104}"/>
              </a:ext>
            </a:extLst>
          </p:cNvPr>
          <p:cNvSpPr txBox="1">
            <a:spLocks noChangeArrowheads="1"/>
          </p:cNvSpPr>
          <p:nvPr/>
        </p:nvSpPr>
        <p:spPr bwMode="auto">
          <a:xfrm>
            <a:off x="621000" y="239134"/>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err="1">
                <a:latin typeface="Arial" panose="020B0604020202020204" pitchFamily="34" charset="0"/>
                <a:cs typeface="Arial" panose="020B0604020202020204" pitchFamily="34" charset="0"/>
              </a:rPr>
              <a:t>Tunkkaus</a:t>
            </a:r>
            <a:r>
              <a:rPr lang="fi-FI" altLang="fi-FI" sz="1300" dirty="0">
                <a:latin typeface="Arial" panose="020B0604020202020204" pitchFamily="34" charset="0"/>
                <a:cs typeface="Arial" panose="020B0604020202020204" pitchFamily="34" charset="0"/>
              </a:rPr>
              <a:t> / poraus tien ali tai muu työ ajoradan molemmin puolin,</a:t>
            </a:r>
          </a:p>
          <a:p>
            <a:pPr>
              <a:spcBef>
                <a:spcPct val="0"/>
              </a:spcBef>
              <a:buNone/>
            </a:pPr>
            <a:r>
              <a:rPr lang="fi-FI" altLang="fi-FI" sz="1300" dirty="0">
                <a:latin typeface="Arial" panose="020B0604020202020204" pitchFamily="34" charset="0"/>
                <a:cs typeface="Arial" panose="020B0604020202020204" pitchFamily="34" charset="0"/>
              </a:rPr>
              <a:t>työ ja kalusto ajoradan ulkopuolella.</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70 km/h </a:t>
            </a:r>
            <a:r>
              <a:rPr lang="fi-FI" altLang="fi-FI" sz="1300" dirty="0">
                <a:latin typeface="Arial" panose="020B0604020202020204" pitchFamily="34" charset="0"/>
                <a:cs typeface="Arial" panose="020B0604020202020204" pitchFamily="34" charset="0"/>
                <a:sym typeface="Wingdings" panose="05000000000000000000" pitchFamily="2" charset="2"/>
              </a:rPr>
              <a:t> 60 km/h.</a:t>
            </a:r>
            <a:endParaRPr lang="fi-FI" altLang="fi-FI" sz="1300" dirty="0">
              <a:latin typeface="Arial" panose="020B0604020202020204" pitchFamily="34" charset="0"/>
              <a:cs typeface="Arial" panose="020B0604020202020204" pitchFamily="34" charset="0"/>
            </a:endParaRPr>
          </a:p>
        </p:txBody>
      </p:sp>
      <p:sp>
        <p:nvSpPr>
          <p:cNvPr id="2" name="Suorakulmio 244">
            <a:extLst>
              <a:ext uri="{FF2B5EF4-FFF2-40B4-BE49-F238E27FC236}">
                <a16:creationId xmlns:a16="http://schemas.microsoft.com/office/drawing/2014/main" id="{ABCB216B-D035-4380-796D-AAB5E7471083}"/>
              </a:ext>
            </a:extLst>
          </p:cNvPr>
          <p:cNvSpPr>
            <a:spLocks noChangeArrowheads="1"/>
          </p:cNvSpPr>
          <p:nvPr/>
        </p:nvSpPr>
        <p:spPr bwMode="auto">
          <a:xfrm>
            <a:off x="1629000" y="5025000"/>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246" name="Ryhmä 245">
            <a:extLst>
              <a:ext uri="{FF2B5EF4-FFF2-40B4-BE49-F238E27FC236}">
                <a16:creationId xmlns:a16="http://schemas.microsoft.com/office/drawing/2014/main" id="{EBEA13A1-CC84-F528-44F2-F7CF03CD2322}"/>
              </a:ext>
            </a:extLst>
          </p:cNvPr>
          <p:cNvGrpSpPr/>
          <p:nvPr/>
        </p:nvGrpSpPr>
        <p:grpSpPr>
          <a:xfrm>
            <a:off x="3834249" y="5997000"/>
            <a:ext cx="509060" cy="396000"/>
            <a:chOff x="3819325" y="6000740"/>
            <a:chExt cx="509060" cy="396000"/>
          </a:xfrm>
        </p:grpSpPr>
        <p:cxnSp>
          <p:nvCxnSpPr>
            <p:cNvPr id="247" name="Suora yhdysviiva 387">
              <a:extLst>
                <a:ext uri="{FF2B5EF4-FFF2-40B4-BE49-F238E27FC236}">
                  <a16:creationId xmlns:a16="http://schemas.microsoft.com/office/drawing/2014/main" id="{5CEDB012-1DF4-0DAD-62E6-04CB179F3393}"/>
                </a:ext>
              </a:extLst>
            </p:cNvPr>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248" name="Kuva 24">
              <a:extLst>
                <a:ext uri="{FF2B5EF4-FFF2-40B4-BE49-F238E27FC236}">
                  <a16:creationId xmlns:a16="http://schemas.microsoft.com/office/drawing/2014/main" id="{A88DF110-9B21-DE3F-073E-EBFBFFD67092}"/>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9" name="Ryhmä 248">
            <a:extLst>
              <a:ext uri="{FF2B5EF4-FFF2-40B4-BE49-F238E27FC236}">
                <a16:creationId xmlns:a16="http://schemas.microsoft.com/office/drawing/2014/main" id="{F890BB49-B03A-5924-45E5-5C9BF3194216}"/>
              </a:ext>
            </a:extLst>
          </p:cNvPr>
          <p:cNvGrpSpPr/>
          <p:nvPr/>
        </p:nvGrpSpPr>
        <p:grpSpPr>
          <a:xfrm rot="10800000">
            <a:off x="2524034" y="5607982"/>
            <a:ext cx="509060" cy="396000"/>
            <a:chOff x="3819325" y="6000740"/>
            <a:chExt cx="509060" cy="396000"/>
          </a:xfrm>
        </p:grpSpPr>
        <p:cxnSp>
          <p:nvCxnSpPr>
            <p:cNvPr id="250" name="Suora yhdysviiva 387">
              <a:extLst>
                <a:ext uri="{FF2B5EF4-FFF2-40B4-BE49-F238E27FC236}">
                  <a16:creationId xmlns:a16="http://schemas.microsoft.com/office/drawing/2014/main" id="{4CEF6C51-4C25-4E3F-8D7D-535F1E35CA54}"/>
                </a:ext>
              </a:extLst>
            </p:cNvPr>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251" name="Kuva 24">
              <a:extLst>
                <a:ext uri="{FF2B5EF4-FFF2-40B4-BE49-F238E27FC236}">
                  <a16:creationId xmlns:a16="http://schemas.microsoft.com/office/drawing/2014/main" id="{BD1C45BC-80CF-BB93-CA07-53223E787849}"/>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18750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pPr algn="ctr"/>
            <a:r>
              <a:rPr lang="fi-FI" sz="1100" dirty="0"/>
              <a:t>4.6</a:t>
            </a:r>
          </a:p>
        </p:txBody>
      </p:sp>
      <p:sp>
        <p:nvSpPr>
          <p:cNvPr id="115" name="Suorakulmio 244"/>
          <p:cNvSpPr>
            <a:spLocks noChangeArrowheads="1"/>
          </p:cNvSpPr>
          <p:nvPr/>
        </p:nvSpPr>
        <p:spPr bwMode="auto">
          <a:xfrm>
            <a:off x="3316961" y="5047399"/>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339" name="Ryhmä 338"/>
          <p:cNvGrpSpPr/>
          <p:nvPr/>
        </p:nvGrpSpPr>
        <p:grpSpPr>
          <a:xfrm>
            <a:off x="3761014" y="4189140"/>
            <a:ext cx="154574" cy="2485657"/>
            <a:chOff x="3676548" y="4780599"/>
            <a:chExt cx="100549" cy="1616903"/>
          </a:xfrm>
        </p:grpSpPr>
        <p:sp>
          <p:nvSpPr>
            <p:cNvPr id="34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4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5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361"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4"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5"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28"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nvGrpSpPr>
          <p:cNvPr id="164" name="Ryhmä 163"/>
          <p:cNvGrpSpPr/>
          <p:nvPr/>
        </p:nvGrpSpPr>
        <p:grpSpPr>
          <a:xfrm>
            <a:off x="1736695" y="6615999"/>
            <a:ext cx="4322600" cy="2308881"/>
            <a:chOff x="1737696" y="6729734"/>
            <a:chExt cx="4322600" cy="2308881"/>
          </a:xfrm>
        </p:grpSpPr>
        <p:grpSp>
          <p:nvGrpSpPr>
            <p:cNvPr id="165" name="Ryhmä 164"/>
            <p:cNvGrpSpPr/>
            <p:nvPr/>
          </p:nvGrpSpPr>
          <p:grpSpPr>
            <a:xfrm rot="10800000">
              <a:off x="1737696" y="6729734"/>
              <a:ext cx="4322600" cy="2308881"/>
              <a:chOff x="791850" y="1749297"/>
              <a:chExt cx="4322600" cy="2308881"/>
            </a:xfrm>
          </p:grpSpPr>
          <p:pic>
            <p:nvPicPr>
              <p:cNvPr id="167"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9" name="Ryhmä 168"/>
              <p:cNvGrpSpPr/>
              <p:nvPr/>
            </p:nvGrpSpPr>
            <p:grpSpPr>
              <a:xfrm>
                <a:off x="791850" y="1749297"/>
                <a:ext cx="4322600" cy="2308881"/>
                <a:chOff x="791850" y="1749297"/>
                <a:chExt cx="4322600" cy="2308881"/>
              </a:xfrm>
            </p:grpSpPr>
            <p:grpSp>
              <p:nvGrpSpPr>
                <p:cNvPr id="170" name="Ryhmä 169"/>
                <p:cNvGrpSpPr/>
                <p:nvPr/>
              </p:nvGrpSpPr>
              <p:grpSpPr>
                <a:xfrm rot="10800000">
                  <a:off x="791850" y="1749297"/>
                  <a:ext cx="550843" cy="2308881"/>
                  <a:chOff x="3357000" y="6320710"/>
                  <a:chExt cx="550843" cy="2308881"/>
                </a:xfrm>
              </p:grpSpPr>
              <p:cxnSp>
                <p:nvCxnSpPr>
                  <p:cNvPr id="196" name="Suora yhdysviiva 195"/>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uora yhdysviiva 196"/>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uora yhdysviiva 198"/>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0" name="Tekstiruutu 199"/>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01" name="Tekstiruutu 200"/>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172" name="Ryhmä 171"/>
                <p:cNvGrpSpPr/>
                <p:nvPr/>
              </p:nvGrpSpPr>
              <p:grpSpPr>
                <a:xfrm rot="10800000">
                  <a:off x="1746304" y="1845621"/>
                  <a:ext cx="3368146" cy="537500"/>
                  <a:chOff x="1743797" y="8356041"/>
                  <a:chExt cx="3368146" cy="537500"/>
                </a:xfrm>
              </p:grpSpPr>
              <p:grpSp>
                <p:nvGrpSpPr>
                  <p:cNvPr id="175" name="Ryhmä 174"/>
                  <p:cNvGrpSpPr/>
                  <p:nvPr/>
                </p:nvGrpSpPr>
                <p:grpSpPr>
                  <a:xfrm rot="10800000">
                    <a:off x="2877130" y="8828453"/>
                    <a:ext cx="1103988" cy="65088"/>
                    <a:chOff x="2883462" y="2085031"/>
                    <a:chExt cx="1103988" cy="65088"/>
                  </a:xfrm>
                </p:grpSpPr>
                <p:pic>
                  <p:nvPicPr>
                    <p:cNvPr id="18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86" name="Suora yhdysviiva 185"/>
                  <p:cNvCxnSpPr>
                    <a:stCxn id="189" idx="2"/>
                    <a:endCxn id="183" idx="2"/>
                  </p:cNvCxnSpPr>
                  <p:nvPr/>
                </p:nvCxnSpPr>
                <p:spPr>
                  <a:xfrm rot="10800000">
                    <a:off x="1996340" y="8800382"/>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83" name="Kuva 182"/>
                  <p:cNvPicPr>
                    <a:picLocks noChangeAspect="1"/>
                  </p:cNvPicPr>
                  <p:nvPr/>
                </p:nvPicPr>
                <p:blipFill>
                  <a:blip r:embed="rId6">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180" name="Kuva 179"/>
                  <p:cNvPicPr>
                    <a:picLocks noChangeAspect="1"/>
                  </p:cNvPicPr>
                  <p:nvPr/>
                </p:nvPicPr>
                <p:blipFill>
                  <a:blip r:embed="rId6">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181" name="Suora yhdysviiva 180"/>
                  <p:cNvCxnSpPr>
                    <a:stCxn id="180" idx="2"/>
                    <a:endCxn id="188"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73"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66" name="Suora yhdysviiva 165"/>
            <p:cNvCxnSpPr/>
            <p:nvPr/>
          </p:nvCxnSpPr>
          <p:spPr>
            <a:xfrm flipV="1">
              <a:off x="2871029" y="6797836"/>
              <a:ext cx="2615691" cy="4188"/>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nvGrpSpPr>
          <p:cNvPr id="100" name="Ryhmä 99"/>
          <p:cNvGrpSpPr/>
          <p:nvPr/>
        </p:nvGrpSpPr>
        <p:grpSpPr>
          <a:xfrm rot="10800000">
            <a:off x="2961091" y="4184825"/>
            <a:ext cx="154574" cy="2485657"/>
            <a:chOff x="3676548" y="4780599"/>
            <a:chExt cx="100549" cy="1616903"/>
          </a:xfrm>
        </p:grpSpPr>
        <p:sp>
          <p:nvSpPr>
            <p:cNvPr id="101" name="Suorakulmio 100"/>
            <p:cNvSpPr>
              <a:spLocks noChangeAspect="1" noChangeArrowheads="1"/>
            </p:cNvSpPr>
            <p:nvPr/>
          </p:nvSpPr>
          <p:spPr bwMode="auto">
            <a:xfrm>
              <a:off x="3677799" y="6049990"/>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2" name="Suorakulmio 100"/>
            <p:cNvSpPr>
              <a:spLocks noChangeAspect="1" noChangeArrowheads="1"/>
            </p:cNvSpPr>
            <p:nvPr/>
          </p:nvSpPr>
          <p:spPr bwMode="auto">
            <a:xfrm>
              <a:off x="3676548" y="594181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3" name="Suorakulmio 100"/>
            <p:cNvSpPr>
              <a:spLocks noChangeAspect="1" noChangeArrowheads="1"/>
            </p:cNvSpPr>
            <p:nvPr/>
          </p:nvSpPr>
          <p:spPr bwMode="auto">
            <a:xfrm>
              <a:off x="3677915" y="583364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4" name="Suorakulmio 100"/>
            <p:cNvSpPr>
              <a:spLocks noChangeAspect="1" noChangeArrowheads="1"/>
            </p:cNvSpPr>
            <p:nvPr/>
          </p:nvSpPr>
          <p:spPr bwMode="auto">
            <a:xfrm>
              <a:off x="3677799" y="572996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5" name="Suorakulmio 100"/>
            <p:cNvSpPr>
              <a:spLocks noChangeAspect="1" noChangeArrowheads="1"/>
            </p:cNvSpPr>
            <p:nvPr/>
          </p:nvSpPr>
          <p:spPr bwMode="auto">
            <a:xfrm>
              <a:off x="3676548" y="562179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6" name="Suorakulmio 100"/>
            <p:cNvSpPr>
              <a:spLocks noChangeAspect="1" noChangeArrowheads="1"/>
            </p:cNvSpPr>
            <p:nvPr/>
          </p:nvSpPr>
          <p:spPr bwMode="auto">
            <a:xfrm>
              <a:off x="3677915" y="551362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7" name="Suorakulmio 100"/>
            <p:cNvSpPr>
              <a:spLocks noChangeAspect="1" noChangeArrowheads="1"/>
            </p:cNvSpPr>
            <p:nvPr/>
          </p:nvSpPr>
          <p:spPr bwMode="auto">
            <a:xfrm>
              <a:off x="3677799" y="540614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8" name="Suorakulmio 100"/>
            <p:cNvSpPr>
              <a:spLocks noChangeAspect="1" noChangeArrowheads="1"/>
            </p:cNvSpPr>
            <p:nvPr/>
          </p:nvSpPr>
          <p:spPr bwMode="auto">
            <a:xfrm>
              <a:off x="3676548" y="5297976"/>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09" name="Suorakulmio 100"/>
            <p:cNvSpPr>
              <a:spLocks noChangeAspect="1" noChangeArrowheads="1"/>
            </p:cNvSpPr>
            <p:nvPr/>
          </p:nvSpPr>
          <p:spPr bwMode="auto">
            <a:xfrm>
              <a:off x="3677915" y="518980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0" name="Suorakulmio 100"/>
            <p:cNvSpPr>
              <a:spLocks noChangeAspect="1" noChangeArrowheads="1"/>
            </p:cNvSpPr>
            <p:nvPr/>
          </p:nvSpPr>
          <p:spPr bwMode="auto">
            <a:xfrm>
              <a:off x="3690699" y="4982368"/>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1" name="Suorakulmio 100"/>
            <p:cNvSpPr>
              <a:spLocks noChangeAspect="1" noChangeArrowheads="1"/>
            </p:cNvSpPr>
            <p:nvPr/>
          </p:nvSpPr>
          <p:spPr bwMode="auto">
            <a:xfrm>
              <a:off x="3713140" y="4881775"/>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2" name="Suorakulmio 100"/>
            <p:cNvSpPr>
              <a:spLocks noChangeAspect="1" noChangeArrowheads="1"/>
            </p:cNvSpPr>
            <p:nvPr/>
          </p:nvSpPr>
          <p:spPr bwMode="auto">
            <a:xfrm>
              <a:off x="3677821" y="5084823"/>
              <a:ext cx="41651" cy="41654"/>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3" name="Suorakulmio 100"/>
            <p:cNvSpPr>
              <a:spLocks noChangeAspect="1" noChangeArrowheads="1"/>
            </p:cNvSpPr>
            <p:nvPr/>
          </p:nvSpPr>
          <p:spPr bwMode="auto">
            <a:xfrm rot="5400000">
              <a:off x="3712811" y="6251064"/>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4" name="Suorakulmio 100"/>
            <p:cNvSpPr>
              <a:spLocks noChangeAspect="1" noChangeArrowheads="1"/>
            </p:cNvSpPr>
            <p:nvPr/>
          </p:nvSpPr>
          <p:spPr bwMode="auto">
            <a:xfrm rot="5400000">
              <a:off x="3691211" y="6151697"/>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6" name="Suorakulmio 100"/>
            <p:cNvSpPr>
              <a:spLocks noChangeAspect="1" noChangeArrowheads="1"/>
            </p:cNvSpPr>
            <p:nvPr/>
          </p:nvSpPr>
          <p:spPr bwMode="auto">
            <a:xfrm rot="5400000">
              <a:off x="3733898" y="6354303"/>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sp>
          <p:nvSpPr>
            <p:cNvPr id="117" name="Suorakulmio 100"/>
            <p:cNvSpPr>
              <a:spLocks noChangeAspect="1" noChangeArrowheads="1"/>
            </p:cNvSpPr>
            <p:nvPr/>
          </p:nvSpPr>
          <p:spPr bwMode="auto">
            <a:xfrm>
              <a:off x="3733897" y="4780599"/>
              <a:ext cx="43198" cy="43200"/>
            </a:xfrm>
            <a:prstGeom prst="rect">
              <a:avLst/>
            </a:prstGeom>
            <a:noFill/>
            <a:ln w="12700" algn="ctr">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GB" altLang="fi-FI" sz="2400"/>
            </a:p>
          </p:txBody>
        </p:sp>
      </p:grpSp>
      <p:grpSp>
        <p:nvGrpSpPr>
          <p:cNvPr id="136" name="Ryhmä 135"/>
          <p:cNvGrpSpPr/>
          <p:nvPr/>
        </p:nvGrpSpPr>
        <p:grpSpPr>
          <a:xfrm rot="10800000">
            <a:off x="788676" y="1937457"/>
            <a:ext cx="4322600" cy="2308881"/>
            <a:chOff x="1737696" y="6729734"/>
            <a:chExt cx="4322600" cy="2308881"/>
          </a:xfrm>
        </p:grpSpPr>
        <p:grpSp>
          <p:nvGrpSpPr>
            <p:cNvPr id="137" name="Ryhmä 136"/>
            <p:cNvGrpSpPr/>
            <p:nvPr/>
          </p:nvGrpSpPr>
          <p:grpSpPr>
            <a:xfrm rot="10800000">
              <a:off x="1737696" y="6729734"/>
              <a:ext cx="4322600" cy="2308881"/>
              <a:chOff x="791850" y="1749297"/>
              <a:chExt cx="4322600" cy="2308881"/>
            </a:xfrm>
          </p:grpSpPr>
          <p:pic>
            <p:nvPicPr>
              <p:cNvPr id="140"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1"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2" name="Ryhmä 141"/>
              <p:cNvGrpSpPr/>
              <p:nvPr/>
            </p:nvGrpSpPr>
            <p:grpSpPr>
              <a:xfrm>
                <a:off x="791850" y="1749297"/>
                <a:ext cx="4322600" cy="2308881"/>
                <a:chOff x="791850" y="1749297"/>
                <a:chExt cx="4322600" cy="2308881"/>
              </a:xfrm>
            </p:grpSpPr>
            <p:grpSp>
              <p:nvGrpSpPr>
                <p:cNvPr id="143" name="Ryhmä 142"/>
                <p:cNvGrpSpPr/>
                <p:nvPr/>
              </p:nvGrpSpPr>
              <p:grpSpPr>
                <a:xfrm rot="10800000">
                  <a:off x="791850" y="1749297"/>
                  <a:ext cx="550843" cy="2308881"/>
                  <a:chOff x="3357000" y="6320710"/>
                  <a:chExt cx="550843" cy="2308881"/>
                </a:xfrm>
              </p:grpSpPr>
              <p:cxnSp>
                <p:nvCxnSpPr>
                  <p:cNvPr id="163" name="Suora yhdysviiva 162"/>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uora yhdysviiva 176"/>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uora yhdysviiva 178"/>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Tekstiruutu 181"/>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84" name="Tekstiruutu 183"/>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150 m</a:t>
                    </a:r>
                  </a:p>
                </p:txBody>
              </p:sp>
            </p:grpSp>
            <p:grpSp>
              <p:nvGrpSpPr>
                <p:cNvPr id="145" name="Ryhmä 144"/>
                <p:cNvGrpSpPr/>
                <p:nvPr/>
              </p:nvGrpSpPr>
              <p:grpSpPr>
                <a:xfrm rot="10800000">
                  <a:off x="1746304" y="1845621"/>
                  <a:ext cx="3368146" cy="537500"/>
                  <a:chOff x="1743797" y="8356041"/>
                  <a:chExt cx="3368146" cy="537500"/>
                </a:xfrm>
              </p:grpSpPr>
              <p:grpSp>
                <p:nvGrpSpPr>
                  <p:cNvPr id="148" name="Ryhmä 147"/>
                  <p:cNvGrpSpPr/>
                  <p:nvPr/>
                </p:nvGrpSpPr>
                <p:grpSpPr>
                  <a:xfrm rot="10800000">
                    <a:off x="2877130" y="8828453"/>
                    <a:ext cx="1103988" cy="65088"/>
                    <a:chOff x="2883462" y="2085031"/>
                    <a:chExt cx="1103988" cy="65088"/>
                  </a:xfrm>
                </p:grpSpPr>
                <p:pic>
                  <p:nvPicPr>
                    <p:cNvPr id="15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7"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54" name="Suora yhdysviiva 153"/>
                  <p:cNvCxnSpPr>
                    <a:stCxn id="157" idx="2"/>
                    <a:endCxn id="150" idx="2"/>
                  </p:cNvCxnSpPr>
                  <p:nvPr/>
                </p:nvCxnSpPr>
                <p:spPr>
                  <a:xfrm rot="10800000">
                    <a:off x="1996340" y="8800382"/>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50" name="Kuva 149"/>
                  <p:cNvPicPr>
                    <a:picLocks noChangeAspect="1"/>
                  </p:cNvPicPr>
                  <p:nvPr/>
                </p:nvPicPr>
                <p:blipFill>
                  <a:blip r:embed="rId6">
                    <a:extLst>
                      <a:ext uri="{28A0092B-C50C-407E-A947-70E740481C1C}">
                        <a14:useLocalDpi xmlns:a14="http://schemas.microsoft.com/office/drawing/2010/main" val="0"/>
                      </a:ext>
                    </a:extLst>
                  </a:blip>
                  <a:srcRect/>
                  <a:stretch/>
                </p:blipFill>
                <p:spPr>
                  <a:xfrm>
                    <a:off x="1743797" y="8356041"/>
                    <a:ext cx="505086" cy="444341"/>
                  </a:xfrm>
                  <a:prstGeom prst="rect">
                    <a:avLst/>
                  </a:prstGeom>
                </p:spPr>
              </p:pic>
              <p:pic>
                <p:nvPicPr>
                  <p:cNvPr id="151" name="Kuva 150"/>
                  <p:cNvPicPr>
                    <a:picLocks noChangeAspect="1"/>
                  </p:cNvPicPr>
                  <p:nvPr/>
                </p:nvPicPr>
                <p:blipFill>
                  <a:blip r:embed="rId6">
                    <a:extLst>
                      <a:ext uri="{28A0092B-C50C-407E-A947-70E740481C1C}">
                        <a14:useLocalDpi xmlns:a14="http://schemas.microsoft.com/office/drawing/2010/main" val="0"/>
                      </a:ext>
                    </a:extLst>
                  </a:blip>
                  <a:srcRect/>
                  <a:stretch/>
                </p:blipFill>
                <p:spPr>
                  <a:xfrm>
                    <a:off x="4606857" y="8356041"/>
                    <a:ext cx="505086" cy="444341"/>
                  </a:xfrm>
                  <a:prstGeom prst="rect">
                    <a:avLst/>
                  </a:prstGeom>
                </p:spPr>
              </p:pic>
              <p:cxnSp>
                <p:nvCxnSpPr>
                  <p:cNvPr id="152" name="Suora yhdysviiva 151"/>
                  <p:cNvCxnSpPr>
                    <a:stCxn id="151" idx="2"/>
                    <a:endCxn id="15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46"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7"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39" name="Suora yhdysviiva 138"/>
            <p:cNvCxnSpPr/>
            <p:nvPr/>
          </p:nvCxnSpPr>
          <p:spPr>
            <a:xfrm rot="10800000" flipH="1">
              <a:off x="2874956" y="6797835"/>
              <a:ext cx="2611763" cy="667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86" name="Suorakulmio 244"/>
          <p:cNvSpPr>
            <a:spLocks noChangeArrowheads="1"/>
          </p:cNvSpPr>
          <p:nvPr/>
        </p:nvSpPr>
        <p:spPr bwMode="auto">
          <a:xfrm>
            <a:off x="4383140" y="5913696"/>
            <a:ext cx="116115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Työalueen kohdalle tien reunaan sijoitetaan sulkupylväät.</a:t>
            </a:r>
          </a:p>
        </p:txBody>
      </p:sp>
      <p:sp>
        <p:nvSpPr>
          <p:cNvPr id="87" name="Suorakulmio 244"/>
          <p:cNvSpPr>
            <a:spLocks noChangeArrowheads="1"/>
          </p:cNvSpPr>
          <p:nvPr/>
        </p:nvSpPr>
        <p:spPr bwMode="auto">
          <a:xfrm>
            <a:off x="4533612" y="4959836"/>
            <a:ext cx="1383231"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2" name="Text Box 3">
            <a:extLst>
              <a:ext uri="{FF2B5EF4-FFF2-40B4-BE49-F238E27FC236}">
                <a16:creationId xmlns:a16="http://schemas.microsoft.com/office/drawing/2014/main" id="{0FBA27D6-78CD-2426-5ACB-B3B947511B79}"/>
              </a:ext>
            </a:extLst>
          </p:cNvPr>
          <p:cNvSpPr txBox="1">
            <a:spLocks noChangeArrowheads="1"/>
          </p:cNvSpPr>
          <p:nvPr/>
        </p:nvSpPr>
        <p:spPr bwMode="auto">
          <a:xfrm>
            <a:off x="621000" y="239134"/>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err="1">
                <a:latin typeface="Arial" panose="020B0604020202020204" pitchFamily="34" charset="0"/>
                <a:cs typeface="Arial" panose="020B0604020202020204" pitchFamily="34" charset="0"/>
              </a:rPr>
              <a:t>Tunkkaus</a:t>
            </a:r>
            <a:r>
              <a:rPr lang="fi-FI" altLang="fi-FI" sz="1300" dirty="0">
                <a:latin typeface="Arial" panose="020B0604020202020204" pitchFamily="34" charset="0"/>
                <a:cs typeface="Arial" panose="020B0604020202020204" pitchFamily="34" charset="0"/>
              </a:rPr>
              <a:t> / poraus tien ali tai muu työ ajoradan molemmin puolin,</a:t>
            </a:r>
          </a:p>
          <a:p>
            <a:pPr>
              <a:spcBef>
                <a:spcPct val="0"/>
              </a:spcBef>
              <a:buNone/>
            </a:pPr>
            <a:r>
              <a:rPr lang="fi-FI" altLang="fi-FI" sz="1300" dirty="0">
                <a:latin typeface="Arial" panose="020B0604020202020204" pitchFamily="34" charset="0"/>
                <a:cs typeface="Arial" panose="020B0604020202020204" pitchFamily="34" charset="0"/>
              </a:rPr>
              <a:t>työ ja kalusto ajoradan ulkopuolella.</a:t>
            </a:r>
          </a:p>
          <a:p>
            <a:pPr>
              <a:spcBef>
                <a:spcPct val="0"/>
              </a:spcBef>
              <a:buNone/>
            </a:pP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enintään</a:t>
            </a:r>
            <a:r>
              <a:rPr lang="fi-FI" altLang="fi-FI" sz="1300" dirty="0">
                <a:latin typeface="Arial" panose="020B0604020202020204" pitchFamily="34" charset="0"/>
                <a:cs typeface="Arial" panose="020B0604020202020204" pitchFamily="34" charset="0"/>
                <a:sym typeface="Wingdings" panose="05000000000000000000" pitchFamily="2" charset="2"/>
              </a:rPr>
              <a:t> 60 km/h.</a:t>
            </a:r>
            <a:endParaRPr lang="fi-FI" altLang="fi-FI" sz="1300" dirty="0">
              <a:latin typeface="Arial" panose="020B0604020202020204" pitchFamily="34" charset="0"/>
              <a:cs typeface="Arial" panose="020B0604020202020204" pitchFamily="34" charset="0"/>
            </a:endParaRPr>
          </a:p>
        </p:txBody>
      </p:sp>
      <p:sp>
        <p:nvSpPr>
          <p:cNvPr id="3" name="Suorakulmio 244">
            <a:extLst>
              <a:ext uri="{FF2B5EF4-FFF2-40B4-BE49-F238E27FC236}">
                <a16:creationId xmlns:a16="http://schemas.microsoft.com/office/drawing/2014/main" id="{38DAFE08-1284-F0E4-8AB8-CE16B2BDA3C6}"/>
              </a:ext>
            </a:extLst>
          </p:cNvPr>
          <p:cNvSpPr>
            <a:spLocks noChangeArrowheads="1"/>
          </p:cNvSpPr>
          <p:nvPr/>
        </p:nvSpPr>
        <p:spPr bwMode="auto">
          <a:xfrm>
            <a:off x="1629000" y="5025000"/>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10" name="Ryhmä 9">
            <a:extLst>
              <a:ext uri="{FF2B5EF4-FFF2-40B4-BE49-F238E27FC236}">
                <a16:creationId xmlns:a16="http://schemas.microsoft.com/office/drawing/2014/main" id="{53D606CD-55E0-E967-2A74-1157C1DC56F8}"/>
              </a:ext>
            </a:extLst>
          </p:cNvPr>
          <p:cNvGrpSpPr/>
          <p:nvPr/>
        </p:nvGrpSpPr>
        <p:grpSpPr>
          <a:xfrm>
            <a:off x="3834249" y="5997000"/>
            <a:ext cx="509060" cy="396000"/>
            <a:chOff x="3819325" y="6000740"/>
            <a:chExt cx="509060" cy="396000"/>
          </a:xfrm>
        </p:grpSpPr>
        <p:cxnSp>
          <p:nvCxnSpPr>
            <p:cNvPr id="11" name="Suora yhdysviiva 387">
              <a:extLst>
                <a:ext uri="{FF2B5EF4-FFF2-40B4-BE49-F238E27FC236}">
                  <a16:creationId xmlns:a16="http://schemas.microsoft.com/office/drawing/2014/main" id="{92F77737-A849-29E3-2824-AC65075E7DC6}"/>
                </a:ext>
              </a:extLst>
            </p:cNvPr>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12" name="Kuva 24">
              <a:extLst>
                <a:ext uri="{FF2B5EF4-FFF2-40B4-BE49-F238E27FC236}">
                  <a16:creationId xmlns:a16="http://schemas.microsoft.com/office/drawing/2014/main" id="{753299F8-B5E9-C731-E3C6-B691C76612E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 name="Ryhmä 12">
            <a:extLst>
              <a:ext uri="{FF2B5EF4-FFF2-40B4-BE49-F238E27FC236}">
                <a16:creationId xmlns:a16="http://schemas.microsoft.com/office/drawing/2014/main" id="{330EFE6C-B3EF-063A-F880-34E2505B53A7}"/>
              </a:ext>
            </a:extLst>
          </p:cNvPr>
          <p:cNvGrpSpPr/>
          <p:nvPr/>
        </p:nvGrpSpPr>
        <p:grpSpPr>
          <a:xfrm rot="10800000">
            <a:off x="2524034" y="5607982"/>
            <a:ext cx="509060" cy="396000"/>
            <a:chOff x="3819325" y="6000740"/>
            <a:chExt cx="509060" cy="396000"/>
          </a:xfrm>
        </p:grpSpPr>
        <p:cxnSp>
          <p:nvCxnSpPr>
            <p:cNvPr id="14" name="Suora yhdysviiva 387">
              <a:extLst>
                <a:ext uri="{FF2B5EF4-FFF2-40B4-BE49-F238E27FC236}">
                  <a16:creationId xmlns:a16="http://schemas.microsoft.com/office/drawing/2014/main" id="{8CFF21A6-4602-A2FB-BA80-F4741C70904E}"/>
                </a:ext>
              </a:extLst>
            </p:cNvPr>
            <p:cNvCxnSpPr>
              <a:cxnSpLocks noChangeShapeType="1"/>
            </p:cNvCxnSpPr>
            <p:nvPr/>
          </p:nvCxnSpPr>
          <p:spPr bwMode="auto">
            <a:xfrm flipH="1" flipV="1">
              <a:off x="3819325" y="6037659"/>
              <a:ext cx="363323" cy="347624"/>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pic>
          <p:nvPicPr>
            <p:cNvPr id="15" name="Kuva 24">
              <a:extLst>
                <a:ext uri="{FF2B5EF4-FFF2-40B4-BE49-F238E27FC236}">
                  <a16:creationId xmlns:a16="http://schemas.microsoft.com/office/drawing/2014/main" id="{AAE7E6E4-2AD3-D29D-7D33-BAFFD389D3F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184689" y="6000740"/>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83729861"/>
      </p:ext>
    </p:extLst>
  </p:cSld>
  <p:clrMapOvr>
    <a:masterClrMapping/>
  </p:clrMapOvr>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TAIMI Työtiladokumentti" ma:contentTypeID="0x01010040485BB5EA91409BADF540D1B0254D330400AEDF745A306A6E418B1F975C6FF13645" ma:contentTypeVersion="19804" ma:contentTypeDescription="Taimin työtiloissa käytettävä sisältötyyppi. Pohjautuu TAIMI Yleisdokumentti-sisältötyyppiin, josta on siivottu mm. joitakin viestinnällisen intran metatietoja pois ja järjestetty metatiedot eri järjestykseen." ma:contentTypeScope="" ma:versionID="a810d1581f0e7d3b827b1963ad5f7d63">
  <xsd:schema xmlns:xsd="http://www.w3.org/2001/XMLSchema" xmlns:xs="http://www.w3.org/2001/XMLSchema" xmlns:p="http://schemas.microsoft.com/office/2006/metadata/properties" xmlns:ns2="a90a8554-5475-4609-9feb-2f024996965b" targetNamespace="http://schemas.microsoft.com/office/2006/metadata/properties" ma:root="true" ma:fieldsID="6c5d34021bda68d32318906b547057cf" ns2:_="">
    <xsd:import namespace="a90a8554-5475-4609-9feb-2f024996965b"/>
    <xsd:element name="properties">
      <xsd:complexType>
        <xsd:sequence>
          <xsd:element name="documentManagement">
            <xsd:complexType>
              <xsd:all>
                <xsd:element ref="ns2:Päiväys" minOccurs="0"/>
                <xsd:element ref="ns2:Dokumenttityyppi" minOccurs="0"/>
                <xsd:element ref="ns2:Dokumentin_x0020_tila" minOccurs="0"/>
                <xsd:element ref="ns2:KEHALaatija" minOccurs="0"/>
                <xsd:element ref="ns2:Lisatieto" minOccurs="0"/>
                <xsd:element ref="ns2:Diaarinumero"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element ref="ns2:TaxCatchAllLabel" minOccurs="0"/>
                <xsd:element ref="ns2:Projekt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Päiväys" ma:index="2"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okumenttityyppi" ma:index="3"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dexed="true"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ankekortti"/>
          <xsd:enumeration value="Hinnasto"/>
          <xsd:enumeration value="Huomautus"/>
          <xsd:enumeration value="Hyvity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auspyyntö"/>
          <xsd:enumeration value="Kuitti"/>
          <xsd:enumeration value="Kustannusarvio"/>
          <xsd:enumeration value="Kutsu"/>
          <xsd:enumeration value="Kuuleminen"/>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upaehdot"/>
          <xsd:enumeration value="Lähete"/>
          <xsd:enumeration value="Määrittely"/>
          <xsd:enumeration value="Määritys"/>
          <xsd:enumeration value="Määrärahakirje"/>
          <xsd:enumeration value="Muistio"/>
          <xsd:enumeration value="Muutosilmoitus"/>
          <xsd:enumeration value="Nimitys"/>
          <xsd:enumeration value="Ohje"/>
          <xsd:enumeration value="Ohjelma"/>
          <xsd:enumeration value="Oikaisupäätös"/>
          <xsd:enumeration value="Oikaisuohje"/>
          <xsd:enumeration value="Palautuspyyntö"/>
          <xsd:enumeration value="Palvelukuvaus"/>
          <xsd:enumeration value="Pelastussuunnitelma"/>
          <xsd:enumeration value="Perustelumuistio"/>
          <xsd:enumeration value="Perusteltu päätelmä"/>
          <xsd:enumeration value="Politiikka"/>
          <xsd:enumeration value="Posteri"/>
          <xsd:enumeration value="Projektiehdotus"/>
          <xsd:enumeration value="Projektisuunnitelma"/>
          <xsd:enumeration value="Prosessikuvaus"/>
          <xsd:enumeration value="Pyyntö"/>
          <xsd:enumeration value="Päätös"/>
          <xsd:enumeration value="Pöytäkirja"/>
          <xsd:enumeration value="Raportti"/>
          <xsd:enumeration value="Ratkaisu"/>
          <xsd:enumeration value="Rekisteriseloste"/>
          <xsd:enumeration value="Reklamaatio"/>
          <xsd:enumeration value="Resurssivaraus"/>
          <xsd:enumeration value="Saate"/>
          <xsd:enumeration value="Selvitys"/>
          <xsd:enumeration value="Selvityspyyntö"/>
          <xsd:enumeration value="Sitoumus"/>
          <xsd:enumeration value="Sivusto"/>
          <xsd:enumeration value="Sopimus"/>
          <xsd:enumeration value="Strategia"/>
          <xsd:enumeration value="Suunnitelma"/>
          <xsd:enumeration value="Sähköpostiviesti"/>
          <xsd:enumeration value="Tarjous"/>
          <xsd:enumeration value="Tarjouspyyntö"/>
          <xsd:enumeration value="Tarkastus"/>
          <xsd:enumeration value="Tehtävänkuva"/>
          <xsd:enumeration value="Tiedote"/>
          <xsd:enumeration value="Tietojärjestelmäseloste"/>
          <xsd:enumeration value="Tietosuojaseloste"/>
          <xsd:enumeration value="Tilaus"/>
          <xsd:enumeration value="Tilausvahvistus"/>
          <xsd:enumeration value="Todistus"/>
          <xsd:enumeration value="Toimeksianto"/>
          <xsd:enumeration value="Tosite"/>
          <xsd:enumeration value="Työjärjestys"/>
          <xsd:enumeration value="Urakkaohjelma"/>
          <xsd:enumeration value="Uutiskirje"/>
          <xsd:enumeration value="Vaatimus"/>
          <xsd:enumeration value="Valitus"/>
          <xsd:enumeration value="Valitusosoitus"/>
          <xsd:enumeration value="Vastaus"/>
          <xsd:enumeration value="Vastine"/>
          <xsd:enumeration value="Video"/>
          <xsd:enumeration value="Yhteenveto"/>
          <xsd:enumeration value="Äänitiedosto"/>
          <xsd:enumeration value="Palvelusopimus"/>
          <xsd:enumeration value="Toimeksiantosopimus"/>
          <xsd:enumeration value="Toimitussopimus"/>
          <xsd:enumeration value="Toimittajasopimus"/>
          <xsd:enumeration value="Tietoturvallisuussopimus"/>
          <xsd:enumeration value="Tutkintapyyntö"/>
          <xsd:enumeration value="Työmääräarvio"/>
          <xsd:enumeration value="Vaatimusmäärittely"/>
        </xsd:restriction>
      </xsd:simpleType>
    </xsd:element>
    <xsd:element name="Dokumentin_x0020_tila" ma:index="4"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enumeration value="Toimitettu allekirjoitettavaksi"/>
        </xsd:restriction>
      </xsd:simpleType>
    </xsd:element>
    <xsd:element name="KEHALaatija" ma:index="5" nillable="true" ma:displayName="Laatija" ma:description="Dokumentin laatija(t)/kirjoittaja(t)/valmistelija(t). Kirjoita muodossa Sukunimi Etunimi ja useampi nimi pilkulla erotettuina. Laatijaorganisaatio on omana tietonaan. HUOM! Ei ole sama kuin Muokkaaja, joka päivittyy aina automaattisesti!" ma:indexed="true" ma:internalName="KEHALaatija">
      <xsd:simpleType>
        <xsd:restriction base="dms:Text">
          <xsd:maxLength value="255"/>
        </xsd:restriction>
      </xsd:simpleType>
    </xsd:element>
    <xsd:element name="Lisatieto" ma:index="7" nillable="true" ma:displayName="Lisatieto" ma:description="Dokumenttiin liittyvä vapaamuotoinen lisätieto" ma:internalName="Lisatieto">
      <xsd:simpleType>
        <xsd:restriction base="dms:Text">
          <xsd:maxLength value="255"/>
        </xsd:restriction>
      </xsd:simpleType>
    </xsd:element>
    <xsd:element name="Diaarinumero" ma:index="8"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dexed="true" ma:internalName="Diaarinumero">
      <xsd:simpleType>
        <xsd:restriction base="dms:Text">
          <xsd:maxLength value="255"/>
        </xsd:restriction>
      </xsd:simpleType>
    </xsd:element>
    <xsd:element name="h5218b789dcc4879ac7e2471126f729c" ma:index="18"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0"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1" nillable="true" ma:displayName="Taxonomy Catch All Column" ma:hidden="true" ma:list="{82cdd2f2-290b-4248-98ce-8660527d5bf4}" ma:internalName="TaxCatchAll" ma:showField="CatchAllData"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2"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3"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element name="TaxCatchAllLabel" ma:index="24" nillable="true" ma:displayName="Taxonomy Catch All Column1" ma:hidden="true" ma:list="{82cdd2f2-290b-4248-98ce-8660527d5bf4}" ma:internalName="TaxCatchAllLabel" ma:readOnly="true" ma:showField="CatchAllDataLabel"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Projekti" ma:index="25" nillable="true" ma:displayName="Projekti" ma:description="Projektin nimi, lyhenne tai tunniste (esim. projektinumero). Jos käytetään projektin nimeä, kiinnitä huomiota oikeinkirjoitukseen, jotta Projekti-metatiedolla voidaan helposti hakea yhteen tietytyn projektiin liittyvät dokumentit." ma:internalName="Projekti">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d2c86073-d20c-4242-97f1-555d65605501" ContentTypeId="0x01010040485BB5EA91409BADF540D1B0254D3304" PreviousValue="tru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a41659fa04643d0ac27d4c98155f03c xmlns="a90a8554-5475-4609-9feb-2f024996965b">
      <Terms xmlns="http://schemas.microsoft.com/office/infopath/2007/PartnerControls"/>
    </ha41659fa04643d0ac27d4c98155f03c>
    <Dokumentin_x0020_tila xmlns="a90a8554-5475-4609-9feb-2f024996965b" xsi:nil="true"/>
    <Diaarinumero xmlns="a90a8554-5475-4609-9feb-2f024996965b" xsi:nil="true"/>
    <Dokumenttityyppi xmlns="a90a8554-5475-4609-9feb-2f024996965b" xsi:nil="true"/>
    <TaxCatchAll xmlns="a90a8554-5475-4609-9feb-2f024996965b" xsi:nil="true"/>
    <KEHALaatija xmlns="a90a8554-5475-4609-9feb-2f024996965b" xsi:nil="true"/>
    <h5218b789dcc4879ac7e2471126f729c xmlns="a90a8554-5475-4609-9feb-2f024996965b">
      <Terms xmlns="http://schemas.microsoft.com/office/infopath/2007/PartnerControls"/>
    </h5218b789dcc4879ac7e2471126f729c>
    <ic4bbedd957942e9b7ae9016b7d801af xmlns="a90a8554-5475-4609-9feb-2f024996965b">
      <Terms xmlns="http://schemas.microsoft.com/office/infopath/2007/PartnerControls"/>
    </ic4bbedd957942e9b7ae9016b7d801af>
    <Päiväys xmlns="a90a8554-5475-4609-9feb-2f024996965b" xsi:nil="true"/>
    <cdf3ae8bf76741b5a3048f7f7f6eee61 xmlns="a90a8554-5475-4609-9feb-2f024996965b">
      <Terms xmlns="http://schemas.microsoft.com/office/infopath/2007/PartnerControls"/>
    </cdf3ae8bf76741b5a3048f7f7f6eee61>
    <Projekti xmlns="a90a8554-5475-4609-9feb-2f024996965b" xsi:nil="true"/>
    <Lisatieto xmlns="a90a8554-5475-4609-9feb-2f024996965b" xsi:nil="true"/>
  </documentManagement>
</p:properties>
</file>

<file path=customXml/itemProps1.xml><?xml version="1.0" encoding="utf-8"?>
<ds:datastoreItem xmlns:ds="http://schemas.openxmlformats.org/officeDocument/2006/customXml" ds:itemID="{32022D8D-6916-481F-8ABC-02EEF153EABF}"/>
</file>

<file path=customXml/itemProps2.xml><?xml version="1.0" encoding="utf-8"?>
<ds:datastoreItem xmlns:ds="http://schemas.openxmlformats.org/officeDocument/2006/customXml" ds:itemID="{1A1FC3D3-AF67-42EF-B90E-5FA7CC06AFA5}"/>
</file>

<file path=customXml/itemProps3.xml><?xml version="1.0" encoding="utf-8"?>
<ds:datastoreItem xmlns:ds="http://schemas.openxmlformats.org/officeDocument/2006/customXml" ds:itemID="{70475E8C-D98C-4115-A05A-170D69710403}"/>
</file>

<file path=customXml/itemProps4.xml><?xml version="1.0" encoding="utf-8"?>
<ds:datastoreItem xmlns:ds="http://schemas.openxmlformats.org/officeDocument/2006/customXml" ds:itemID="{B2AF7704-26C7-44D2-BB3F-C89E298AD44F}"/>
</file>

<file path=docProps/app.xml><?xml version="1.0" encoding="utf-8"?>
<Properties xmlns="http://schemas.openxmlformats.org/officeDocument/2006/extended-properties" xmlns:vt="http://schemas.openxmlformats.org/officeDocument/2006/docPropsVTypes">
  <Template>Office Theme</Template>
  <TotalTime>2932</TotalTime>
  <Words>530</Words>
  <Application>Microsoft Office PowerPoint</Application>
  <PresentationFormat>A4-paperi (210 x 297 mm)</PresentationFormat>
  <Paragraphs>112</Paragraphs>
  <Slides>7</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7</vt:i4>
      </vt:variant>
    </vt:vector>
  </HeadingPairs>
  <TitlesOfParts>
    <vt:vector size="12" baseType="lpstr">
      <vt:lpstr>Arial</vt:lpstr>
      <vt:lpstr>Calibri</vt:lpstr>
      <vt:lpstr>Calibri Light</vt:lpstr>
      <vt:lpstr>Times New Roman</vt:lpstr>
      <vt:lpstr>Office-teema</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Kuittinen Teemu</dc:creator>
  <cp:lastModifiedBy>Siiskonen Minna</cp:lastModifiedBy>
  <cp:revision>299</cp:revision>
  <dcterms:created xsi:type="dcterms:W3CDTF">2018-11-13T12:40:25Z</dcterms:created>
  <dcterms:modified xsi:type="dcterms:W3CDTF">2022-12-21T13:56:14Z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0x01010040485BB5EA91409BADF540D1B0254D330400AEDF745A306A6E418B1F975C6FF13645</vt:lpwstr>
  </property>
</Properties>
</file>