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handoutMasterIdLst>
    <p:handoutMasterId r:id="rId11"/>
  </p:handoutMasterIdLst>
  <p:sldIdLst>
    <p:sldId id="276" r:id="rId6"/>
    <p:sldId id="277" r:id="rId7"/>
    <p:sldId id="281" r:id="rId8"/>
    <p:sldId id="279" r:id="rId9"/>
    <p:sldId id="275" r:id="rId10"/>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89"/>
    <a:srgbClr val="E9559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1FB0FD-DF34-4DEC-968A-836F36871A48}" type="datetimeFigureOut">
              <a:rPr lang="fi-FI" smtClean="0"/>
              <a:t>14.12.2021</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6B4936-43E2-4BFC-8CE4-23C23DE96438}" type="slidenum">
              <a:rPr lang="fi-FI" smtClean="0"/>
              <a:t>‹#›</a:t>
            </a:fld>
            <a:endParaRPr lang="fi-FI"/>
          </a:p>
        </p:txBody>
      </p:sp>
    </p:spTree>
    <p:extLst>
      <p:ext uri="{BB962C8B-B14F-4D97-AF65-F5344CB8AC3E}">
        <p14:creationId xmlns:p14="http://schemas.microsoft.com/office/powerpoint/2010/main" val="32144926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2708857"/>
          </a:xfrm>
          <a:prstGeom prst="rect">
            <a:avLst/>
          </a:prstGeom>
        </p:spPr>
        <p:txBody>
          <a:bodyPr wrap="square" lIns="0" tIns="0" rIns="0" bIns="0" anchor="b">
            <a:normAutofit/>
          </a:bodyPr>
          <a:lstStyle>
            <a:lvl1pPr algn="ctr">
              <a:defRPr sz="4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143000" y="3831220"/>
            <a:ext cx="6858000" cy="1426579"/>
          </a:xfrm>
        </p:spPr>
        <p:txBody>
          <a:bodyPr lIns="0" tIns="0" rIns="0" bIns="0">
            <a:normAutofit/>
          </a:bodyPr>
          <a:lstStyle>
            <a:lvl1pPr marL="0" indent="0" algn="ctr">
              <a:lnSpc>
                <a:spcPct val="100000"/>
              </a:lnSpc>
              <a:spcBef>
                <a:spcPts val="0"/>
              </a:spcBef>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338248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8" y="1666755"/>
            <a:ext cx="4543061" cy="427684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Kuvan paikkamerkki 4"/>
          <p:cNvSpPr>
            <a:spLocks noGrp="1"/>
          </p:cNvSpPr>
          <p:nvPr>
            <p:ph type="pic" sz="quarter" idx="10"/>
          </p:nvPr>
        </p:nvSpPr>
        <p:spPr>
          <a:xfrm>
            <a:off x="5567363" y="1690689"/>
            <a:ext cx="2800350" cy="1914826"/>
          </a:xfrm>
        </p:spPr>
        <p:txBody>
          <a:bodyPr/>
          <a:lstStyle/>
          <a:p>
            <a:r>
              <a:rPr lang="fi-FI"/>
              <a:t>Lisää kuva napsauttamalla kuvaketta</a:t>
            </a:r>
          </a:p>
        </p:txBody>
      </p:sp>
      <p:sp>
        <p:nvSpPr>
          <p:cNvPr id="6" name="Kuvan paikkamerkki 4"/>
          <p:cNvSpPr>
            <a:spLocks noGrp="1"/>
          </p:cNvSpPr>
          <p:nvPr>
            <p:ph type="pic" sz="quarter" idx="11"/>
          </p:nvPr>
        </p:nvSpPr>
        <p:spPr>
          <a:xfrm>
            <a:off x="5567363" y="3855154"/>
            <a:ext cx="2800350" cy="1914826"/>
          </a:xfrm>
        </p:spPr>
        <p:txBody>
          <a:bodyPr/>
          <a:lstStyle/>
          <a:p>
            <a:r>
              <a:rPr lang="fi-FI"/>
              <a:t>Lisää kuva napsauttamalla kuvaketta</a:t>
            </a:r>
          </a:p>
        </p:txBody>
      </p:sp>
      <p:sp>
        <p:nvSpPr>
          <p:cNvPr id="7" name="Title 1"/>
          <p:cNvSpPr>
            <a:spLocks noGrp="1"/>
          </p:cNvSpPr>
          <p:nvPr>
            <p:ph type="title"/>
          </p:nvPr>
        </p:nvSpPr>
        <p:spPr>
          <a:xfrm>
            <a:off x="509287" y="439838"/>
            <a:ext cx="6984000" cy="804440"/>
          </a:xfrm>
          <a:prstGeom prst="rect">
            <a:avLst/>
          </a:prstGeom>
        </p:spPr>
        <p:txBody>
          <a:bodyPr lIns="0" tIns="0" rIns="0" bIns="0" anchor="ctr">
            <a:normAutofit/>
          </a:bodyPr>
          <a:lstStyle>
            <a:lvl1pPr>
              <a:defRPr b="1">
                <a:solidFill>
                  <a:srgbClr val="006E89"/>
                </a:solidFill>
              </a:defRPr>
            </a:lvl1pPr>
          </a:lstStyle>
          <a:p>
            <a:r>
              <a:rPr lang="fi-FI"/>
              <a:t>Muokkaa ots. perustyyl. napsautt.</a:t>
            </a:r>
            <a:endParaRPr lang="en-US"/>
          </a:p>
        </p:txBody>
      </p:sp>
    </p:spTree>
    <p:extLst>
      <p:ext uri="{BB962C8B-B14F-4D97-AF65-F5344CB8AC3E}">
        <p14:creationId xmlns:p14="http://schemas.microsoft.com/office/powerpoint/2010/main" val="373201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Kuvan paikkamerkki 6"/>
          <p:cNvSpPr>
            <a:spLocks noGrp="1"/>
          </p:cNvSpPr>
          <p:nvPr>
            <p:ph type="pic" sz="quarter" idx="10"/>
          </p:nvPr>
        </p:nvSpPr>
        <p:spPr>
          <a:xfrm>
            <a:off x="474663" y="468313"/>
            <a:ext cx="8177212" cy="5313362"/>
          </a:xfrm>
        </p:spPr>
        <p:txBody>
          <a:bodyPr/>
          <a:lstStyle/>
          <a:p>
            <a:r>
              <a:rPr lang="fi-FI"/>
              <a:t>Lisää kuva napsauttamalla kuvaketta</a:t>
            </a:r>
          </a:p>
        </p:txBody>
      </p:sp>
    </p:spTree>
    <p:extLst>
      <p:ext uri="{BB962C8B-B14F-4D97-AF65-F5344CB8AC3E}">
        <p14:creationId xmlns:p14="http://schemas.microsoft.com/office/powerpoint/2010/main" val="156051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09420"/>
            <a:ext cx="7772400" cy="925975"/>
          </a:xfrm>
          <a:prstGeom prst="rect">
            <a:avLst/>
          </a:prstGeom>
        </p:spPr>
        <p:txBody>
          <a:bodyPr wrap="square" lIns="0" tIns="0" rIns="0" bIns="0" anchor="b">
            <a:normAutofit/>
          </a:bodyPr>
          <a:lstStyle>
            <a:lvl1pPr algn="ctr">
              <a:defRPr sz="3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143000" y="3993266"/>
            <a:ext cx="6858000" cy="653969"/>
          </a:xfrm>
        </p:spPr>
        <p:txBody>
          <a:bodyPr lIns="0" tIns="0" rIns="0" bIns="0">
            <a:normAutofit/>
          </a:bodyPr>
          <a:lstStyle>
            <a:lvl1pPr marL="0" indent="0" algn="ctr">
              <a:lnSpc>
                <a:spcPct val="100000"/>
              </a:lnSpc>
              <a:spcBef>
                <a:spcPts val="0"/>
              </a:spcBef>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297644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7" y="1979270"/>
            <a:ext cx="4572000" cy="457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Title 1"/>
          <p:cNvSpPr>
            <a:spLocks noGrp="1"/>
          </p:cNvSpPr>
          <p:nvPr>
            <p:ph type="title"/>
          </p:nvPr>
        </p:nvSpPr>
        <p:spPr>
          <a:xfrm>
            <a:off x="509287" y="272005"/>
            <a:ext cx="6984000" cy="1116000"/>
          </a:xfrm>
          <a:prstGeom prst="rect">
            <a:avLst/>
          </a:prstGeom>
        </p:spPr>
        <p:txBody>
          <a:bodyPr lIns="0" tIns="0" rIns="0" bIns="0" anchor="ctr">
            <a:normAutofit/>
          </a:bodyPr>
          <a:lstStyle>
            <a:lvl1pPr>
              <a:defRPr b="1">
                <a:solidFill>
                  <a:schemeClr val="bg1"/>
                </a:solidFill>
              </a:defRPr>
            </a:lvl1pPr>
          </a:lstStyle>
          <a:p>
            <a:r>
              <a:rPr lang="fi-FI"/>
              <a:t>Muokkaa ots. perustyyl. napsautt.</a:t>
            </a:r>
            <a:endParaRPr lang="en-US"/>
          </a:p>
        </p:txBody>
      </p:sp>
    </p:spTree>
    <p:extLst>
      <p:ext uri="{BB962C8B-B14F-4D97-AF65-F5344CB8AC3E}">
        <p14:creationId xmlns:p14="http://schemas.microsoft.com/office/powerpoint/2010/main" val="151509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3009420"/>
            <a:ext cx="7772400" cy="925975"/>
          </a:xfrm>
          <a:prstGeom prst="rect">
            <a:avLst/>
          </a:prstGeom>
        </p:spPr>
        <p:txBody>
          <a:bodyPr wrap="square" lIns="0" tIns="0" rIns="0" bIns="0" anchor="b">
            <a:normAutofit/>
          </a:bodyPr>
          <a:lstStyle>
            <a:lvl1pPr algn="ctr">
              <a:defRPr sz="3000">
                <a:solidFill>
                  <a:schemeClr val="bg1"/>
                </a:solidFill>
              </a:defRPr>
            </a:lvl1pPr>
          </a:lstStyle>
          <a:p>
            <a:r>
              <a:rPr lang="fi-FI"/>
              <a:t>Muokkaa ots. perustyyl. napsautt.</a:t>
            </a:r>
            <a:endParaRPr lang="en-US"/>
          </a:p>
        </p:txBody>
      </p:sp>
      <p:sp>
        <p:nvSpPr>
          <p:cNvPr id="5" name="Subtitle 2"/>
          <p:cNvSpPr>
            <a:spLocks noGrp="1"/>
          </p:cNvSpPr>
          <p:nvPr>
            <p:ph type="subTitle" idx="1"/>
          </p:nvPr>
        </p:nvSpPr>
        <p:spPr>
          <a:xfrm>
            <a:off x="1143000" y="3993266"/>
            <a:ext cx="6858000" cy="653969"/>
          </a:xfrm>
        </p:spPr>
        <p:txBody>
          <a:bodyPr lIns="0" tIns="0" rIns="0" bIns="0">
            <a:normAutofit/>
          </a:bodyPr>
          <a:lstStyle>
            <a:lvl1pPr marL="0" indent="0" algn="ctr">
              <a:lnSpc>
                <a:spcPct val="100000"/>
              </a:lnSpc>
              <a:spcBef>
                <a:spcPts val="0"/>
              </a:spcBef>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396859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7" y="1980000"/>
            <a:ext cx="4572000" cy="457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Kuvan paikkamerkki 4"/>
          <p:cNvSpPr>
            <a:spLocks noGrp="1"/>
          </p:cNvSpPr>
          <p:nvPr>
            <p:ph type="pic" sz="quarter" idx="10"/>
          </p:nvPr>
        </p:nvSpPr>
        <p:spPr>
          <a:xfrm>
            <a:off x="5567363" y="2008991"/>
            <a:ext cx="2800350" cy="1914826"/>
          </a:xfrm>
        </p:spPr>
        <p:txBody>
          <a:bodyPr/>
          <a:lstStyle/>
          <a:p>
            <a:r>
              <a:rPr lang="fi-FI"/>
              <a:t>Lisää kuva napsauttamalla kuvaketta</a:t>
            </a:r>
          </a:p>
        </p:txBody>
      </p:sp>
      <p:sp>
        <p:nvSpPr>
          <p:cNvPr id="6" name="Kuvan paikkamerkki 4"/>
          <p:cNvSpPr>
            <a:spLocks noGrp="1"/>
          </p:cNvSpPr>
          <p:nvPr>
            <p:ph type="pic" sz="quarter" idx="11"/>
          </p:nvPr>
        </p:nvSpPr>
        <p:spPr>
          <a:xfrm>
            <a:off x="5567363" y="4173454"/>
            <a:ext cx="2800350" cy="1914826"/>
          </a:xfrm>
        </p:spPr>
        <p:txBody>
          <a:bodyPr/>
          <a:lstStyle/>
          <a:p>
            <a:r>
              <a:rPr lang="fi-FI"/>
              <a:t>Lisää kuva napsauttamalla kuvaketta</a:t>
            </a:r>
          </a:p>
        </p:txBody>
      </p:sp>
      <p:sp>
        <p:nvSpPr>
          <p:cNvPr id="8" name="Title 1"/>
          <p:cNvSpPr>
            <a:spLocks noGrp="1"/>
          </p:cNvSpPr>
          <p:nvPr>
            <p:ph type="title"/>
          </p:nvPr>
        </p:nvSpPr>
        <p:spPr>
          <a:xfrm>
            <a:off x="509287" y="272004"/>
            <a:ext cx="6984000" cy="1116000"/>
          </a:xfrm>
          <a:prstGeom prst="rect">
            <a:avLst/>
          </a:prstGeom>
        </p:spPr>
        <p:txBody>
          <a:bodyPr lIns="0" tIns="0" rIns="0" bIns="0" anchor="ctr">
            <a:normAutofit/>
          </a:bodyPr>
          <a:lstStyle>
            <a:lvl1pPr>
              <a:defRPr b="1">
                <a:solidFill>
                  <a:schemeClr val="bg1"/>
                </a:solidFill>
              </a:defRPr>
            </a:lvl1pPr>
          </a:lstStyle>
          <a:p>
            <a:r>
              <a:rPr lang="fi-FI"/>
              <a:t>Muokkaa ots. perustyyl. napsautt.</a:t>
            </a:r>
            <a:endParaRPr lang="en-US"/>
          </a:p>
        </p:txBody>
      </p:sp>
    </p:spTree>
    <p:extLst>
      <p:ext uri="{BB962C8B-B14F-4D97-AF65-F5344CB8AC3E}">
        <p14:creationId xmlns:p14="http://schemas.microsoft.com/office/powerpoint/2010/main" val="104605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itle 1"/>
          <p:cNvSpPr>
            <a:spLocks noGrp="1"/>
          </p:cNvSpPr>
          <p:nvPr>
            <p:ph type="title"/>
          </p:nvPr>
        </p:nvSpPr>
        <p:spPr>
          <a:xfrm>
            <a:off x="509287" y="439838"/>
            <a:ext cx="6984000" cy="804440"/>
          </a:xfrm>
          <a:prstGeom prst="rect">
            <a:avLst/>
          </a:prstGeom>
        </p:spPr>
        <p:txBody>
          <a:bodyPr lIns="0" tIns="0" rIns="0" bIns="0" anchor="ctr">
            <a:normAutofit/>
          </a:bodyPr>
          <a:lstStyle>
            <a:lvl1pPr>
              <a:defRPr b="1">
                <a:solidFill>
                  <a:srgbClr val="006E89"/>
                </a:solidFill>
              </a:defRPr>
            </a:lvl1pPr>
          </a:lstStyle>
          <a:p>
            <a:r>
              <a:rPr lang="fi-FI"/>
              <a:t>Muokkaa ots. perustyyl. napsautt.</a:t>
            </a:r>
            <a:endParaRPr lang="en-US"/>
          </a:p>
        </p:txBody>
      </p:sp>
    </p:spTree>
    <p:extLst>
      <p:ext uri="{BB962C8B-B14F-4D97-AF65-F5344CB8AC3E}">
        <p14:creationId xmlns:p14="http://schemas.microsoft.com/office/powerpoint/2010/main" val="255356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7" y="1666754"/>
            <a:ext cx="4624085" cy="423054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itle 1"/>
          <p:cNvSpPr>
            <a:spLocks noGrp="1"/>
          </p:cNvSpPr>
          <p:nvPr>
            <p:ph type="title"/>
          </p:nvPr>
        </p:nvSpPr>
        <p:spPr>
          <a:xfrm>
            <a:off x="509287" y="439838"/>
            <a:ext cx="6984000" cy="804440"/>
          </a:xfrm>
          <a:prstGeom prst="rect">
            <a:avLst/>
          </a:prstGeom>
        </p:spPr>
        <p:txBody>
          <a:bodyPr lIns="0" tIns="0" rIns="0" bIns="0" anchor="ctr">
            <a:normAutofit/>
          </a:bodyPr>
          <a:lstStyle>
            <a:lvl1pPr>
              <a:defRPr b="1">
                <a:solidFill>
                  <a:srgbClr val="006E89"/>
                </a:solidFill>
              </a:defRPr>
            </a:lvl1pPr>
          </a:lstStyle>
          <a:p>
            <a:r>
              <a:rPr lang="fi-FI"/>
              <a:t>Muokkaa ots. perustyyl. napsautt.</a:t>
            </a:r>
            <a:endParaRPr lang="en-US"/>
          </a:p>
        </p:txBody>
      </p:sp>
    </p:spTree>
    <p:extLst>
      <p:ext uri="{BB962C8B-B14F-4D97-AF65-F5344CB8AC3E}">
        <p14:creationId xmlns:p14="http://schemas.microsoft.com/office/powerpoint/2010/main" val="142457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7" y="1666754"/>
            <a:ext cx="4624085" cy="423054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itle 1"/>
          <p:cNvSpPr>
            <a:spLocks noGrp="1"/>
          </p:cNvSpPr>
          <p:nvPr>
            <p:ph type="title"/>
          </p:nvPr>
        </p:nvSpPr>
        <p:spPr>
          <a:xfrm>
            <a:off x="509287" y="439838"/>
            <a:ext cx="6984000" cy="804440"/>
          </a:xfrm>
          <a:prstGeom prst="rect">
            <a:avLst/>
          </a:prstGeom>
        </p:spPr>
        <p:txBody>
          <a:bodyPr lIns="0" tIns="0" rIns="0" bIns="0" anchor="ctr">
            <a:normAutofit/>
          </a:bodyPr>
          <a:lstStyle>
            <a:lvl1pPr>
              <a:defRPr b="1">
                <a:solidFill>
                  <a:srgbClr val="006E89"/>
                </a:solidFill>
              </a:defRPr>
            </a:lvl1pPr>
          </a:lstStyle>
          <a:p>
            <a:r>
              <a:rPr lang="fi-FI"/>
              <a:t>Muokkaa ots. perustyyl. napsautt.</a:t>
            </a:r>
            <a:endParaRPr lang="en-US"/>
          </a:p>
        </p:txBody>
      </p:sp>
    </p:spTree>
    <p:extLst>
      <p:ext uri="{BB962C8B-B14F-4D97-AF65-F5344CB8AC3E}">
        <p14:creationId xmlns:p14="http://schemas.microsoft.com/office/powerpoint/2010/main" val="324480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7" y="1666754"/>
            <a:ext cx="4624085" cy="423054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itle 1"/>
          <p:cNvSpPr>
            <a:spLocks noGrp="1"/>
          </p:cNvSpPr>
          <p:nvPr>
            <p:ph type="title"/>
          </p:nvPr>
        </p:nvSpPr>
        <p:spPr>
          <a:xfrm>
            <a:off x="509287" y="439838"/>
            <a:ext cx="6984000" cy="804440"/>
          </a:xfrm>
          <a:prstGeom prst="rect">
            <a:avLst/>
          </a:prstGeom>
        </p:spPr>
        <p:txBody>
          <a:bodyPr lIns="0" tIns="0" rIns="0" bIns="0" anchor="ctr">
            <a:normAutofit/>
          </a:bodyPr>
          <a:lstStyle>
            <a:lvl1pPr>
              <a:defRPr b="1">
                <a:solidFill>
                  <a:srgbClr val="006E89"/>
                </a:solidFill>
              </a:defRPr>
            </a:lvl1pPr>
          </a:lstStyle>
          <a:p>
            <a:r>
              <a:rPr lang="fi-FI"/>
              <a:t>Muokkaa ots. perustyyl. napsautt.</a:t>
            </a:r>
            <a:endParaRPr lang="en-US"/>
          </a:p>
        </p:txBody>
      </p:sp>
    </p:spTree>
    <p:extLst>
      <p:ext uri="{BB962C8B-B14F-4D97-AF65-F5344CB8AC3E}">
        <p14:creationId xmlns:p14="http://schemas.microsoft.com/office/powerpoint/2010/main" val="95075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9287" y="1666754"/>
            <a:ext cx="8006063" cy="4143737"/>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9" name="Otsikon paikkamerkki 8"/>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i-FI"/>
              <a:t>Muokkaa perustyyl. napsautt.</a:t>
            </a:r>
          </a:p>
        </p:txBody>
      </p:sp>
    </p:spTree>
    <p:extLst>
      <p:ext uri="{BB962C8B-B14F-4D97-AF65-F5344CB8AC3E}">
        <p14:creationId xmlns:p14="http://schemas.microsoft.com/office/powerpoint/2010/main" val="3997252897"/>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78" r:id="rId4"/>
    <p:sldLayoutId id="2147483674" r:id="rId5"/>
    <p:sldLayoutId id="2147483662" r:id="rId6"/>
    <p:sldLayoutId id="2147483672" r:id="rId7"/>
    <p:sldLayoutId id="2147483681" r:id="rId8"/>
    <p:sldLayoutId id="2147483682" r:id="rId9"/>
    <p:sldLayoutId id="2147483680" r:id="rId10"/>
    <p:sldLayoutId id="2147483675" r:id="rId11"/>
  </p:sldLayoutIdLst>
  <p:txStyles>
    <p:titleStyle>
      <a:lvl1pPr algn="l" defTabSz="914400" rtl="0" eaLnBrk="1" latinLnBrk="0" hangingPunct="1">
        <a:lnSpc>
          <a:spcPct val="100000"/>
        </a:lnSpc>
        <a:spcBef>
          <a:spcPct val="0"/>
        </a:spcBef>
        <a:buNone/>
        <a:defRPr sz="2600" kern="1200" baseline="0">
          <a:solidFill>
            <a:srgbClr val="E9559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jamboard.google.com/d/10ZVHhqnh_hWozhepL0gWtrA_xxku0Ug0sxEf72SGJiU/viewer?f=0"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770315-F300-4336-AE87-D72AD32EA4D5}"/>
              </a:ext>
            </a:extLst>
          </p:cNvPr>
          <p:cNvSpPr>
            <a:spLocks noGrp="1"/>
          </p:cNvSpPr>
          <p:nvPr>
            <p:ph type="ctrTitle"/>
          </p:nvPr>
        </p:nvSpPr>
        <p:spPr/>
        <p:txBody>
          <a:bodyPr/>
          <a:lstStyle/>
          <a:p>
            <a:r>
              <a:rPr lang="fi-FI" dirty="0"/>
              <a:t>Ohjaamoviikko 2022</a:t>
            </a:r>
          </a:p>
        </p:txBody>
      </p:sp>
      <p:sp>
        <p:nvSpPr>
          <p:cNvPr id="3" name="Alaotsikko 2">
            <a:extLst>
              <a:ext uri="{FF2B5EF4-FFF2-40B4-BE49-F238E27FC236}">
                <a16:creationId xmlns:a16="http://schemas.microsoft.com/office/drawing/2014/main" id="{6FABD4BD-B990-48B4-B629-D2501DC2C75B}"/>
              </a:ext>
            </a:extLst>
          </p:cNvPr>
          <p:cNvSpPr>
            <a:spLocks noGrp="1"/>
          </p:cNvSpPr>
          <p:nvPr>
            <p:ph type="subTitle" idx="1"/>
          </p:nvPr>
        </p:nvSpPr>
        <p:spPr/>
        <p:txBody>
          <a:bodyPr/>
          <a:lstStyle/>
          <a:p>
            <a:r>
              <a:rPr lang="fi-FI" dirty="0"/>
              <a:t>(Vko 7 eli 14.2.-18.2.2022)</a:t>
            </a:r>
          </a:p>
          <a:p>
            <a:r>
              <a:rPr lang="fi-FI" dirty="0"/>
              <a:t>Yhteistyössä Ohjaamot, Kohtaamo-hanke, Onni ja monialaisten palvelujen tukitiimi</a:t>
            </a:r>
          </a:p>
        </p:txBody>
      </p:sp>
    </p:spTree>
    <p:extLst>
      <p:ext uri="{BB962C8B-B14F-4D97-AF65-F5344CB8AC3E}">
        <p14:creationId xmlns:p14="http://schemas.microsoft.com/office/powerpoint/2010/main" val="335509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F9998A0-AF65-4194-A968-86CCD59CD80D}"/>
              </a:ext>
            </a:extLst>
          </p:cNvPr>
          <p:cNvSpPr>
            <a:spLocks noGrp="1"/>
          </p:cNvSpPr>
          <p:nvPr>
            <p:ph idx="1"/>
          </p:nvPr>
        </p:nvSpPr>
        <p:spPr/>
        <p:txBody>
          <a:bodyPr/>
          <a:lstStyle/>
          <a:p>
            <a:pPr marL="0" indent="0">
              <a:buNone/>
            </a:pPr>
            <a:r>
              <a:rPr lang="fi-FI" b="1" dirty="0"/>
              <a:t>Kampanjavihko</a:t>
            </a:r>
          </a:p>
          <a:p>
            <a:r>
              <a:rPr lang="fi-FI" dirty="0"/>
              <a:t>sisältää mm. vinkkejä Ohjaamoviikon toteuttamiseen ja somepostauskuvia</a:t>
            </a:r>
          </a:p>
          <a:p>
            <a:pPr marL="0" indent="0">
              <a:buNone/>
            </a:pPr>
            <a:r>
              <a:rPr lang="fi-FI" dirty="0"/>
              <a:t>    valmiine kuvateksteineen</a:t>
            </a:r>
          </a:p>
          <a:p>
            <a:r>
              <a:rPr lang="fi-FI" dirty="0"/>
              <a:t>tiedotepohja</a:t>
            </a:r>
          </a:p>
          <a:p>
            <a:pPr marL="0" indent="0">
              <a:buNone/>
            </a:pPr>
            <a:endParaRPr lang="fi-FI" dirty="0"/>
          </a:p>
          <a:p>
            <a:pPr marL="0" indent="0">
              <a:buNone/>
            </a:pPr>
            <a:r>
              <a:rPr lang="fi-FI" b="1" dirty="0"/>
              <a:t>Somemarkkinointia Ohjaamoille</a:t>
            </a:r>
          </a:p>
          <a:p>
            <a:r>
              <a:rPr lang="fi-FI" dirty="0"/>
              <a:t> hakusanamainontaa</a:t>
            </a:r>
          </a:p>
          <a:p>
            <a:r>
              <a:rPr lang="fi-FI" dirty="0"/>
              <a:t> google bannerimainontaa</a:t>
            </a:r>
          </a:p>
          <a:p>
            <a:r>
              <a:rPr lang="fi-FI" dirty="0"/>
              <a:t> </a:t>
            </a:r>
            <a:r>
              <a:rPr lang="fi-FI" dirty="0" err="1"/>
              <a:t>Youtube</a:t>
            </a:r>
            <a:r>
              <a:rPr lang="fi-FI" dirty="0"/>
              <a:t> </a:t>
            </a:r>
            <a:r>
              <a:rPr lang="fi-FI" dirty="0" err="1"/>
              <a:t>Instream</a:t>
            </a:r>
            <a:r>
              <a:rPr lang="fi-FI" dirty="0"/>
              <a:t> –mainontaa </a:t>
            </a:r>
          </a:p>
          <a:p>
            <a:pPr marL="0" indent="0">
              <a:buNone/>
            </a:pPr>
            <a:r>
              <a:rPr lang="fi-FI" dirty="0"/>
              <a:t>    mainontaa ostetaan Ohjaamoille Ohjaamoviikon ajaksi</a:t>
            </a:r>
          </a:p>
          <a:p>
            <a:pPr marL="0" indent="0">
              <a:buNone/>
            </a:pPr>
            <a:endParaRPr lang="fi-FI" dirty="0"/>
          </a:p>
        </p:txBody>
      </p:sp>
      <p:sp>
        <p:nvSpPr>
          <p:cNvPr id="3" name="Otsikko 2">
            <a:extLst>
              <a:ext uri="{FF2B5EF4-FFF2-40B4-BE49-F238E27FC236}">
                <a16:creationId xmlns:a16="http://schemas.microsoft.com/office/drawing/2014/main" id="{8765DCC4-392C-4CE0-ACCD-89A179A1D24B}"/>
              </a:ext>
            </a:extLst>
          </p:cNvPr>
          <p:cNvSpPr>
            <a:spLocks noGrp="1"/>
          </p:cNvSpPr>
          <p:nvPr>
            <p:ph type="title"/>
          </p:nvPr>
        </p:nvSpPr>
        <p:spPr/>
        <p:txBody>
          <a:bodyPr/>
          <a:lstStyle/>
          <a:p>
            <a:r>
              <a:rPr lang="fi-FI" dirty="0"/>
              <a:t>Mitä tukea Ohjaamot saavat?</a:t>
            </a:r>
            <a:br>
              <a:rPr lang="fi-FI" dirty="0"/>
            </a:br>
            <a:endParaRPr lang="fi-FI" dirty="0"/>
          </a:p>
        </p:txBody>
      </p:sp>
    </p:spTree>
    <p:extLst>
      <p:ext uri="{BB962C8B-B14F-4D97-AF65-F5344CB8AC3E}">
        <p14:creationId xmlns:p14="http://schemas.microsoft.com/office/powerpoint/2010/main" val="2727654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2F8BE7E-FFD0-4F12-9AC9-CCA1C7391BF3}"/>
              </a:ext>
            </a:extLst>
          </p:cNvPr>
          <p:cNvSpPr>
            <a:spLocks noGrp="1"/>
          </p:cNvSpPr>
          <p:nvPr>
            <p:ph idx="1"/>
          </p:nvPr>
        </p:nvSpPr>
        <p:spPr/>
        <p:txBody>
          <a:bodyPr/>
          <a:lstStyle/>
          <a:p>
            <a:r>
              <a:rPr lang="fi-FI" sz="1800" b="1" dirty="0">
                <a:effectLst/>
                <a:latin typeface="Calibri" panose="020F0502020204030204" pitchFamily="34" charset="0"/>
                <a:ea typeface="Calibri" panose="020F0502020204030204" pitchFamily="34" charset="0"/>
              </a:rPr>
              <a:t>Kohti </a:t>
            </a:r>
            <a:r>
              <a:rPr lang="fi-FI" sz="1800" b="1" dirty="0">
                <a:latin typeface="Calibri" panose="020F0502020204030204" pitchFamily="34" charset="0"/>
                <a:ea typeface="Calibri" panose="020F0502020204030204" pitchFamily="34" charset="0"/>
              </a:rPr>
              <a:t>h</a:t>
            </a:r>
            <a:r>
              <a:rPr lang="fi-FI" sz="1800" b="1" dirty="0">
                <a:effectLst/>
                <a:latin typeface="Calibri" panose="020F0502020204030204" pitchFamily="34" charset="0"/>
                <a:ea typeface="Calibri" panose="020F0502020204030204" pitchFamily="34" charset="0"/>
              </a:rPr>
              <a:t>yvinvointia</a:t>
            </a:r>
          </a:p>
          <a:p>
            <a:pPr lvl="1"/>
            <a:r>
              <a:rPr lang="fi-FI" sz="1800" dirty="0">
                <a:latin typeface="Calibri" panose="020F0502020204030204" pitchFamily="34" charset="0"/>
                <a:ea typeface="Calibri" panose="020F0502020204030204" pitchFamily="34" charset="0"/>
              </a:rPr>
              <a:t>Valtakunnallinen hyvinvointituokio </a:t>
            </a:r>
            <a:r>
              <a:rPr lang="fi-FI" sz="1800" dirty="0">
                <a:effectLst/>
                <a:latin typeface="Calibri" panose="020F0502020204030204" pitchFamily="34" charset="0"/>
                <a:ea typeface="Calibri" panose="020F0502020204030204" pitchFamily="34" charset="0"/>
              </a:rPr>
              <a:t>nuorille to 17.2. klo 16–17.30 </a:t>
            </a:r>
            <a:r>
              <a:rPr lang="fi-FI" sz="1800" dirty="0" err="1">
                <a:effectLst/>
                <a:latin typeface="Calibri" panose="020F0502020204030204" pitchFamily="34" charset="0"/>
                <a:ea typeface="Calibri" panose="020F0502020204030204" pitchFamily="34" charset="0"/>
              </a:rPr>
              <a:t>Discordissa</a:t>
            </a:r>
            <a:r>
              <a:rPr lang="fi-FI" sz="1800" dirty="0">
                <a:effectLst/>
                <a:latin typeface="Calibri" panose="020F0502020204030204" pitchFamily="34" charset="0"/>
                <a:ea typeface="Calibri" panose="020F0502020204030204" pitchFamily="34" charset="0"/>
              </a:rPr>
              <a:t> </a:t>
            </a:r>
          </a:p>
          <a:p>
            <a:pPr lvl="1"/>
            <a:r>
              <a:rPr lang="fi-FI" sz="1800" dirty="0">
                <a:effectLst/>
                <a:latin typeface="Calibri" panose="020F0502020204030204" pitchFamily="34" charset="0"/>
                <a:ea typeface="Calibri" panose="020F0502020204030204" pitchFamily="34" charset="0"/>
              </a:rPr>
              <a:t>Onnilaisista mukana Tiina Aydin ja Suvi Karkiainen</a:t>
            </a:r>
          </a:p>
          <a:p>
            <a:pPr lvl="1"/>
            <a:r>
              <a:rPr lang="fi-FI" sz="1800" dirty="0">
                <a:latin typeface="Calibri" panose="020F0502020204030204" pitchFamily="34" charset="0"/>
                <a:ea typeface="Calibri" panose="020F0502020204030204" pitchFamily="34" charset="0"/>
              </a:rPr>
              <a:t>Samaan aikaan osassa Ohjaamoita paikallisia tuokioita</a:t>
            </a:r>
            <a:endParaRPr lang="fi-FI" sz="1800" dirty="0">
              <a:effectLst/>
              <a:latin typeface="Calibri" panose="020F0502020204030204" pitchFamily="34" charset="0"/>
              <a:ea typeface="Calibri" panose="020F0502020204030204" pitchFamily="34" charset="0"/>
            </a:endParaRPr>
          </a:p>
          <a:p>
            <a:r>
              <a:rPr lang="fi-FI" sz="1800" b="1" dirty="0">
                <a:latin typeface="Calibri" panose="020F0502020204030204" pitchFamily="34" charset="0"/>
                <a:ea typeface="Calibri" panose="020F0502020204030204" pitchFamily="34" charset="0"/>
              </a:rPr>
              <a:t>15 valmista somepostausta </a:t>
            </a:r>
          </a:p>
          <a:p>
            <a:pPr lvl="1"/>
            <a:r>
              <a:rPr lang="fi-FI" sz="1800" dirty="0" err="1">
                <a:latin typeface="Calibri" panose="020F0502020204030204" pitchFamily="34" charset="0"/>
                <a:ea typeface="Calibri" panose="020F0502020204030204" pitchFamily="34" charset="0"/>
              </a:rPr>
              <a:t>resilienssiin</a:t>
            </a:r>
            <a:r>
              <a:rPr lang="fi-FI" sz="1800" dirty="0">
                <a:latin typeface="Calibri" panose="020F0502020204030204" pitchFamily="34" charset="0"/>
                <a:ea typeface="Calibri" panose="020F0502020204030204" pitchFamily="34" charset="0"/>
              </a:rPr>
              <a:t> liittyen</a:t>
            </a:r>
          </a:p>
          <a:p>
            <a:pPr lvl="1"/>
            <a:r>
              <a:rPr lang="fi-FI" sz="1800" dirty="0">
                <a:latin typeface="Calibri" panose="020F0502020204030204" pitchFamily="34" charset="0"/>
                <a:ea typeface="Calibri" panose="020F0502020204030204" pitchFamily="34" charset="0"/>
              </a:rPr>
              <a:t>valmiina Ohjaamoiden vapaaseen käyttöön Ohjaamoviikkoon mennessä</a:t>
            </a:r>
          </a:p>
          <a:p>
            <a:pPr lvl="1"/>
            <a:endParaRPr lang="fi-FI" sz="1800" dirty="0">
              <a:latin typeface="Calibri" panose="020F0502020204030204" pitchFamily="34" charset="0"/>
              <a:ea typeface="Calibri" panose="020F0502020204030204" pitchFamily="34" charset="0"/>
            </a:endParaRPr>
          </a:p>
          <a:p>
            <a:r>
              <a:rPr lang="fi-FI" sz="1800" dirty="0">
                <a:latin typeface="Calibri" panose="020F0502020204030204" pitchFamily="34" charset="0"/>
                <a:ea typeface="Calibri" panose="020F0502020204030204" pitchFamily="34" charset="0"/>
              </a:rPr>
              <a:t>Tarkemmat tiedot myöhemmin Ohjaamoheimo / Onnin IG   </a:t>
            </a:r>
          </a:p>
          <a:p>
            <a:endParaRPr lang="fi-FI" sz="1800" dirty="0">
              <a:latin typeface="Calibri" panose="020F0502020204030204" pitchFamily="34" charset="0"/>
              <a:ea typeface="Calibri" panose="020F0502020204030204" pitchFamily="34" charset="0"/>
            </a:endParaRPr>
          </a:p>
          <a:p>
            <a:pPr marL="0" indent="0">
              <a:buNone/>
            </a:pPr>
            <a:endParaRPr lang="fi-FI" sz="1800" dirty="0">
              <a:latin typeface="Calibri" panose="020F0502020204030204" pitchFamily="34" charset="0"/>
              <a:ea typeface="Calibri" panose="020F0502020204030204" pitchFamily="34" charset="0"/>
            </a:endParaRPr>
          </a:p>
          <a:p>
            <a:pPr marL="0" indent="0">
              <a:buNone/>
            </a:pPr>
            <a:endParaRPr lang="fi-FI" sz="1800" dirty="0">
              <a:effectLst/>
              <a:latin typeface="Calibri" panose="020F0502020204030204" pitchFamily="34" charset="0"/>
              <a:ea typeface="Calibri" panose="020F0502020204030204" pitchFamily="34" charset="0"/>
            </a:endParaRPr>
          </a:p>
          <a:p>
            <a:endParaRPr lang="fi-FI" dirty="0"/>
          </a:p>
          <a:p>
            <a:pPr marL="0" indent="0">
              <a:buNone/>
            </a:pPr>
            <a:endParaRPr lang="fi-FI" dirty="0"/>
          </a:p>
        </p:txBody>
      </p:sp>
      <p:sp>
        <p:nvSpPr>
          <p:cNvPr id="3" name="Otsikko 2">
            <a:extLst>
              <a:ext uri="{FF2B5EF4-FFF2-40B4-BE49-F238E27FC236}">
                <a16:creationId xmlns:a16="http://schemas.microsoft.com/office/drawing/2014/main" id="{99C775FB-1DA5-440B-AD11-A88CD5AC4BAD}"/>
              </a:ext>
            </a:extLst>
          </p:cNvPr>
          <p:cNvSpPr>
            <a:spLocks noGrp="1"/>
          </p:cNvSpPr>
          <p:nvPr>
            <p:ph type="title"/>
          </p:nvPr>
        </p:nvSpPr>
        <p:spPr/>
        <p:txBody>
          <a:bodyPr/>
          <a:lstStyle/>
          <a:p>
            <a:r>
              <a:rPr lang="fi-FI" dirty="0"/>
              <a:t>Mitä tukea Ohjaamot saavat?</a:t>
            </a:r>
          </a:p>
        </p:txBody>
      </p:sp>
    </p:spTree>
    <p:extLst>
      <p:ext uri="{BB962C8B-B14F-4D97-AF65-F5344CB8AC3E}">
        <p14:creationId xmlns:p14="http://schemas.microsoft.com/office/powerpoint/2010/main" val="51414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12A239B-BFE5-46CE-A786-DD0AEB0A443C}"/>
              </a:ext>
            </a:extLst>
          </p:cNvPr>
          <p:cNvSpPr>
            <a:spLocks noGrp="1"/>
          </p:cNvSpPr>
          <p:nvPr>
            <p:ph idx="1"/>
          </p:nvPr>
        </p:nvSpPr>
        <p:spPr/>
        <p:txBody>
          <a:bodyPr/>
          <a:lstStyle/>
          <a:p>
            <a:r>
              <a:rPr lang="fi-FI" dirty="0"/>
              <a:t>Pohditaan Ohjaamoviikkoa yhdessä </a:t>
            </a:r>
            <a:r>
              <a:rPr lang="fi-FI" dirty="0" err="1"/>
              <a:t>Jamboardin</a:t>
            </a:r>
            <a:r>
              <a:rPr lang="fi-FI" dirty="0"/>
              <a:t> avulla: </a:t>
            </a:r>
          </a:p>
          <a:p>
            <a:endParaRPr lang="fi-FI" dirty="0"/>
          </a:p>
          <a:p>
            <a:r>
              <a:rPr lang="fi-FI" dirty="0">
                <a:hlinkClick r:id="rId2"/>
              </a:rPr>
              <a:t>https://jamboard.google.com/d/10ZVHhqnh_hWozhepL0gWtrA_xxku0Ug0sxEf72SGJiU/viewer?f=0</a:t>
            </a:r>
            <a:endParaRPr lang="fi-FI" dirty="0"/>
          </a:p>
          <a:p>
            <a:endParaRPr lang="fi-FI" dirty="0"/>
          </a:p>
        </p:txBody>
      </p:sp>
      <p:sp>
        <p:nvSpPr>
          <p:cNvPr id="3" name="Otsikko 2">
            <a:extLst>
              <a:ext uri="{FF2B5EF4-FFF2-40B4-BE49-F238E27FC236}">
                <a16:creationId xmlns:a16="http://schemas.microsoft.com/office/drawing/2014/main" id="{483E93CB-95AD-4BAD-8C64-F4056D77E04B}"/>
              </a:ext>
            </a:extLst>
          </p:cNvPr>
          <p:cNvSpPr>
            <a:spLocks noGrp="1"/>
          </p:cNvSpPr>
          <p:nvPr>
            <p:ph type="title"/>
          </p:nvPr>
        </p:nvSpPr>
        <p:spPr/>
        <p:txBody>
          <a:bodyPr/>
          <a:lstStyle/>
          <a:p>
            <a:r>
              <a:rPr lang="fi-FI" dirty="0"/>
              <a:t>Mitä Ohjaamot tarjoavat Ohjaamoviikolla?</a:t>
            </a:r>
          </a:p>
        </p:txBody>
      </p:sp>
    </p:spTree>
    <p:extLst>
      <p:ext uri="{BB962C8B-B14F-4D97-AF65-F5344CB8AC3E}">
        <p14:creationId xmlns:p14="http://schemas.microsoft.com/office/powerpoint/2010/main" val="67304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FD9501-2608-49EB-A37F-616EE10E10DB}"/>
              </a:ext>
            </a:extLst>
          </p:cNvPr>
          <p:cNvSpPr>
            <a:spLocks noGrp="1"/>
          </p:cNvSpPr>
          <p:nvPr>
            <p:ph type="ctrTitle"/>
          </p:nvPr>
        </p:nvSpPr>
        <p:spPr/>
        <p:txBody>
          <a:bodyPr/>
          <a:lstStyle/>
          <a:p>
            <a:r>
              <a:rPr lang="fi-FI"/>
              <a:t>Kiitos!</a:t>
            </a:r>
          </a:p>
        </p:txBody>
      </p:sp>
      <p:sp>
        <p:nvSpPr>
          <p:cNvPr id="3" name="Alaotsikko 2">
            <a:extLst>
              <a:ext uri="{FF2B5EF4-FFF2-40B4-BE49-F238E27FC236}">
                <a16:creationId xmlns:a16="http://schemas.microsoft.com/office/drawing/2014/main" id="{36B7590F-7AC6-483A-BC1C-BD48AA98B03C}"/>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205661090"/>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1C535028-B116-4F05-9453-4C9A1BDA65A1}" vid="{C1075D51-658F-4E19-B99C-E25041D4C57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2c86073-d20c-4242-97f1-555d65605501" ContentTypeId="0x01010040485BB5EA91409BADF540D1B0254D33"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AIMI Työtiladokumentti" ma:contentTypeID="0x01010040485BB5EA91409BADF540D1B0254D3304001CD8E130E209AA4C9862A9481BF25823" ma:contentTypeVersion="8717" ma:contentTypeDescription="Taimin työtiloissa käytettävä sisältötyyppi. Pohjautuu TAIMI Yleisdokumentti-sisältötyyppiin, josta on siivottu mm. joitakin viestinnällisen intran metatietoja pois ja järjestetty metatiedot eri järjestykseen." ma:contentTypeScope="" ma:versionID="86271b3cd554d74680a2eade7a7382c5">
  <xsd:schema xmlns:xsd="http://www.w3.org/2001/XMLSchema" xmlns:xs="http://www.w3.org/2001/XMLSchema" xmlns:p="http://schemas.microsoft.com/office/2006/metadata/properties" xmlns:ns2="a90a8554-5475-4609-9feb-2f024996965b" targetNamespace="http://schemas.microsoft.com/office/2006/metadata/properties" ma:root="true" ma:fieldsID="10e243fbedc258ed65dc3c15e2c088e8"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Lisatieto" minOccurs="0"/>
                <xsd:element ref="ns2:Diaarinumero" minOccurs="0"/>
                <xsd:element ref="ns2:Projekti" minOccurs="0"/>
                <xsd:element ref="ns2:h5218b789dcc4879ac7e2471126f729c" minOccurs="0"/>
                <xsd:element ref="ns2:cdf3ae8bf76741b5a3048f7f7f6eee61" minOccurs="0"/>
                <xsd:element ref="ns2:TaxCatchAll" minOccurs="0"/>
                <xsd:element ref="ns2:ic4bbedd957942e9b7ae9016b7d801af" minOccurs="0"/>
                <xsd:element ref="ns2:ha41659fa04643d0ac27d4c98155f03c"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dexed="true"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ankekortti"/>
          <xsd:enumeration value="Hinnasto"/>
          <xsd:enumeration value="Huomautus"/>
          <xsd:enumeration value="Hyvity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auspyyntö"/>
          <xsd:enumeration value="Kuitti"/>
          <xsd:enumeration value="Kustannusarvio"/>
          <xsd:enumeration value="Kutsu"/>
          <xsd:enumeration value="Kuuleminen"/>
          <xsd:enumeration value="Kuulutus"/>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ähete"/>
          <xsd:enumeration value="Määrittely"/>
          <xsd:enumeration value="Määritys"/>
          <xsd:enumeration value="Määrärahakirje"/>
          <xsd:enumeration value="Muistio"/>
          <xsd:enumeration value="Muutosilmoitus"/>
          <xsd:enumeration value="Nimitys"/>
          <xsd:enumeration value="Ohje"/>
          <xsd:enumeration value="Ohjelma"/>
          <xsd:enumeration value="Oikaisupäätös"/>
          <xsd:enumeration value="Palautuspyyntö"/>
          <xsd:enumeration value="Palvelukuvaus"/>
          <xsd:enumeration value="Perustelumuistio"/>
          <xsd:enumeration value="Perusteltu päätelmä"/>
          <xsd:enumeration value="Politiikka"/>
          <xsd:enumeration value="Posteri"/>
          <xsd:enumeration value="Projektiehdotus"/>
          <xsd:enumeration value="Projektisuunnitelma"/>
          <xsd:enumeration value="Prosessikuvaus"/>
          <xsd:enumeration value="Pyyntö"/>
          <xsd:enumeration value="Päätös"/>
          <xsd:enumeration value="Pöytäkirja"/>
          <xsd:enumeration value="Raportti"/>
          <xsd:enumeration value="Ratkaisu"/>
          <xsd:enumeration value="Rekisteriseloste"/>
          <xsd:enumeration value="Reklamaatio"/>
          <xsd:enumeration value="Resurssivaraus"/>
          <xsd:enumeration value="Saate"/>
          <xsd:enumeration value="Selvitys"/>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ehtävänkuva"/>
          <xsd:enumeration value="Tiedote"/>
          <xsd:enumeration value="Tietojärjestelmäseloste"/>
          <xsd:enumeration value="Tietosuojaseloste"/>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
          <xsd:enumeration value="Valitusosoitus"/>
          <xsd:enumeration value="Vastaus"/>
          <xsd:enumeration value="Vastine"/>
          <xsd:enumeration value="Video"/>
          <xsd:enumeration value="Yhteenveto"/>
          <xsd:enumeration value="Äänitiedosto"/>
          <xsd:enumeration value="Palvelusopimus"/>
          <xsd:enumeration value="Toimeksiantosopimus"/>
          <xsd:enumeration value="Toimitussopimus"/>
          <xsd:enumeration value="Toimittajasopimus"/>
          <xsd:enumeration value="Tietoturvallisuussopimus"/>
          <xsd:enumeration value="Tutkintapyyntö"/>
          <xsd:enumeration value="Työmääräarvio"/>
          <xsd:enumeration value="Vaatimusmäärittely"/>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enumeration value="Toimitettu allekirjoitettavaksi"/>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ternalName="KEHALaatija">
      <xsd:simpleType>
        <xsd:restriction base="dms:Text">
          <xsd:maxLength value="255"/>
        </xsd:restriction>
      </xsd:simpleType>
    </xsd:element>
    <xsd:element name="Lisatieto" ma:index="7" nillable="true" ma:displayName="Lisatieto" ma:description="Dokumenttiin liittyvä vapaamuotoinen lisätieto" ma:internalName="Lisatieto">
      <xsd:simpleType>
        <xsd:restriction base="dms:Text">
          <xsd:maxLength value="255"/>
        </xsd:restriction>
      </xsd:simpleType>
    </xsd:element>
    <xsd:element name="Diaarinumero" ma:index="8"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dexed="true" ma:internalName="Diaarinumero">
      <xsd:simpleType>
        <xsd:restriction base="dms:Text">
          <xsd:maxLength value="255"/>
        </xsd:restriction>
      </xsd:simpleType>
    </xsd:element>
    <xsd:element name="Projekti" ma:index="12" nillable="true" ma:displayName="Projekti" ma:description="Projektin nimi, lyhenne tai tunniste (esim. projektinumero). Jos käytetään projektin nimeä, kiinnitä huomiota oikeinkirjoitukseen, jotta Projekti-metatiedolla voidaan helposti hakea yhteen tietytyn projektiin liittyvät dokumentit." ma:internalName="Projekti">
      <xsd:simpleType>
        <xsd:restriction base="dms:Text">
          <xsd:maxLength value="255"/>
        </xsd:restriction>
      </xsd:simpleType>
    </xsd:element>
    <xsd:element name="h5218b789dcc4879ac7e2471126f729c" ma:index="19"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1"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82cdd2f2-290b-4248-98ce-8660527d5bf4}" ma:internalName="TaxCatchAll" ma:showField="CatchAllData"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ic4bbedd957942e9b7ae9016b7d801af" ma:index="23"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element name="ha41659fa04643d0ac27d4c98155f03c" ma:index="24"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TaxCatchAllLabel" ma:index="25" nillable="true" ma:displayName="Taxonomy Catch All Column1" ma:hidden="true" ma:list="{82cdd2f2-290b-4248-98ce-8660527d5bf4}" ma:internalName="TaxCatchAllLabel" ma:readOnly="true" ma:showField="CatchAllDataLabel" ma:web="8a640c05-48ea-4462-ae88-44cd5fd043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a41659fa04643d0ac27d4c98155f03c xmlns="a90a8554-5475-4609-9feb-2f024996965b">
      <Terms xmlns="http://schemas.microsoft.com/office/infopath/2007/PartnerControls"/>
    </ha41659fa04643d0ac27d4c98155f03c>
    <Dokumentin_x0020_tila xmlns="a90a8554-5475-4609-9feb-2f024996965b" xsi:nil="true"/>
    <Diaarinumero xmlns="a90a8554-5475-4609-9feb-2f024996965b" xsi:nil="true"/>
    <Dokumenttityyppi xmlns="a90a8554-5475-4609-9feb-2f024996965b" xsi:nil="true"/>
    <TaxCatchAll xmlns="a90a8554-5475-4609-9feb-2f024996965b" xsi:nil="true"/>
    <KEHALaatija xmlns="a90a8554-5475-4609-9feb-2f024996965b" xsi:nil="true"/>
    <h5218b789dcc4879ac7e2471126f729c xmlns="a90a8554-5475-4609-9feb-2f024996965b">
      <Terms xmlns="http://schemas.microsoft.com/office/infopath/2007/PartnerControls"/>
    </h5218b789dcc4879ac7e2471126f729c>
    <ic4bbedd957942e9b7ae9016b7d801af xmlns="a90a8554-5475-4609-9feb-2f024996965b">
      <Terms xmlns="http://schemas.microsoft.com/office/infopath/2007/PartnerControls"/>
    </ic4bbedd957942e9b7ae9016b7d801af>
    <Päiväys xmlns="a90a8554-5475-4609-9feb-2f024996965b" xsi:nil="true"/>
    <Projekti xmlns="a90a8554-5475-4609-9feb-2f024996965b" xsi:nil="true"/>
    <cdf3ae8bf76741b5a3048f7f7f6eee61 xmlns="a90a8554-5475-4609-9feb-2f024996965b">
      <Terms xmlns="http://schemas.microsoft.com/office/infopath/2007/PartnerControls"/>
    </cdf3ae8bf76741b5a3048f7f7f6eee61>
    <Lisatieto xmlns="a90a8554-5475-4609-9feb-2f024996965b" xsi:nil="true"/>
  </documentManagement>
</p:properties>
</file>

<file path=customXml/itemProps1.xml><?xml version="1.0" encoding="utf-8"?>
<ds:datastoreItem xmlns:ds="http://schemas.openxmlformats.org/officeDocument/2006/customXml" ds:itemID="{CD32AD5F-FB67-4B52-ADAC-2EC6FA1EFCD3}">
  <ds:schemaRefs>
    <ds:schemaRef ds:uri="Microsoft.SharePoint.Taxonomy.ContentTypeSync"/>
  </ds:schemaRefs>
</ds:datastoreItem>
</file>

<file path=customXml/itemProps2.xml><?xml version="1.0" encoding="utf-8"?>
<ds:datastoreItem xmlns:ds="http://schemas.openxmlformats.org/officeDocument/2006/customXml" ds:itemID="{A39727E0-B0C1-4548-8DE1-DFB027F84688}">
  <ds:schemaRefs>
    <ds:schemaRef ds:uri="http://schemas.microsoft.com/sharepoint/v3/contenttype/forms"/>
  </ds:schemaRefs>
</ds:datastoreItem>
</file>

<file path=customXml/itemProps3.xml><?xml version="1.0" encoding="utf-8"?>
<ds:datastoreItem xmlns:ds="http://schemas.openxmlformats.org/officeDocument/2006/customXml" ds:itemID="{5CB00BDA-EB4D-4A17-8820-EF01F2ADD532}">
  <ds:schemaRefs>
    <ds:schemaRef ds:uri="a90a8554-5475-4609-9feb-2f02499696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44533DC6-6843-455C-B17E-822D6A0B3D33}">
  <ds:schemaRefs>
    <ds:schemaRef ds:uri="a90a8554-5475-4609-9feb-2f024996965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ohjaamo-fi</Template>
  <TotalTime>1370</TotalTime>
  <Words>138</Words>
  <Application>Microsoft Office PowerPoint</Application>
  <PresentationFormat>Näytössä katseltava diaesitys (4:3)</PresentationFormat>
  <Paragraphs>32</Paragraphs>
  <Slides>5</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5</vt:i4>
      </vt:variant>
    </vt:vector>
  </HeadingPairs>
  <TitlesOfParts>
    <vt:vector size="8" baseType="lpstr">
      <vt:lpstr>Arial</vt:lpstr>
      <vt:lpstr>Calibri</vt:lpstr>
      <vt:lpstr>Office-teema</vt:lpstr>
      <vt:lpstr>Ohjaamoviikko 2022</vt:lpstr>
      <vt:lpstr>Mitä tukea Ohjaamot saavat? </vt:lpstr>
      <vt:lpstr>Mitä tukea Ohjaamot saavat?</vt:lpstr>
      <vt:lpstr>Mitä Ohjaamot tarjoavat Ohjaamoviikolla?</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Korpilauri Titta (ELY)</dc:creator>
  <cp:lastModifiedBy>Korpilauri Titta (ELY)</cp:lastModifiedBy>
  <cp:revision>28</cp:revision>
  <dcterms:created xsi:type="dcterms:W3CDTF">2021-11-12T10:48:52Z</dcterms:created>
  <dcterms:modified xsi:type="dcterms:W3CDTF">2021-12-15T07:58:46Z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0x01010040485BB5EA91409BADF540D1B0254D3304001CD8E130E209AA4C9862A9481BF25823</vt:lpwstr>
  </property>
  <property fmtid="{D5CDD505-2E9C-101B-9397-08002B2CF9AE}" pid="3" name="Kohdepaikkakunnat">
    <vt:lpwstr/>
  </property>
  <property fmtid="{D5CDD505-2E9C-101B-9397-08002B2CF9AE}" pid="4" name="Laatijaorganisaatio">
    <vt:lpwstr/>
  </property>
  <property fmtid="{D5CDD505-2E9C-101B-9397-08002B2CF9AE}" pid="5" name="Sisältöaihe">
    <vt:lpwstr/>
  </property>
  <property fmtid="{D5CDD505-2E9C-101B-9397-08002B2CF9AE}" pid="6" name="Kohdevirastot">
    <vt:lpwstr/>
  </property>
</Properties>
</file>