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3" r:id="rId6"/>
    <p:sldId id="260" r:id="rId7"/>
    <p:sldId id="264" r:id="rId8"/>
    <p:sldId id="262" r:id="rId9"/>
    <p:sldId id="266" r:id="rId10"/>
    <p:sldId id="265" r:id="rId11"/>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5402C6-951E-EA8F-BBA7-52722555337F}" v="1" dt="2021-02-17T09:13:53.680"/>
    <p1510:client id="{6A65695F-C434-7D4D-0DEB-DF4A719ACABA}" v="1518" dt="2021-02-16T11:02:33.475"/>
    <p1510:client id="{FF493A3F-D012-CB72-42DE-1C65BEF855D9}" v="8" dt="2021-01-22T10:25:37.7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82" d="100"/>
          <a:sy n="82" d="100"/>
        </p:scale>
        <p:origin x="82" y="3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3/9/2021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9142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74731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45462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5334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26723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2251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6499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9916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786432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597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3/9/2021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958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3/9/2021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249903297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11DD0E8C-DA8A-47F0-86CA-643EB59F2FC7}"/>
              </a:ext>
            </a:extLst>
          </p:cNvPr>
          <p:cNvPicPr>
            <a:picLocks noChangeAspect="1"/>
          </p:cNvPicPr>
          <p:nvPr/>
        </p:nvPicPr>
        <p:blipFill rotWithShape="1">
          <a:blip r:embed="rId2">
            <a:alphaModFix amt="50000"/>
          </a:blip>
          <a:srcRect t="6536" r="-1" b="1603"/>
          <a:stretch/>
        </p:blipFill>
        <p:spPr>
          <a:xfrm>
            <a:off x="3070" y="10"/>
            <a:ext cx="12188930" cy="6857990"/>
          </a:xfrm>
          <a:prstGeom prst="rect">
            <a:avLst/>
          </a:prstGeom>
        </p:spPr>
      </p:pic>
      <p:sp>
        <p:nvSpPr>
          <p:cNvPr id="2" name="Title 1">
            <a:extLst>
              <a:ext uri="{FF2B5EF4-FFF2-40B4-BE49-F238E27FC236}">
                <a16:creationId xmlns:a16="http://schemas.microsoft.com/office/drawing/2014/main" id="{E419815C-13AF-41C4-9D29-44D92BCEBD36}"/>
              </a:ext>
            </a:extLst>
          </p:cNvPr>
          <p:cNvSpPr>
            <a:spLocks noGrp="1"/>
          </p:cNvSpPr>
          <p:nvPr>
            <p:ph type="ctrTitle"/>
          </p:nvPr>
        </p:nvSpPr>
        <p:spPr>
          <a:xfrm>
            <a:off x="1522476" y="1459987"/>
            <a:ext cx="9144000" cy="3063240"/>
          </a:xfrm>
        </p:spPr>
        <p:txBody>
          <a:bodyPr>
            <a:normAutofit/>
          </a:bodyPr>
          <a:lstStyle/>
          <a:p>
            <a:pPr algn="ctr">
              <a:lnSpc>
                <a:spcPct val="90000"/>
              </a:lnSpc>
            </a:pPr>
            <a:r>
              <a:rPr lang="fi-FI" sz="5100" dirty="0"/>
              <a:t>Ohjaamoiden asiakasraadit nuorten osallisuuden väylänä – Työntekijöiden näkökulmia</a:t>
            </a:r>
            <a:endParaRPr lang="en-FI" sz="5100" dirty="0"/>
          </a:p>
        </p:txBody>
      </p:sp>
      <p:sp>
        <p:nvSpPr>
          <p:cNvPr id="10"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CD4598C-1C22-4A5A-B567-7E5F13F9239A}"/>
              </a:ext>
            </a:extLst>
          </p:cNvPr>
          <p:cNvSpPr txBox="1"/>
          <p:nvPr/>
        </p:nvSpPr>
        <p:spPr>
          <a:xfrm>
            <a:off x="1522476" y="5398013"/>
            <a:ext cx="9638676" cy="461665"/>
          </a:xfrm>
          <a:prstGeom prst="rect">
            <a:avLst/>
          </a:prstGeom>
          <a:noFill/>
        </p:spPr>
        <p:txBody>
          <a:bodyPr wrap="square" rtlCol="0">
            <a:spAutoFit/>
          </a:bodyPr>
          <a:lstStyle/>
          <a:p>
            <a:r>
              <a:rPr lang="fi-FI" sz="2400" dirty="0">
                <a:latin typeface="Times New Roman" panose="02020603050405020304" pitchFamily="18" charset="0"/>
                <a:cs typeface="Times New Roman" panose="02020603050405020304" pitchFamily="18" charset="0"/>
              </a:rPr>
              <a:t>Sosiaalityön käytäntötutkimus, kevät 2021 Sirpa Rovaniemi ja Tanja Viilo</a:t>
            </a:r>
            <a:endParaRPr lang="en-FI"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742908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ECC5-69F4-4AA0-B395-67D834020210}"/>
              </a:ext>
            </a:extLst>
          </p:cNvPr>
          <p:cNvSpPr>
            <a:spLocks noGrp="1"/>
          </p:cNvSpPr>
          <p:nvPr>
            <p:ph type="title"/>
          </p:nvPr>
        </p:nvSpPr>
        <p:spPr>
          <a:xfrm>
            <a:off x="2203704" y="1713839"/>
            <a:ext cx="7666526" cy="3723102"/>
          </a:xfrm>
        </p:spPr>
        <p:txBody>
          <a:bodyPr/>
          <a:lstStyle/>
          <a:p>
            <a:r>
              <a:rPr lang="en-US" dirty="0"/>
              <a:t>Kiitos</a:t>
            </a:r>
          </a:p>
        </p:txBody>
      </p:sp>
    </p:spTree>
    <p:extLst>
      <p:ext uri="{BB962C8B-B14F-4D97-AF65-F5344CB8AC3E}">
        <p14:creationId xmlns:p14="http://schemas.microsoft.com/office/powerpoint/2010/main" val="341951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6C25-3C6A-45A7-BFBD-17319DC6A260}"/>
              </a:ext>
            </a:extLst>
          </p:cNvPr>
          <p:cNvSpPr>
            <a:spLocks noGrp="1"/>
          </p:cNvSpPr>
          <p:nvPr>
            <p:ph type="title"/>
          </p:nvPr>
        </p:nvSpPr>
        <p:spPr/>
        <p:txBody>
          <a:bodyPr/>
          <a:lstStyle/>
          <a:p>
            <a:r>
              <a:rPr lang="fi-FI" dirty="0"/>
              <a:t>Tutkimuksen lähtökohdat</a:t>
            </a:r>
            <a:endParaRPr lang="en-FI" dirty="0"/>
          </a:p>
        </p:txBody>
      </p:sp>
      <p:sp>
        <p:nvSpPr>
          <p:cNvPr id="3" name="Content Placeholder 2">
            <a:extLst>
              <a:ext uri="{FF2B5EF4-FFF2-40B4-BE49-F238E27FC236}">
                <a16:creationId xmlns:a16="http://schemas.microsoft.com/office/drawing/2014/main" id="{1CF88CC7-327E-47BC-A677-1B6D238C93C5}"/>
              </a:ext>
            </a:extLst>
          </p:cNvPr>
          <p:cNvSpPr>
            <a:spLocks noGrp="1"/>
          </p:cNvSpPr>
          <p:nvPr>
            <p:ph idx="1"/>
          </p:nvPr>
        </p:nvSpPr>
        <p:spPr/>
        <p:txBody>
          <a:bodyPr vert="horz" lIns="91440" tIns="45720" rIns="91440" bIns="45720" rtlCol="0" anchor="t">
            <a:normAutofit/>
          </a:bodyPr>
          <a:lstStyle/>
          <a:p>
            <a:r>
              <a:rPr lang="fi-FI" dirty="0">
                <a:latin typeface="Times New Roman" panose="02020603050405020304" pitchFamily="18" charset="0"/>
                <a:cs typeface="Times New Roman" panose="02020603050405020304" pitchFamily="18" charset="0"/>
              </a:rPr>
              <a:t>Ohjaamoiden asiakasraatitoiminta</a:t>
            </a:r>
          </a:p>
          <a:p>
            <a:r>
              <a:rPr lang="fi-FI" dirty="0">
                <a:latin typeface="Times New Roman"/>
                <a:cs typeface="Times New Roman"/>
              </a:rPr>
              <a:t>Tutkimusasetelman muotoilu: kuvaileva tutkimus</a:t>
            </a:r>
          </a:p>
          <a:p>
            <a:r>
              <a:rPr lang="fi-FI" dirty="0">
                <a:latin typeface="Times New Roman" panose="02020603050405020304" pitchFamily="18" charset="0"/>
                <a:cs typeface="Times New Roman" panose="02020603050405020304" pitchFamily="18" charset="0"/>
              </a:rPr>
              <a:t>Tutkimustehtävä: </a:t>
            </a:r>
            <a:r>
              <a:rPr lang="fi-FI" dirty="0">
                <a:latin typeface="Times New Roman" panose="02020603050405020304" pitchFamily="18" charset="0"/>
                <a:ea typeface="Times New Roman" panose="02020603050405020304" pitchFamily="18" charset="0"/>
              </a:rPr>
              <a:t>Millaisia kokemuksia ja näkemyksiä Ohjaamoiden työntekijöillä on asiakasraatitoiminnasta nuorten osallisuuden näkökulmasta? </a:t>
            </a:r>
          </a:p>
          <a:p>
            <a:pPr marL="0" indent="0">
              <a:buNone/>
            </a:pPr>
            <a:endParaRPr lang="fi-FI"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1758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02A81-B616-4564-A684-ED5789EA1E2C}"/>
              </a:ext>
            </a:extLst>
          </p:cNvPr>
          <p:cNvSpPr>
            <a:spLocks noGrp="1"/>
          </p:cNvSpPr>
          <p:nvPr>
            <p:ph type="title"/>
          </p:nvPr>
        </p:nvSpPr>
        <p:spPr/>
        <p:txBody>
          <a:bodyPr>
            <a:normAutofit fontScale="90000"/>
          </a:bodyPr>
          <a:lstStyle/>
          <a:p>
            <a:r>
              <a:rPr lang="fi-FI" dirty="0"/>
              <a:t>Tutkimuksen toteutus ja tutkimusetiikka</a:t>
            </a:r>
            <a:endParaRPr lang="en-FI" dirty="0"/>
          </a:p>
        </p:txBody>
      </p:sp>
      <p:sp>
        <p:nvSpPr>
          <p:cNvPr id="3" name="Content Placeholder 2">
            <a:extLst>
              <a:ext uri="{FF2B5EF4-FFF2-40B4-BE49-F238E27FC236}">
                <a16:creationId xmlns:a16="http://schemas.microsoft.com/office/drawing/2014/main" id="{1269E294-3FF8-4D14-B3CA-AF4DF323F29B}"/>
              </a:ext>
            </a:extLst>
          </p:cNvPr>
          <p:cNvSpPr>
            <a:spLocks noGrp="1"/>
          </p:cNvSpPr>
          <p:nvPr>
            <p:ph idx="1"/>
          </p:nvPr>
        </p:nvSpPr>
        <p:spPr/>
        <p:txBody>
          <a:bodyPr/>
          <a:lstStyle/>
          <a:p>
            <a:r>
              <a:rPr lang="fi-FI" dirty="0">
                <a:latin typeface="Times New Roman" panose="02020603050405020304" pitchFamily="18" charset="0"/>
                <a:cs typeface="Times New Roman" panose="02020603050405020304" pitchFamily="18" charset="0"/>
              </a:rPr>
              <a:t>Yhteistyö Onni-hankkeen työntekijöiden kanssa</a:t>
            </a:r>
          </a:p>
          <a:p>
            <a:r>
              <a:rPr lang="fi-FI" dirty="0">
                <a:latin typeface="Times New Roman" panose="02020603050405020304" pitchFamily="18" charset="0"/>
                <a:cs typeface="Times New Roman" panose="02020603050405020304" pitchFamily="18" charset="0"/>
              </a:rPr>
              <a:t>Lomakekysely, lähetetty 70 Ohjaamolle, vastauksia 15 Ohjaamosta</a:t>
            </a:r>
          </a:p>
          <a:p>
            <a:r>
              <a:rPr lang="fi-FI" dirty="0">
                <a:latin typeface="Times New Roman" panose="02020603050405020304" pitchFamily="18" charset="0"/>
                <a:cs typeface="Times New Roman" panose="02020603050405020304" pitchFamily="18" charset="0"/>
              </a:rPr>
              <a:t>Aineistolähtöinen sisällönanalyysi, analyysin kulku</a:t>
            </a:r>
          </a:p>
          <a:p>
            <a:r>
              <a:rPr lang="fi-FI" dirty="0">
                <a:latin typeface="Times New Roman" panose="02020603050405020304" pitchFamily="18" charset="0"/>
                <a:cs typeface="Times New Roman" panose="02020603050405020304" pitchFamily="18" charset="0"/>
              </a:rPr>
              <a:t>Keskeinen tutkimuseettinen periaate: </a:t>
            </a:r>
            <a:r>
              <a:rPr lang="fi-FI" dirty="0">
                <a:latin typeface="Times New Roman" panose="02020603050405020304" pitchFamily="18" charset="0"/>
                <a:ea typeface="Times New Roman" panose="02020603050405020304" pitchFamily="18" charset="0"/>
              </a:rPr>
              <a:t>tietoon perustuva suostumus tutkimukseen osallistumisesta</a:t>
            </a:r>
          </a:p>
          <a:p>
            <a:endParaRPr lang="fi-FI" dirty="0">
              <a:latin typeface="Times New Roman" panose="02020603050405020304" pitchFamily="18" charset="0"/>
              <a:cs typeface="Times New Roman" panose="02020603050405020304" pitchFamily="18" charset="0"/>
            </a:endParaRPr>
          </a:p>
          <a:p>
            <a:endParaRPr lang="fi-FI" dirty="0">
              <a:latin typeface="Times New Roman" panose="02020603050405020304" pitchFamily="18" charset="0"/>
              <a:cs typeface="Times New Roman" panose="02020603050405020304" pitchFamily="18" charset="0"/>
            </a:endParaRPr>
          </a:p>
          <a:p>
            <a:endParaRPr lang="en-FI"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08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BFBE6-0110-438C-8E8B-3F8A4FF7A954}"/>
              </a:ext>
            </a:extLst>
          </p:cNvPr>
          <p:cNvSpPr>
            <a:spLocks noGrp="1"/>
          </p:cNvSpPr>
          <p:nvPr>
            <p:ph type="title"/>
          </p:nvPr>
        </p:nvSpPr>
        <p:spPr/>
        <p:txBody>
          <a:bodyPr/>
          <a:lstStyle/>
          <a:p>
            <a:r>
              <a:rPr lang="fi-FI" dirty="0"/>
              <a:t>Asiakasraatitoiminta</a:t>
            </a:r>
            <a:endParaRPr lang="en-FI" dirty="0"/>
          </a:p>
        </p:txBody>
      </p:sp>
      <p:sp>
        <p:nvSpPr>
          <p:cNvPr id="3" name="Content Placeholder 2">
            <a:extLst>
              <a:ext uri="{FF2B5EF4-FFF2-40B4-BE49-F238E27FC236}">
                <a16:creationId xmlns:a16="http://schemas.microsoft.com/office/drawing/2014/main" id="{7FB92B86-FD79-472C-BB85-80A0B1157CB0}"/>
              </a:ext>
            </a:extLst>
          </p:cNvPr>
          <p:cNvSpPr>
            <a:spLocks noGrp="1"/>
          </p:cNvSpPr>
          <p:nvPr>
            <p:ph idx="1"/>
          </p:nvPr>
        </p:nvSpPr>
        <p:spPr/>
        <p:txBody>
          <a:bodyPr vert="horz" lIns="91440" tIns="45720" rIns="91440" bIns="45720" rtlCol="0" anchor="t">
            <a:normAutofit/>
          </a:bodyPr>
          <a:lstStyle/>
          <a:p>
            <a:pPr marL="457200" indent="-457200"/>
            <a:r>
              <a:rPr lang="fi-FI">
                <a:latin typeface="Times New Roman"/>
                <a:cs typeface="Times New Roman"/>
              </a:rPr>
              <a:t>Eri vaiheissa: ensimmäinen raati perustettu 2015, uusin ehtinyt kokoontua kerran ennen poikkeusoloja. Raadit kokoontuvat noin kerran kuukaudessa. Toiminta ei vielä vakiintunut osa rakenteita.</a:t>
            </a:r>
            <a:endParaRPr lang="fi-FI">
              <a:latin typeface="Times New Roman" panose="02020603050405020304" pitchFamily="18" charset="0"/>
              <a:cs typeface="Times New Roman" panose="02020603050405020304" pitchFamily="18" charset="0"/>
            </a:endParaRPr>
          </a:p>
          <a:p>
            <a:pPr marL="457200"/>
            <a:r>
              <a:rPr lang="fi">
                <a:latin typeface="Times New Roman"/>
                <a:ea typeface="+mn-lt"/>
                <a:cs typeface="+mn-lt"/>
              </a:rPr>
              <a:t>Raadeissa nuorilla on mahdollisuus kertoa mielipiteitä ja kokemuksia Ohjaamon toiminnasta. Ohjaamon palveluita voidaan kehittää paremmin nuorten tarpeita vastaaviksi, palveluiden tunnettavuutta voidaan testata sekä toimintaa suunnitella yhdessä nuorten kanssa. </a:t>
            </a:r>
            <a:endParaRPr lang="fi-FI">
              <a:latin typeface="Times New Roman" panose="02020603050405020304" pitchFamily="18" charset="0"/>
              <a:cs typeface="Times New Roman" panose="02020603050405020304" pitchFamily="18" charset="0"/>
            </a:endParaRPr>
          </a:p>
          <a:p>
            <a:pPr marL="457200"/>
            <a:endParaRPr lang="fi-FI" dirty="0">
              <a:latin typeface="Times New Roman" panose="02020603050405020304" pitchFamily="18" charset="0"/>
              <a:cs typeface="Times New Roman" panose="02020603050405020304" pitchFamily="18" charset="0"/>
            </a:endParaRPr>
          </a:p>
          <a:p>
            <a:endParaRPr lang="fi-FI" dirty="0">
              <a:latin typeface="Times New Roman" panose="02020603050405020304" pitchFamily="18" charset="0"/>
              <a:cs typeface="Times New Roman" panose="02020603050405020304" pitchFamily="18" charset="0"/>
            </a:endParaRPr>
          </a:p>
          <a:p>
            <a:endParaRPr lang="fi-FI" dirty="0">
              <a:latin typeface="Times New Roman" panose="02020603050405020304" pitchFamily="18" charset="0"/>
              <a:cs typeface="Times New Roman" panose="02020603050405020304" pitchFamily="18" charset="0"/>
            </a:endParaRPr>
          </a:p>
          <a:p>
            <a:endParaRPr lang="en-FI"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4833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21120-ADA7-4C93-876B-AB7997741C8C}"/>
              </a:ext>
            </a:extLst>
          </p:cNvPr>
          <p:cNvSpPr>
            <a:spLocks noGrp="1"/>
          </p:cNvSpPr>
          <p:nvPr>
            <p:ph type="title"/>
          </p:nvPr>
        </p:nvSpPr>
        <p:spPr/>
        <p:txBody>
          <a:bodyPr/>
          <a:lstStyle/>
          <a:p>
            <a:r>
              <a:rPr lang="en-US" dirty="0" err="1"/>
              <a:t>Raatitoiminnan</a:t>
            </a:r>
            <a:r>
              <a:rPr lang="en-US" dirty="0"/>
              <a:t> </a:t>
            </a:r>
            <a:r>
              <a:rPr lang="en-US" dirty="0" err="1"/>
              <a:t>hyödyt</a:t>
            </a:r>
          </a:p>
        </p:txBody>
      </p:sp>
      <p:sp>
        <p:nvSpPr>
          <p:cNvPr id="3" name="Content Placeholder 2">
            <a:extLst>
              <a:ext uri="{FF2B5EF4-FFF2-40B4-BE49-F238E27FC236}">
                <a16:creationId xmlns:a16="http://schemas.microsoft.com/office/drawing/2014/main" id="{9FA01352-FC3E-4E1E-88B9-2FF95877E85C}"/>
              </a:ext>
            </a:extLst>
          </p:cNvPr>
          <p:cNvSpPr>
            <a:spLocks noGrp="1"/>
          </p:cNvSpPr>
          <p:nvPr>
            <p:ph idx="1"/>
          </p:nvPr>
        </p:nvSpPr>
        <p:spPr/>
        <p:txBody>
          <a:bodyPr vert="horz" lIns="91440" tIns="45720" rIns="91440" bIns="45720" rtlCol="0" anchor="t">
            <a:normAutofit/>
          </a:bodyPr>
          <a:lstStyle/>
          <a:p>
            <a:r>
              <a:rPr lang="en-US">
                <a:latin typeface="Times New Roman"/>
                <a:cs typeface="Times New Roman"/>
              </a:rPr>
              <a:t>Hyödyt nuorille: kokemusten ja mielipiteiden jakaminen, nuorten asioihin ja Ohjaamoiden palveluihin vaikuttaminen, sosiaalinen toiminta, uudet tuttavuudet ja vertaistuki.</a:t>
            </a:r>
          </a:p>
          <a:p>
            <a:r>
              <a:rPr lang="en-US">
                <a:latin typeface="Times New Roman"/>
                <a:cs typeface="Times New Roman"/>
              </a:rPr>
              <a:t>Hyödyt työyhteisölle: mahdollisuus markkinoida palveluita, kuulla nuorten mielipiteitä ja kokemuksia, asiakaslähtöinen palveluiden kehittäminen, palveluiden yhteiskehittäminen, työhyvinvointi.</a:t>
            </a:r>
            <a:endParaRPr lang="en-US" dirty="0">
              <a:latin typeface="Times New Roman"/>
              <a:cs typeface="Times New Roman"/>
            </a:endParaRPr>
          </a:p>
        </p:txBody>
      </p:sp>
    </p:spTree>
    <p:extLst>
      <p:ext uri="{BB962C8B-B14F-4D97-AF65-F5344CB8AC3E}">
        <p14:creationId xmlns:p14="http://schemas.microsoft.com/office/powerpoint/2010/main" val="180832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D2389-72FD-455A-9260-CA56940C27F9}"/>
              </a:ext>
            </a:extLst>
          </p:cNvPr>
          <p:cNvSpPr>
            <a:spLocks noGrp="1"/>
          </p:cNvSpPr>
          <p:nvPr>
            <p:ph type="title"/>
          </p:nvPr>
        </p:nvSpPr>
        <p:spPr>
          <a:xfrm>
            <a:off x="838198" y="603248"/>
            <a:ext cx="10515600" cy="1325563"/>
          </a:xfrm>
        </p:spPr>
        <p:txBody>
          <a:bodyPr/>
          <a:lstStyle/>
          <a:p>
            <a:r>
              <a:rPr lang="fi-FI" dirty="0"/>
              <a:t>Nuorten osallisuus</a:t>
            </a:r>
            <a:endParaRPr lang="en-FI" dirty="0"/>
          </a:p>
        </p:txBody>
      </p:sp>
      <p:pic>
        <p:nvPicPr>
          <p:cNvPr id="5" name="Content Placeholder 4" descr="Text&#10;&#10;Description automatically generated">
            <a:extLst>
              <a:ext uri="{FF2B5EF4-FFF2-40B4-BE49-F238E27FC236}">
                <a16:creationId xmlns:a16="http://schemas.microsoft.com/office/drawing/2014/main" id="{1CFC263F-2EFF-4F48-B238-CB5499C048C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8" y="1842547"/>
            <a:ext cx="10515599" cy="5161101"/>
          </a:xfrm>
        </p:spPr>
      </p:pic>
    </p:spTree>
    <p:extLst>
      <p:ext uri="{BB962C8B-B14F-4D97-AF65-F5344CB8AC3E}">
        <p14:creationId xmlns:p14="http://schemas.microsoft.com/office/powerpoint/2010/main" val="1175116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80CC9-F8AF-43A2-AB01-360FA3F5B80A}"/>
              </a:ext>
            </a:extLst>
          </p:cNvPr>
          <p:cNvSpPr>
            <a:spLocks noGrp="1"/>
          </p:cNvSpPr>
          <p:nvPr>
            <p:ph type="title"/>
          </p:nvPr>
        </p:nvSpPr>
        <p:spPr/>
        <p:txBody>
          <a:bodyPr/>
          <a:lstStyle/>
          <a:p>
            <a:r>
              <a:rPr lang="en-US" dirty="0" err="1"/>
              <a:t>Raatitoiminnan</a:t>
            </a:r>
            <a:r>
              <a:rPr lang="en-US" dirty="0"/>
              <a:t> </a:t>
            </a:r>
            <a:r>
              <a:rPr lang="en-US" dirty="0" err="1"/>
              <a:t>haasteet</a:t>
            </a:r>
          </a:p>
        </p:txBody>
      </p:sp>
      <p:sp>
        <p:nvSpPr>
          <p:cNvPr id="3" name="Content Placeholder 2">
            <a:extLst>
              <a:ext uri="{FF2B5EF4-FFF2-40B4-BE49-F238E27FC236}">
                <a16:creationId xmlns:a16="http://schemas.microsoft.com/office/drawing/2014/main" id="{8D4B68A2-75F6-4DEC-9C07-08F42DFCDEB7}"/>
              </a:ext>
            </a:extLst>
          </p:cNvPr>
          <p:cNvSpPr>
            <a:spLocks noGrp="1"/>
          </p:cNvSpPr>
          <p:nvPr>
            <p:ph idx="1"/>
          </p:nvPr>
        </p:nvSpPr>
        <p:spPr/>
        <p:txBody>
          <a:bodyPr vert="horz" lIns="91440" tIns="45720" rIns="91440" bIns="45720" rtlCol="0" anchor="t">
            <a:normAutofit/>
          </a:bodyPr>
          <a:lstStyle/>
          <a:p>
            <a:r>
              <a:rPr lang="fi">
                <a:latin typeface="Times New Roman"/>
                <a:ea typeface="+mn-lt"/>
                <a:cs typeface="+mn-lt"/>
              </a:rPr>
              <a:t>Raadin koostumus ja edustavuus</a:t>
            </a:r>
            <a:endParaRPr lang="en-US">
              <a:latin typeface="Times New Roman"/>
              <a:ea typeface="+mn-lt"/>
              <a:cs typeface="Times New Roman"/>
            </a:endParaRPr>
          </a:p>
          <a:p>
            <a:r>
              <a:rPr lang="fi">
                <a:latin typeface="Times New Roman"/>
                <a:ea typeface="+mn-lt"/>
                <a:cs typeface="+mn-lt"/>
              </a:rPr>
              <a:t>Nuorten osallistaminen ja osallistuminen raateihin</a:t>
            </a:r>
            <a:endParaRPr lang="en-US">
              <a:latin typeface="Times New Roman"/>
              <a:ea typeface="+mn-lt"/>
              <a:cs typeface="Times New Roman"/>
            </a:endParaRPr>
          </a:p>
          <a:p>
            <a:r>
              <a:rPr lang="fi">
                <a:latin typeface="Times New Roman"/>
                <a:ea typeface="+mn-lt"/>
                <a:cs typeface="+mn-lt"/>
              </a:rPr>
              <a:t>Epäselvyys raadin tavoitteista</a:t>
            </a:r>
            <a:endParaRPr lang="en-US">
              <a:latin typeface="Times New Roman"/>
              <a:ea typeface="+mn-lt"/>
              <a:cs typeface="Times New Roman"/>
            </a:endParaRPr>
          </a:p>
          <a:p>
            <a:r>
              <a:rPr lang="fi">
                <a:latin typeface="Times New Roman"/>
                <a:ea typeface="+mn-lt"/>
                <a:cs typeface="+mn-lt"/>
              </a:rPr>
              <a:t>Raadin ajatusten hyödyntäminen ja eteenpäin vieminen</a:t>
            </a:r>
            <a:endParaRPr lang="en-US">
              <a:latin typeface="Times New Roman"/>
              <a:ea typeface="+mn-lt"/>
              <a:cs typeface="Times New Roman"/>
            </a:endParaRPr>
          </a:p>
          <a:p>
            <a:r>
              <a:rPr lang="fi">
                <a:latin typeface="Times New Roman"/>
                <a:ea typeface="+mn-lt"/>
                <a:cs typeface="+mn-lt"/>
              </a:rPr>
              <a:t>Koronaviruksen aiheuttaman poikkeustilan vaikutukset </a:t>
            </a:r>
            <a:endParaRPr lang="en-US">
              <a:latin typeface="Times New Roman"/>
              <a:cs typeface="Times New Roman"/>
            </a:endParaRPr>
          </a:p>
        </p:txBody>
      </p:sp>
    </p:spTree>
    <p:extLst>
      <p:ext uri="{BB962C8B-B14F-4D97-AF65-F5344CB8AC3E}">
        <p14:creationId xmlns:p14="http://schemas.microsoft.com/office/powerpoint/2010/main" val="32303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5A3C1-CC88-469D-9299-42D428F15935}"/>
              </a:ext>
            </a:extLst>
          </p:cNvPr>
          <p:cNvSpPr>
            <a:spLocks noGrp="1"/>
          </p:cNvSpPr>
          <p:nvPr>
            <p:ph type="title"/>
          </p:nvPr>
        </p:nvSpPr>
        <p:spPr/>
        <p:txBody>
          <a:bodyPr/>
          <a:lstStyle/>
          <a:p>
            <a:r>
              <a:rPr lang="fi-FI" dirty="0"/>
              <a:t>Kehittämisehdotukset</a:t>
            </a:r>
            <a:endParaRPr lang="en-FI" dirty="0"/>
          </a:p>
        </p:txBody>
      </p:sp>
      <p:sp>
        <p:nvSpPr>
          <p:cNvPr id="3" name="Content Placeholder 2">
            <a:extLst>
              <a:ext uri="{FF2B5EF4-FFF2-40B4-BE49-F238E27FC236}">
                <a16:creationId xmlns:a16="http://schemas.microsoft.com/office/drawing/2014/main" id="{53A749C2-CF6B-455F-9940-14E00BC273B2}"/>
              </a:ext>
            </a:extLst>
          </p:cNvPr>
          <p:cNvSpPr>
            <a:spLocks noGrp="1"/>
          </p:cNvSpPr>
          <p:nvPr>
            <p:ph idx="1"/>
          </p:nvPr>
        </p:nvSpPr>
        <p:spPr/>
        <p:txBody>
          <a:bodyPr vert="horz" lIns="91440" tIns="45720" rIns="91440" bIns="45720" rtlCol="0" anchor="t">
            <a:normAutofit/>
          </a:bodyPr>
          <a:lstStyle/>
          <a:p>
            <a:pPr marL="0" indent="0">
              <a:buNone/>
            </a:pPr>
            <a:r>
              <a:rPr lang="fi-FI">
                <a:latin typeface="Times New Roman"/>
                <a:cs typeface="Times New Roman"/>
              </a:rPr>
              <a:t>1</a:t>
            </a:r>
            <a:r>
              <a:rPr lang="fi-FI">
                <a:latin typeface="Times New Roman"/>
                <a:ea typeface="+mn-lt"/>
                <a:cs typeface="Times New Roman"/>
              </a:rPr>
              <a:t>. </a:t>
            </a:r>
            <a:r>
              <a:rPr lang="fi-FI">
                <a:latin typeface="Times New Roman"/>
                <a:ea typeface="+mn-lt"/>
                <a:cs typeface="+mn-lt"/>
              </a:rPr>
              <a:t>Nuorten osallisuuden vahvistaminen Ohjaamoissa</a:t>
            </a:r>
            <a:endParaRPr lang="en-US">
              <a:latin typeface="Times New Roman"/>
            </a:endParaRPr>
          </a:p>
          <a:p>
            <a:pPr marL="0" indent="0">
              <a:buNone/>
            </a:pPr>
            <a:r>
              <a:rPr lang="fi-FI">
                <a:latin typeface="Times New Roman"/>
                <a:cs typeface="Times New Roman"/>
              </a:rPr>
              <a:t>2. </a:t>
            </a:r>
            <a:r>
              <a:rPr lang="fi-FI">
                <a:latin typeface="Times New Roman"/>
                <a:ea typeface="+mn-lt"/>
                <a:cs typeface="+mn-lt"/>
              </a:rPr>
              <a:t>Työntekijöille tukea raatitoimintaan</a:t>
            </a:r>
          </a:p>
          <a:p>
            <a:pPr marL="0" indent="0">
              <a:buNone/>
            </a:pPr>
            <a:r>
              <a:rPr lang="fi-FI">
                <a:latin typeface="Times New Roman"/>
                <a:cs typeface="Times New Roman"/>
              </a:rPr>
              <a:t>3. Yhteisen keskustelufoorumin perustaminen    </a:t>
            </a:r>
          </a:p>
          <a:p>
            <a:pPr marL="0" indent="0">
              <a:buNone/>
            </a:pPr>
            <a:r>
              <a:rPr lang="fi-FI">
                <a:latin typeface="Times New Roman"/>
                <a:cs typeface="Times New Roman"/>
              </a:rPr>
              <a:t>4. Raatien tavoitteiden selkiyttäminen</a:t>
            </a:r>
          </a:p>
          <a:p>
            <a:pPr marL="0" indent="0">
              <a:buNone/>
            </a:pPr>
            <a:r>
              <a:rPr lang="fi-FI">
                <a:latin typeface="Times New Roman"/>
                <a:cs typeface="Times New Roman"/>
              </a:rPr>
              <a:t>5. Raatien hyödyntäminen Ohjaamoissa ja yhteiskunnallisessa vaikuttamistyössä</a:t>
            </a:r>
            <a:endParaRPr lang="fi-FI">
              <a:latin typeface="Times New Roman" panose="02020603050405020304" pitchFamily="18" charset="0"/>
              <a:cs typeface="Times New Roman" panose="02020603050405020304" pitchFamily="18" charset="0"/>
            </a:endParaRPr>
          </a:p>
          <a:p>
            <a:endParaRPr lang="en-FI" dirty="0"/>
          </a:p>
        </p:txBody>
      </p:sp>
    </p:spTree>
    <p:extLst>
      <p:ext uri="{BB962C8B-B14F-4D97-AF65-F5344CB8AC3E}">
        <p14:creationId xmlns:p14="http://schemas.microsoft.com/office/powerpoint/2010/main" val="3235379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7B3B3-F55B-442D-AFB8-110D6B95A4D1}"/>
              </a:ext>
            </a:extLst>
          </p:cNvPr>
          <p:cNvSpPr>
            <a:spLocks noGrp="1"/>
          </p:cNvSpPr>
          <p:nvPr>
            <p:ph type="title"/>
          </p:nvPr>
        </p:nvSpPr>
        <p:spPr>
          <a:xfrm>
            <a:off x="1786761" y="-212726"/>
            <a:ext cx="8198487" cy="6684837"/>
          </a:xfrm>
        </p:spPr>
        <p:txBody>
          <a:bodyPr>
            <a:normAutofit/>
          </a:bodyPr>
          <a:lstStyle/>
          <a:p>
            <a:r>
              <a:rPr lang="en-US" sz="2800" dirty="0">
                <a:latin typeface="Times New Roman"/>
                <a:ea typeface="+mj-lt"/>
                <a:cs typeface="+mj-lt"/>
              </a:rPr>
              <a:t>”</a:t>
            </a:r>
            <a:r>
              <a:rPr lang="en-US" sz="2800" i="1" dirty="0">
                <a:latin typeface="Times New Roman"/>
                <a:ea typeface="+mj-lt"/>
                <a:cs typeface="+mj-lt"/>
              </a:rPr>
              <a:t>Hyvin toimiessaan asiakasraati voi tuoda toimintaan aitoa yhteistyötä ja toiminnan aitoa yhdessä kehittämistä (ja yhteiskehittämistä) asiakkaiden tarpeita ja tavoitteita vastaavaksi. Asiakkaan mukana olo </a:t>
            </a:r>
            <a:r>
              <a:rPr lang="en-US" sz="2800" i="1">
                <a:latin typeface="Times New Roman"/>
                <a:ea typeface="+mj-lt"/>
                <a:cs typeface="+mj-lt"/>
              </a:rPr>
              <a:t>kehittämisessä voi tuoda työhön uutta merkitystä </a:t>
            </a:r>
            <a:r>
              <a:rPr lang="en-US" sz="2800" i="1" dirty="0">
                <a:latin typeface="Times New Roman"/>
                <a:ea typeface="+mj-lt"/>
                <a:cs typeface="+mj-lt"/>
              </a:rPr>
              <a:t>ja mielekkyyttä. Työn monimutkaiset ongelmat ja haasteet </a:t>
            </a:r>
            <a:r>
              <a:rPr lang="en-US" sz="2800" i="1">
                <a:latin typeface="Times New Roman"/>
                <a:ea typeface="+mj-lt"/>
                <a:cs typeface="+mj-lt"/>
              </a:rPr>
              <a:t>voivat saada raadista uutta näkökulmaa</a:t>
            </a:r>
            <a:r>
              <a:rPr lang="en-US" sz="2800">
                <a:latin typeface="Times New Roman"/>
                <a:ea typeface="+mj-lt"/>
                <a:cs typeface="+mj-lt"/>
              </a:rPr>
              <a:t>.” </a:t>
            </a:r>
            <a:endParaRPr lang="en-US" sz="2800">
              <a:latin typeface="Times New Roman"/>
              <a:cs typeface="Times New Roman"/>
            </a:endParaRPr>
          </a:p>
          <a:p>
            <a:endParaRPr lang="en-US" sz="2800" dirty="0">
              <a:latin typeface="Times New Roman"/>
              <a:cs typeface="Times New Roman"/>
            </a:endParaRPr>
          </a:p>
        </p:txBody>
      </p:sp>
    </p:spTree>
    <p:extLst>
      <p:ext uri="{BB962C8B-B14F-4D97-AF65-F5344CB8AC3E}">
        <p14:creationId xmlns:p14="http://schemas.microsoft.com/office/powerpoint/2010/main" val="3673655564"/>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382029"/>
      </a:dk2>
      <a:lt2>
        <a:srgbClr val="E2E2E8"/>
      </a:lt2>
      <a:accent1>
        <a:srgbClr val="A4A51D"/>
      </a:accent1>
      <a:accent2>
        <a:srgbClr val="D58717"/>
      </a:accent2>
      <a:accent3>
        <a:srgbClr val="E74A29"/>
      </a:accent3>
      <a:accent4>
        <a:srgbClr val="D51745"/>
      </a:accent4>
      <a:accent5>
        <a:srgbClr val="E729A6"/>
      </a:accent5>
      <a:accent6>
        <a:srgbClr val="C617D5"/>
      </a:accent6>
      <a:hlink>
        <a:srgbClr val="BF3F7E"/>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30</TotalTime>
  <Words>283</Words>
  <Application>Microsoft Office PowerPoint</Application>
  <PresentationFormat>Laajakuva</PresentationFormat>
  <Paragraphs>35</Paragraphs>
  <Slides>10</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10</vt:i4>
      </vt:variant>
    </vt:vector>
  </HeadingPairs>
  <TitlesOfParts>
    <vt:vector size="15" baseType="lpstr">
      <vt:lpstr>Arial</vt:lpstr>
      <vt:lpstr>Modern Love</vt:lpstr>
      <vt:lpstr>The Hand</vt:lpstr>
      <vt:lpstr>Times New Roman</vt:lpstr>
      <vt:lpstr>SketchyVTI</vt:lpstr>
      <vt:lpstr>Ohjaamoiden asiakasraadit nuorten osallisuuden väylänä – Työntekijöiden näkökulmia</vt:lpstr>
      <vt:lpstr>Tutkimuksen lähtökohdat</vt:lpstr>
      <vt:lpstr>Tutkimuksen toteutus ja tutkimusetiikka</vt:lpstr>
      <vt:lpstr>Asiakasraatitoiminta</vt:lpstr>
      <vt:lpstr>Raatitoiminnan hyödyt</vt:lpstr>
      <vt:lpstr>Nuorten osallisuus</vt:lpstr>
      <vt:lpstr>Raatitoiminnan haasteet</vt:lpstr>
      <vt:lpstr>Kehittämisehdotukset</vt:lpstr>
      <vt:lpstr>”Hyvin toimiessaan asiakasraati voi tuoda toimintaan aitoa yhteistyötä ja toiminnan aitoa yhdessä kehittämistä (ja yhteiskehittämistä) asiakkaiden tarpeita ja tavoitteita vastaavaksi. Asiakkaan mukana olo kehittämisessä voi tuoda työhön uutta merkitystä ja mielekkyyttä. Työn monimutkaiset ongelmat ja haasteet voivat saada raadista uutta näkökulmaa.”  </vt:lpstr>
      <vt:lpstr>Kiitos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Ohjaamoiden asiakasraadit nuorten osallisuuden väylänä – Työntekijöiden näkökulmia</dc:title>
  <dc:creator>Viilo, Tanja M</dc:creator>
  <cp:lastModifiedBy>Sundqvist Seija (ELY)</cp:lastModifiedBy>
  <cp:revision>167</cp:revision>
  <dcterms:created xsi:type="dcterms:W3CDTF">2021-01-22T09:05:53Z</dcterms:created>
  <dcterms:modified xsi:type="dcterms:W3CDTF">2021-03-09T11:36:50Z</dcterms:modified>
</cp:coreProperties>
</file>