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683" r:id="rId5"/>
  </p:sldMasterIdLst>
  <p:notesMasterIdLst>
    <p:notesMasterId r:id="rId20"/>
  </p:notesMasterIdLst>
  <p:sldIdLst>
    <p:sldId id="256" r:id="rId6"/>
    <p:sldId id="333" r:id="rId7"/>
    <p:sldId id="316" r:id="rId8"/>
    <p:sldId id="334" r:id="rId9"/>
    <p:sldId id="335" r:id="rId10"/>
    <p:sldId id="336" r:id="rId11"/>
    <p:sldId id="337" r:id="rId12"/>
    <p:sldId id="325" r:id="rId13"/>
    <p:sldId id="339" r:id="rId14"/>
    <p:sldId id="340" r:id="rId15"/>
    <p:sldId id="328" r:id="rId16"/>
    <p:sldId id="329" r:id="rId17"/>
    <p:sldId id="330" r:id="rId18"/>
    <p:sldId id="331" r:id="rId19"/>
  </p:sldIdLst>
  <p:sldSz cx="9144000" cy="6858000" type="screen4x3"/>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21" autoAdjust="0"/>
    <p:restoredTop sz="94649"/>
  </p:normalViewPr>
  <p:slideViewPr>
    <p:cSldViewPr snapToGrid="0" snapToObjects="1" showGuides="1">
      <p:cViewPr varScale="1">
        <p:scale>
          <a:sx n="74" d="100"/>
          <a:sy n="74" d="100"/>
        </p:scale>
        <p:origin x="91" y="4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10E825-40F0-4C5A-B2F3-502632DE14C5}" type="doc">
      <dgm:prSet loTypeId="urn:microsoft.com/office/officeart/2005/8/layout/orgChart1" loCatId="hierarchy" qsTypeId="urn:microsoft.com/office/officeart/2005/8/quickstyle/3d1" qsCatId="3D" csTypeId="urn:microsoft.com/office/officeart/2005/8/colors/accent1_2" csCatId="accent1" phldr="1"/>
      <dgm:spPr/>
      <dgm:t>
        <a:bodyPr/>
        <a:lstStyle/>
        <a:p>
          <a:endParaRPr lang="fi-FI"/>
        </a:p>
      </dgm:t>
    </dgm:pt>
    <dgm:pt modelId="{077FE9F5-F05F-4930-BE0C-0F21776EA7D1}">
      <dgm:prSet phldrT="[Teksti]" custT="1"/>
      <dgm:spPr/>
      <dgm:t>
        <a:bodyPr/>
        <a:lstStyle/>
        <a:p>
          <a:pPr algn="ctr"/>
          <a:endParaRPr lang="fi-FI" sz="1700" dirty="0" smtClean="0"/>
        </a:p>
        <a:p>
          <a:pPr algn="ctr"/>
          <a:r>
            <a:rPr lang="fi-FI" sz="1700" dirty="0" smtClean="0"/>
            <a:t> Monialaisen työn tukirakenne </a:t>
          </a:r>
        </a:p>
        <a:p>
          <a:pPr algn="l"/>
          <a:endParaRPr lang="fi-FI" sz="1700" dirty="0" smtClean="0"/>
        </a:p>
      </dgm:t>
    </dgm:pt>
    <dgm:pt modelId="{7374A93F-DB17-4E04-994F-89065B0D388E}" type="sibTrans" cxnId="{9CBBA341-D75A-41EB-BCF1-6576C8BB8B1C}">
      <dgm:prSet/>
      <dgm:spPr/>
      <dgm:t>
        <a:bodyPr/>
        <a:lstStyle/>
        <a:p>
          <a:endParaRPr lang="fi-FI" sz="1700"/>
        </a:p>
      </dgm:t>
    </dgm:pt>
    <dgm:pt modelId="{2E03D2DB-9906-48D5-B676-A8A5CC52F37E}" type="parTrans" cxnId="{9CBBA341-D75A-41EB-BCF1-6576C8BB8B1C}">
      <dgm:prSet/>
      <dgm:spPr/>
      <dgm:t>
        <a:bodyPr/>
        <a:lstStyle/>
        <a:p>
          <a:endParaRPr lang="fi-FI" sz="1700"/>
        </a:p>
      </dgm:t>
    </dgm:pt>
    <dgm:pt modelId="{252D3192-4E37-47D0-856C-5FE31BCE36A6}" type="pres">
      <dgm:prSet presAssocID="{6D10E825-40F0-4C5A-B2F3-502632DE14C5}" presName="hierChild1" presStyleCnt="0">
        <dgm:presLayoutVars>
          <dgm:orgChart val="1"/>
          <dgm:chPref val="1"/>
          <dgm:dir/>
          <dgm:animOne val="branch"/>
          <dgm:animLvl val="lvl"/>
          <dgm:resizeHandles/>
        </dgm:presLayoutVars>
      </dgm:prSet>
      <dgm:spPr/>
      <dgm:t>
        <a:bodyPr/>
        <a:lstStyle/>
        <a:p>
          <a:endParaRPr lang="fi-FI"/>
        </a:p>
      </dgm:t>
    </dgm:pt>
    <dgm:pt modelId="{68063E02-F5DA-4BF2-8EDE-AAE8836E1451}" type="pres">
      <dgm:prSet presAssocID="{077FE9F5-F05F-4930-BE0C-0F21776EA7D1}" presName="hierRoot1" presStyleCnt="0">
        <dgm:presLayoutVars>
          <dgm:hierBranch val="init"/>
        </dgm:presLayoutVars>
      </dgm:prSet>
      <dgm:spPr/>
    </dgm:pt>
    <dgm:pt modelId="{3B850F86-CDE3-4492-8E81-0E4031931721}" type="pres">
      <dgm:prSet presAssocID="{077FE9F5-F05F-4930-BE0C-0F21776EA7D1}" presName="rootComposite1" presStyleCnt="0"/>
      <dgm:spPr/>
    </dgm:pt>
    <dgm:pt modelId="{68A729BE-D678-4BB2-A5AA-06FCD4A8BD8E}" type="pres">
      <dgm:prSet presAssocID="{077FE9F5-F05F-4930-BE0C-0F21776EA7D1}" presName="rootText1" presStyleLbl="node0" presStyleIdx="0" presStyleCnt="1" custScaleX="233390" custScaleY="60671" custLinFactNeighborX="10693" custLinFactNeighborY="-36">
        <dgm:presLayoutVars>
          <dgm:chPref val="3"/>
        </dgm:presLayoutVars>
      </dgm:prSet>
      <dgm:spPr/>
      <dgm:t>
        <a:bodyPr/>
        <a:lstStyle/>
        <a:p>
          <a:endParaRPr lang="fi-FI"/>
        </a:p>
      </dgm:t>
    </dgm:pt>
    <dgm:pt modelId="{E7AA0876-78A3-44F1-9EF3-C96421018C16}" type="pres">
      <dgm:prSet presAssocID="{077FE9F5-F05F-4930-BE0C-0F21776EA7D1}" presName="rootConnector1" presStyleLbl="node1" presStyleIdx="0" presStyleCnt="0"/>
      <dgm:spPr/>
      <dgm:t>
        <a:bodyPr/>
        <a:lstStyle/>
        <a:p>
          <a:endParaRPr lang="fi-FI"/>
        </a:p>
      </dgm:t>
    </dgm:pt>
    <dgm:pt modelId="{79076302-CE27-460D-8368-4DC21D043D78}" type="pres">
      <dgm:prSet presAssocID="{077FE9F5-F05F-4930-BE0C-0F21776EA7D1}" presName="hierChild2" presStyleCnt="0"/>
      <dgm:spPr/>
    </dgm:pt>
    <dgm:pt modelId="{ABEFF494-283D-4874-9B59-EC476FF6B57F}" type="pres">
      <dgm:prSet presAssocID="{077FE9F5-F05F-4930-BE0C-0F21776EA7D1}" presName="hierChild3" presStyleCnt="0"/>
      <dgm:spPr/>
    </dgm:pt>
  </dgm:ptLst>
  <dgm:cxnLst>
    <dgm:cxn modelId="{9CBBA341-D75A-41EB-BCF1-6576C8BB8B1C}" srcId="{6D10E825-40F0-4C5A-B2F3-502632DE14C5}" destId="{077FE9F5-F05F-4930-BE0C-0F21776EA7D1}" srcOrd="0" destOrd="0" parTransId="{2E03D2DB-9906-48D5-B676-A8A5CC52F37E}" sibTransId="{7374A93F-DB17-4E04-994F-89065B0D388E}"/>
    <dgm:cxn modelId="{E5F750A4-5E8F-45B6-8EE8-51CD84BB7CBC}" type="presOf" srcId="{077FE9F5-F05F-4930-BE0C-0F21776EA7D1}" destId="{68A729BE-D678-4BB2-A5AA-06FCD4A8BD8E}" srcOrd="0" destOrd="0" presId="urn:microsoft.com/office/officeart/2005/8/layout/orgChart1"/>
    <dgm:cxn modelId="{2340798E-4C25-4B79-B6F4-10C208370C6E}" type="presOf" srcId="{077FE9F5-F05F-4930-BE0C-0F21776EA7D1}" destId="{E7AA0876-78A3-44F1-9EF3-C96421018C16}" srcOrd="1" destOrd="0" presId="urn:microsoft.com/office/officeart/2005/8/layout/orgChart1"/>
    <dgm:cxn modelId="{4377EEF0-0839-4E69-A21D-C19E82673513}" type="presOf" srcId="{6D10E825-40F0-4C5A-B2F3-502632DE14C5}" destId="{252D3192-4E37-47D0-856C-5FE31BCE36A6}" srcOrd="0" destOrd="0" presId="urn:microsoft.com/office/officeart/2005/8/layout/orgChart1"/>
    <dgm:cxn modelId="{4E9DC3CF-DDBF-4AA2-A90C-F8871BA6862E}" type="presParOf" srcId="{252D3192-4E37-47D0-856C-5FE31BCE36A6}" destId="{68063E02-F5DA-4BF2-8EDE-AAE8836E1451}" srcOrd="0" destOrd="0" presId="urn:microsoft.com/office/officeart/2005/8/layout/orgChart1"/>
    <dgm:cxn modelId="{D926B60E-BCAB-42AA-ACAB-4A36658D987A}" type="presParOf" srcId="{68063E02-F5DA-4BF2-8EDE-AAE8836E1451}" destId="{3B850F86-CDE3-4492-8E81-0E4031931721}" srcOrd="0" destOrd="0" presId="urn:microsoft.com/office/officeart/2005/8/layout/orgChart1"/>
    <dgm:cxn modelId="{ED915B38-F9F9-4CF4-9CB2-74FD1F8E0D3B}" type="presParOf" srcId="{3B850F86-CDE3-4492-8E81-0E4031931721}" destId="{68A729BE-D678-4BB2-A5AA-06FCD4A8BD8E}" srcOrd="0" destOrd="0" presId="urn:microsoft.com/office/officeart/2005/8/layout/orgChart1"/>
    <dgm:cxn modelId="{CAFDDB3F-5227-41A4-A4FE-E99490C690B5}" type="presParOf" srcId="{3B850F86-CDE3-4492-8E81-0E4031931721}" destId="{E7AA0876-78A3-44F1-9EF3-C96421018C16}" srcOrd="1" destOrd="0" presId="urn:microsoft.com/office/officeart/2005/8/layout/orgChart1"/>
    <dgm:cxn modelId="{7F06AD3B-8542-43BA-9088-0DB4A5136804}" type="presParOf" srcId="{68063E02-F5DA-4BF2-8EDE-AAE8836E1451}" destId="{79076302-CE27-460D-8368-4DC21D043D78}" srcOrd="1" destOrd="0" presId="urn:microsoft.com/office/officeart/2005/8/layout/orgChart1"/>
    <dgm:cxn modelId="{47E62253-8756-4D77-8FD0-41510B1954DF}" type="presParOf" srcId="{68063E02-F5DA-4BF2-8EDE-AAE8836E1451}" destId="{ABEFF494-283D-4874-9B59-EC476FF6B57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A729BE-D678-4BB2-A5AA-06FCD4A8BD8E}">
      <dsp:nvSpPr>
        <dsp:cNvPr id="0" name=""/>
        <dsp:cNvSpPr/>
      </dsp:nvSpPr>
      <dsp:spPr>
        <a:xfrm>
          <a:off x="6" y="119789"/>
          <a:ext cx="4673725" cy="60748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endParaRPr lang="fi-FI" sz="1700" kern="1200" dirty="0" smtClean="0"/>
        </a:p>
        <a:p>
          <a:pPr lvl="0" algn="ctr" defTabSz="755650">
            <a:lnSpc>
              <a:spcPct val="90000"/>
            </a:lnSpc>
            <a:spcBef>
              <a:spcPct val="0"/>
            </a:spcBef>
            <a:spcAft>
              <a:spcPct val="35000"/>
            </a:spcAft>
          </a:pPr>
          <a:r>
            <a:rPr lang="fi-FI" sz="1700" kern="1200" dirty="0" smtClean="0"/>
            <a:t> Monialaisen työn tukirakenne </a:t>
          </a:r>
        </a:p>
        <a:p>
          <a:pPr lvl="0" algn="l" defTabSz="755650">
            <a:lnSpc>
              <a:spcPct val="90000"/>
            </a:lnSpc>
            <a:spcBef>
              <a:spcPct val="0"/>
            </a:spcBef>
            <a:spcAft>
              <a:spcPct val="35000"/>
            </a:spcAft>
          </a:pPr>
          <a:endParaRPr lang="fi-FI" sz="1700" kern="1200" dirty="0" smtClean="0"/>
        </a:p>
      </dsp:txBody>
      <dsp:txXfrm>
        <a:off x="6" y="119789"/>
        <a:ext cx="4673725" cy="60748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314F4D-3B18-764E-B32A-00C1D3093C4E}" type="datetimeFigureOut">
              <a:rPr lang="fi-FI" smtClean="0"/>
              <a:pPr/>
              <a:t>11.2.2021</a:t>
            </a:fld>
            <a:endParaRPr lang="fi-FI"/>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B6B73F-CFB5-9D4F-9E0D-F2C3CD4A0C21}" type="slidenum">
              <a:rPr lang="fi-FI" smtClean="0"/>
              <a:pPr/>
              <a:t>‹#›</a:t>
            </a:fld>
            <a:endParaRPr lang="fi-FI"/>
          </a:p>
        </p:txBody>
      </p:sp>
    </p:spTree>
    <p:extLst>
      <p:ext uri="{BB962C8B-B14F-4D97-AF65-F5344CB8AC3E}">
        <p14:creationId xmlns:p14="http://schemas.microsoft.com/office/powerpoint/2010/main" val="1682614223"/>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D1B6B73F-CFB5-9D4F-9E0D-F2C3CD4A0C21}" type="slidenum">
              <a:rPr lang="fi-FI" smtClean="0"/>
              <a:pPr/>
              <a:t>1</a:t>
            </a:fld>
            <a:endParaRPr lang="fi-FI"/>
          </a:p>
        </p:txBody>
      </p:sp>
    </p:spTree>
    <p:extLst>
      <p:ext uri="{BB962C8B-B14F-4D97-AF65-F5344CB8AC3E}">
        <p14:creationId xmlns:p14="http://schemas.microsoft.com/office/powerpoint/2010/main" val="16325822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657422"/>
            <a:ext cx="6858000" cy="2386800"/>
          </a:xfrm>
        </p:spPr>
        <p:txBody>
          <a:bodyPr anchor="b"/>
          <a:lstStyle>
            <a:lvl1pPr algn="ctr">
              <a:defRPr sz="4500">
                <a:solidFill>
                  <a:schemeClr val="bg2"/>
                </a:solidFill>
              </a:defRPr>
            </a:lvl1pPr>
          </a:lstStyle>
          <a:p>
            <a:r>
              <a:rPr lang="fi-FI" smtClean="0"/>
              <a:t>Muokkaa perustyyl. napsautt.</a:t>
            </a:r>
            <a:endParaRPr lang="fi-FI" dirty="0"/>
          </a:p>
        </p:txBody>
      </p:sp>
      <p:sp>
        <p:nvSpPr>
          <p:cNvPr id="3" name="Subtitle 2"/>
          <p:cNvSpPr>
            <a:spLocks noGrp="1"/>
          </p:cNvSpPr>
          <p:nvPr>
            <p:ph type="subTitle" idx="1"/>
          </p:nvPr>
        </p:nvSpPr>
        <p:spPr>
          <a:xfrm>
            <a:off x="1143000" y="3345821"/>
            <a:ext cx="6858000" cy="900388"/>
          </a:xfrm>
        </p:spPr>
        <p:txBody>
          <a:bodyPr/>
          <a:lstStyle>
            <a:lvl1pPr marL="0" indent="0" algn="ctr">
              <a:buNone/>
              <a:defRPr sz="1800">
                <a:solidFill>
                  <a:schemeClr val="bg1"/>
                </a:solidFill>
              </a:defRPr>
            </a:lvl1pPr>
            <a:lvl2pPr marL="342875" indent="0" algn="ctr">
              <a:buNone/>
              <a:defRPr sz="1500"/>
            </a:lvl2pPr>
            <a:lvl3pPr marL="685749" indent="0" algn="ctr">
              <a:buNone/>
              <a:defRPr sz="1350"/>
            </a:lvl3pPr>
            <a:lvl4pPr marL="1028624" indent="0" algn="ctr">
              <a:buNone/>
              <a:defRPr sz="1200"/>
            </a:lvl4pPr>
            <a:lvl5pPr marL="1371498" indent="0" algn="ctr">
              <a:buNone/>
              <a:defRPr sz="1200"/>
            </a:lvl5pPr>
            <a:lvl6pPr marL="1714373" indent="0" algn="ctr">
              <a:buNone/>
              <a:defRPr sz="1200"/>
            </a:lvl6pPr>
            <a:lvl7pPr marL="2057246" indent="0" algn="ctr">
              <a:buNone/>
              <a:defRPr sz="1200"/>
            </a:lvl7pPr>
            <a:lvl8pPr marL="2400120" indent="0" algn="ctr">
              <a:buNone/>
              <a:defRPr sz="1200"/>
            </a:lvl8pPr>
            <a:lvl9pPr marL="2742995" indent="0" algn="ctr">
              <a:buNone/>
              <a:defRPr sz="1200"/>
            </a:lvl9pPr>
          </a:lstStyle>
          <a:p>
            <a:r>
              <a:rPr lang="fi-FI" smtClean="0"/>
              <a:t>Muokkaa alaotsikon perustyyliä napsautt.</a:t>
            </a:r>
            <a:endParaRPr lang="fi-FI"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2000" y="5238000"/>
            <a:ext cx="1800000" cy="912990"/>
          </a:xfrm>
          <a:prstGeom prst="rect">
            <a:avLst/>
          </a:prstGeom>
        </p:spPr>
      </p:pic>
      <p:sp>
        <p:nvSpPr>
          <p:cNvPr id="9" name="TextBox 8"/>
          <p:cNvSpPr txBox="1"/>
          <p:nvPr/>
        </p:nvSpPr>
        <p:spPr>
          <a:xfrm>
            <a:off x="7863848" y="7884162"/>
            <a:ext cx="184731" cy="248209"/>
          </a:xfrm>
          <a:prstGeom prst="rect">
            <a:avLst/>
          </a:prstGeom>
          <a:noFill/>
        </p:spPr>
        <p:txBody>
          <a:bodyPr wrap="none" rtlCol="0">
            <a:spAutoFit/>
          </a:bodyPr>
          <a:lstStyle/>
          <a:p>
            <a:endParaRPr lang="fi-FI" sz="1013" dirty="0"/>
          </a:p>
        </p:txBody>
      </p:sp>
      <p:sp>
        <p:nvSpPr>
          <p:cNvPr id="10" name="TextBox 9"/>
          <p:cNvSpPr txBox="1"/>
          <p:nvPr/>
        </p:nvSpPr>
        <p:spPr>
          <a:xfrm>
            <a:off x="4191008" y="7721602"/>
            <a:ext cx="184731" cy="248209"/>
          </a:xfrm>
          <a:prstGeom prst="rect">
            <a:avLst/>
          </a:prstGeom>
          <a:noFill/>
        </p:spPr>
        <p:txBody>
          <a:bodyPr wrap="none" rtlCol="0">
            <a:spAutoFit/>
          </a:bodyPr>
          <a:lstStyle/>
          <a:p>
            <a:endParaRPr lang="fi-FI" sz="1013" dirty="0"/>
          </a:p>
        </p:txBody>
      </p:sp>
    </p:spTree>
    <p:extLst>
      <p:ext uri="{BB962C8B-B14F-4D97-AF65-F5344CB8AC3E}">
        <p14:creationId xmlns:p14="http://schemas.microsoft.com/office/powerpoint/2010/main" val="209139210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7B6269B1-2CE3-44D9-983E-B6D0BC4718FC}" type="datetimeFigureOut">
              <a:rPr lang="fi-FI" smtClean="0"/>
              <a:t>11.2.2021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D0C06F75-B9E7-4DE6-908F-87BBFA008B75}" type="slidenum">
              <a:rPr lang="fi-FI" smtClean="0"/>
              <a:t>‹#›</a:t>
            </a:fld>
            <a:endParaRPr lang="fi-FI"/>
          </a:p>
        </p:txBody>
      </p:sp>
    </p:spTree>
    <p:extLst>
      <p:ext uri="{BB962C8B-B14F-4D97-AF65-F5344CB8AC3E}">
        <p14:creationId xmlns:p14="http://schemas.microsoft.com/office/powerpoint/2010/main" val="642578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623888" y="1709739"/>
            <a:ext cx="7886700" cy="2852737"/>
          </a:xfrm>
        </p:spPr>
        <p:txBody>
          <a:bodyPr anchor="b"/>
          <a:lstStyle>
            <a:lvl1pPr>
              <a:defRPr sz="4500"/>
            </a:lvl1pPr>
          </a:lstStyle>
          <a:p>
            <a:r>
              <a:rPr lang="fi-FI"/>
              <a:t>Muokkaa perustyyl. napsautt.</a:t>
            </a:r>
          </a:p>
        </p:txBody>
      </p:sp>
      <p:sp>
        <p:nvSpPr>
          <p:cNvPr id="3" name="Tekstin paikkamerkki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i-FI"/>
              <a:t>Muokkaa tekstin perustyylejä</a:t>
            </a:r>
          </a:p>
        </p:txBody>
      </p:sp>
      <p:sp>
        <p:nvSpPr>
          <p:cNvPr id="4" name="Päivämäärän paikkamerkki 3"/>
          <p:cNvSpPr>
            <a:spLocks noGrp="1"/>
          </p:cNvSpPr>
          <p:nvPr>
            <p:ph type="dt" sz="half" idx="10"/>
          </p:nvPr>
        </p:nvSpPr>
        <p:spPr/>
        <p:txBody>
          <a:bodyPr/>
          <a:lstStyle/>
          <a:p>
            <a:fld id="{7B6269B1-2CE3-44D9-983E-B6D0BC4718FC}" type="datetimeFigureOut">
              <a:rPr lang="fi-FI" smtClean="0"/>
              <a:t>11.2.2021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D0C06F75-B9E7-4DE6-908F-87BBFA008B75}" type="slidenum">
              <a:rPr lang="fi-FI" smtClean="0"/>
              <a:t>‹#›</a:t>
            </a:fld>
            <a:endParaRPr lang="fi-FI"/>
          </a:p>
        </p:txBody>
      </p:sp>
    </p:spTree>
    <p:extLst>
      <p:ext uri="{BB962C8B-B14F-4D97-AF65-F5344CB8AC3E}">
        <p14:creationId xmlns:p14="http://schemas.microsoft.com/office/powerpoint/2010/main" val="3594483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628650" y="1825625"/>
            <a:ext cx="38862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4629150" y="1825625"/>
            <a:ext cx="38862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7B6269B1-2CE3-44D9-983E-B6D0BC4718FC}" type="datetimeFigureOut">
              <a:rPr lang="fi-FI" smtClean="0"/>
              <a:t>11.2.2021</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D0C06F75-B9E7-4DE6-908F-87BBFA008B75}" type="slidenum">
              <a:rPr lang="fi-FI" smtClean="0"/>
              <a:t>‹#›</a:t>
            </a:fld>
            <a:endParaRPr lang="fi-FI"/>
          </a:p>
        </p:txBody>
      </p:sp>
    </p:spTree>
    <p:extLst>
      <p:ext uri="{BB962C8B-B14F-4D97-AF65-F5344CB8AC3E}">
        <p14:creationId xmlns:p14="http://schemas.microsoft.com/office/powerpoint/2010/main" val="20197160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629841" y="365126"/>
            <a:ext cx="7886700" cy="1325563"/>
          </a:xfrm>
        </p:spPr>
        <p:txBody>
          <a:bodyPr/>
          <a:lstStyle/>
          <a:p>
            <a:r>
              <a:rPr lang="fi-FI"/>
              <a:t>Muokkaa perustyyl. napsautt.</a:t>
            </a:r>
          </a:p>
        </p:txBody>
      </p:sp>
      <p:sp>
        <p:nvSpPr>
          <p:cNvPr id="3" name="Tekstin paikkamerkki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a:t>Muokkaa tekstin perustyylejä</a:t>
            </a:r>
          </a:p>
        </p:txBody>
      </p:sp>
      <p:sp>
        <p:nvSpPr>
          <p:cNvPr id="4" name="Sisällön paikkamerkki 3"/>
          <p:cNvSpPr>
            <a:spLocks noGrp="1"/>
          </p:cNvSpPr>
          <p:nvPr>
            <p:ph sz="half" idx="2"/>
          </p:nvPr>
        </p:nvSpPr>
        <p:spPr>
          <a:xfrm>
            <a:off x="629842" y="2505075"/>
            <a:ext cx="3868340"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i-FI"/>
              <a:t>Muokkaa tekstin perustyylejä</a:t>
            </a:r>
          </a:p>
        </p:txBody>
      </p:sp>
      <p:sp>
        <p:nvSpPr>
          <p:cNvPr id="6" name="Sisällön paikkamerkki 5"/>
          <p:cNvSpPr>
            <a:spLocks noGrp="1"/>
          </p:cNvSpPr>
          <p:nvPr>
            <p:ph sz="quarter" idx="4"/>
          </p:nvPr>
        </p:nvSpPr>
        <p:spPr>
          <a:xfrm>
            <a:off x="4629150" y="2505075"/>
            <a:ext cx="3887391"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7B6269B1-2CE3-44D9-983E-B6D0BC4718FC}" type="datetimeFigureOut">
              <a:rPr lang="fi-FI" smtClean="0"/>
              <a:t>11.2.2021</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D0C06F75-B9E7-4DE6-908F-87BBFA008B75}" type="slidenum">
              <a:rPr lang="fi-FI" smtClean="0"/>
              <a:t>‹#›</a:t>
            </a:fld>
            <a:endParaRPr lang="fi-FI"/>
          </a:p>
        </p:txBody>
      </p:sp>
    </p:spTree>
    <p:extLst>
      <p:ext uri="{BB962C8B-B14F-4D97-AF65-F5344CB8AC3E}">
        <p14:creationId xmlns:p14="http://schemas.microsoft.com/office/powerpoint/2010/main" val="41924028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7B6269B1-2CE3-44D9-983E-B6D0BC4718FC}" type="datetimeFigureOut">
              <a:rPr lang="fi-FI" smtClean="0"/>
              <a:t>11.2.2021</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D0C06F75-B9E7-4DE6-908F-87BBFA008B75}" type="slidenum">
              <a:rPr lang="fi-FI" smtClean="0"/>
              <a:t>‹#›</a:t>
            </a:fld>
            <a:endParaRPr lang="fi-FI"/>
          </a:p>
        </p:txBody>
      </p:sp>
    </p:spTree>
    <p:extLst>
      <p:ext uri="{BB962C8B-B14F-4D97-AF65-F5344CB8AC3E}">
        <p14:creationId xmlns:p14="http://schemas.microsoft.com/office/powerpoint/2010/main" val="28572751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7B6269B1-2CE3-44D9-983E-B6D0BC4718FC}" type="datetimeFigureOut">
              <a:rPr lang="fi-FI" smtClean="0"/>
              <a:t>11.2.2021</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D0C06F75-B9E7-4DE6-908F-87BBFA008B75}" type="slidenum">
              <a:rPr lang="fi-FI" smtClean="0"/>
              <a:t>‹#›</a:t>
            </a:fld>
            <a:endParaRPr lang="fi-FI"/>
          </a:p>
        </p:txBody>
      </p:sp>
    </p:spTree>
    <p:extLst>
      <p:ext uri="{BB962C8B-B14F-4D97-AF65-F5344CB8AC3E}">
        <p14:creationId xmlns:p14="http://schemas.microsoft.com/office/powerpoint/2010/main" val="1982560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629841" y="457200"/>
            <a:ext cx="2949178" cy="1600200"/>
          </a:xfrm>
        </p:spPr>
        <p:txBody>
          <a:bodyPr anchor="b"/>
          <a:lstStyle>
            <a:lvl1pPr>
              <a:defRPr sz="2400"/>
            </a:lvl1pPr>
          </a:lstStyle>
          <a:p>
            <a:r>
              <a:rPr lang="fi-FI"/>
              <a:t>Muokkaa perustyyl. napsautt.</a:t>
            </a:r>
          </a:p>
        </p:txBody>
      </p:sp>
      <p:sp>
        <p:nvSpPr>
          <p:cNvPr id="3" name="Sisällön paikkamerkki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a:t>Muokkaa tekstin perustyylejä</a:t>
            </a:r>
          </a:p>
        </p:txBody>
      </p:sp>
      <p:sp>
        <p:nvSpPr>
          <p:cNvPr id="5" name="Päivämäärän paikkamerkki 4"/>
          <p:cNvSpPr>
            <a:spLocks noGrp="1"/>
          </p:cNvSpPr>
          <p:nvPr>
            <p:ph type="dt" sz="half" idx="10"/>
          </p:nvPr>
        </p:nvSpPr>
        <p:spPr/>
        <p:txBody>
          <a:bodyPr/>
          <a:lstStyle/>
          <a:p>
            <a:fld id="{7B6269B1-2CE3-44D9-983E-B6D0BC4718FC}" type="datetimeFigureOut">
              <a:rPr lang="fi-FI" smtClean="0"/>
              <a:t>11.2.2021</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D0C06F75-B9E7-4DE6-908F-87BBFA008B75}" type="slidenum">
              <a:rPr lang="fi-FI" smtClean="0"/>
              <a:t>‹#›</a:t>
            </a:fld>
            <a:endParaRPr lang="fi-FI"/>
          </a:p>
        </p:txBody>
      </p:sp>
    </p:spTree>
    <p:extLst>
      <p:ext uri="{BB962C8B-B14F-4D97-AF65-F5344CB8AC3E}">
        <p14:creationId xmlns:p14="http://schemas.microsoft.com/office/powerpoint/2010/main" val="7484111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629841" y="457200"/>
            <a:ext cx="2949178" cy="1600200"/>
          </a:xfrm>
        </p:spPr>
        <p:txBody>
          <a:bodyPr anchor="b"/>
          <a:lstStyle>
            <a:lvl1pPr>
              <a:defRPr sz="2400"/>
            </a:lvl1pPr>
          </a:lstStyle>
          <a:p>
            <a:r>
              <a:rPr lang="fi-FI"/>
              <a:t>Muokkaa perustyyl. napsautt.</a:t>
            </a:r>
          </a:p>
        </p:txBody>
      </p:sp>
      <p:sp>
        <p:nvSpPr>
          <p:cNvPr id="3" name="Kuvan paikkamerkki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i-FI"/>
          </a:p>
        </p:txBody>
      </p:sp>
      <p:sp>
        <p:nvSpPr>
          <p:cNvPr id="4" name="Tekstin paikkamerkki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a:t>Muokkaa tekstin perustyylejä</a:t>
            </a:r>
          </a:p>
        </p:txBody>
      </p:sp>
      <p:sp>
        <p:nvSpPr>
          <p:cNvPr id="5" name="Päivämäärän paikkamerkki 4"/>
          <p:cNvSpPr>
            <a:spLocks noGrp="1"/>
          </p:cNvSpPr>
          <p:nvPr>
            <p:ph type="dt" sz="half" idx="10"/>
          </p:nvPr>
        </p:nvSpPr>
        <p:spPr/>
        <p:txBody>
          <a:bodyPr/>
          <a:lstStyle/>
          <a:p>
            <a:fld id="{7B6269B1-2CE3-44D9-983E-B6D0BC4718FC}" type="datetimeFigureOut">
              <a:rPr lang="fi-FI" smtClean="0"/>
              <a:t>11.2.2021</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D0C06F75-B9E7-4DE6-908F-87BBFA008B75}" type="slidenum">
              <a:rPr lang="fi-FI" smtClean="0"/>
              <a:t>‹#›</a:t>
            </a:fld>
            <a:endParaRPr lang="fi-FI"/>
          </a:p>
        </p:txBody>
      </p:sp>
    </p:spTree>
    <p:extLst>
      <p:ext uri="{BB962C8B-B14F-4D97-AF65-F5344CB8AC3E}">
        <p14:creationId xmlns:p14="http://schemas.microsoft.com/office/powerpoint/2010/main" val="18028676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7B6269B1-2CE3-44D9-983E-B6D0BC4718FC}" type="datetimeFigureOut">
              <a:rPr lang="fi-FI" smtClean="0"/>
              <a:t>11.2.2021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D0C06F75-B9E7-4DE6-908F-87BBFA008B75}" type="slidenum">
              <a:rPr lang="fi-FI" smtClean="0"/>
              <a:t>‹#›</a:t>
            </a:fld>
            <a:endParaRPr lang="fi-FI"/>
          </a:p>
        </p:txBody>
      </p:sp>
    </p:spTree>
    <p:extLst>
      <p:ext uri="{BB962C8B-B14F-4D97-AF65-F5344CB8AC3E}">
        <p14:creationId xmlns:p14="http://schemas.microsoft.com/office/powerpoint/2010/main" val="6160921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543675" y="365125"/>
            <a:ext cx="1971675"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628650" y="365125"/>
            <a:ext cx="5800725" cy="5811838"/>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7B6269B1-2CE3-44D9-983E-B6D0BC4718FC}" type="datetimeFigureOut">
              <a:rPr lang="fi-FI" smtClean="0"/>
              <a:t>11.2.2021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D0C06F75-B9E7-4DE6-908F-87BBFA008B75}" type="slidenum">
              <a:rPr lang="fi-FI" smtClean="0"/>
              <a:t>‹#›</a:t>
            </a:fld>
            <a:endParaRPr lang="fi-FI"/>
          </a:p>
        </p:txBody>
      </p:sp>
    </p:spTree>
    <p:extLst>
      <p:ext uri="{BB962C8B-B14F-4D97-AF65-F5344CB8AC3E}">
        <p14:creationId xmlns:p14="http://schemas.microsoft.com/office/powerpoint/2010/main" val="920960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a:xfrm>
            <a:off x="628655" y="529949"/>
            <a:ext cx="7203017" cy="995915"/>
          </a:xfrm>
        </p:spPr>
        <p:txBody>
          <a:bodyPr/>
          <a:lstStyle/>
          <a:p>
            <a:r>
              <a:rPr lang="fi-FI" smtClean="0"/>
              <a:t>Muokkaa perustyyl. napsautt.</a:t>
            </a:r>
            <a:endParaRPr lang="fi-FI" dirty="0"/>
          </a:p>
        </p:txBody>
      </p:sp>
      <p:sp>
        <p:nvSpPr>
          <p:cNvPr id="3" name="Content Placeholder 2"/>
          <p:cNvSpPr>
            <a:spLocks noGrp="1"/>
          </p:cNvSpPr>
          <p:nvPr>
            <p:ph idx="1"/>
          </p:nvPr>
        </p:nvSpPr>
        <p:spPr>
          <a:xfrm>
            <a:off x="628650" y="1525867"/>
            <a:ext cx="7886700" cy="4447369"/>
          </a:xfrm>
        </p:spPr>
        <p:txBody>
          <a:bodyPr/>
          <a:lstStyle>
            <a:lvl1pPr>
              <a:defRPr b="1"/>
            </a:lvl1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Date Placeholder 3"/>
          <p:cNvSpPr>
            <a:spLocks noGrp="1"/>
          </p:cNvSpPr>
          <p:nvPr>
            <p:ph type="dt" sz="half" idx="10"/>
          </p:nvPr>
        </p:nvSpPr>
        <p:spPr/>
        <p:txBody>
          <a:bodyPr/>
          <a:lstStyle/>
          <a:p>
            <a:fld id="{D26839AD-8404-F14E-AD85-8BA1B1271A32}" type="datetime1">
              <a:rPr lang="fi-FI" smtClean="0"/>
              <a:pPr/>
              <a:t>11.2.2021</a:t>
            </a:fld>
            <a:endParaRPr lang="fi-FI" dirty="0"/>
          </a:p>
        </p:txBody>
      </p:sp>
      <p:sp>
        <p:nvSpPr>
          <p:cNvPr id="5" name="Footer Placeholder 4"/>
          <p:cNvSpPr>
            <a:spLocks noGrp="1"/>
          </p:cNvSpPr>
          <p:nvPr>
            <p:ph type="ftr" sz="quarter" idx="11"/>
          </p:nvPr>
        </p:nvSpPr>
        <p:spPr/>
        <p:txBody>
          <a:bodyPr/>
          <a:lstStyle/>
          <a:p>
            <a:r>
              <a:rPr lang="fi-FI" smtClean="0"/>
              <a:t>Työ- ja elinkeinoministeriö </a:t>
            </a:r>
            <a:r>
              <a:rPr lang="bg-BG" smtClean="0"/>
              <a:t>•</a:t>
            </a:r>
            <a:r>
              <a:rPr lang="fi-FI" smtClean="0"/>
              <a:t> www.tem.fi</a:t>
            </a:r>
            <a:endParaRPr lang="fi-FI" dirty="0"/>
          </a:p>
        </p:txBody>
      </p:sp>
      <p:sp>
        <p:nvSpPr>
          <p:cNvPr id="6" name="Slide Number Placeholder 5"/>
          <p:cNvSpPr>
            <a:spLocks noGrp="1"/>
          </p:cNvSpPr>
          <p:nvPr>
            <p:ph type="sldNum" sz="quarter" idx="12"/>
          </p:nvPr>
        </p:nvSpPr>
        <p:spPr/>
        <p:txBody>
          <a:bodyPr/>
          <a:lstStyle/>
          <a:p>
            <a:fld id="{3065C9E5-8AC3-DF4B-BA99-CB03B9370A98}" type="slidenum">
              <a:rPr lang="fi-FI" smtClean="0"/>
              <a:pPr/>
              <a:t>‹#›</a:t>
            </a:fld>
            <a:endParaRPr lang="fi-FI"/>
          </a:p>
        </p:txBody>
      </p:sp>
      <p:pic>
        <p:nvPicPr>
          <p:cNvPr id="8"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29920" y="739906"/>
            <a:ext cx="384476" cy="576000"/>
          </a:xfrm>
          <a:prstGeom prst="rect">
            <a:avLst/>
          </a:prstGeom>
        </p:spPr>
      </p:pic>
    </p:spTree>
    <p:extLst>
      <p:ext uri="{BB962C8B-B14F-4D97-AF65-F5344CB8AC3E}">
        <p14:creationId xmlns:p14="http://schemas.microsoft.com/office/powerpoint/2010/main" val="1472421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4997" userDrawn="1">
          <p15:clr>
            <a:srgbClr val="FBAE40"/>
          </p15:clr>
        </p15:guide>
        <p15:guide id="2" pos="385"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2_Pääotsikko_valkoinen">
    <p:spTree>
      <p:nvGrpSpPr>
        <p:cNvPr id="1" name=""/>
        <p:cNvGrpSpPr/>
        <p:nvPr/>
      </p:nvGrpSpPr>
      <p:grpSpPr>
        <a:xfrm>
          <a:off x="0" y="0"/>
          <a:ext cx="0" cy="0"/>
          <a:chOff x="0" y="0"/>
          <a:chExt cx="0" cy="0"/>
        </a:xfrm>
      </p:grpSpPr>
      <p:sp>
        <p:nvSpPr>
          <p:cNvPr id="10" name="Otsikko 1"/>
          <p:cNvSpPr>
            <a:spLocks noGrp="1"/>
          </p:cNvSpPr>
          <p:nvPr>
            <p:ph type="ctrTitle"/>
          </p:nvPr>
        </p:nvSpPr>
        <p:spPr>
          <a:xfrm>
            <a:off x="683568" y="2468894"/>
            <a:ext cx="5832648" cy="2794037"/>
          </a:xfrm>
        </p:spPr>
        <p:txBody>
          <a:bodyPr anchor="b" anchorCtr="0">
            <a:noAutofit/>
          </a:bodyPr>
          <a:lstStyle>
            <a:lvl1pPr algn="l">
              <a:defRPr sz="4000">
                <a:solidFill>
                  <a:schemeClr val="tx2"/>
                </a:solidFill>
              </a:defRPr>
            </a:lvl1pPr>
          </a:lstStyle>
          <a:p>
            <a:r>
              <a:rPr lang="en-US" dirty="0" smtClean="0"/>
              <a:t>Click to edit Master title style</a:t>
            </a:r>
            <a:endParaRPr lang="fi-FI" dirty="0"/>
          </a:p>
        </p:txBody>
      </p:sp>
      <p:sp>
        <p:nvSpPr>
          <p:cNvPr id="11" name="Alaotsikko 2"/>
          <p:cNvSpPr>
            <a:spLocks noGrp="1"/>
          </p:cNvSpPr>
          <p:nvPr>
            <p:ph type="subTitle" idx="1"/>
          </p:nvPr>
        </p:nvSpPr>
        <p:spPr>
          <a:xfrm>
            <a:off x="683568" y="5419437"/>
            <a:ext cx="5832648" cy="889884"/>
          </a:xfrm>
        </p:spPr>
        <p:txBody>
          <a:bodyPr>
            <a:normAutofit/>
          </a:bodyPr>
          <a:lstStyle>
            <a:lvl1pPr marL="0" indent="0" algn="l">
              <a:spcBef>
                <a:spcPts val="0"/>
              </a:spcBef>
              <a:buNone/>
              <a:defRPr sz="1800">
                <a:solidFill>
                  <a:schemeClr val="tx1">
                    <a:lumMod val="85000"/>
                    <a:lumOff val="15000"/>
                  </a:schemeClr>
                </a:solidFill>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fi-FI" dirty="0"/>
          </a:p>
        </p:txBody>
      </p:sp>
      <p:grpSp>
        <p:nvGrpSpPr>
          <p:cNvPr id="2" name="Group 5"/>
          <p:cNvGrpSpPr>
            <a:grpSpLocks noChangeAspect="1"/>
          </p:cNvGrpSpPr>
          <p:nvPr userDrawn="1"/>
        </p:nvGrpSpPr>
        <p:grpSpPr bwMode="auto">
          <a:xfrm>
            <a:off x="4781688" y="1"/>
            <a:ext cx="4364039" cy="6858003"/>
            <a:chOff x="3008" y="0"/>
            <a:chExt cx="2749" cy="3240"/>
          </a:xfrm>
        </p:grpSpPr>
        <p:sp>
          <p:nvSpPr>
            <p:cNvPr id="12" name="Freeform 6"/>
            <p:cNvSpPr>
              <a:spLocks/>
            </p:cNvSpPr>
            <p:nvPr userDrawn="1"/>
          </p:nvSpPr>
          <p:spPr bwMode="auto">
            <a:xfrm>
              <a:off x="4230" y="2293"/>
              <a:ext cx="1527" cy="947"/>
            </a:xfrm>
            <a:custGeom>
              <a:avLst/>
              <a:gdLst>
                <a:gd name="T0" fmla="*/ 1527 w 1527"/>
                <a:gd name="T1" fmla="*/ 947 h 947"/>
                <a:gd name="T2" fmla="*/ 1527 w 1527"/>
                <a:gd name="T3" fmla="*/ 491 h 947"/>
                <a:gd name="T4" fmla="*/ 1527 w 1527"/>
                <a:gd name="T5" fmla="*/ 491 h 947"/>
                <a:gd name="T6" fmla="*/ 1291 w 1527"/>
                <a:gd name="T7" fmla="*/ 382 h 947"/>
                <a:gd name="T8" fmla="*/ 1175 w 1527"/>
                <a:gd name="T9" fmla="*/ 327 h 947"/>
                <a:gd name="T10" fmla="*/ 1118 w 1527"/>
                <a:gd name="T11" fmla="*/ 299 h 947"/>
                <a:gd name="T12" fmla="*/ 1060 w 1527"/>
                <a:gd name="T13" fmla="*/ 270 h 947"/>
                <a:gd name="T14" fmla="*/ 1003 w 1527"/>
                <a:gd name="T15" fmla="*/ 241 h 947"/>
                <a:gd name="T16" fmla="*/ 946 w 1527"/>
                <a:gd name="T17" fmla="*/ 210 h 947"/>
                <a:gd name="T18" fmla="*/ 889 w 1527"/>
                <a:gd name="T19" fmla="*/ 179 h 947"/>
                <a:gd name="T20" fmla="*/ 833 w 1527"/>
                <a:gd name="T21" fmla="*/ 146 h 947"/>
                <a:gd name="T22" fmla="*/ 777 w 1527"/>
                <a:gd name="T23" fmla="*/ 111 h 947"/>
                <a:gd name="T24" fmla="*/ 722 w 1527"/>
                <a:gd name="T25" fmla="*/ 76 h 947"/>
                <a:gd name="T26" fmla="*/ 667 w 1527"/>
                <a:gd name="T27" fmla="*/ 39 h 947"/>
                <a:gd name="T28" fmla="*/ 612 w 1527"/>
                <a:gd name="T29" fmla="*/ 0 h 947"/>
                <a:gd name="T30" fmla="*/ 612 w 1527"/>
                <a:gd name="T31" fmla="*/ 0 h 947"/>
                <a:gd name="T32" fmla="*/ 569 w 1527"/>
                <a:gd name="T33" fmla="*/ 70 h 947"/>
                <a:gd name="T34" fmla="*/ 527 w 1527"/>
                <a:gd name="T35" fmla="*/ 137 h 947"/>
                <a:gd name="T36" fmla="*/ 486 w 1527"/>
                <a:gd name="T37" fmla="*/ 202 h 947"/>
                <a:gd name="T38" fmla="*/ 444 w 1527"/>
                <a:gd name="T39" fmla="*/ 265 h 947"/>
                <a:gd name="T40" fmla="*/ 363 w 1527"/>
                <a:gd name="T41" fmla="*/ 386 h 947"/>
                <a:gd name="T42" fmla="*/ 283 w 1527"/>
                <a:gd name="T43" fmla="*/ 502 h 947"/>
                <a:gd name="T44" fmla="*/ 207 w 1527"/>
                <a:gd name="T45" fmla="*/ 614 h 947"/>
                <a:gd name="T46" fmla="*/ 170 w 1527"/>
                <a:gd name="T47" fmla="*/ 669 h 947"/>
                <a:gd name="T48" fmla="*/ 134 w 1527"/>
                <a:gd name="T49" fmla="*/ 724 h 947"/>
                <a:gd name="T50" fmla="*/ 99 w 1527"/>
                <a:gd name="T51" fmla="*/ 779 h 947"/>
                <a:gd name="T52" fmla="*/ 65 w 1527"/>
                <a:gd name="T53" fmla="*/ 835 h 947"/>
                <a:gd name="T54" fmla="*/ 32 w 1527"/>
                <a:gd name="T55" fmla="*/ 890 h 947"/>
                <a:gd name="T56" fmla="*/ 0 w 1527"/>
                <a:gd name="T57" fmla="*/ 947 h 947"/>
                <a:gd name="T58" fmla="*/ 1527 w 1527"/>
                <a:gd name="T59" fmla="*/ 947 h 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527" h="947">
                  <a:moveTo>
                    <a:pt x="1527" y="947"/>
                  </a:moveTo>
                  <a:lnTo>
                    <a:pt x="1527" y="491"/>
                  </a:lnTo>
                  <a:lnTo>
                    <a:pt x="1527" y="491"/>
                  </a:lnTo>
                  <a:lnTo>
                    <a:pt x="1291" y="382"/>
                  </a:lnTo>
                  <a:lnTo>
                    <a:pt x="1175" y="327"/>
                  </a:lnTo>
                  <a:lnTo>
                    <a:pt x="1118" y="299"/>
                  </a:lnTo>
                  <a:lnTo>
                    <a:pt x="1060" y="270"/>
                  </a:lnTo>
                  <a:lnTo>
                    <a:pt x="1003" y="241"/>
                  </a:lnTo>
                  <a:lnTo>
                    <a:pt x="946" y="210"/>
                  </a:lnTo>
                  <a:lnTo>
                    <a:pt x="889" y="179"/>
                  </a:lnTo>
                  <a:lnTo>
                    <a:pt x="833" y="146"/>
                  </a:lnTo>
                  <a:lnTo>
                    <a:pt x="777" y="111"/>
                  </a:lnTo>
                  <a:lnTo>
                    <a:pt x="722" y="76"/>
                  </a:lnTo>
                  <a:lnTo>
                    <a:pt x="667" y="39"/>
                  </a:lnTo>
                  <a:lnTo>
                    <a:pt x="612" y="0"/>
                  </a:lnTo>
                  <a:lnTo>
                    <a:pt x="612" y="0"/>
                  </a:lnTo>
                  <a:lnTo>
                    <a:pt x="569" y="70"/>
                  </a:lnTo>
                  <a:lnTo>
                    <a:pt x="527" y="137"/>
                  </a:lnTo>
                  <a:lnTo>
                    <a:pt x="486" y="202"/>
                  </a:lnTo>
                  <a:lnTo>
                    <a:pt x="444" y="265"/>
                  </a:lnTo>
                  <a:lnTo>
                    <a:pt x="363" y="386"/>
                  </a:lnTo>
                  <a:lnTo>
                    <a:pt x="283" y="502"/>
                  </a:lnTo>
                  <a:lnTo>
                    <a:pt x="207" y="614"/>
                  </a:lnTo>
                  <a:lnTo>
                    <a:pt x="170" y="669"/>
                  </a:lnTo>
                  <a:lnTo>
                    <a:pt x="134" y="724"/>
                  </a:lnTo>
                  <a:lnTo>
                    <a:pt x="99" y="779"/>
                  </a:lnTo>
                  <a:lnTo>
                    <a:pt x="65" y="835"/>
                  </a:lnTo>
                  <a:lnTo>
                    <a:pt x="32" y="890"/>
                  </a:lnTo>
                  <a:lnTo>
                    <a:pt x="0" y="947"/>
                  </a:lnTo>
                  <a:lnTo>
                    <a:pt x="1527" y="947"/>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51" name="Freeform 7"/>
            <p:cNvSpPr>
              <a:spLocks/>
            </p:cNvSpPr>
            <p:nvPr userDrawn="1"/>
          </p:nvSpPr>
          <p:spPr bwMode="auto">
            <a:xfrm>
              <a:off x="4842" y="1664"/>
              <a:ext cx="915" cy="1053"/>
            </a:xfrm>
            <a:custGeom>
              <a:avLst/>
              <a:gdLst>
                <a:gd name="T0" fmla="*/ 915 w 915"/>
                <a:gd name="T1" fmla="*/ 0 h 1053"/>
                <a:gd name="T2" fmla="*/ 915 w 915"/>
                <a:gd name="T3" fmla="*/ 0 h 1053"/>
                <a:gd name="T4" fmla="*/ 854 w 915"/>
                <a:gd name="T5" fmla="*/ 29 h 1053"/>
                <a:gd name="T6" fmla="*/ 795 w 915"/>
                <a:gd name="T7" fmla="*/ 62 h 1053"/>
                <a:gd name="T8" fmla="*/ 735 w 915"/>
                <a:gd name="T9" fmla="*/ 97 h 1053"/>
                <a:gd name="T10" fmla="*/ 675 w 915"/>
                <a:gd name="T11" fmla="*/ 133 h 1053"/>
                <a:gd name="T12" fmla="*/ 617 w 915"/>
                <a:gd name="T13" fmla="*/ 171 h 1053"/>
                <a:gd name="T14" fmla="*/ 559 w 915"/>
                <a:gd name="T15" fmla="*/ 210 h 1053"/>
                <a:gd name="T16" fmla="*/ 500 w 915"/>
                <a:gd name="T17" fmla="*/ 251 h 1053"/>
                <a:gd name="T18" fmla="*/ 443 w 915"/>
                <a:gd name="T19" fmla="*/ 294 h 1053"/>
                <a:gd name="T20" fmla="*/ 329 w 915"/>
                <a:gd name="T21" fmla="*/ 378 h 1053"/>
                <a:gd name="T22" fmla="*/ 218 w 915"/>
                <a:gd name="T23" fmla="*/ 465 h 1053"/>
                <a:gd name="T24" fmla="*/ 108 w 915"/>
                <a:gd name="T25" fmla="*/ 549 h 1053"/>
                <a:gd name="T26" fmla="*/ 53 w 915"/>
                <a:gd name="T27" fmla="*/ 589 h 1053"/>
                <a:gd name="T28" fmla="*/ 0 w 915"/>
                <a:gd name="T29" fmla="*/ 629 h 1053"/>
                <a:gd name="T30" fmla="*/ 0 w 915"/>
                <a:gd name="T31" fmla="*/ 629 h 1053"/>
                <a:gd name="T32" fmla="*/ 0 w 915"/>
                <a:gd name="T33" fmla="*/ 629 h 1053"/>
                <a:gd name="T34" fmla="*/ 53 w 915"/>
                <a:gd name="T35" fmla="*/ 667 h 1053"/>
                <a:gd name="T36" fmla="*/ 107 w 915"/>
                <a:gd name="T37" fmla="*/ 704 h 1053"/>
                <a:gd name="T38" fmla="*/ 161 w 915"/>
                <a:gd name="T39" fmla="*/ 739 h 1053"/>
                <a:gd name="T40" fmla="*/ 216 w 915"/>
                <a:gd name="T41" fmla="*/ 774 h 1053"/>
                <a:gd name="T42" fmla="*/ 272 w 915"/>
                <a:gd name="T43" fmla="*/ 808 h 1053"/>
                <a:gd name="T44" fmla="*/ 328 w 915"/>
                <a:gd name="T45" fmla="*/ 839 h 1053"/>
                <a:gd name="T46" fmla="*/ 384 w 915"/>
                <a:gd name="T47" fmla="*/ 870 h 1053"/>
                <a:gd name="T48" fmla="*/ 442 w 915"/>
                <a:gd name="T49" fmla="*/ 899 h 1053"/>
                <a:gd name="T50" fmla="*/ 500 w 915"/>
                <a:gd name="T51" fmla="*/ 926 h 1053"/>
                <a:gd name="T52" fmla="*/ 559 w 915"/>
                <a:gd name="T53" fmla="*/ 951 h 1053"/>
                <a:gd name="T54" fmla="*/ 617 w 915"/>
                <a:gd name="T55" fmla="*/ 973 h 1053"/>
                <a:gd name="T56" fmla="*/ 675 w 915"/>
                <a:gd name="T57" fmla="*/ 994 h 1053"/>
                <a:gd name="T58" fmla="*/ 735 w 915"/>
                <a:gd name="T59" fmla="*/ 1012 h 1053"/>
                <a:gd name="T60" fmla="*/ 795 w 915"/>
                <a:gd name="T61" fmla="*/ 1028 h 1053"/>
                <a:gd name="T62" fmla="*/ 854 w 915"/>
                <a:gd name="T63" fmla="*/ 1042 h 1053"/>
                <a:gd name="T64" fmla="*/ 885 w 915"/>
                <a:gd name="T65" fmla="*/ 1048 h 1053"/>
                <a:gd name="T66" fmla="*/ 915 w 915"/>
                <a:gd name="T67" fmla="*/ 1053 h 1053"/>
                <a:gd name="T68" fmla="*/ 915 w 915"/>
                <a:gd name="T69" fmla="*/ 0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915" h="1053">
                  <a:moveTo>
                    <a:pt x="915" y="0"/>
                  </a:moveTo>
                  <a:lnTo>
                    <a:pt x="915" y="0"/>
                  </a:lnTo>
                  <a:lnTo>
                    <a:pt x="854" y="29"/>
                  </a:lnTo>
                  <a:lnTo>
                    <a:pt x="795" y="62"/>
                  </a:lnTo>
                  <a:lnTo>
                    <a:pt x="735" y="97"/>
                  </a:lnTo>
                  <a:lnTo>
                    <a:pt x="675" y="133"/>
                  </a:lnTo>
                  <a:lnTo>
                    <a:pt x="617" y="171"/>
                  </a:lnTo>
                  <a:lnTo>
                    <a:pt x="559" y="210"/>
                  </a:lnTo>
                  <a:lnTo>
                    <a:pt x="500" y="251"/>
                  </a:lnTo>
                  <a:lnTo>
                    <a:pt x="443" y="294"/>
                  </a:lnTo>
                  <a:lnTo>
                    <a:pt x="329" y="378"/>
                  </a:lnTo>
                  <a:lnTo>
                    <a:pt x="218" y="465"/>
                  </a:lnTo>
                  <a:lnTo>
                    <a:pt x="108" y="549"/>
                  </a:lnTo>
                  <a:lnTo>
                    <a:pt x="53" y="589"/>
                  </a:lnTo>
                  <a:lnTo>
                    <a:pt x="0" y="629"/>
                  </a:lnTo>
                  <a:lnTo>
                    <a:pt x="0" y="629"/>
                  </a:lnTo>
                  <a:lnTo>
                    <a:pt x="0" y="629"/>
                  </a:lnTo>
                  <a:lnTo>
                    <a:pt x="53" y="667"/>
                  </a:lnTo>
                  <a:lnTo>
                    <a:pt x="107" y="704"/>
                  </a:lnTo>
                  <a:lnTo>
                    <a:pt x="161" y="739"/>
                  </a:lnTo>
                  <a:lnTo>
                    <a:pt x="216" y="774"/>
                  </a:lnTo>
                  <a:lnTo>
                    <a:pt x="272" y="808"/>
                  </a:lnTo>
                  <a:lnTo>
                    <a:pt x="328" y="839"/>
                  </a:lnTo>
                  <a:lnTo>
                    <a:pt x="384" y="870"/>
                  </a:lnTo>
                  <a:lnTo>
                    <a:pt x="442" y="899"/>
                  </a:lnTo>
                  <a:lnTo>
                    <a:pt x="500" y="926"/>
                  </a:lnTo>
                  <a:lnTo>
                    <a:pt x="559" y="951"/>
                  </a:lnTo>
                  <a:lnTo>
                    <a:pt x="617" y="973"/>
                  </a:lnTo>
                  <a:lnTo>
                    <a:pt x="675" y="994"/>
                  </a:lnTo>
                  <a:lnTo>
                    <a:pt x="735" y="1012"/>
                  </a:lnTo>
                  <a:lnTo>
                    <a:pt x="795" y="1028"/>
                  </a:lnTo>
                  <a:lnTo>
                    <a:pt x="854" y="1042"/>
                  </a:lnTo>
                  <a:lnTo>
                    <a:pt x="885" y="1048"/>
                  </a:lnTo>
                  <a:lnTo>
                    <a:pt x="915" y="1053"/>
                  </a:lnTo>
                  <a:lnTo>
                    <a:pt x="915" y="0"/>
                  </a:lnTo>
                  <a:close/>
                </a:path>
              </a:pathLst>
            </a:custGeom>
            <a:solidFill>
              <a:srgbClr val="9BADD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52" name="Freeform 8"/>
            <p:cNvSpPr>
              <a:spLocks/>
            </p:cNvSpPr>
            <p:nvPr userDrawn="1"/>
          </p:nvSpPr>
          <p:spPr bwMode="auto">
            <a:xfrm>
              <a:off x="3761" y="0"/>
              <a:ext cx="1602" cy="2293"/>
            </a:xfrm>
            <a:custGeom>
              <a:avLst/>
              <a:gdLst>
                <a:gd name="T0" fmla="*/ 46 w 1602"/>
                <a:gd name="T1" fmla="*/ 0 h 2293"/>
                <a:gd name="T2" fmla="*/ 27 w 1602"/>
                <a:gd name="T3" fmla="*/ 79 h 2293"/>
                <a:gd name="T4" fmla="*/ 13 w 1602"/>
                <a:gd name="T5" fmla="*/ 158 h 2293"/>
                <a:gd name="T6" fmla="*/ 5 w 1602"/>
                <a:gd name="T7" fmla="*/ 236 h 2293"/>
                <a:gd name="T8" fmla="*/ 0 w 1602"/>
                <a:gd name="T9" fmla="*/ 315 h 2293"/>
                <a:gd name="T10" fmla="*/ 1 w 1602"/>
                <a:gd name="T11" fmla="*/ 394 h 2293"/>
                <a:gd name="T12" fmla="*/ 7 w 1602"/>
                <a:gd name="T13" fmla="*/ 473 h 2293"/>
                <a:gd name="T14" fmla="*/ 16 w 1602"/>
                <a:gd name="T15" fmla="*/ 551 h 2293"/>
                <a:gd name="T16" fmla="*/ 27 w 1602"/>
                <a:gd name="T17" fmla="*/ 630 h 2293"/>
                <a:gd name="T18" fmla="*/ 43 w 1602"/>
                <a:gd name="T19" fmla="*/ 708 h 2293"/>
                <a:gd name="T20" fmla="*/ 80 w 1602"/>
                <a:gd name="T21" fmla="*/ 862 h 2293"/>
                <a:gd name="T22" fmla="*/ 124 w 1602"/>
                <a:gd name="T23" fmla="*/ 1014 h 2293"/>
                <a:gd name="T24" fmla="*/ 195 w 1602"/>
                <a:gd name="T25" fmla="*/ 1236 h 2293"/>
                <a:gd name="T26" fmla="*/ 209 w 1602"/>
                <a:gd name="T27" fmla="*/ 1277 h 2293"/>
                <a:gd name="T28" fmla="*/ 242 w 1602"/>
                <a:gd name="T29" fmla="*/ 1358 h 2293"/>
                <a:gd name="T30" fmla="*/ 279 w 1602"/>
                <a:gd name="T31" fmla="*/ 1437 h 2293"/>
                <a:gd name="T32" fmla="*/ 322 w 1602"/>
                <a:gd name="T33" fmla="*/ 1514 h 2293"/>
                <a:gd name="T34" fmla="*/ 369 w 1602"/>
                <a:gd name="T35" fmla="*/ 1590 h 2293"/>
                <a:gd name="T36" fmla="*/ 420 w 1602"/>
                <a:gd name="T37" fmla="*/ 1662 h 2293"/>
                <a:gd name="T38" fmla="*/ 474 w 1602"/>
                <a:gd name="T39" fmla="*/ 1733 h 2293"/>
                <a:gd name="T40" fmla="*/ 531 w 1602"/>
                <a:gd name="T41" fmla="*/ 1801 h 2293"/>
                <a:gd name="T42" fmla="*/ 590 w 1602"/>
                <a:gd name="T43" fmla="*/ 1869 h 2293"/>
                <a:gd name="T44" fmla="*/ 652 w 1602"/>
                <a:gd name="T45" fmla="*/ 1933 h 2293"/>
                <a:gd name="T46" fmla="*/ 749 w 1602"/>
                <a:gd name="T47" fmla="*/ 2025 h 2293"/>
                <a:gd name="T48" fmla="*/ 881 w 1602"/>
                <a:gd name="T49" fmla="*/ 2139 h 2293"/>
                <a:gd name="T50" fmla="*/ 1014 w 1602"/>
                <a:gd name="T51" fmla="*/ 2244 h 2293"/>
                <a:gd name="T52" fmla="*/ 1081 w 1602"/>
                <a:gd name="T53" fmla="*/ 2293 h 2293"/>
                <a:gd name="T54" fmla="*/ 1107 w 1602"/>
                <a:gd name="T55" fmla="*/ 2266 h 2293"/>
                <a:gd name="T56" fmla="*/ 1157 w 1602"/>
                <a:gd name="T57" fmla="*/ 2210 h 2293"/>
                <a:gd name="T58" fmla="*/ 1206 w 1602"/>
                <a:gd name="T59" fmla="*/ 2151 h 2293"/>
                <a:gd name="T60" fmla="*/ 1249 w 1602"/>
                <a:gd name="T61" fmla="*/ 2090 h 2293"/>
                <a:gd name="T62" fmla="*/ 1290 w 1602"/>
                <a:gd name="T63" fmla="*/ 2027 h 2293"/>
                <a:gd name="T64" fmla="*/ 1328 w 1602"/>
                <a:gd name="T65" fmla="*/ 1963 h 2293"/>
                <a:gd name="T66" fmla="*/ 1363 w 1602"/>
                <a:gd name="T67" fmla="*/ 1898 h 2293"/>
                <a:gd name="T68" fmla="*/ 1396 w 1602"/>
                <a:gd name="T69" fmla="*/ 1830 h 2293"/>
                <a:gd name="T70" fmla="*/ 1425 w 1602"/>
                <a:gd name="T71" fmla="*/ 1762 h 2293"/>
                <a:gd name="T72" fmla="*/ 1452 w 1602"/>
                <a:gd name="T73" fmla="*/ 1692 h 2293"/>
                <a:gd name="T74" fmla="*/ 1475 w 1602"/>
                <a:gd name="T75" fmla="*/ 1620 h 2293"/>
                <a:gd name="T76" fmla="*/ 1508 w 1602"/>
                <a:gd name="T77" fmla="*/ 1511 h 2293"/>
                <a:gd name="T78" fmla="*/ 1542 w 1602"/>
                <a:gd name="T79" fmla="*/ 1362 h 2293"/>
                <a:gd name="T80" fmla="*/ 1568 w 1602"/>
                <a:gd name="T81" fmla="*/ 1211 h 2293"/>
                <a:gd name="T82" fmla="*/ 1586 w 1602"/>
                <a:gd name="T83" fmla="*/ 1058 h 2293"/>
                <a:gd name="T84" fmla="*/ 1597 w 1602"/>
                <a:gd name="T85" fmla="*/ 902 h 2293"/>
                <a:gd name="T86" fmla="*/ 1602 w 1602"/>
                <a:gd name="T87" fmla="*/ 747 h 2293"/>
                <a:gd name="T88" fmla="*/ 1601 w 1602"/>
                <a:gd name="T89" fmla="*/ 593 h 2293"/>
                <a:gd name="T90" fmla="*/ 1597 w 1602"/>
                <a:gd name="T91" fmla="*/ 440 h 2293"/>
                <a:gd name="T92" fmla="*/ 1588 w 1602"/>
                <a:gd name="T93" fmla="*/ 290 h 2293"/>
                <a:gd name="T94" fmla="*/ 1577 w 1602"/>
                <a:gd name="T95" fmla="*/ 143 h 2293"/>
                <a:gd name="T96" fmla="*/ 46 w 1602"/>
                <a:gd name="T97" fmla="*/ 0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602" h="2293">
                  <a:moveTo>
                    <a:pt x="46" y="0"/>
                  </a:moveTo>
                  <a:lnTo>
                    <a:pt x="46" y="0"/>
                  </a:lnTo>
                  <a:lnTo>
                    <a:pt x="36" y="39"/>
                  </a:lnTo>
                  <a:lnTo>
                    <a:pt x="27" y="79"/>
                  </a:lnTo>
                  <a:lnTo>
                    <a:pt x="19" y="118"/>
                  </a:lnTo>
                  <a:lnTo>
                    <a:pt x="13" y="158"/>
                  </a:lnTo>
                  <a:lnTo>
                    <a:pt x="8" y="197"/>
                  </a:lnTo>
                  <a:lnTo>
                    <a:pt x="5" y="236"/>
                  </a:lnTo>
                  <a:lnTo>
                    <a:pt x="2" y="276"/>
                  </a:lnTo>
                  <a:lnTo>
                    <a:pt x="0" y="315"/>
                  </a:lnTo>
                  <a:lnTo>
                    <a:pt x="0" y="354"/>
                  </a:lnTo>
                  <a:lnTo>
                    <a:pt x="1" y="394"/>
                  </a:lnTo>
                  <a:lnTo>
                    <a:pt x="4" y="433"/>
                  </a:lnTo>
                  <a:lnTo>
                    <a:pt x="7" y="473"/>
                  </a:lnTo>
                  <a:lnTo>
                    <a:pt x="10" y="512"/>
                  </a:lnTo>
                  <a:lnTo>
                    <a:pt x="16" y="551"/>
                  </a:lnTo>
                  <a:lnTo>
                    <a:pt x="22" y="591"/>
                  </a:lnTo>
                  <a:lnTo>
                    <a:pt x="27" y="630"/>
                  </a:lnTo>
                  <a:lnTo>
                    <a:pt x="35" y="668"/>
                  </a:lnTo>
                  <a:lnTo>
                    <a:pt x="43" y="708"/>
                  </a:lnTo>
                  <a:lnTo>
                    <a:pt x="60" y="785"/>
                  </a:lnTo>
                  <a:lnTo>
                    <a:pt x="80" y="862"/>
                  </a:lnTo>
                  <a:lnTo>
                    <a:pt x="101" y="938"/>
                  </a:lnTo>
                  <a:lnTo>
                    <a:pt x="124" y="1014"/>
                  </a:lnTo>
                  <a:lnTo>
                    <a:pt x="147" y="1089"/>
                  </a:lnTo>
                  <a:lnTo>
                    <a:pt x="195" y="1236"/>
                  </a:lnTo>
                  <a:lnTo>
                    <a:pt x="195" y="1236"/>
                  </a:lnTo>
                  <a:lnTo>
                    <a:pt x="209" y="1277"/>
                  </a:lnTo>
                  <a:lnTo>
                    <a:pt x="224" y="1319"/>
                  </a:lnTo>
                  <a:lnTo>
                    <a:pt x="242" y="1358"/>
                  </a:lnTo>
                  <a:lnTo>
                    <a:pt x="260" y="1398"/>
                  </a:lnTo>
                  <a:lnTo>
                    <a:pt x="279" y="1437"/>
                  </a:lnTo>
                  <a:lnTo>
                    <a:pt x="299" y="1476"/>
                  </a:lnTo>
                  <a:lnTo>
                    <a:pt x="322" y="1514"/>
                  </a:lnTo>
                  <a:lnTo>
                    <a:pt x="344" y="1551"/>
                  </a:lnTo>
                  <a:lnTo>
                    <a:pt x="369" y="1590"/>
                  </a:lnTo>
                  <a:lnTo>
                    <a:pt x="394" y="1626"/>
                  </a:lnTo>
                  <a:lnTo>
                    <a:pt x="420" y="1662"/>
                  </a:lnTo>
                  <a:lnTo>
                    <a:pt x="445" y="1698"/>
                  </a:lnTo>
                  <a:lnTo>
                    <a:pt x="474" y="1733"/>
                  </a:lnTo>
                  <a:lnTo>
                    <a:pt x="502" y="1767"/>
                  </a:lnTo>
                  <a:lnTo>
                    <a:pt x="531" y="1801"/>
                  </a:lnTo>
                  <a:lnTo>
                    <a:pt x="560" y="1835"/>
                  </a:lnTo>
                  <a:lnTo>
                    <a:pt x="590" y="1869"/>
                  </a:lnTo>
                  <a:lnTo>
                    <a:pt x="621" y="1900"/>
                  </a:lnTo>
                  <a:lnTo>
                    <a:pt x="652" y="1933"/>
                  </a:lnTo>
                  <a:lnTo>
                    <a:pt x="685" y="1963"/>
                  </a:lnTo>
                  <a:lnTo>
                    <a:pt x="749" y="2025"/>
                  </a:lnTo>
                  <a:lnTo>
                    <a:pt x="814" y="2084"/>
                  </a:lnTo>
                  <a:lnTo>
                    <a:pt x="881" y="2139"/>
                  </a:lnTo>
                  <a:lnTo>
                    <a:pt x="948" y="2193"/>
                  </a:lnTo>
                  <a:lnTo>
                    <a:pt x="1014" y="2244"/>
                  </a:lnTo>
                  <a:lnTo>
                    <a:pt x="1081" y="2293"/>
                  </a:lnTo>
                  <a:lnTo>
                    <a:pt x="1081" y="2293"/>
                  </a:lnTo>
                  <a:lnTo>
                    <a:pt x="1081" y="2293"/>
                  </a:lnTo>
                  <a:lnTo>
                    <a:pt x="1107" y="2266"/>
                  </a:lnTo>
                  <a:lnTo>
                    <a:pt x="1132" y="2238"/>
                  </a:lnTo>
                  <a:lnTo>
                    <a:pt x="1157" y="2210"/>
                  </a:lnTo>
                  <a:lnTo>
                    <a:pt x="1182" y="2180"/>
                  </a:lnTo>
                  <a:lnTo>
                    <a:pt x="1206" y="2151"/>
                  </a:lnTo>
                  <a:lnTo>
                    <a:pt x="1228" y="2121"/>
                  </a:lnTo>
                  <a:lnTo>
                    <a:pt x="1249" y="2090"/>
                  </a:lnTo>
                  <a:lnTo>
                    <a:pt x="1270" y="2059"/>
                  </a:lnTo>
                  <a:lnTo>
                    <a:pt x="1290" y="2027"/>
                  </a:lnTo>
                  <a:lnTo>
                    <a:pt x="1310" y="1996"/>
                  </a:lnTo>
                  <a:lnTo>
                    <a:pt x="1328" y="1963"/>
                  </a:lnTo>
                  <a:lnTo>
                    <a:pt x="1346" y="1931"/>
                  </a:lnTo>
                  <a:lnTo>
                    <a:pt x="1363" y="1898"/>
                  </a:lnTo>
                  <a:lnTo>
                    <a:pt x="1380" y="1864"/>
                  </a:lnTo>
                  <a:lnTo>
                    <a:pt x="1396" y="1830"/>
                  </a:lnTo>
                  <a:lnTo>
                    <a:pt x="1410" y="1797"/>
                  </a:lnTo>
                  <a:lnTo>
                    <a:pt x="1425" y="1762"/>
                  </a:lnTo>
                  <a:lnTo>
                    <a:pt x="1438" y="1727"/>
                  </a:lnTo>
                  <a:lnTo>
                    <a:pt x="1452" y="1692"/>
                  </a:lnTo>
                  <a:lnTo>
                    <a:pt x="1464" y="1656"/>
                  </a:lnTo>
                  <a:lnTo>
                    <a:pt x="1475" y="1620"/>
                  </a:lnTo>
                  <a:lnTo>
                    <a:pt x="1487" y="1584"/>
                  </a:lnTo>
                  <a:lnTo>
                    <a:pt x="1508" y="1511"/>
                  </a:lnTo>
                  <a:lnTo>
                    <a:pt x="1526" y="1438"/>
                  </a:lnTo>
                  <a:lnTo>
                    <a:pt x="1542" y="1362"/>
                  </a:lnTo>
                  <a:lnTo>
                    <a:pt x="1556" y="1287"/>
                  </a:lnTo>
                  <a:lnTo>
                    <a:pt x="1568" y="1211"/>
                  </a:lnTo>
                  <a:lnTo>
                    <a:pt x="1578" y="1134"/>
                  </a:lnTo>
                  <a:lnTo>
                    <a:pt x="1586" y="1058"/>
                  </a:lnTo>
                  <a:lnTo>
                    <a:pt x="1592" y="980"/>
                  </a:lnTo>
                  <a:lnTo>
                    <a:pt x="1597" y="902"/>
                  </a:lnTo>
                  <a:lnTo>
                    <a:pt x="1600" y="825"/>
                  </a:lnTo>
                  <a:lnTo>
                    <a:pt x="1602" y="747"/>
                  </a:lnTo>
                  <a:lnTo>
                    <a:pt x="1602" y="671"/>
                  </a:lnTo>
                  <a:lnTo>
                    <a:pt x="1601" y="593"/>
                  </a:lnTo>
                  <a:lnTo>
                    <a:pt x="1600" y="516"/>
                  </a:lnTo>
                  <a:lnTo>
                    <a:pt x="1597" y="440"/>
                  </a:lnTo>
                  <a:lnTo>
                    <a:pt x="1592" y="365"/>
                  </a:lnTo>
                  <a:lnTo>
                    <a:pt x="1588" y="290"/>
                  </a:lnTo>
                  <a:lnTo>
                    <a:pt x="1582" y="216"/>
                  </a:lnTo>
                  <a:lnTo>
                    <a:pt x="1577" y="143"/>
                  </a:lnTo>
                  <a:lnTo>
                    <a:pt x="1562" y="0"/>
                  </a:lnTo>
                  <a:lnTo>
                    <a:pt x="46" y="0"/>
                  </a:lnTo>
                  <a:close/>
                </a:path>
              </a:pathLst>
            </a:custGeom>
            <a:solidFill>
              <a:srgbClr val="7991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54" name="Freeform 10"/>
            <p:cNvSpPr>
              <a:spLocks/>
            </p:cNvSpPr>
            <p:nvPr userDrawn="1"/>
          </p:nvSpPr>
          <p:spPr bwMode="auto">
            <a:xfrm>
              <a:off x="4842" y="0"/>
              <a:ext cx="915" cy="2293"/>
            </a:xfrm>
            <a:custGeom>
              <a:avLst/>
              <a:gdLst>
                <a:gd name="T0" fmla="*/ 915 w 915"/>
                <a:gd name="T1" fmla="*/ 1753 h 2293"/>
                <a:gd name="T2" fmla="*/ 915 w 915"/>
                <a:gd name="T3" fmla="*/ 0 h 2293"/>
                <a:gd name="T4" fmla="*/ 240 w 915"/>
                <a:gd name="T5" fmla="*/ 0 h 2293"/>
                <a:gd name="T6" fmla="*/ 240 w 915"/>
                <a:gd name="T7" fmla="*/ 0 h 2293"/>
                <a:gd name="T8" fmla="*/ 247 w 915"/>
                <a:gd name="T9" fmla="*/ 70 h 2293"/>
                <a:gd name="T10" fmla="*/ 254 w 915"/>
                <a:gd name="T11" fmla="*/ 141 h 2293"/>
                <a:gd name="T12" fmla="*/ 259 w 915"/>
                <a:gd name="T13" fmla="*/ 212 h 2293"/>
                <a:gd name="T14" fmla="*/ 263 w 915"/>
                <a:gd name="T15" fmla="*/ 282 h 2293"/>
                <a:gd name="T16" fmla="*/ 266 w 915"/>
                <a:gd name="T17" fmla="*/ 353 h 2293"/>
                <a:gd name="T18" fmla="*/ 270 w 915"/>
                <a:gd name="T19" fmla="*/ 424 h 2293"/>
                <a:gd name="T20" fmla="*/ 271 w 915"/>
                <a:gd name="T21" fmla="*/ 496 h 2293"/>
                <a:gd name="T22" fmla="*/ 272 w 915"/>
                <a:gd name="T23" fmla="*/ 567 h 2293"/>
                <a:gd name="T24" fmla="*/ 271 w 915"/>
                <a:gd name="T25" fmla="*/ 639 h 2293"/>
                <a:gd name="T26" fmla="*/ 270 w 915"/>
                <a:gd name="T27" fmla="*/ 710 h 2293"/>
                <a:gd name="T28" fmla="*/ 268 w 915"/>
                <a:gd name="T29" fmla="*/ 782 h 2293"/>
                <a:gd name="T30" fmla="*/ 265 w 915"/>
                <a:gd name="T31" fmla="*/ 854 h 2293"/>
                <a:gd name="T32" fmla="*/ 261 w 915"/>
                <a:gd name="T33" fmla="*/ 925 h 2293"/>
                <a:gd name="T34" fmla="*/ 256 w 915"/>
                <a:gd name="T35" fmla="*/ 997 h 2293"/>
                <a:gd name="T36" fmla="*/ 250 w 915"/>
                <a:gd name="T37" fmla="*/ 1069 h 2293"/>
                <a:gd name="T38" fmla="*/ 243 w 915"/>
                <a:gd name="T39" fmla="*/ 1141 h 2293"/>
                <a:gd name="T40" fmla="*/ 235 w 915"/>
                <a:gd name="T41" fmla="*/ 1213 h 2293"/>
                <a:gd name="T42" fmla="*/ 227 w 915"/>
                <a:gd name="T43" fmla="*/ 1285 h 2293"/>
                <a:gd name="T44" fmla="*/ 217 w 915"/>
                <a:gd name="T45" fmla="*/ 1357 h 2293"/>
                <a:gd name="T46" fmla="*/ 205 w 915"/>
                <a:gd name="T47" fmla="*/ 1429 h 2293"/>
                <a:gd name="T48" fmla="*/ 194 w 915"/>
                <a:gd name="T49" fmla="*/ 1502 h 2293"/>
                <a:gd name="T50" fmla="*/ 182 w 915"/>
                <a:gd name="T51" fmla="*/ 1574 h 2293"/>
                <a:gd name="T52" fmla="*/ 167 w 915"/>
                <a:gd name="T53" fmla="*/ 1646 h 2293"/>
                <a:gd name="T54" fmla="*/ 153 w 915"/>
                <a:gd name="T55" fmla="*/ 1718 h 2293"/>
                <a:gd name="T56" fmla="*/ 137 w 915"/>
                <a:gd name="T57" fmla="*/ 1790 h 2293"/>
                <a:gd name="T58" fmla="*/ 121 w 915"/>
                <a:gd name="T59" fmla="*/ 1862 h 2293"/>
                <a:gd name="T60" fmla="*/ 103 w 915"/>
                <a:gd name="T61" fmla="*/ 1934 h 2293"/>
                <a:gd name="T62" fmla="*/ 84 w 915"/>
                <a:gd name="T63" fmla="*/ 2006 h 2293"/>
                <a:gd name="T64" fmla="*/ 65 w 915"/>
                <a:gd name="T65" fmla="*/ 2078 h 2293"/>
                <a:gd name="T66" fmla="*/ 44 w 915"/>
                <a:gd name="T67" fmla="*/ 2150 h 2293"/>
                <a:gd name="T68" fmla="*/ 22 w 915"/>
                <a:gd name="T69" fmla="*/ 2221 h 2293"/>
                <a:gd name="T70" fmla="*/ 0 w 915"/>
                <a:gd name="T71" fmla="*/ 2293 h 2293"/>
                <a:gd name="T72" fmla="*/ 0 w 915"/>
                <a:gd name="T73" fmla="*/ 2293 h 2293"/>
                <a:gd name="T74" fmla="*/ 53 w 915"/>
                <a:gd name="T75" fmla="*/ 2255 h 2293"/>
                <a:gd name="T76" fmla="*/ 108 w 915"/>
                <a:gd name="T77" fmla="*/ 2216 h 2293"/>
                <a:gd name="T78" fmla="*/ 162 w 915"/>
                <a:gd name="T79" fmla="*/ 2179 h 2293"/>
                <a:gd name="T80" fmla="*/ 218 w 915"/>
                <a:gd name="T81" fmla="*/ 2142 h 2293"/>
                <a:gd name="T82" fmla="*/ 273 w 915"/>
                <a:gd name="T83" fmla="*/ 2106 h 2293"/>
                <a:gd name="T84" fmla="*/ 329 w 915"/>
                <a:gd name="T85" fmla="*/ 2071 h 2293"/>
                <a:gd name="T86" fmla="*/ 385 w 915"/>
                <a:gd name="T87" fmla="*/ 2036 h 2293"/>
                <a:gd name="T88" fmla="*/ 443 w 915"/>
                <a:gd name="T89" fmla="*/ 2001 h 2293"/>
                <a:gd name="T90" fmla="*/ 500 w 915"/>
                <a:gd name="T91" fmla="*/ 1969 h 2293"/>
                <a:gd name="T92" fmla="*/ 559 w 915"/>
                <a:gd name="T93" fmla="*/ 1935 h 2293"/>
                <a:gd name="T94" fmla="*/ 617 w 915"/>
                <a:gd name="T95" fmla="*/ 1904 h 2293"/>
                <a:gd name="T96" fmla="*/ 675 w 915"/>
                <a:gd name="T97" fmla="*/ 1872 h 2293"/>
                <a:gd name="T98" fmla="*/ 735 w 915"/>
                <a:gd name="T99" fmla="*/ 1842 h 2293"/>
                <a:gd name="T100" fmla="*/ 795 w 915"/>
                <a:gd name="T101" fmla="*/ 1811 h 2293"/>
                <a:gd name="T102" fmla="*/ 854 w 915"/>
                <a:gd name="T103" fmla="*/ 1782 h 2293"/>
                <a:gd name="T104" fmla="*/ 915 w 915"/>
                <a:gd name="T105" fmla="*/ 1753 h 2293"/>
                <a:gd name="T106" fmla="*/ 915 w 915"/>
                <a:gd name="T107" fmla="*/ 1753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15" h="2293">
                  <a:moveTo>
                    <a:pt x="915" y="1753"/>
                  </a:moveTo>
                  <a:lnTo>
                    <a:pt x="915" y="0"/>
                  </a:lnTo>
                  <a:lnTo>
                    <a:pt x="240" y="0"/>
                  </a:lnTo>
                  <a:lnTo>
                    <a:pt x="240" y="0"/>
                  </a:lnTo>
                  <a:lnTo>
                    <a:pt x="247" y="70"/>
                  </a:lnTo>
                  <a:lnTo>
                    <a:pt x="254" y="141"/>
                  </a:lnTo>
                  <a:lnTo>
                    <a:pt x="259" y="212"/>
                  </a:lnTo>
                  <a:lnTo>
                    <a:pt x="263" y="282"/>
                  </a:lnTo>
                  <a:lnTo>
                    <a:pt x="266" y="353"/>
                  </a:lnTo>
                  <a:lnTo>
                    <a:pt x="270" y="424"/>
                  </a:lnTo>
                  <a:lnTo>
                    <a:pt x="271" y="496"/>
                  </a:lnTo>
                  <a:lnTo>
                    <a:pt x="272" y="567"/>
                  </a:lnTo>
                  <a:lnTo>
                    <a:pt x="271" y="639"/>
                  </a:lnTo>
                  <a:lnTo>
                    <a:pt x="270" y="710"/>
                  </a:lnTo>
                  <a:lnTo>
                    <a:pt x="268" y="782"/>
                  </a:lnTo>
                  <a:lnTo>
                    <a:pt x="265" y="854"/>
                  </a:lnTo>
                  <a:lnTo>
                    <a:pt x="261" y="925"/>
                  </a:lnTo>
                  <a:lnTo>
                    <a:pt x="256" y="997"/>
                  </a:lnTo>
                  <a:lnTo>
                    <a:pt x="250" y="1069"/>
                  </a:lnTo>
                  <a:lnTo>
                    <a:pt x="243" y="1141"/>
                  </a:lnTo>
                  <a:lnTo>
                    <a:pt x="235" y="1213"/>
                  </a:lnTo>
                  <a:lnTo>
                    <a:pt x="227" y="1285"/>
                  </a:lnTo>
                  <a:lnTo>
                    <a:pt x="217" y="1357"/>
                  </a:lnTo>
                  <a:lnTo>
                    <a:pt x="205" y="1429"/>
                  </a:lnTo>
                  <a:lnTo>
                    <a:pt x="194" y="1502"/>
                  </a:lnTo>
                  <a:lnTo>
                    <a:pt x="182" y="1574"/>
                  </a:lnTo>
                  <a:lnTo>
                    <a:pt x="167" y="1646"/>
                  </a:lnTo>
                  <a:lnTo>
                    <a:pt x="153" y="1718"/>
                  </a:lnTo>
                  <a:lnTo>
                    <a:pt x="137" y="1790"/>
                  </a:lnTo>
                  <a:lnTo>
                    <a:pt x="121" y="1862"/>
                  </a:lnTo>
                  <a:lnTo>
                    <a:pt x="103" y="1934"/>
                  </a:lnTo>
                  <a:lnTo>
                    <a:pt x="84" y="2006"/>
                  </a:lnTo>
                  <a:lnTo>
                    <a:pt x="65" y="2078"/>
                  </a:lnTo>
                  <a:lnTo>
                    <a:pt x="44" y="2150"/>
                  </a:lnTo>
                  <a:lnTo>
                    <a:pt x="22" y="2221"/>
                  </a:lnTo>
                  <a:lnTo>
                    <a:pt x="0" y="2293"/>
                  </a:lnTo>
                  <a:lnTo>
                    <a:pt x="0" y="2293"/>
                  </a:lnTo>
                  <a:lnTo>
                    <a:pt x="53" y="2255"/>
                  </a:lnTo>
                  <a:lnTo>
                    <a:pt x="108" y="2216"/>
                  </a:lnTo>
                  <a:lnTo>
                    <a:pt x="162" y="2179"/>
                  </a:lnTo>
                  <a:lnTo>
                    <a:pt x="218" y="2142"/>
                  </a:lnTo>
                  <a:lnTo>
                    <a:pt x="273" y="2106"/>
                  </a:lnTo>
                  <a:lnTo>
                    <a:pt x="329" y="2071"/>
                  </a:lnTo>
                  <a:lnTo>
                    <a:pt x="385" y="2036"/>
                  </a:lnTo>
                  <a:lnTo>
                    <a:pt x="443" y="2001"/>
                  </a:lnTo>
                  <a:lnTo>
                    <a:pt x="500" y="1969"/>
                  </a:lnTo>
                  <a:lnTo>
                    <a:pt x="559" y="1935"/>
                  </a:lnTo>
                  <a:lnTo>
                    <a:pt x="617" y="1904"/>
                  </a:lnTo>
                  <a:lnTo>
                    <a:pt x="675" y="1872"/>
                  </a:lnTo>
                  <a:lnTo>
                    <a:pt x="735" y="1842"/>
                  </a:lnTo>
                  <a:lnTo>
                    <a:pt x="795" y="1811"/>
                  </a:lnTo>
                  <a:lnTo>
                    <a:pt x="854" y="1782"/>
                  </a:lnTo>
                  <a:lnTo>
                    <a:pt x="915" y="1753"/>
                  </a:lnTo>
                  <a:lnTo>
                    <a:pt x="915" y="1753"/>
                  </a:lnTo>
                  <a:close/>
                </a:path>
              </a:pathLst>
            </a:custGeom>
            <a:solidFill>
              <a:srgbClr val="BCC8E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55" name="Freeform 11"/>
            <p:cNvSpPr>
              <a:spLocks/>
            </p:cNvSpPr>
            <p:nvPr userDrawn="1"/>
          </p:nvSpPr>
          <p:spPr bwMode="auto">
            <a:xfrm>
              <a:off x="4842" y="2293"/>
              <a:ext cx="915" cy="540"/>
            </a:xfrm>
            <a:custGeom>
              <a:avLst/>
              <a:gdLst>
                <a:gd name="T0" fmla="*/ 915 w 915"/>
                <a:gd name="T1" fmla="*/ 378 h 540"/>
                <a:gd name="T2" fmla="*/ 915 w 915"/>
                <a:gd name="T3" fmla="*/ 378 h 540"/>
                <a:gd name="T4" fmla="*/ 854 w 915"/>
                <a:gd name="T5" fmla="*/ 368 h 540"/>
                <a:gd name="T6" fmla="*/ 795 w 915"/>
                <a:gd name="T7" fmla="*/ 356 h 540"/>
                <a:gd name="T8" fmla="*/ 735 w 915"/>
                <a:gd name="T9" fmla="*/ 342 h 540"/>
                <a:gd name="T10" fmla="*/ 675 w 915"/>
                <a:gd name="T11" fmla="*/ 327 h 540"/>
                <a:gd name="T12" fmla="*/ 617 w 915"/>
                <a:gd name="T13" fmla="*/ 309 h 540"/>
                <a:gd name="T14" fmla="*/ 559 w 915"/>
                <a:gd name="T15" fmla="*/ 290 h 540"/>
                <a:gd name="T16" fmla="*/ 500 w 915"/>
                <a:gd name="T17" fmla="*/ 270 h 540"/>
                <a:gd name="T18" fmla="*/ 442 w 915"/>
                <a:gd name="T19" fmla="*/ 247 h 540"/>
                <a:gd name="T20" fmla="*/ 384 w 915"/>
                <a:gd name="T21" fmla="*/ 223 h 540"/>
                <a:gd name="T22" fmla="*/ 328 w 915"/>
                <a:gd name="T23" fmla="*/ 196 h 540"/>
                <a:gd name="T24" fmla="*/ 272 w 915"/>
                <a:gd name="T25" fmla="*/ 167 h 540"/>
                <a:gd name="T26" fmla="*/ 216 w 915"/>
                <a:gd name="T27" fmla="*/ 138 h 540"/>
                <a:gd name="T28" fmla="*/ 161 w 915"/>
                <a:gd name="T29" fmla="*/ 107 h 540"/>
                <a:gd name="T30" fmla="*/ 107 w 915"/>
                <a:gd name="T31" fmla="*/ 73 h 540"/>
                <a:gd name="T32" fmla="*/ 53 w 915"/>
                <a:gd name="T33" fmla="*/ 37 h 540"/>
                <a:gd name="T34" fmla="*/ 0 w 915"/>
                <a:gd name="T35" fmla="*/ 0 h 540"/>
                <a:gd name="T36" fmla="*/ 0 w 915"/>
                <a:gd name="T37" fmla="*/ 0 h 540"/>
                <a:gd name="T38" fmla="*/ 55 w 915"/>
                <a:gd name="T39" fmla="*/ 39 h 540"/>
                <a:gd name="T40" fmla="*/ 110 w 915"/>
                <a:gd name="T41" fmla="*/ 79 h 540"/>
                <a:gd name="T42" fmla="*/ 165 w 915"/>
                <a:gd name="T43" fmla="*/ 116 h 540"/>
                <a:gd name="T44" fmla="*/ 221 w 915"/>
                <a:gd name="T45" fmla="*/ 153 h 540"/>
                <a:gd name="T46" fmla="*/ 277 w 915"/>
                <a:gd name="T47" fmla="*/ 190 h 540"/>
                <a:gd name="T48" fmla="*/ 334 w 915"/>
                <a:gd name="T49" fmla="*/ 225 h 540"/>
                <a:gd name="T50" fmla="*/ 391 w 915"/>
                <a:gd name="T51" fmla="*/ 260 h 540"/>
                <a:gd name="T52" fmla="*/ 448 w 915"/>
                <a:gd name="T53" fmla="*/ 295 h 540"/>
                <a:gd name="T54" fmla="*/ 506 w 915"/>
                <a:gd name="T55" fmla="*/ 327 h 540"/>
                <a:gd name="T56" fmla="*/ 563 w 915"/>
                <a:gd name="T57" fmla="*/ 360 h 540"/>
                <a:gd name="T58" fmla="*/ 622 w 915"/>
                <a:gd name="T59" fmla="*/ 392 h 540"/>
                <a:gd name="T60" fmla="*/ 679 w 915"/>
                <a:gd name="T61" fmla="*/ 423 h 540"/>
                <a:gd name="T62" fmla="*/ 737 w 915"/>
                <a:gd name="T63" fmla="*/ 453 h 540"/>
                <a:gd name="T64" fmla="*/ 797 w 915"/>
                <a:gd name="T65" fmla="*/ 482 h 540"/>
                <a:gd name="T66" fmla="*/ 855 w 915"/>
                <a:gd name="T67" fmla="*/ 512 h 540"/>
                <a:gd name="T68" fmla="*/ 915 w 915"/>
                <a:gd name="T69" fmla="*/ 540 h 540"/>
                <a:gd name="T70" fmla="*/ 915 w 915"/>
                <a:gd name="T71" fmla="*/ 37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15" h="540">
                  <a:moveTo>
                    <a:pt x="915" y="378"/>
                  </a:moveTo>
                  <a:lnTo>
                    <a:pt x="915" y="378"/>
                  </a:lnTo>
                  <a:lnTo>
                    <a:pt x="854" y="368"/>
                  </a:lnTo>
                  <a:lnTo>
                    <a:pt x="795" y="356"/>
                  </a:lnTo>
                  <a:lnTo>
                    <a:pt x="735" y="342"/>
                  </a:lnTo>
                  <a:lnTo>
                    <a:pt x="675" y="327"/>
                  </a:lnTo>
                  <a:lnTo>
                    <a:pt x="617" y="309"/>
                  </a:lnTo>
                  <a:lnTo>
                    <a:pt x="559" y="290"/>
                  </a:lnTo>
                  <a:lnTo>
                    <a:pt x="500" y="270"/>
                  </a:lnTo>
                  <a:lnTo>
                    <a:pt x="442" y="247"/>
                  </a:lnTo>
                  <a:lnTo>
                    <a:pt x="384" y="223"/>
                  </a:lnTo>
                  <a:lnTo>
                    <a:pt x="328" y="196"/>
                  </a:lnTo>
                  <a:lnTo>
                    <a:pt x="272" y="167"/>
                  </a:lnTo>
                  <a:lnTo>
                    <a:pt x="216" y="138"/>
                  </a:lnTo>
                  <a:lnTo>
                    <a:pt x="161" y="107"/>
                  </a:lnTo>
                  <a:lnTo>
                    <a:pt x="107" y="73"/>
                  </a:lnTo>
                  <a:lnTo>
                    <a:pt x="53" y="37"/>
                  </a:lnTo>
                  <a:lnTo>
                    <a:pt x="0" y="0"/>
                  </a:lnTo>
                  <a:lnTo>
                    <a:pt x="0" y="0"/>
                  </a:lnTo>
                  <a:lnTo>
                    <a:pt x="55" y="39"/>
                  </a:lnTo>
                  <a:lnTo>
                    <a:pt x="110" y="79"/>
                  </a:lnTo>
                  <a:lnTo>
                    <a:pt x="165" y="116"/>
                  </a:lnTo>
                  <a:lnTo>
                    <a:pt x="221" y="153"/>
                  </a:lnTo>
                  <a:lnTo>
                    <a:pt x="277" y="190"/>
                  </a:lnTo>
                  <a:lnTo>
                    <a:pt x="334" y="225"/>
                  </a:lnTo>
                  <a:lnTo>
                    <a:pt x="391" y="260"/>
                  </a:lnTo>
                  <a:lnTo>
                    <a:pt x="448" y="295"/>
                  </a:lnTo>
                  <a:lnTo>
                    <a:pt x="506" y="327"/>
                  </a:lnTo>
                  <a:lnTo>
                    <a:pt x="563" y="360"/>
                  </a:lnTo>
                  <a:lnTo>
                    <a:pt x="622" y="392"/>
                  </a:lnTo>
                  <a:lnTo>
                    <a:pt x="679" y="423"/>
                  </a:lnTo>
                  <a:lnTo>
                    <a:pt x="737" y="453"/>
                  </a:lnTo>
                  <a:lnTo>
                    <a:pt x="797" y="482"/>
                  </a:lnTo>
                  <a:lnTo>
                    <a:pt x="855" y="512"/>
                  </a:lnTo>
                  <a:lnTo>
                    <a:pt x="915" y="540"/>
                  </a:lnTo>
                  <a:lnTo>
                    <a:pt x="915" y="378"/>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56" name="Freeform 12"/>
            <p:cNvSpPr>
              <a:spLocks/>
            </p:cNvSpPr>
            <p:nvPr userDrawn="1"/>
          </p:nvSpPr>
          <p:spPr bwMode="auto">
            <a:xfrm>
              <a:off x="3008" y="0"/>
              <a:ext cx="1834" cy="2293"/>
            </a:xfrm>
            <a:custGeom>
              <a:avLst/>
              <a:gdLst>
                <a:gd name="T0" fmla="*/ 1065 w 1834"/>
                <a:gd name="T1" fmla="*/ 1236 h 2293"/>
                <a:gd name="T2" fmla="*/ 1042 w 1834"/>
                <a:gd name="T3" fmla="*/ 1163 h 2293"/>
                <a:gd name="T4" fmla="*/ 1023 w 1834"/>
                <a:gd name="T5" fmla="*/ 1089 h 2293"/>
                <a:gd name="T6" fmla="*/ 1005 w 1834"/>
                <a:gd name="T7" fmla="*/ 1014 h 2293"/>
                <a:gd name="T8" fmla="*/ 992 w 1834"/>
                <a:gd name="T9" fmla="*/ 938 h 2293"/>
                <a:gd name="T10" fmla="*/ 979 w 1834"/>
                <a:gd name="T11" fmla="*/ 862 h 2293"/>
                <a:gd name="T12" fmla="*/ 970 w 1834"/>
                <a:gd name="T13" fmla="*/ 785 h 2293"/>
                <a:gd name="T14" fmla="*/ 965 w 1834"/>
                <a:gd name="T15" fmla="*/ 708 h 2293"/>
                <a:gd name="T16" fmla="*/ 961 w 1834"/>
                <a:gd name="T17" fmla="*/ 630 h 2293"/>
                <a:gd name="T18" fmla="*/ 961 w 1834"/>
                <a:gd name="T19" fmla="*/ 551 h 2293"/>
                <a:gd name="T20" fmla="*/ 963 w 1834"/>
                <a:gd name="T21" fmla="*/ 473 h 2293"/>
                <a:gd name="T22" fmla="*/ 969 w 1834"/>
                <a:gd name="T23" fmla="*/ 394 h 2293"/>
                <a:gd name="T24" fmla="*/ 978 w 1834"/>
                <a:gd name="T25" fmla="*/ 315 h 2293"/>
                <a:gd name="T26" fmla="*/ 990 w 1834"/>
                <a:gd name="T27" fmla="*/ 236 h 2293"/>
                <a:gd name="T28" fmla="*/ 1005 w 1834"/>
                <a:gd name="T29" fmla="*/ 158 h 2293"/>
                <a:gd name="T30" fmla="*/ 1023 w 1834"/>
                <a:gd name="T31" fmla="*/ 79 h 2293"/>
                <a:gd name="T32" fmla="*/ 1043 w 1834"/>
                <a:gd name="T33" fmla="*/ 0 h 2293"/>
                <a:gd name="T34" fmla="*/ 0 w 1834"/>
                <a:gd name="T35" fmla="*/ 0 h 2293"/>
                <a:gd name="T36" fmla="*/ 79 w 1834"/>
                <a:gd name="T37" fmla="*/ 174 h 2293"/>
                <a:gd name="T38" fmla="*/ 162 w 1834"/>
                <a:gd name="T39" fmla="*/ 345 h 2293"/>
                <a:gd name="T40" fmla="*/ 252 w 1834"/>
                <a:gd name="T41" fmla="*/ 512 h 2293"/>
                <a:gd name="T42" fmla="*/ 346 w 1834"/>
                <a:gd name="T43" fmla="*/ 675 h 2293"/>
                <a:gd name="T44" fmla="*/ 445 w 1834"/>
                <a:gd name="T45" fmla="*/ 835 h 2293"/>
                <a:gd name="T46" fmla="*/ 550 w 1834"/>
                <a:gd name="T47" fmla="*/ 989 h 2293"/>
                <a:gd name="T48" fmla="*/ 659 w 1834"/>
                <a:gd name="T49" fmla="*/ 1140 h 2293"/>
                <a:gd name="T50" fmla="*/ 773 w 1834"/>
                <a:gd name="T51" fmla="*/ 1286 h 2293"/>
                <a:gd name="T52" fmla="*/ 891 w 1834"/>
                <a:gd name="T53" fmla="*/ 1428 h 2293"/>
                <a:gd name="T54" fmla="*/ 1014 w 1834"/>
                <a:gd name="T55" fmla="*/ 1565 h 2293"/>
                <a:gd name="T56" fmla="*/ 1141 w 1834"/>
                <a:gd name="T57" fmla="*/ 1699 h 2293"/>
                <a:gd name="T58" fmla="*/ 1272 w 1834"/>
                <a:gd name="T59" fmla="*/ 1827 h 2293"/>
                <a:gd name="T60" fmla="*/ 1406 w 1834"/>
                <a:gd name="T61" fmla="*/ 1951 h 2293"/>
                <a:gd name="T62" fmla="*/ 1545 w 1834"/>
                <a:gd name="T63" fmla="*/ 2069 h 2293"/>
                <a:gd name="T64" fmla="*/ 1688 w 1834"/>
                <a:gd name="T65" fmla="*/ 2184 h 2293"/>
                <a:gd name="T66" fmla="*/ 1834 w 1834"/>
                <a:gd name="T67" fmla="*/ 2293 h 2293"/>
                <a:gd name="T68" fmla="*/ 1801 w 1834"/>
                <a:gd name="T69" fmla="*/ 2269 h 2293"/>
                <a:gd name="T70" fmla="*/ 1737 w 1834"/>
                <a:gd name="T71" fmla="*/ 2219 h 2293"/>
                <a:gd name="T72" fmla="*/ 1675 w 1834"/>
                <a:gd name="T73" fmla="*/ 2167 h 2293"/>
                <a:gd name="T74" fmla="*/ 1616 w 1834"/>
                <a:gd name="T75" fmla="*/ 2112 h 2293"/>
                <a:gd name="T76" fmla="*/ 1557 w 1834"/>
                <a:gd name="T77" fmla="*/ 2054 h 2293"/>
                <a:gd name="T78" fmla="*/ 1502 w 1834"/>
                <a:gd name="T79" fmla="*/ 1995 h 2293"/>
                <a:gd name="T80" fmla="*/ 1448 w 1834"/>
                <a:gd name="T81" fmla="*/ 1933 h 2293"/>
                <a:gd name="T82" fmla="*/ 1396 w 1834"/>
                <a:gd name="T83" fmla="*/ 1869 h 2293"/>
                <a:gd name="T84" fmla="*/ 1348 w 1834"/>
                <a:gd name="T85" fmla="*/ 1801 h 2293"/>
                <a:gd name="T86" fmla="*/ 1301 w 1834"/>
                <a:gd name="T87" fmla="*/ 1733 h 2293"/>
                <a:gd name="T88" fmla="*/ 1257 w 1834"/>
                <a:gd name="T89" fmla="*/ 1662 h 2293"/>
                <a:gd name="T90" fmla="*/ 1216 w 1834"/>
                <a:gd name="T91" fmla="*/ 1590 h 2293"/>
                <a:gd name="T92" fmla="*/ 1177 w 1834"/>
                <a:gd name="T93" fmla="*/ 1514 h 2293"/>
                <a:gd name="T94" fmla="*/ 1142 w 1834"/>
                <a:gd name="T95" fmla="*/ 1437 h 2293"/>
                <a:gd name="T96" fmla="*/ 1108 w 1834"/>
                <a:gd name="T97" fmla="*/ 1358 h 2293"/>
                <a:gd name="T98" fmla="*/ 1079 w 1834"/>
                <a:gd name="T99" fmla="*/ 1277 h 2293"/>
                <a:gd name="T100" fmla="*/ 1065 w 1834"/>
                <a:gd name="T101" fmla="*/ 1236 h 2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34" h="2293">
                  <a:moveTo>
                    <a:pt x="1065" y="1236"/>
                  </a:moveTo>
                  <a:lnTo>
                    <a:pt x="1065" y="1236"/>
                  </a:lnTo>
                  <a:lnTo>
                    <a:pt x="1053" y="1199"/>
                  </a:lnTo>
                  <a:lnTo>
                    <a:pt x="1042" y="1163"/>
                  </a:lnTo>
                  <a:lnTo>
                    <a:pt x="1032" y="1126"/>
                  </a:lnTo>
                  <a:lnTo>
                    <a:pt x="1023" y="1089"/>
                  </a:lnTo>
                  <a:lnTo>
                    <a:pt x="1014" y="1051"/>
                  </a:lnTo>
                  <a:lnTo>
                    <a:pt x="1005" y="1014"/>
                  </a:lnTo>
                  <a:lnTo>
                    <a:pt x="998" y="975"/>
                  </a:lnTo>
                  <a:lnTo>
                    <a:pt x="992" y="938"/>
                  </a:lnTo>
                  <a:lnTo>
                    <a:pt x="985" y="900"/>
                  </a:lnTo>
                  <a:lnTo>
                    <a:pt x="979" y="862"/>
                  </a:lnTo>
                  <a:lnTo>
                    <a:pt x="975" y="824"/>
                  </a:lnTo>
                  <a:lnTo>
                    <a:pt x="970" y="785"/>
                  </a:lnTo>
                  <a:lnTo>
                    <a:pt x="967" y="746"/>
                  </a:lnTo>
                  <a:lnTo>
                    <a:pt x="965" y="708"/>
                  </a:lnTo>
                  <a:lnTo>
                    <a:pt x="962" y="668"/>
                  </a:lnTo>
                  <a:lnTo>
                    <a:pt x="961" y="630"/>
                  </a:lnTo>
                  <a:lnTo>
                    <a:pt x="961" y="591"/>
                  </a:lnTo>
                  <a:lnTo>
                    <a:pt x="961" y="551"/>
                  </a:lnTo>
                  <a:lnTo>
                    <a:pt x="962" y="512"/>
                  </a:lnTo>
                  <a:lnTo>
                    <a:pt x="963" y="473"/>
                  </a:lnTo>
                  <a:lnTo>
                    <a:pt x="967" y="433"/>
                  </a:lnTo>
                  <a:lnTo>
                    <a:pt x="969" y="394"/>
                  </a:lnTo>
                  <a:lnTo>
                    <a:pt x="974" y="354"/>
                  </a:lnTo>
                  <a:lnTo>
                    <a:pt x="978" y="315"/>
                  </a:lnTo>
                  <a:lnTo>
                    <a:pt x="984" y="276"/>
                  </a:lnTo>
                  <a:lnTo>
                    <a:pt x="990" y="236"/>
                  </a:lnTo>
                  <a:lnTo>
                    <a:pt x="997" y="197"/>
                  </a:lnTo>
                  <a:lnTo>
                    <a:pt x="1005" y="158"/>
                  </a:lnTo>
                  <a:lnTo>
                    <a:pt x="1013" y="118"/>
                  </a:lnTo>
                  <a:lnTo>
                    <a:pt x="1023" y="79"/>
                  </a:lnTo>
                  <a:lnTo>
                    <a:pt x="1033" y="39"/>
                  </a:lnTo>
                  <a:lnTo>
                    <a:pt x="1043" y="0"/>
                  </a:lnTo>
                  <a:lnTo>
                    <a:pt x="0" y="0"/>
                  </a:lnTo>
                  <a:lnTo>
                    <a:pt x="0" y="0"/>
                  </a:lnTo>
                  <a:lnTo>
                    <a:pt x="38" y="88"/>
                  </a:lnTo>
                  <a:lnTo>
                    <a:pt x="79" y="174"/>
                  </a:lnTo>
                  <a:lnTo>
                    <a:pt x="120" y="260"/>
                  </a:lnTo>
                  <a:lnTo>
                    <a:pt x="162" y="345"/>
                  </a:lnTo>
                  <a:lnTo>
                    <a:pt x="207" y="430"/>
                  </a:lnTo>
                  <a:lnTo>
                    <a:pt x="252" y="512"/>
                  </a:lnTo>
                  <a:lnTo>
                    <a:pt x="298" y="594"/>
                  </a:lnTo>
                  <a:lnTo>
                    <a:pt x="346" y="675"/>
                  </a:lnTo>
                  <a:lnTo>
                    <a:pt x="396" y="755"/>
                  </a:lnTo>
                  <a:lnTo>
                    <a:pt x="445" y="835"/>
                  </a:lnTo>
                  <a:lnTo>
                    <a:pt x="497" y="912"/>
                  </a:lnTo>
                  <a:lnTo>
                    <a:pt x="550" y="989"/>
                  </a:lnTo>
                  <a:lnTo>
                    <a:pt x="604" y="1065"/>
                  </a:lnTo>
                  <a:lnTo>
                    <a:pt x="659" y="1140"/>
                  </a:lnTo>
                  <a:lnTo>
                    <a:pt x="716" y="1214"/>
                  </a:lnTo>
                  <a:lnTo>
                    <a:pt x="773" y="1286"/>
                  </a:lnTo>
                  <a:lnTo>
                    <a:pt x="832" y="1358"/>
                  </a:lnTo>
                  <a:lnTo>
                    <a:pt x="891" y="1428"/>
                  </a:lnTo>
                  <a:lnTo>
                    <a:pt x="952" y="1497"/>
                  </a:lnTo>
                  <a:lnTo>
                    <a:pt x="1014" y="1565"/>
                  </a:lnTo>
                  <a:lnTo>
                    <a:pt x="1077" y="1632"/>
                  </a:lnTo>
                  <a:lnTo>
                    <a:pt x="1141" y="1699"/>
                  </a:lnTo>
                  <a:lnTo>
                    <a:pt x="1206" y="1763"/>
                  </a:lnTo>
                  <a:lnTo>
                    <a:pt x="1272" y="1827"/>
                  </a:lnTo>
                  <a:lnTo>
                    <a:pt x="1339" y="1889"/>
                  </a:lnTo>
                  <a:lnTo>
                    <a:pt x="1406" y="1951"/>
                  </a:lnTo>
                  <a:lnTo>
                    <a:pt x="1475" y="2010"/>
                  </a:lnTo>
                  <a:lnTo>
                    <a:pt x="1545" y="2069"/>
                  </a:lnTo>
                  <a:lnTo>
                    <a:pt x="1616" y="2127"/>
                  </a:lnTo>
                  <a:lnTo>
                    <a:pt x="1688" y="2184"/>
                  </a:lnTo>
                  <a:lnTo>
                    <a:pt x="1760" y="2239"/>
                  </a:lnTo>
                  <a:lnTo>
                    <a:pt x="1834" y="2293"/>
                  </a:lnTo>
                  <a:lnTo>
                    <a:pt x="1834" y="2293"/>
                  </a:lnTo>
                  <a:lnTo>
                    <a:pt x="1801" y="2269"/>
                  </a:lnTo>
                  <a:lnTo>
                    <a:pt x="1769" y="2244"/>
                  </a:lnTo>
                  <a:lnTo>
                    <a:pt x="1737" y="2219"/>
                  </a:lnTo>
                  <a:lnTo>
                    <a:pt x="1706" y="2193"/>
                  </a:lnTo>
                  <a:lnTo>
                    <a:pt x="1675" y="2167"/>
                  </a:lnTo>
                  <a:lnTo>
                    <a:pt x="1645" y="2139"/>
                  </a:lnTo>
                  <a:lnTo>
                    <a:pt x="1616" y="2112"/>
                  </a:lnTo>
                  <a:lnTo>
                    <a:pt x="1586" y="2084"/>
                  </a:lnTo>
                  <a:lnTo>
                    <a:pt x="1557" y="2054"/>
                  </a:lnTo>
                  <a:lnTo>
                    <a:pt x="1529" y="2025"/>
                  </a:lnTo>
                  <a:lnTo>
                    <a:pt x="1502" y="1995"/>
                  </a:lnTo>
                  <a:lnTo>
                    <a:pt x="1475" y="1963"/>
                  </a:lnTo>
                  <a:lnTo>
                    <a:pt x="1448" y="1933"/>
                  </a:lnTo>
                  <a:lnTo>
                    <a:pt x="1422" y="1900"/>
                  </a:lnTo>
                  <a:lnTo>
                    <a:pt x="1396" y="1869"/>
                  </a:lnTo>
                  <a:lnTo>
                    <a:pt x="1372" y="1835"/>
                  </a:lnTo>
                  <a:lnTo>
                    <a:pt x="1348" y="1801"/>
                  </a:lnTo>
                  <a:lnTo>
                    <a:pt x="1324" y="1767"/>
                  </a:lnTo>
                  <a:lnTo>
                    <a:pt x="1301" y="1733"/>
                  </a:lnTo>
                  <a:lnTo>
                    <a:pt x="1279" y="1698"/>
                  </a:lnTo>
                  <a:lnTo>
                    <a:pt x="1257" y="1662"/>
                  </a:lnTo>
                  <a:lnTo>
                    <a:pt x="1237" y="1626"/>
                  </a:lnTo>
                  <a:lnTo>
                    <a:pt x="1216" y="1590"/>
                  </a:lnTo>
                  <a:lnTo>
                    <a:pt x="1196" y="1551"/>
                  </a:lnTo>
                  <a:lnTo>
                    <a:pt x="1177" y="1514"/>
                  </a:lnTo>
                  <a:lnTo>
                    <a:pt x="1159" y="1476"/>
                  </a:lnTo>
                  <a:lnTo>
                    <a:pt x="1142" y="1437"/>
                  </a:lnTo>
                  <a:lnTo>
                    <a:pt x="1125" y="1398"/>
                  </a:lnTo>
                  <a:lnTo>
                    <a:pt x="1108" y="1358"/>
                  </a:lnTo>
                  <a:lnTo>
                    <a:pt x="1094" y="1319"/>
                  </a:lnTo>
                  <a:lnTo>
                    <a:pt x="1079" y="1277"/>
                  </a:lnTo>
                  <a:lnTo>
                    <a:pt x="1065" y="1236"/>
                  </a:lnTo>
                  <a:lnTo>
                    <a:pt x="1065" y="1236"/>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57" name="Freeform 13"/>
            <p:cNvSpPr>
              <a:spLocks/>
            </p:cNvSpPr>
            <p:nvPr userDrawn="1"/>
          </p:nvSpPr>
          <p:spPr bwMode="auto">
            <a:xfrm>
              <a:off x="3831" y="2293"/>
              <a:ext cx="1011" cy="947"/>
            </a:xfrm>
            <a:custGeom>
              <a:avLst/>
              <a:gdLst>
                <a:gd name="T0" fmla="*/ 603 w 1011"/>
                <a:gd name="T1" fmla="*/ 947 h 947"/>
                <a:gd name="T2" fmla="*/ 603 w 1011"/>
                <a:gd name="T3" fmla="*/ 947 h 947"/>
                <a:gd name="T4" fmla="*/ 633 w 1011"/>
                <a:gd name="T5" fmla="*/ 890 h 947"/>
                <a:gd name="T6" fmla="*/ 663 w 1011"/>
                <a:gd name="T7" fmla="*/ 832 h 947"/>
                <a:gd name="T8" fmla="*/ 693 w 1011"/>
                <a:gd name="T9" fmla="*/ 775 h 947"/>
                <a:gd name="T10" fmla="*/ 722 w 1011"/>
                <a:gd name="T11" fmla="*/ 716 h 947"/>
                <a:gd name="T12" fmla="*/ 750 w 1011"/>
                <a:gd name="T13" fmla="*/ 658 h 947"/>
                <a:gd name="T14" fmla="*/ 777 w 1011"/>
                <a:gd name="T15" fmla="*/ 599 h 947"/>
                <a:gd name="T16" fmla="*/ 803 w 1011"/>
                <a:gd name="T17" fmla="*/ 541 h 947"/>
                <a:gd name="T18" fmla="*/ 829 w 1011"/>
                <a:gd name="T19" fmla="*/ 481 h 947"/>
                <a:gd name="T20" fmla="*/ 854 w 1011"/>
                <a:gd name="T21" fmla="*/ 423 h 947"/>
                <a:gd name="T22" fmla="*/ 878 w 1011"/>
                <a:gd name="T23" fmla="*/ 363 h 947"/>
                <a:gd name="T24" fmla="*/ 903 w 1011"/>
                <a:gd name="T25" fmla="*/ 302 h 947"/>
                <a:gd name="T26" fmla="*/ 925 w 1011"/>
                <a:gd name="T27" fmla="*/ 243 h 947"/>
                <a:gd name="T28" fmla="*/ 948 w 1011"/>
                <a:gd name="T29" fmla="*/ 182 h 947"/>
                <a:gd name="T30" fmla="*/ 969 w 1011"/>
                <a:gd name="T31" fmla="*/ 121 h 947"/>
                <a:gd name="T32" fmla="*/ 990 w 1011"/>
                <a:gd name="T33" fmla="*/ 61 h 947"/>
                <a:gd name="T34" fmla="*/ 1011 w 1011"/>
                <a:gd name="T35" fmla="*/ 0 h 947"/>
                <a:gd name="T36" fmla="*/ 1011 w 1011"/>
                <a:gd name="T37" fmla="*/ 0 h 947"/>
                <a:gd name="T38" fmla="*/ 1011 w 1011"/>
                <a:gd name="T39" fmla="*/ 0 h 947"/>
                <a:gd name="T40" fmla="*/ 939 w 1011"/>
                <a:gd name="T41" fmla="*/ 53 h 947"/>
                <a:gd name="T42" fmla="*/ 868 w 1011"/>
                <a:gd name="T43" fmla="*/ 107 h 947"/>
                <a:gd name="T44" fmla="*/ 799 w 1011"/>
                <a:gd name="T45" fmla="*/ 161 h 947"/>
                <a:gd name="T46" fmla="*/ 731 w 1011"/>
                <a:gd name="T47" fmla="*/ 217 h 947"/>
                <a:gd name="T48" fmla="*/ 664 w 1011"/>
                <a:gd name="T49" fmla="*/ 273 h 947"/>
                <a:gd name="T50" fmla="*/ 598 w 1011"/>
                <a:gd name="T51" fmla="*/ 329 h 947"/>
                <a:gd name="T52" fmla="*/ 533 w 1011"/>
                <a:gd name="T53" fmla="*/ 388 h 947"/>
                <a:gd name="T54" fmla="*/ 470 w 1011"/>
                <a:gd name="T55" fmla="*/ 446 h 947"/>
                <a:gd name="T56" fmla="*/ 407 w 1011"/>
                <a:gd name="T57" fmla="*/ 507 h 947"/>
                <a:gd name="T58" fmla="*/ 345 w 1011"/>
                <a:gd name="T59" fmla="*/ 567 h 947"/>
                <a:gd name="T60" fmla="*/ 284 w 1011"/>
                <a:gd name="T61" fmla="*/ 629 h 947"/>
                <a:gd name="T62" fmla="*/ 226 w 1011"/>
                <a:gd name="T63" fmla="*/ 691 h 947"/>
                <a:gd name="T64" fmla="*/ 167 w 1011"/>
                <a:gd name="T65" fmla="*/ 754 h 947"/>
                <a:gd name="T66" fmla="*/ 110 w 1011"/>
                <a:gd name="T67" fmla="*/ 818 h 947"/>
                <a:gd name="T68" fmla="*/ 54 w 1011"/>
                <a:gd name="T69" fmla="*/ 882 h 947"/>
                <a:gd name="T70" fmla="*/ 0 w 1011"/>
                <a:gd name="T71" fmla="*/ 947 h 947"/>
                <a:gd name="T72" fmla="*/ 603 w 1011"/>
                <a:gd name="T73" fmla="*/ 947 h 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11" h="947">
                  <a:moveTo>
                    <a:pt x="603" y="947"/>
                  </a:moveTo>
                  <a:lnTo>
                    <a:pt x="603" y="947"/>
                  </a:lnTo>
                  <a:lnTo>
                    <a:pt x="633" y="890"/>
                  </a:lnTo>
                  <a:lnTo>
                    <a:pt x="663" y="832"/>
                  </a:lnTo>
                  <a:lnTo>
                    <a:pt x="693" y="775"/>
                  </a:lnTo>
                  <a:lnTo>
                    <a:pt x="722" y="716"/>
                  </a:lnTo>
                  <a:lnTo>
                    <a:pt x="750" y="658"/>
                  </a:lnTo>
                  <a:lnTo>
                    <a:pt x="777" y="599"/>
                  </a:lnTo>
                  <a:lnTo>
                    <a:pt x="803" y="541"/>
                  </a:lnTo>
                  <a:lnTo>
                    <a:pt x="829" y="481"/>
                  </a:lnTo>
                  <a:lnTo>
                    <a:pt x="854" y="423"/>
                  </a:lnTo>
                  <a:lnTo>
                    <a:pt x="878" y="363"/>
                  </a:lnTo>
                  <a:lnTo>
                    <a:pt x="903" y="302"/>
                  </a:lnTo>
                  <a:lnTo>
                    <a:pt x="925" y="243"/>
                  </a:lnTo>
                  <a:lnTo>
                    <a:pt x="948" y="182"/>
                  </a:lnTo>
                  <a:lnTo>
                    <a:pt x="969" y="121"/>
                  </a:lnTo>
                  <a:lnTo>
                    <a:pt x="990" y="61"/>
                  </a:lnTo>
                  <a:lnTo>
                    <a:pt x="1011" y="0"/>
                  </a:lnTo>
                  <a:lnTo>
                    <a:pt x="1011" y="0"/>
                  </a:lnTo>
                  <a:lnTo>
                    <a:pt x="1011" y="0"/>
                  </a:lnTo>
                  <a:lnTo>
                    <a:pt x="939" y="53"/>
                  </a:lnTo>
                  <a:lnTo>
                    <a:pt x="868" y="107"/>
                  </a:lnTo>
                  <a:lnTo>
                    <a:pt x="799" y="161"/>
                  </a:lnTo>
                  <a:lnTo>
                    <a:pt x="731" y="217"/>
                  </a:lnTo>
                  <a:lnTo>
                    <a:pt x="664" y="273"/>
                  </a:lnTo>
                  <a:lnTo>
                    <a:pt x="598" y="329"/>
                  </a:lnTo>
                  <a:lnTo>
                    <a:pt x="533" y="388"/>
                  </a:lnTo>
                  <a:lnTo>
                    <a:pt x="470" y="446"/>
                  </a:lnTo>
                  <a:lnTo>
                    <a:pt x="407" y="507"/>
                  </a:lnTo>
                  <a:lnTo>
                    <a:pt x="345" y="567"/>
                  </a:lnTo>
                  <a:lnTo>
                    <a:pt x="284" y="629"/>
                  </a:lnTo>
                  <a:lnTo>
                    <a:pt x="226" y="691"/>
                  </a:lnTo>
                  <a:lnTo>
                    <a:pt x="167" y="754"/>
                  </a:lnTo>
                  <a:lnTo>
                    <a:pt x="110" y="818"/>
                  </a:lnTo>
                  <a:lnTo>
                    <a:pt x="54" y="882"/>
                  </a:lnTo>
                  <a:lnTo>
                    <a:pt x="0" y="947"/>
                  </a:lnTo>
                  <a:lnTo>
                    <a:pt x="603" y="947"/>
                  </a:lnTo>
                  <a:close/>
                </a:path>
              </a:pathLst>
            </a:custGeom>
            <a:solidFill>
              <a:srgbClr val="5876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grpSp>
      <p:grpSp>
        <p:nvGrpSpPr>
          <p:cNvPr id="3" name="Group 4"/>
          <p:cNvGrpSpPr>
            <a:grpSpLocks noChangeAspect="1"/>
          </p:cNvGrpSpPr>
          <p:nvPr userDrawn="1"/>
        </p:nvGrpSpPr>
        <p:grpSpPr bwMode="auto">
          <a:xfrm>
            <a:off x="703264" y="836086"/>
            <a:ext cx="3076578" cy="1193803"/>
            <a:chOff x="443" y="395"/>
            <a:chExt cx="1938" cy="564"/>
          </a:xfrm>
        </p:grpSpPr>
        <p:sp>
          <p:nvSpPr>
            <p:cNvPr id="4" name="AutoShape 3"/>
            <p:cNvSpPr>
              <a:spLocks noChangeAspect="1" noChangeArrowheads="1" noTextEdit="1"/>
            </p:cNvSpPr>
            <p:nvPr userDrawn="1"/>
          </p:nvSpPr>
          <p:spPr bwMode="auto">
            <a:xfrm>
              <a:off x="443" y="395"/>
              <a:ext cx="1938" cy="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5" name="Freeform 5"/>
            <p:cNvSpPr>
              <a:spLocks/>
            </p:cNvSpPr>
            <p:nvPr userDrawn="1"/>
          </p:nvSpPr>
          <p:spPr bwMode="auto">
            <a:xfrm>
              <a:off x="963" y="562"/>
              <a:ext cx="102" cy="89"/>
            </a:xfrm>
            <a:custGeom>
              <a:avLst/>
              <a:gdLst>
                <a:gd name="T0" fmla="*/ 83 w 102"/>
                <a:gd name="T1" fmla="*/ 17 h 89"/>
                <a:gd name="T2" fmla="*/ 53 w 102"/>
                <a:gd name="T3" fmla="*/ 89 h 89"/>
                <a:gd name="T4" fmla="*/ 49 w 102"/>
                <a:gd name="T5" fmla="*/ 89 h 89"/>
                <a:gd name="T6" fmla="*/ 17 w 102"/>
                <a:gd name="T7" fmla="*/ 17 h 89"/>
                <a:gd name="T8" fmla="*/ 17 w 102"/>
                <a:gd name="T9" fmla="*/ 17 h 89"/>
                <a:gd name="T10" fmla="*/ 15 w 102"/>
                <a:gd name="T11" fmla="*/ 11 h 89"/>
                <a:gd name="T12" fmla="*/ 12 w 102"/>
                <a:gd name="T13" fmla="*/ 8 h 89"/>
                <a:gd name="T14" fmla="*/ 7 w 102"/>
                <a:gd name="T15" fmla="*/ 5 h 89"/>
                <a:gd name="T16" fmla="*/ 0 w 102"/>
                <a:gd name="T17" fmla="*/ 5 h 89"/>
                <a:gd name="T18" fmla="*/ 0 w 102"/>
                <a:gd name="T19" fmla="*/ 0 h 89"/>
                <a:gd name="T20" fmla="*/ 48 w 102"/>
                <a:gd name="T21" fmla="*/ 0 h 89"/>
                <a:gd name="T22" fmla="*/ 48 w 102"/>
                <a:gd name="T23" fmla="*/ 5 h 89"/>
                <a:gd name="T24" fmla="*/ 48 w 102"/>
                <a:gd name="T25" fmla="*/ 5 h 89"/>
                <a:gd name="T26" fmla="*/ 40 w 102"/>
                <a:gd name="T27" fmla="*/ 5 h 89"/>
                <a:gd name="T28" fmla="*/ 35 w 102"/>
                <a:gd name="T29" fmla="*/ 8 h 89"/>
                <a:gd name="T30" fmla="*/ 35 w 102"/>
                <a:gd name="T31" fmla="*/ 9 h 89"/>
                <a:gd name="T32" fmla="*/ 35 w 102"/>
                <a:gd name="T33" fmla="*/ 11 h 89"/>
                <a:gd name="T34" fmla="*/ 37 w 102"/>
                <a:gd name="T35" fmla="*/ 16 h 89"/>
                <a:gd name="T36" fmla="*/ 56 w 102"/>
                <a:gd name="T37" fmla="*/ 63 h 89"/>
                <a:gd name="T38" fmla="*/ 77 w 102"/>
                <a:gd name="T39" fmla="*/ 16 h 89"/>
                <a:gd name="T40" fmla="*/ 77 w 102"/>
                <a:gd name="T41" fmla="*/ 16 h 89"/>
                <a:gd name="T42" fmla="*/ 78 w 102"/>
                <a:gd name="T43" fmla="*/ 11 h 89"/>
                <a:gd name="T44" fmla="*/ 78 w 102"/>
                <a:gd name="T45" fmla="*/ 9 h 89"/>
                <a:gd name="T46" fmla="*/ 77 w 102"/>
                <a:gd name="T47" fmla="*/ 8 h 89"/>
                <a:gd name="T48" fmla="*/ 73 w 102"/>
                <a:gd name="T49" fmla="*/ 5 h 89"/>
                <a:gd name="T50" fmla="*/ 66 w 102"/>
                <a:gd name="T51" fmla="*/ 5 h 89"/>
                <a:gd name="T52" fmla="*/ 66 w 102"/>
                <a:gd name="T53" fmla="*/ 0 h 89"/>
                <a:gd name="T54" fmla="*/ 102 w 102"/>
                <a:gd name="T55" fmla="*/ 0 h 89"/>
                <a:gd name="T56" fmla="*/ 102 w 102"/>
                <a:gd name="T57" fmla="*/ 5 h 89"/>
                <a:gd name="T58" fmla="*/ 102 w 102"/>
                <a:gd name="T59" fmla="*/ 5 h 89"/>
                <a:gd name="T60" fmla="*/ 94 w 102"/>
                <a:gd name="T61" fmla="*/ 5 h 89"/>
                <a:gd name="T62" fmla="*/ 91 w 102"/>
                <a:gd name="T63" fmla="*/ 8 h 89"/>
                <a:gd name="T64" fmla="*/ 87 w 102"/>
                <a:gd name="T65" fmla="*/ 11 h 89"/>
                <a:gd name="T66" fmla="*/ 83 w 102"/>
                <a:gd name="T67" fmla="*/ 17 h 89"/>
                <a:gd name="T68" fmla="*/ 83 w 102"/>
                <a:gd name="T69" fmla="*/ 17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2" h="89">
                  <a:moveTo>
                    <a:pt x="83" y="17"/>
                  </a:moveTo>
                  <a:lnTo>
                    <a:pt x="53" y="89"/>
                  </a:lnTo>
                  <a:lnTo>
                    <a:pt x="49" y="89"/>
                  </a:lnTo>
                  <a:lnTo>
                    <a:pt x="17" y="17"/>
                  </a:lnTo>
                  <a:lnTo>
                    <a:pt x="17" y="17"/>
                  </a:lnTo>
                  <a:lnTo>
                    <a:pt x="15" y="11"/>
                  </a:lnTo>
                  <a:lnTo>
                    <a:pt x="12" y="8"/>
                  </a:lnTo>
                  <a:lnTo>
                    <a:pt x="7" y="5"/>
                  </a:lnTo>
                  <a:lnTo>
                    <a:pt x="0" y="5"/>
                  </a:lnTo>
                  <a:lnTo>
                    <a:pt x="0" y="0"/>
                  </a:lnTo>
                  <a:lnTo>
                    <a:pt x="48" y="0"/>
                  </a:lnTo>
                  <a:lnTo>
                    <a:pt x="48" y="5"/>
                  </a:lnTo>
                  <a:lnTo>
                    <a:pt x="48" y="5"/>
                  </a:lnTo>
                  <a:lnTo>
                    <a:pt x="40" y="5"/>
                  </a:lnTo>
                  <a:lnTo>
                    <a:pt x="35" y="8"/>
                  </a:lnTo>
                  <a:lnTo>
                    <a:pt x="35" y="9"/>
                  </a:lnTo>
                  <a:lnTo>
                    <a:pt x="35" y="11"/>
                  </a:lnTo>
                  <a:lnTo>
                    <a:pt x="37" y="16"/>
                  </a:lnTo>
                  <a:lnTo>
                    <a:pt x="56" y="63"/>
                  </a:lnTo>
                  <a:lnTo>
                    <a:pt x="77" y="16"/>
                  </a:lnTo>
                  <a:lnTo>
                    <a:pt x="77" y="16"/>
                  </a:lnTo>
                  <a:lnTo>
                    <a:pt x="78" y="11"/>
                  </a:lnTo>
                  <a:lnTo>
                    <a:pt x="78" y="9"/>
                  </a:lnTo>
                  <a:lnTo>
                    <a:pt x="77" y="8"/>
                  </a:lnTo>
                  <a:lnTo>
                    <a:pt x="73" y="5"/>
                  </a:lnTo>
                  <a:lnTo>
                    <a:pt x="66" y="5"/>
                  </a:lnTo>
                  <a:lnTo>
                    <a:pt x="66" y="0"/>
                  </a:lnTo>
                  <a:lnTo>
                    <a:pt x="102" y="0"/>
                  </a:lnTo>
                  <a:lnTo>
                    <a:pt x="102" y="5"/>
                  </a:lnTo>
                  <a:lnTo>
                    <a:pt x="102" y="5"/>
                  </a:lnTo>
                  <a:lnTo>
                    <a:pt x="94" y="5"/>
                  </a:lnTo>
                  <a:lnTo>
                    <a:pt x="91" y="8"/>
                  </a:lnTo>
                  <a:lnTo>
                    <a:pt x="87" y="11"/>
                  </a:lnTo>
                  <a:lnTo>
                    <a:pt x="83" y="17"/>
                  </a:lnTo>
                  <a:lnTo>
                    <a:pt x="83" y="17"/>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6" name="Freeform 6"/>
            <p:cNvSpPr>
              <a:spLocks noEditPoints="1"/>
            </p:cNvSpPr>
            <p:nvPr userDrawn="1"/>
          </p:nvSpPr>
          <p:spPr bwMode="auto">
            <a:xfrm>
              <a:off x="1054" y="560"/>
              <a:ext cx="100" cy="89"/>
            </a:xfrm>
            <a:custGeom>
              <a:avLst/>
              <a:gdLst>
                <a:gd name="T0" fmla="*/ 23 w 100"/>
                <a:gd name="T1" fmla="*/ 73 h 89"/>
                <a:gd name="T2" fmla="*/ 23 w 100"/>
                <a:gd name="T3" fmla="*/ 73 h 89"/>
                <a:gd name="T4" fmla="*/ 22 w 100"/>
                <a:gd name="T5" fmla="*/ 79 h 89"/>
                <a:gd name="T6" fmla="*/ 22 w 100"/>
                <a:gd name="T7" fmla="*/ 80 h 89"/>
                <a:gd name="T8" fmla="*/ 23 w 100"/>
                <a:gd name="T9" fmla="*/ 82 h 89"/>
                <a:gd name="T10" fmla="*/ 26 w 100"/>
                <a:gd name="T11" fmla="*/ 84 h 89"/>
                <a:gd name="T12" fmla="*/ 34 w 100"/>
                <a:gd name="T13" fmla="*/ 84 h 89"/>
                <a:gd name="T14" fmla="*/ 34 w 100"/>
                <a:gd name="T15" fmla="*/ 89 h 89"/>
                <a:gd name="T16" fmla="*/ 0 w 100"/>
                <a:gd name="T17" fmla="*/ 89 h 89"/>
                <a:gd name="T18" fmla="*/ 0 w 100"/>
                <a:gd name="T19" fmla="*/ 84 h 89"/>
                <a:gd name="T20" fmla="*/ 0 w 100"/>
                <a:gd name="T21" fmla="*/ 84 h 89"/>
                <a:gd name="T22" fmla="*/ 6 w 100"/>
                <a:gd name="T23" fmla="*/ 84 h 89"/>
                <a:gd name="T24" fmla="*/ 11 w 100"/>
                <a:gd name="T25" fmla="*/ 82 h 89"/>
                <a:gd name="T26" fmla="*/ 14 w 100"/>
                <a:gd name="T27" fmla="*/ 78 h 89"/>
                <a:gd name="T28" fmla="*/ 17 w 100"/>
                <a:gd name="T29" fmla="*/ 72 h 89"/>
                <a:gd name="T30" fmla="*/ 48 w 100"/>
                <a:gd name="T31" fmla="*/ 0 h 89"/>
                <a:gd name="T32" fmla="*/ 51 w 100"/>
                <a:gd name="T33" fmla="*/ 0 h 89"/>
                <a:gd name="T34" fmla="*/ 83 w 100"/>
                <a:gd name="T35" fmla="*/ 72 h 89"/>
                <a:gd name="T36" fmla="*/ 83 w 100"/>
                <a:gd name="T37" fmla="*/ 72 h 89"/>
                <a:gd name="T38" fmla="*/ 85 w 100"/>
                <a:gd name="T39" fmla="*/ 78 h 89"/>
                <a:gd name="T40" fmla="*/ 89 w 100"/>
                <a:gd name="T41" fmla="*/ 82 h 89"/>
                <a:gd name="T42" fmla="*/ 93 w 100"/>
                <a:gd name="T43" fmla="*/ 84 h 89"/>
                <a:gd name="T44" fmla="*/ 100 w 100"/>
                <a:gd name="T45" fmla="*/ 84 h 89"/>
                <a:gd name="T46" fmla="*/ 100 w 100"/>
                <a:gd name="T47" fmla="*/ 89 h 89"/>
                <a:gd name="T48" fmla="*/ 53 w 100"/>
                <a:gd name="T49" fmla="*/ 89 h 89"/>
                <a:gd name="T50" fmla="*/ 53 w 100"/>
                <a:gd name="T51" fmla="*/ 84 h 89"/>
                <a:gd name="T52" fmla="*/ 53 w 100"/>
                <a:gd name="T53" fmla="*/ 84 h 89"/>
                <a:gd name="T54" fmla="*/ 61 w 100"/>
                <a:gd name="T55" fmla="*/ 84 h 89"/>
                <a:gd name="T56" fmla="*/ 64 w 100"/>
                <a:gd name="T57" fmla="*/ 82 h 89"/>
                <a:gd name="T58" fmla="*/ 66 w 100"/>
                <a:gd name="T59" fmla="*/ 80 h 89"/>
                <a:gd name="T60" fmla="*/ 66 w 100"/>
                <a:gd name="T61" fmla="*/ 78 h 89"/>
                <a:gd name="T62" fmla="*/ 64 w 100"/>
                <a:gd name="T63" fmla="*/ 73 h 89"/>
                <a:gd name="T64" fmla="*/ 58 w 100"/>
                <a:gd name="T65" fmla="*/ 60 h 89"/>
                <a:gd name="T66" fmla="*/ 29 w 100"/>
                <a:gd name="T67" fmla="*/ 60 h 89"/>
                <a:gd name="T68" fmla="*/ 23 w 100"/>
                <a:gd name="T69" fmla="*/ 73 h 89"/>
                <a:gd name="T70" fmla="*/ 44 w 100"/>
                <a:gd name="T71" fmla="*/ 27 h 89"/>
                <a:gd name="T72" fmla="*/ 33 w 100"/>
                <a:gd name="T73" fmla="*/ 54 h 89"/>
                <a:gd name="T74" fmla="*/ 56 w 100"/>
                <a:gd name="T75" fmla="*/ 54 h 89"/>
                <a:gd name="T76" fmla="*/ 44 w 100"/>
                <a:gd name="T77" fmla="*/ 27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0" h="89">
                  <a:moveTo>
                    <a:pt x="23" y="73"/>
                  </a:moveTo>
                  <a:lnTo>
                    <a:pt x="23" y="73"/>
                  </a:lnTo>
                  <a:lnTo>
                    <a:pt x="22" y="79"/>
                  </a:lnTo>
                  <a:lnTo>
                    <a:pt x="22" y="80"/>
                  </a:lnTo>
                  <a:lnTo>
                    <a:pt x="23" y="82"/>
                  </a:lnTo>
                  <a:lnTo>
                    <a:pt x="26" y="84"/>
                  </a:lnTo>
                  <a:lnTo>
                    <a:pt x="34" y="84"/>
                  </a:lnTo>
                  <a:lnTo>
                    <a:pt x="34" y="89"/>
                  </a:lnTo>
                  <a:lnTo>
                    <a:pt x="0" y="89"/>
                  </a:lnTo>
                  <a:lnTo>
                    <a:pt x="0" y="84"/>
                  </a:lnTo>
                  <a:lnTo>
                    <a:pt x="0" y="84"/>
                  </a:lnTo>
                  <a:lnTo>
                    <a:pt x="6" y="84"/>
                  </a:lnTo>
                  <a:lnTo>
                    <a:pt x="11" y="82"/>
                  </a:lnTo>
                  <a:lnTo>
                    <a:pt x="14" y="78"/>
                  </a:lnTo>
                  <a:lnTo>
                    <a:pt x="17" y="72"/>
                  </a:lnTo>
                  <a:lnTo>
                    <a:pt x="48" y="0"/>
                  </a:lnTo>
                  <a:lnTo>
                    <a:pt x="51" y="0"/>
                  </a:lnTo>
                  <a:lnTo>
                    <a:pt x="83" y="72"/>
                  </a:lnTo>
                  <a:lnTo>
                    <a:pt x="83" y="72"/>
                  </a:lnTo>
                  <a:lnTo>
                    <a:pt x="85" y="78"/>
                  </a:lnTo>
                  <a:lnTo>
                    <a:pt x="89" y="82"/>
                  </a:lnTo>
                  <a:lnTo>
                    <a:pt x="93" y="84"/>
                  </a:lnTo>
                  <a:lnTo>
                    <a:pt x="100" y="84"/>
                  </a:lnTo>
                  <a:lnTo>
                    <a:pt x="100" y="89"/>
                  </a:lnTo>
                  <a:lnTo>
                    <a:pt x="53" y="89"/>
                  </a:lnTo>
                  <a:lnTo>
                    <a:pt x="53" y="84"/>
                  </a:lnTo>
                  <a:lnTo>
                    <a:pt x="53" y="84"/>
                  </a:lnTo>
                  <a:lnTo>
                    <a:pt x="61" y="84"/>
                  </a:lnTo>
                  <a:lnTo>
                    <a:pt x="64" y="82"/>
                  </a:lnTo>
                  <a:lnTo>
                    <a:pt x="66" y="80"/>
                  </a:lnTo>
                  <a:lnTo>
                    <a:pt x="66" y="78"/>
                  </a:lnTo>
                  <a:lnTo>
                    <a:pt x="64" y="73"/>
                  </a:lnTo>
                  <a:lnTo>
                    <a:pt x="58" y="60"/>
                  </a:lnTo>
                  <a:lnTo>
                    <a:pt x="29" y="60"/>
                  </a:lnTo>
                  <a:lnTo>
                    <a:pt x="23" y="73"/>
                  </a:lnTo>
                  <a:close/>
                  <a:moveTo>
                    <a:pt x="44" y="27"/>
                  </a:moveTo>
                  <a:lnTo>
                    <a:pt x="33" y="54"/>
                  </a:lnTo>
                  <a:lnTo>
                    <a:pt x="56" y="54"/>
                  </a:lnTo>
                  <a:lnTo>
                    <a:pt x="44" y="27"/>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7" name="Freeform 7"/>
            <p:cNvSpPr>
              <a:spLocks/>
            </p:cNvSpPr>
            <p:nvPr userDrawn="1"/>
          </p:nvSpPr>
          <p:spPr bwMode="auto">
            <a:xfrm>
              <a:off x="1165" y="562"/>
              <a:ext cx="83" cy="87"/>
            </a:xfrm>
            <a:custGeom>
              <a:avLst/>
              <a:gdLst>
                <a:gd name="T0" fmla="*/ 0 w 83"/>
                <a:gd name="T1" fmla="*/ 5 h 87"/>
                <a:gd name="T2" fmla="*/ 0 w 83"/>
                <a:gd name="T3" fmla="*/ 0 h 87"/>
                <a:gd name="T4" fmla="*/ 45 w 83"/>
                <a:gd name="T5" fmla="*/ 0 h 87"/>
                <a:gd name="T6" fmla="*/ 45 w 83"/>
                <a:gd name="T7" fmla="*/ 5 h 87"/>
                <a:gd name="T8" fmla="*/ 45 w 83"/>
                <a:gd name="T9" fmla="*/ 5 h 87"/>
                <a:gd name="T10" fmla="*/ 38 w 83"/>
                <a:gd name="T11" fmla="*/ 5 h 87"/>
                <a:gd name="T12" fmla="*/ 35 w 83"/>
                <a:gd name="T13" fmla="*/ 6 h 87"/>
                <a:gd name="T14" fmla="*/ 34 w 83"/>
                <a:gd name="T15" fmla="*/ 8 h 87"/>
                <a:gd name="T16" fmla="*/ 32 w 83"/>
                <a:gd name="T17" fmla="*/ 12 h 87"/>
                <a:gd name="T18" fmla="*/ 32 w 83"/>
                <a:gd name="T19" fmla="*/ 21 h 87"/>
                <a:gd name="T20" fmla="*/ 32 w 83"/>
                <a:gd name="T21" fmla="*/ 64 h 87"/>
                <a:gd name="T22" fmla="*/ 32 w 83"/>
                <a:gd name="T23" fmla="*/ 64 h 87"/>
                <a:gd name="T24" fmla="*/ 32 w 83"/>
                <a:gd name="T25" fmla="*/ 72 h 87"/>
                <a:gd name="T26" fmla="*/ 34 w 83"/>
                <a:gd name="T27" fmla="*/ 77 h 87"/>
                <a:gd name="T28" fmla="*/ 35 w 83"/>
                <a:gd name="T29" fmla="*/ 78 h 87"/>
                <a:gd name="T30" fmla="*/ 38 w 83"/>
                <a:gd name="T31" fmla="*/ 80 h 87"/>
                <a:gd name="T32" fmla="*/ 45 w 83"/>
                <a:gd name="T33" fmla="*/ 81 h 87"/>
                <a:gd name="T34" fmla="*/ 62 w 83"/>
                <a:gd name="T35" fmla="*/ 81 h 87"/>
                <a:gd name="T36" fmla="*/ 62 w 83"/>
                <a:gd name="T37" fmla="*/ 81 h 87"/>
                <a:gd name="T38" fmla="*/ 70 w 83"/>
                <a:gd name="T39" fmla="*/ 80 h 87"/>
                <a:gd name="T40" fmla="*/ 74 w 83"/>
                <a:gd name="T41" fmla="*/ 77 h 87"/>
                <a:gd name="T42" fmla="*/ 77 w 83"/>
                <a:gd name="T43" fmla="*/ 75 h 87"/>
                <a:gd name="T44" fmla="*/ 78 w 83"/>
                <a:gd name="T45" fmla="*/ 70 h 87"/>
                <a:gd name="T46" fmla="*/ 79 w 83"/>
                <a:gd name="T47" fmla="*/ 66 h 87"/>
                <a:gd name="T48" fmla="*/ 83 w 83"/>
                <a:gd name="T49" fmla="*/ 66 h 87"/>
                <a:gd name="T50" fmla="*/ 82 w 83"/>
                <a:gd name="T51" fmla="*/ 87 h 87"/>
                <a:gd name="T52" fmla="*/ 0 w 83"/>
                <a:gd name="T53" fmla="*/ 87 h 87"/>
                <a:gd name="T54" fmla="*/ 0 w 83"/>
                <a:gd name="T55" fmla="*/ 82 h 87"/>
                <a:gd name="T56" fmla="*/ 0 w 83"/>
                <a:gd name="T57" fmla="*/ 82 h 87"/>
                <a:gd name="T58" fmla="*/ 7 w 83"/>
                <a:gd name="T59" fmla="*/ 82 h 87"/>
                <a:gd name="T60" fmla="*/ 10 w 83"/>
                <a:gd name="T61" fmla="*/ 81 h 87"/>
                <a:gd name="T62" fmla="*/ 11 w 83"/>
                <a:gd name="T63" fmla="*/ 80 h 87"/>
                <a:gd name="T64" fmla="*/ 13 w 83"/>
                <a:gd name="T65" fmla="*/ 75 h 87"/>
                <a:gd name="T66" fmla="*/ 13 w 83"/>
                <a:gd name="T67" fmla="*/ 66 h 87"/>
                <a:gd name="T68" fmla="*/ 13 w 83"/>
                <a:gd name="T69" fmla="*/ 21 h 87"/>
                <a:gd name="T70" fmla="*/ 13 w 83"/>
                <a:gd name="T71" fmla="*/ 21 h 87"/>
                <a:gd name="T72" fmla="*/ 13 w 83"/>
                <a:gd name="T73" fmla="*/ 12 h 87"/>
                <a:gd name="T74" fmla="*/ 11 w 83"/>
                <a:gd name="T75" fmla="*/ 8 h 87"/>
                <a:gd name="T76" fmla="*/ 10 w 83"/>
                <a:gd name="T77" fmla="*/ 6 h 87"/>
                <a:gd name="T78" fmla="*/ 7 w 83"/>
                <a:gd name="T79" fmla="*/ 5 h 87"/>
                <a:gd name="T80" fmla="*/ 0 w 83"/>
                <a:gd name="T81" fmla="*/ 5 h 87"/>
                <a:gd name="T82" fmla="*/ 0 w 83"/>
                <a:gd name="T83" fmla="*/ 5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3" h="87">
                  <a:moveTo>
                    <a:pt x="0" y="5"/>
                  </a:moveTo>
                  <a:lnTo>
                    <a:pt x="0" y="0"/>
                  </a:lnTo>
                  <a:lnTo>
                    <a:pt x="45" y="0"/>
                  </a:lnTo>
                  <a:lnTo>
                    <a:pt x="45" y="5"/>
                  </a:lnTo>
                  <a:lnTo>
                    <a:pt x="45" y="5"/>
                  </a:lnTo>
                  <a:lnTo>
                    <a:pt x="38" y="5"/>
                  </a:lnTo>
                  <a:lnTo>
                    <a:pt x="35" y="6"/>
                  </a:lnTo>
                  <a:lnTo>
                    <a:pt x="34" y="8"/>
                  </a:lnTo>
                  <a:lnTo>
                    <a:pt x="32" y="12"/>
                  </a:lnTo>
                  <a:lnTo>
                    <a:pt x="32" y="21"/>
                  </a:lnTo>
                  <a:lnTo>
                    <a:pt x="32" y="64"/>
                  </a:lnTo>
                  <a:lnTo>
                    <a:pt x="32" y="64"/>
                  </a:lnTo>
                  <a:lnTo>
                    <a:pt x="32" y="72"/>
                  </a:lnTo>
                  <a:lnTo>
                    <a:pt x="34" y="77"/>
                  </a:lnTo>
                  <a:lnTo>
                    <a:pt x="35" y="78"/>
                  </a:lnTo>
                  <a:lnTo>
                    <a:pt x="38" y="80"/>
                  </a:lnTo>
                  <a:lnTo>
                    <a:pt x="45" y="81"/>
                  </a:lnTo>
                  <a:lnTo>
                    <a:pt x="62" y="81"/>
                  </a:lnTo>
                  <a:lnTo>
                    <a:pt x="62" y="81"/>
                  </a:lnTo>
                  <a:lnTo>
                    <a:pt x="70" y="80"/>
                  </a:lnTo>
                  <a:lnTo>
                    <a:pt x="74" y="77"/>
                  </a:lnTo>
                  <a:lnTo>
                    <a:pt x="77" y="75"/>
                  </a:lnTo>
                  <a:lnTo>
                    <a:pt x="78" y="70"/>
                  </a:lnTo>
                  <a:lnTo>
                    <a:pt x="79" y="66"/>
                  </a:lnTo>
                  <a:lnTo>
                    <a:pt x="83" y="66"/>
                  </a:lnTo>
                  <a:lnTo>
                    <a:pt x="82" y="87"/>
                  </a:lnTo>
                  <a:lnTo>
                    <a:pt x="0" y="87"/>
                  </a:lnTo>
                  <a:lnTo>
                    <a:pt x="0" y="82"/>
                  </a:lnTo>
                  <a:lnTo>
                    <a:pt x="0" y="82"/>
                  </a:lnTo>
                  <a:lnTo>
                    <a:pt x="7" y="82"/>
                  </a:lnTo>
                  <a:lnTo>
                    <a:pt x="10" y="81"/>
                  </a:lnTo>
                  <a:lnTo>
                    <a:pt x="11" y="80"/>
                  </a:lnTo>
                  <a:lnTo>
                    <a:pt x="13" y="75"/>
                  </a:lnTo>
                  <a:lnTo>
                    <a:pt x="13" y="66"/>
                  </a:lnTo>
                  <a:lnTo>
                    <a:pt x="13" y="21"/>
                  </a:lnTo>
                  <a:lnTo>
                    <a:pt x="13" y="21"/>
                  </a:lnTo>
                  <a:lnTo>
                    <a:pt x="13" y="12"/>
                  </a:lnTo>
                  <a:lnTo>
                    <a:pt x="11" y="8"/>
                  </a:lnTo>
                  <a:lnTo>
                    <a:pt x="10" y="6"/>
                  </a:lnTo>
                  <a:lnTo>
                    <a:pt x="7" y="5"/>
                  </a:lnTo>
                  <a:lnTo>
                    <a:pt x="0" y="5"/>
                  </a:lnTo>
                  <a:lnTo>
                    <a:pt x="0" y="5"/>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8" name="Freeform 8"/>
            <p:cNvSpPr>
              <a:spLocks/>
            </p:cNvSpPr>
            <p:nvPr userDrawn="1"/>
          </p:nvSpPr>
          <p:spPr bwMode="auto">
            <a:xfrm>
              <a:off x="1249" y="562"/>
              <a:ext cx="90" cy="87"/>
            </a:xfrm>
            <a:custGeom>
              <a:avLst/>
              <a:gdLst>
                <a:gd name="T0" fmla="*/ 90 w 90"/>
                <a:gd name="T1" fmla="*/ 21 h 87"/>
                <a:gd name="T2" fmla="*/ 86 w 90"/>
                <a:gd name="T3" fmla="*/ 21 h 87"/>
                <a:gd name="T4" fmla="*/ 85 w 90"/>
                <a:gd name="T5" fmla="*/ 19 h 87"/>
                <a:gd name="T6" fmla="*/ 85 w 90"/>
                <a:gd name="T7" fmla="*/ 19 h 87"/>
                <a:gd name="T8" fmla="*/ 83 w 90"/>
                <a:gd name="T9" fmla="*/ 12 h 87"/>
                <a:gd name="T10" fmla="*/ 81 w 90"/>
                <a:gd name="T11" fmla="*/ 10 h 87"/>
                <a:gd name="T12" fmla="*/ 76 w 90"/>
                <a:gd name="T13" fmla="*/ 8 h 87"/>
                <a:gd name="T14" fmla="*/ 69 w 90"/>
                <a:gd name="T15" fmla="*/ 8 h 87"/>
                <a:gd name="T16" fmla="*/ 54 w 90"/>
                <a:gd name="T17" fmla="*/ 8 h 87"/>
                <a:gd name="T18" fmla="*/ 54 w 90"/>
                <a:gd name="T19" fmla="*/ 66 h 87"/>
                <a:gd name="T20" fmla="*/ 54 w 90"/>
                <a:gd name="T21" fmla="*/ 66 h 87"/>
                <a:gd name="T22" fmla="*/ 54 w 90"/>
                <a:gd name="T23" fmla="*/ 75 h 87"/>
                <a:gd name="T24" fmla="*/ 57 w 90"/>
                <a:gd name="T25" fmla="*/ 80 h 87"/>
                <a:gd name="T26" fmla="*/ 58 w 90"/>
                <a:gd name="T27" fmla="*/ 81 h 87"/>
                <a:gd name="T28" fmla="*/ 60 w 90"/>
                <a:gd name="T29" fmla="*/ 82 h 87"/>
                <a:gd name="T30" fmla="*/ 68 w 90"/>
                <a:gd name="T31" fmla="*/ 82 h 87"/>
                <a:gd name="T32" fmla="*/ 68 w 90"/>
                <a:gd name="T33" fmla="*/ 87 h 87"/>
                <a:gd name="T34" fmla="*/ 22 w 90"/>
                <a:gd name="T35" fmla="*/ 87 h 87"/>
                <a:gd name="T36" fmla="*/ 22 w 90"/>
                <a:gd name="T37" fmla="*/ 82 h 87"/>
                <a:gd name="T38" fmla="*/ 22 w 90"/>
                <a:gd name="T39" fmla="*/ 82 h 87"/>
                <a:gd name="T40" fmla="*/ 30 w 90"/>
                <a:gd name="T41" fmla="*/ 82 h 87"/>
                <a:gd name="T42" fmla="*/ 32 w 90"/>
                <a:gd name="T43" fmla="*/ 81 h 87"/>
                <a:gd name="T44" fmla="*/ 33 w 90"/>
                <a:gd name="T45" fmla="*/ 80 h 87"/>
                <a:gd name="T46" fmla="*/ 36 w 90"/>
                <a:gd name="T47" fmla="*/ 75 h 87"/>
                <a:gd name="T48" fmla="*/ 36 w 90"/>
                <a:gd name="T49" fmla="*/ 66 h 87"/>
                <a:gd name="T50" fmla="*/ 36 w 90"/>
                <a:gd name="T51" fmla="*/ 8 h 87"/>
                <a:gd name="T52" fmla="*/ 21 w 90"/>
                <a:gd name="T53" fmla="*/ 8 h 87"/>
                <a:gd name="T54" fmla="*/ 21 w 90"/>
                <a:gd name="T55" fmla="*/ 8 h 87"/>
                <a:gd name="T56" fmla="*/ 14 w 90"/>
                <a:gd name="T57" fmla="*/ 8 h 87"/>
                <a:gd name="T58" fmla="*/ 9 w 90"/>
                <a:gd name="T59" fmla="*/ 10 h 87"/>
                <a:gd name="T60" fmla="*/ 6 w 90"/>
                <a:gd name="T61" fmla="*/ 12 h 87"/>
                <a:gd name="T62" fmla="*/ 5 w 90"/>
                <a:gd name="T63" fmla="*/ 19 h 87"/>
                <a:gd name="T64" fmla="*/ 4 w 90"/>
                <a:gd name="T65" fmla="*/ 21 h 87"/>
                <a:gd name="T66" fmla="*/ 0 w 90"/>
                <a:gd name="T67" fmla="*/ 21 h 87"/>
                <a:gd name="T68" fmla="*/ 2 w 90"/>
                <a:gd name="T69" fmla="*/ 0 h 87"/>
                <a:gd name="T70" fmla="*/ 88 w 90"/>
                <a:gd name="T71" fmla="*/ 0 h 87"/>
                <a:gd name="T72" fmla="*/ 90 w 90"/>
                <a:gd name="T73" fmla="*/ 2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 h="87">
                  <a:moveTo>
                    <a:pt x="90" y="21"/>
                  </a:moveTo>
                  <a:lnTo>
                    <a:pt x="86" y="21"/>
                  </a:lnTo>
                  <a:lnTo>
                    <a:pt x="85" y="19"/>
                  </a:lnTo>
                  <a:lnTo>
                    <a:pt x="85" y="19"/>
                  </a:lnTo>
                  <a:lnTo>
                    <a:pt x="83" y="12"/>
                  </a:lnTo>
                  <a:lnTo>
                    <a:pt x="81" y="10"/>
                  </a:lnTo>
                  <a:lnTo>
                    <a:pt x="76" y="8"/>
                  </a:lnTo>
                  <a:lnTo>
                    <a:pt x="69" y="8"/>
                  </a:lnTo>
                  <a:lnTo>
                    <a:pt x="54" y="8"/>
                  </a:lnTo>
                  <a:lnTo>
                    <a:pt x="54" y="66"/>
                  </a:lnTo>
                  <a:lnTo>
                    <a:pt x="54" y="66"/>
                  </a:lnTo>
                  <a:lnTo>
                    <a:pt x="54" y="75"/>
                  </a:lnTo>
                  <a:lnTo>
                    <a:pt x="57" y="80"/>
                  </a:lnTo>
                  <a:lnTo>
                    <a:pt x="58" y="81"/>
                  </a:lnTo>
                  <a:lnTo>
                    <a:pt x="60" y="82"/>
                  </a:lnTo>
                  <a:lnTo>
                    <a:pt x="68" y="82"/>
                  </a:lnTo>
                  <a:lnTo>
                    <a:pt x="68" y="87"/>
                  </a:lnTo>
                  <a:lnTo>
                    <a:pt x="22" y="87"/>
                  </a:lnTo>
                  <a:lnTo>
                    <a:pt x="22" y="82"/>
                  </a:lnTo>
                  <a:lnTo>
                    <a:pt x="22" y="82"/>
                  </a:lnTo>
                  <a:lnTo>
                    <a:pt x="30" y="82"/>
                  </a:lnTo>
                  <a:lnTo>
                    <a:pt x="32" y="81"/>
                  </a:lnTo>
                  <a:lnTo>
                    <a:pt x="33" y="80"/>
                  </a:lnTo>
                  <a:lnTo>
                    <a:pt x="36" y="75"/>
                  </a:lnTo>
                  <a:lnTo>
                    <a:pt x="36" y="66"/>
                  </a:lnTo>
                  <a:lnTo>
                    <a:pt x="36" y="8"/>
                  </a:lnTo>
                  <a:lnTo>
                    <a:pt x="21" y="8"/>
                  </a:lnTo>
                  <a:lnTo>
                    <a:pt x="21" y="8"/>
                  </a:lnTo>
                  <a:lnTo>
                    <a:pt x="14" y="8"/>
                  </a:lnTo>
                  <a:lnTo>
                    <a:pt x="9" y="10"/>
                  </a:lnTo>
                  <a:lnTo>
                    <a:pt x="6" y="12"/>
                  </a:lnTo>
                  <a:lnTo>
                    <a:pt x="5" y="19"/>
                  </a:lnTo>
                  <a:lnTo>
                    <a:pt x="4" y="21"/>
                  </a:lnTo>
                  <a:lnTo>
                    <a:pt x="0" y="21"/>
                  </a:lnTo>
                  <a:lnTo>
                    <a:pt x="2" y="0"/>
                  </a:lnTo>
                  <a:lnTo>
                    <a:pt x="88" y="0"/>
                  </a:lnTo>
                  <a:lnTo>
                    <a:pt x="90" y="21"/>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9" name="Freeform 9"/>
            <p:cNvSpPr>
              <a:spLocks/>
            </p:cNvSpPr>
            <p:nvPr userDrawn="1"/>
          </p:nvSpPr>
          <p:spPr bwMode="auto">
            <a:xfrm>
              <a:off x="1357" y="562"/>
              <a:ext cx="45" cy="87"/>
            </a:xfrm>
            <a:custGeom>
              <a:avLst/>
              <a:gdLst>
                <a:gd name="T0" fmla="*/ 0 w 45"/>
                <a:gd name="T1" fmla="*/ 87 h 87"/>
                <a:gd name="T2" fmla="*/ 0 w 45"/>
                <a:gd name="T3" fmla="*/ 82 h 87"/>
                <a:gd name="T4" fmla="*/ 0 w 45"/>
                <a:gd name="T5" fmla="*/ 82 h 87"/>
                <a:gd name="T6" fmla="*/ 6 w 45"/>
                <a:gd name="T7" fmla="*/ 82 h 87"/>
                <a:gd name="T8" fmla="*/ 9 w 45"/>
                <a:gd name="T9" fmla="*/ 81 h 87"/>
                <a:gd name="T10" fmla="*/ 11 w 45"/>
                <a:gd name="T11" fmla="*/ 80 h 87"/>
                <a:gd name="T12" fmla="*/ 12 w 45"/>
                <a:gd name="T13" fmla="*/ 75 h 87"/>
                <a:gd name="T14" fmla="*/ 13 w 45"/>
                <a:gd name="T15" fmla="*/ 66 h 87"/>
                <a:gd name="T16" fmla="*/ 13 w 45"/>
                <a:gd name="T17" fmla="*/ 21 h 87"/>
                <a:gd name="T18" fmla="*/ 13 w 45"/>
                <a:gd name="T19" fmla="*/ 21 h 87"/>
                <a:gd name="T20" fmla="*/ 12 w 45"/>
                <a:gd name="T21" fmla="*/ 12 h 87"/>
                <a:gd name="T22" fmla="*/ 11 w 45"/>
                <a:gd name="T23" fmla="*/ 8 h 87"/>
                <a:gd name="T24" fmla="*/ 9 w 45"/>
                <a:gd name="T25" fmla="*/ 6 h 87"/>
                <a:gd name="T26" fmla="*/ 6 w 45"/>
                <a:gd name="T27" fmla="*/ 5 h 87"/>
                <a:gd name="T28" fmla="*/ 0 w 45"/>
                <a:gd name="T29" fmla="*/ 5 h 87"/>
                <a:gd name="T30" fmla="*/ 0 w 45"/>
                <a:gd name="T31" fmla="*/ 0 h 87"/>
                <a:gd name="T32" fmla="*/ 45 w 45"/>
                <a:gd name="T33" fmla="*/ 0 h 87"/>
                <a:gd name="T34" fmla="*/ 45 w 45"/>
                <a:gd name="T35" fmla="*/ 5 h 87"/>
                <a:gd name="T36" fmla="*/ 45 w 45"/>
                <a:gd name="T37" fmla="*/ 5 h 87"/>
                <a:gd name="T38" fmla="*/ 38 w 45"/>
                <a:gd name="T39" fmla="*/ 5 h 87"/>
                <a:gd name="T40" fmla="*/ 35 w 45"/>
                <a:gd name="T41" fmla="*/ 6 h 87"/>
                <a:gd name="T42" fmla="*/ 33 w 45"/>
                <a:gd name="T43" fmla="*/ 8 h 87"/>
                <a:gd name="T44" fmla="*/ 32 w 45"/>
                <a:gd name="T45" fmla="*/ 12 h 87"/>
                <a:gd name="T46" fmla="*/ 31 w 45"/>
                <a:gd name="T47" fmla="*/ 21 h 87"/>
                <a:gd name="T48" fmla="*/ 31 w 45"/>
                <a:gd name="T49" fmla="*/ 66 h 87"/>
                <a:gd name="T50" fmla="*/ 31 w 45"/>
                <a:gd name="T51" fmla="*/ 66 h 87"/>
                <a:gd name="T52" fmla="*/ 32 w 45"/>
                <a:gd name="T53" fmla="*/ 75 h 87"/>
                <a:gd name="T54" fmla="*/ 33 w 45"/>
                <a:gd name="T55" fmla="*/ 80 h 87"/>
                <a:gd name="T56" fmla="*/ 35 w 45"/>
                <a:gd name="T57" fmla="*/ 81 h 87"/>
                <a:gd name="T58" fmla="*/ 38 w 45"/>
                <a:gd name="T59" fmla="*/ 82 h 87"/>
                <a:gd name="T60" fmla="*/ 45 w 45"/>
                <a:gd name="T61" fmla="*/ 82 h 87"/>
                <a:gd name="T62" fmla="*/ 45 w 45"/>
                <a:gd name="T63" fmla="*/ 87 h 87"/>
                <a:gd name="T64" fmla="*/ 0 w 45"/>
                <a:gd name="T65"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5" h="87">
                  <a:moveTo>
                    <a:pt x="0" y="87"/>
                  </a:moveTo>
                  <a:lnTo>
                    <a:pt x="0" y="82"/>
                  </a:lnTo>
                  <a:lnTo>
                    <a:pt x="0" y="82"/>
                  </a:lnTo>
                  <a:lnTo>
                    <a:pt x="6" y="82"/>
                  </a:lnTo>
                  <a:lnTo>
                    <a:pt x="9" y="81"/>
                  </a:lnTo>
                  <a:lnTo>
                    <a:pt x="11" y="80"/>
                  </a:lnTo>
                  <a:lnTo>
                    <a:pt x="12" y="75"/>
                  </a:lnTo>
                  <a:lnTo>
                    <a:pt x="13" y="66"/>
                  </a:lnTo>
                  <a:lnTo>
                    <a:pt x="13" y="21"/>
                  </a:lnTo>
                  <a:lnTo>
                    <a:pt x="13" y="21"/>
                  </a:lnTo>
                  <a:lnTo>
                    <a:pt x="12" y="12"/>
                  </a:lnTo>
                  <a:lnTo>
                    <a:pt x="11" y="8"/>
                  </a:lnTo>
                  <a:lnTo>
                    <a:pt x="9" y="6"/>
                  </a:lnTo>
                  <a:lnTo>
                    <a:pt x="6" y="5"/>
                  </a:lnTo>
                  <a:lnTo>
                    <a:pt x="0" y="5"/>
                  </a:lnTo>
                  <a:lnTo>
                    <a:pt x="0" y="0"/>
                  </a:lnTo>
                  <a:lnTo>
                    <a:pt x="45" y="0"/>
                  </a:lnTo>
                  <a:lnTo>
                    <a:pt x="45" y="5"/>
                  </a:lnTo>
                  <a:lnTo>
                    <a:pt x="45" y="5"/>
                  </a:lnTo>
                  <a:lnTo>
                    <a:pt x="38" y="5"/>
                  </a:lnTo>
                  <a:lnTo>
                    <a:pt x="35" y="6"/>
                  </a:lnTo>
                  <a:lnTo>
                    <a:pt x="33" y="8"/>
                  </a:lnTo>
                  <a:lnTo>
                    <a:pt x="32" y="12"/>
                  </a:lnTo>
                  <a:lnTo>
                    <a:pt x="31" y="21"/>
                  </a:lnTo>
                  <a:lnTo>
                    <a:pt x="31" y="66"/>
                  </a:lnTo>
                  <a:lnTo>
                    <a:pt x="31" y="66"/>
                  </a:lnTo>
                  <a:lnTo>
                    <a:pt x="32" y="75"/>
                  </a:lnTo>
                  <a:lnTo>
                    <a:pt x="33" y="80"/>
                  </a:lnTo>
                  <a:lnTo>
                    <a:pt x="35" y="81"/>
                  </a:lnTo>
                  <a:lnTo>
                    <a:pt x="38" y="82"/>
                  </a:lnTo>
                  <a:lnTo>
                    <a:pt x="45" y="82"/>
                  </a:lnTo>
                  <a:lnTo>
                    <a:pt x="45" y="87"/>
                  </a:lnTo>
                  <a:lnTo>
                    <a:pt x="0" y="87"/>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13" name="Freeform 10"/>
            <p:cNvSpPr>
              <a:spLocks noEditPoints="1"/>
            </p:cNvSpPr>
            <p:nvPr userDrawn="1"/>
          </p:nvSpPr>
          <p:spPr bwMode="auto">
            <a:xfrm>
              <a:off x="1424" y="560"/>
              <a:ext cx="96" cy="91"/>
            </a:xfrm>
            <a:custGeom>
              <a:avLst/>
              <a:gdLst>
                <a:gd name="T0" fmla="*/ 48 w 96"/>
                <a:gd name="T1" fmla="*/ 91 h 91"/>
                <a:gd name="T2" fmla="*/ 30 w 96"/>
                <a:gd name="T3" fmla="*/ 88 h 91"/>
                <a:gd name="T4" fmla="*/ 15 w 96"/>
                <a:gd name="T5" fmla="*/ 78 h 91"/>
                <a:gd name="T6" fmla="*/ 4 w 96"/>
                <a:gd name="T7" fmla="*/ 63 h 91"/>
                <a:gd name="T8" fmla="*/ 0 w 96"/>
                <a:gd name="T9" fmla="*/ 46 h 91"/>
                <a:gd name="T10" fmla="*/ 1 w 96"/>
                <a:gd name="T11" fmla="*/ 36 h 91"/>
                <a:gd name="T12" fmla="*/ 9 w 96"/>
                <a:gd name="T13" fmla="*/ 21 h 91"/>
                <a:gd name="T14" fmla="*/ 21 w 96"/>
                <a:gd name="T15" fmla="*/ 8 h 91"/>
                <a:gd name="T16" fmla="*/ 38 w 96"/>
                <a:gd name="T17" fmla="*/ 1 h 91"/>
                <a:gd name="T18" fmla="*/ 48 w 96"/>
                <a:gd name="T19" fmla="*/ 0 h 91"/>
                <a:gd name="T20" fmla="*/ 66 w 96"/>
                <a:gd name="T21" fmla="*/ 3 h 91"/>
                <a:gd name="T22" fmla="*/ 82 w 96"/>
                <a:gd name="T23" fmla="*/ 13 h 91"/>
                <a:gd name="T24" fmla="*/ 92 w 96"/>
                <a:gd name="T25" fmla="*/ 28 h 91"/>
                <a:gd name="T26" fmla="*/ 96 w 96"/>
                <a:gd name="T27" fmla="*/ 46 h 91"/>
                <a:gd name="T28" fmla="*/ 96 w 96"/>
                <a:gd name="T29" fmla="*/ 55 h 91"/>
                <a:gd name="T30" fmla="*/ 88 w 96"/>
                <a:gd name="T31" fmla="*/ 71 h 91"/>
                <a:gd name="T32" fmla="*/ 75 w 96"/>
                <a:gd name="T33" fmla="*/ 83 h 91"/>
                <a:gd name="T34" fmla="*/ 58 w 96"/>
                <a:gd name="T35" fmla="*/ 90 h 91"/>
                <a:gd name="T36" fmla="*/ 48 w 96"/>
                <a:gd name="T37" fmla="*/ 91 h 91"/>
                <a:gd name="T38" fmla="*/ 48 w 96"/>
                <a:gd name="T39" fmla="*/ 7 h 91"/>
                <a:gd name="T40" fmla="*/ 36 w 96"/>
                <a:gd name="T41" fmla="*/ 11 h 91"/>
                <a:gd name="T42" fmla="*/ 26 w 96"/>
                <a:gd name="T43" fmla="*/ 19 h 91"/>
                <a:gd name="T44" fmla="*/ 21 w 96"/>
                <a:gd name="T45" fmla="*/ 33 h 91"/>
                <a:gd name="T46" fmla="*/ 20 w 96"/>
                <a:gd name="T47" fmla="*/ 46 h 91"/>
                <a:gd name="T48" fmla="*/ 20 w 96"/>
                <a:gd name="T49" fmla="*/ 52 h 91"/>
                <a:gd name="T50" fmla="*/ 23 w 96"/>
                <a:gd name="T51" fmla="*/ 66 h 91"/>
                <a:gd name="T52" fmla="*/ 31 w 96"/>
                <a:gd name="T53" fmla="*/ 77 h 91"/>
                <a:gd name="T54" fmla="*/ 41 w 96"/>
                <a:gd name="T55" fmla="*/ 83 h 91"/>
                <a:gd name="T56" fmla="*/ 48 w 96"/>
                <a:gd name="T57" fmla="*/ 84 h 91"/>
                <a:gd name="T58" fmla="*/ 61 w 96"/>
                <a:gd name="T59" fmla="*/ 80 h 91"/>
                <a:gd name="T60" fmla="*/ 70 w 96"/>
                <a:gd name="T61" fmla="*/ 72 h 91"/>
                <a:gd name="T62" fmla="*/ 75 w 96"/>
                <a:gd name="T63" fmla="*/ 58 h 91"/>
                <a:gd name="T64" fmla="*/ 77 w 96"/>
                <a:gd name="T65" fmla="*/ 46 h 91"/>
                <a:gd name="T66" fmla="*/ 76 w 96"/>
                <a:gd name="T67" fmla="*/ 39 h 91"/>
                <a:gd name="T68" fmla="*/ 74 w 96"/>
                <a:gd name="T69" fmla="*/ 25 h 91"/>
                <a:gd name="T70" fmla="*/ 66 w 96"/>
                <a:gd name="T71" fmla="*/ 14 h 91"/>
                <a:gd name="T72" fmla="*/ 55 w 96"/>
                <a:gd name="T73" fmla="*/ 8 h 91"/>
                <a:gd name="T74" fmla="*/ 48 w 96"/>
                <a:gd name="T75" fmla="*/ 7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6" h="91">
                  <a:moveTo>
                    <a:pt x="48" y="91"/>
                  </a:moveTo>
                  <a:lnTo>
                    <a:pt x="48" y="91"/>
                  </a:lnTo>
                  <a:lnTo>
                    <a:pt x="38" y="90"/>
                  </a:lnTo>
                  <a:lnTo>
                    <a:pt x="30" y="88"/>
                  </a:lnTo>
                  <a:lnTo>
                    <a:pt x="21" y="83"/>
                  </a:lnTo>
                  <a:lnTo>
                    <a:pt x="15" y="78"/>
                  </a:lnTo>
                  <a:lnTo>
                    <a:pt x="9" y="71"/>
                  </a:lnTo>
                  <a:lnTo>
                    <a:pt x="4" y="63"/>
                  </a:lnTo>
                  <a:lnTo>
                    <a:pt x="1" y="55"/>
                  </a:lnTo>
                  <a:lnTo>
                    <a:pt x="0" y="46"/>
                  </a:lnTo>
                  <a:lnTo>
                    <a:pt x="0" y="46"/>
                  </a:lnTo>
                  <a:lnTo>
                    <a:pt x="1" y="36"/>
                  </a:lnTo>
                  <a:lnTo>
                    <a:pt x="4" y="28"/>
                  </a:lnTo>
                  <a:lnTo>
                    <a:pt x="9" y="21"/>
                  </a:lnTo>
                  <a:lnTo>
                    <a:pt x="15" y="13"/>
                  </a:lnTo>
                  <a:lnTo>
                    <a:pt x="21" y="8"/>
                  </a:lnTo>
                  <a:lnTo>
                    <a:pt x="30" y="3"/>
                  </a:lnTo>
                  <a:lnTo>
                    <a:pt x="38" y="1"/>
                  </a:lnTo>
                  <a:lnTo>
                    <a:pt x="48" y="0"/>
                  </a:lnTo>
                  <a:lnTo>
                    <a:pt x="48" y="0"/>
                  </a:lnTo>
                  <a:lnTo>
                    <a:pt x="58" y="1"/>
                  </a:lnTo>
                  <a:lnTo>
                    <a:pt x="66" y="3"/>
                  </a:lnTo>
                  <a:lnTo>
                    <a:pt x="75" y="8"/>
                  </a:lnTo>
                  <a:lnTo>
                    <a:pt x="82" y="13"/>
                  </a:lnTo>
                  <a:lnTo>
                    <a:pt x="88" y="21"/>
                  </a:lnTo>
                  <a:lnTo>
                    <a:pt x="92" y="28"/>
                  </a:lnTo>
                  <a:lnTo>
                    <a:pt x="96" y="36"/>
                  </a:lnTo>
                  <a:lnTo>
                    <a:pt x="96" y="46"/>
                  </a:lnTo>
                  <a:lnTo>
                    <a:pt x="96" y="46"/>
                  </a:lnTo>
                  <a:lnTo>
                    <a:pt x="96" y="55"/>
                  </a:lnTo>
                  <a:lnTo>
                    <a:pt x="92" y="63"/>
                  </a:lnTo>
                  <a:lnTo>
                    <a:pt x="88" y="71"/>
                  </a:lnTo>
                  <a:lnTo>
                    <a:pt x="82" y="78"/>
                  </a:lnTo>
                  <a:lnTo>
                    <a:pt x="75" y="83"/>
                  </a:lnTo>
                  <a:lnTo>
                    <a:pt x="66" y="88"/>
                  </a:lnTo>
                  <a:lnTo>
                    <a:pt x="58" y="90"/>
                  </a:lnTo>
                  <a:lnTo>
                    <a:pt x="48" y="91"/>
                  </a:lnTo>
                  <a:lnTo>
                    <a:pt x="48" y="91"/>
                  </a:lnTo>
                  <a:close/>
                  <a:moveTo>
                    <a:pt x="48" y="7"/>
                  </a:moveTo>
                  <a:lnTo>
                    <a:pt x="48" y="7"/>
                  </a:lnTo>
                  <a:lnTo>
                    <a:pt x="41" y="8"/>
                  </a:lnTo>
                  <a:lnTo>
                    <a:pt x="36" y="11"/>
                  </a:lnTo>
                  <a:lnTo>
                    <a:pt x="31" y="14"/>
                  </a:lnTo>
                  <a:lnTo>
                    <a:pt x="26" y="19"/>
                  </a:lnTo>
                  <a:lnTo>
                    <a:pt x="23" y="25"/>
                  </a:lnTo>
                  <a:lnTo>
                    <a:pt x="21" y="33"/>
                  </a:lnTo>
                  <a:lnTo>
                    <a:pt x="20" y="39"/>
                  </a:lnTo>
                  <a:lnTo>
                    <a:pt x="20" y="46"/>
                  </a:lnTo>
                  <a:lnTo>
                    <a:pt x="20" y="46"/>
                  </a:lnTo>
                  <a:lnTo>
                    <a:pt x="20" y="52"/>
                  </a:lnTo>
                  <a:lnTo>
                    <a:pt x="21" y="58"/>
                  </a:lnTo>
                  <a:lnTo>
                    <a:pt x="23" y="66"/>
                  </a:lnTo>
                  <a:lnTo>
                    <a:pt x="26" y="72"/>
                  </a:lnTo>
                  <a:lnTo>
                    <a:pt x="31" y="77"/>
                  </a:lnTo>
                  <a:lnTo>
                    <a:pt x="36" y="80"/>
                  </a:lnTo>
                  <a:lnTo>
                    <a:pt x="41" y="83"/>
                  </a:lnTo>
                  <a:lnTo>
                    <a:pt x="48" y="84"/>
                  </a:lnTo>
                  <a:lnTo>
                    <a:pt x="48" y="84"/>
                  </a:lnTo>
                  <a:lnTo>
                    <a:pt x="55" y="83"/>
                  </a:lnTo>
                  <a:lnTo>
                    <a:pt x="61" y="80"/>
                  </a:lnTo>
                  <a:lnTo>
                    <a:pt x="66" y="77"/>
                  </a:lnTo>
                  <a:lnTo>
                    <a:pt x="70" y="72"/>
                  </a:lnTo>
                  <a:lnTo>
                    <a:pt x="74" y="66"/>
                  </a:lnTo>
                  <a:lnTo>
                    <a:pt x="75" y="58"/>
                  </a:lnTo>
                  <a:lnTo>
                    <a:pt x="76" y="52"/>
                  </a:lnTo>
                  <a:lnTo>
                    <a:pt x="77" y="46"/>
                  </a:lnTo>
                  <a:lnTo>
                    <a:pt x="77" y="46"/>
                  </a:lnTo>
                  <a:lnTo>
                    <a:pt x="76" y="39"/>
                  </a:lnTo>
                  <a:lnTo>
                    <a:pt x="75" y="33"/>
                  </a:lnTo>
                  <a:lnTo>
                    <a:pt x="74" y="25"/>
                  </a:lnTo>
                  <a:lnTo>
                    <a:pt x="70" y="19"/>
                  </a:lnTo>
                  <a:lnTo>
                    <a:pt x="66" y="14"/>
                  </a:lnTo>
                  <a:lnTo>
                    <a:pt x="61" y="11"/>
                  </a:lnTo>
                  <a:lnTo>
                    <a:pt x="55" y="8"/>
                  </a:lnTo>
                  <a:lnTo>
                    <a:pt x="48" y="7"/>
                  </a:lnTo>
                  <a:lnTo>
                    <a:pt x="48" y="7"/>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14" name="Freeform 11"/>
            <p:cNvSpPr>
              <a:spLocks/>
            </p:cNvSpPr>
            <p:nvPr userDrawn="1"/>
          </p:nvSpPr>
          <p:spPr bwMode="auto">
            <a:xfrm>
              <a:off x="1543" y="562"/>
              <a:ext cx="97" cy="89"/>
            </a:xfrm>
            <a:custGeom>
              <a:avLst/>
              <a:gdLst>
                <a:gd name="T0" fmla="*/ 76 w 97"/>
                <a:gd name="T1" fmla="*/ 21 h 89"/>
                <a:gd name="T2" fmla="*/ 76 w 97"/>
                <a:gd name="T3" fmla="*/ 21 h 89"/>
                <a:gd name="T4" fmla="*/ 76 w 97"/>
                <a:gd name="T5" fmla="*/ 12 h 89"/>
                <a:gd name="T6" fmla="*/ 75 w 97"/>
                <a:gd name="T7" fmla="*/ 8 h 89"/>
                <a:gd name="T8" fmla="*/ 72 w 97"/>
                <a:gd name="T9" fmla="*/ 6 h 89"/>
                <a:gd name="T10" fmla="*/ 70 w 97"/>
                <a:gd name="T11" fmla="*/ 5 h 89"/>
                <a:gd name="T12" fmla="*/ 62 w 97"/>
                <a:gd name="T13" fmla="*/ 5 h 89"/>
                <a:gd name="T14" fmla="*/ 62 w 97"/>
                <a:gd name="T15" fmla="*/ 0 h 89"/>
                <a:gd name="T16" fmla="*/ 97 w 97"/>
                <a:gd name="T17" fmla="*/ 0 h 89"/>
                <a:gd name="T18" fmla="*/ 97 w 97"/>
                <a:gd name="T19" fmla="*/ 5 h 89"/>
                <a:gd name="T20" fmla="*/ 97 w 97"/>
                <a:gd name="T21" fmla="*/ 5 h 89"/>
                <a:gd name="T22" fmla="*/ 89 w 97"/>
                <a:gd name="T23" fmla="*/ 5 h 89"/>
                <a:gd name="T24" fmla="*/ 87 w 97"/>
                <a:gd name="T25" fmla="*/ 6 h 89"/>
                <a:gd name="T26" fmla="*/ 86 w 97"/>
                <a:gd name="T27" fmla="*/ 8 h 89"/>
                <a:gd name="T28" fmla="*/ 83 w 97"/>
                <a:gd name="T29" fmla="*/ 12 h 89"/>
                <a:gd name="T30" fmla="*/ 83 w 97"/>
                <a:gd name="T31" fmla="*/ 21 h 89"/>
                <a:gd name="T32" fmla="*/ 83 w 97"/>
                <a:gd name="T33" fmla="*/ 89 h 89"/>
                <a:gd name="T34" fmla="*/ 79 w 97"/>
                <a:gd name="T35" fmla="*/ 89 h 89"/>
                <a:gd name="T36" fmla="*/ 19 w 97"/>
                <a:gd name="T37" fmla="*/ 19 h 89"/>
                <a:gd name="T38" fmla="*/ 19 w 97"/>
                <a:gd name="T39" fmla="*/ 66 h 89"/>
                <a:gd name="T40" fmla="*/ 19 w 97"/>
                <a:gd name="T41" fmla="*/ 66 h 89"/>
                <a:gd name="T42" fmla="*/ 21 w 97"/>
                <a:gd name="T43" fmla="*/ 75 h 89"/>
                <a:gd name="T44" fmla="*/ 22 w 97"/>
                <a:gd name="T45" fmla="*/ 80 h 89"/>
                <a:gd name="T46" fmla="*/ 24 w 97"/>
                <a:gd name="T47" fmla="*/ 81 h 89"/>
                <a:gd name="T48" fmla="*/ 27 w 97"/>
                <a:gd name="T49" fmla="*/ 82 h 89"/>
                <a:gd name="T50" fmla="*/ 33 w 97"/>
                <a:gd name="T51" fmla="*/ 82 h 89"/>
                <a:gd name="T52" fmla="*/ 33 w 97"/>
                <a:gd name="T53" fmla="*/ 87 h 89"/>
                <a:gd name="T54" fmla="*/ 0 w 97"/>
                <a:gd name="T55" fmla="*/ 87 h 89"/>
                <a:gd name="T56" fmla="*/ 0 w 97"/>
                <a:gd name="T57" fmla="*/ 82 h 89"/>
                <a:gd name="T58" fmla="*/ 0 w 97"/>
                <a:gd name="T59" fmla="*/ 82 h 89"/>
                <a:gd name="T60" fmla="*/ 7 w 97"/>
                <a:gd name="T61" fmla="*/ 82 h 89"/>
                <a:gd name="T62" fmla="*/ 10 w 97"/>
                <a:gd name="T63" fmla="*/ 81 h 89"/>
                <a:gd name="T64" fmla="*/ 11 w 97"/>
                <a:gd name="T65" fmla="*/ 80 h 89"/>
                <a:gd name="T66" fmla="*/ 13 w 97"/>
                <a:gd name="T67" fmla="*/ 75 h 89"/>
                <a:gd name="T68" fmla="*/ 13 w 97"/>
                <a:gd name="T69" fmla="*/ 66 h 89"/>
                <a:gd name="T70" fmla="*/ 13 w 97"/>
                <a:gd name="T71" fmla="*/ 21 h 89"/>
                <a:gd name="T72" fmla="*/ 13 w 97"/>
                <a:gd name="T73" fmla="*/ 21 h 89"/>
                <a:gd name="T74" fmla="*/ 13 w 97"/>
                <a:gd name="T75" fmla="*/ 12 h 89"/>
                <a:gd name="T76" fmla="*/ 11 w 97"/>
                <a:gd name="T77" fmla="*/ 8 h 89"/>
                <a:gd name="T78" fmla="*/ 10 w 97"/>
                <a:gd name="T79" fmla="*/ 6 h 89"/>
                <a:gd name="T80" fmla="*/ 7 w 97"/>
                <a:gd name="T81" fmla="*/ 5 h 89"/>
                <a:gd name="T82" fmla="*/ 0 w 97"/>
                <a:gd name="T83" fmla="*/ 5 h 89"/>
                <a:gd name="T84" fmla="*/ 0 w 97"/>
                <a:gd name="T85" fmla="*/ 0 h 89"/>
                <a:gd name="T86" fmla="*/ 28 w 97"/>
                <a:gd name="T87" fmla="*/ 0 h 89"/>
                <a:gd name="T88" fmla="*/ 76 w 97"/>
                <a:gd name="T89" fmla="*/ 58 h 89"/>
                <a:gd name="T90" fmla="*/ 76 w 97"/>
                <a:gd name="T91" fmla="*/ 21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7" h="89">
                  <a:moveTo>
                    <a:pt x="76" y="21"/>
                  </a:moveTo>
                  <a:lnTo>
                    <a:pt x="76" y="21"/>
                  </a:lnTo>
                  <a:lnTo>
                    <a:pt x="76" y="12"/>
                  </a:lnTo>
                  <a:lnTo>
                    <a:pt x="75" y="8"/>
                  </a:lnTo>
                  <a:lnTo>
                    <a:pt x="72" y="6"/>
                  </a:lnTo>
                  <a:lnTo>
                    <a:pt x="70" y="5"/>
                  </a:lnTo>
                  <a:lnTo>
                    <a:pt x="62" y="5"/>
                  </a:lnTo>
                  <a:lnTo>
                    <a:pt x="62" y="0"/>
                  </a:lnTo>
                  <a:lnTo>
                    <a:pt x="97" y="0"/>
                  </a:lnTo>
                  <a:lnTo>
                    <a:pt x="97" y="5"/>
                  </a:lnTo>
                  <a:lnTo>
                    <a:pt x="97" y="5"/>
                  </a:lnTo>
                  <a:lnTo>
                    <a:pt x="89" y="5"/>
                  </a:lnTo>
                  <a:lnTo>
                    <a:pt x="87" y="6"/>
                  </a:lnTo>
                  <a:lnTo>
                    <a:pt x="86" y="8"/>
                  </a:lnTo>
                  <a:lnTo>
                    <a:pt x="83" y="12"/>
                  </a:lnTo>
                  <a:lnTo>
                    <a:pt x="83" y="21"/>
                  </a:lnTo>
                  <a:lnTo>
                    <a:pt x="83" y="89"/>
                  </a:lnTo>
                  <a:lnTo>
                    <a:pt x="79" y="89"/>
                  </a:lnTo>
                  <a:lnTo>
                    <a:pt x="19" y="19"/>
                  </a:lnTo>
                  <a:lnTo>
                    <a:pt x="19" y="66"/>
                  </a:lnTo>
                  <a:lnTo>
                    <a:pt x="19" y="66"/>
                  </a:lnTo>
                  <a:lnTo>
                    <a:pt x="21" y="75"/>
                  </a:lnTo>
                  <a:lnTo>
                    <a:pt x="22" y="80"/>
                  </a:lnTo>
                  <a:lnTo>
                    <a:pt x="24" y="81"/>
                  </a:lnTo>
                  <a:lnTo>
                    <a:pt x="27" y="82"/>
                  </a:lnTo>
                  <a:lnTo>
                    <a:pt x="33" y="82"/>
                  </a:lnTo>
                  <a:lnTo>
                    <a:pt x="33" y="87"/>
                  </a:lnTo>
                  <a:lnTo>
                    <a:pt x="0" y="87"/>
                  </a:lnTo>
                  <a:lnTo>
                    <a:pt x="0" y="82"/>
                  </a:lnTo>
                  <a:lnTo>
                    <a:pt x="0" y="82"/>
                  </a:lnTo>
                  <a:lnTo>
                    <a:pt x="7" y="82"/>
                  </a:lnTo>
                  <a:lnTo>
                    <a:pt x="10" y="81"/>
                  </a:lnTo>
                  <a:lnTo>
                    <a:pt x="11" y="80"/>
                  </a:lnTo>
                  <a:lnTo>
                    <a:pt x="13" y="75"/>
                  </a:lnTo>
                  <a:lnTo>
                    <a:pt x="13" y="66"/>
                  </a:lnTo>
                  <a:lnTo>
                    <a:pt x="13" y="21"/>
                  </a:lnTo>
                  <a:lnTo>
                    <a:pt x="13" y="21"/>
                  </a:lnTo>
                  <a:lnTo>
                    <a:pt x="13" y="12"/>
                  </a:lnTo>
                  <a:lnTo>
                    <a:pt x="11" y="8"/>
                  </a:lnTo>
                  <a:lnTo>
                    <a:pt x="10" y="6"/>
                  </a:lnTo>
                  <a:lnTo>
                    <a:pt x="7" y="5"/>
                  </a:lnTo>
                  <a:lnTo>
                    <a:pt x="0" y="5"/>
                  </a:lnTo>
                  <a:lnTo>
                    <a:pt x="0" y="0"/>
                  </a:lnTo>
                  <a:lnTo>
                    <a:pt x="28" y="0"/>
                  </a:lnTo>
                  <a:lnTo>
                    <a:pt x="76" y="58"/>
                  </a:lnTo>
                  <a:lnTo>
                    <a:pt x="76" y="21"/>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15" name="Freeform 12"/>
            <p:cNvSpPr>
              <a:spLocks/>
            </p:cNvSpPr>
            <p:nvPr userDrawn="1"/>
          </p:nvSpPr>
          <p:spPr bwMode="auto">
            <a:xfrm>
              <a:off x="1662" y="562"/>
              <a:ext cx="79" cy="87"/>
            </a:xfrm>
            <a:custGeom>
              <a:avLst/>
              <a:gdLst>
                <a:gd name="T0" fmla="*/ 0 w 79"/>
                <a:gd name="T1" fmla="*/ 82 h 87"/>
                <a:gd name="T2" fmla="*/ 0 w 79"/>
                <a:gd name="T3" fmla="*/ 82 h 87"/>
                <a:gd name="T4" fmla="*/ 6 w 79"/>
                <a:gd name="T5" fmla="*/ 82 h 87"/>
                <a:gd name="T6" fmla="*/ 8 w 79"/>
                <a:gd name="T7" fmla="*/ 81 h 87"/>
                <a:gd name="T8" fmla="*/ 11 w 79"/>
                <a:gd name="T9" fmla="*/ 80 h 87"/>
                <a:gd name="T10" fmla="*/ 12 w 79"/>
                <a:gd name="T11" fmla="*/ 75 h 87"/>
                <a:gd name="T12" fmla="*/ 13 w 79"/>
                <a:gd name="T13" fmla="*/ 66 h 87"/>
                <a:gd name="T14" fmla="*/ 13 w 79"/>
                <a:gd name="T15" fmla="*/ 21 h 87"/>
                <a:gd name="T16" fmla="*/ 13 w 79"/>
                <a:gd name="T17" fmla="*/ 21 h 87"/>
                <a:gd name="T18" fmla="*/ 12 w 79"/>
                <a:gd name="T19" fmla="*/ 12 h 87"/>
                <a:gd name="T20" fmla="*/ 11 w 79"/>
                <a:gd name="T21" fmla="*/ 8 h 87"/>
                <a:gd name="T22" fmla="*/ 8 w 79"/>
                <a:gd name="T23" fmla="*/ 6 h 87"/>
                <a:gd name="T24" fmla="*/ 6 w 79"/>
                <a:gd name="T25" fmla="*/ 5 h 87"/>
                <a:gd name="T26" fmla="*/ 0 w 79"/>
                <a:gd name="T27" fmla="*/ 5 h 87"/>
                <a:gd name="T28" fmla="*/ 0 w 79"/>
                <a:gd name="T29" fmla="*/ 0 h 87"/>
                <a:gd name="T30" fmla="*/ 73 w 79"/>
                <a:gd name="T31" fmla="*/ 0 h 87"/>
                <a:gd name="T32" fmla="*/ 74 w 79"/>
                <a:gd name="T33" fmla="*/ 21 h 87"/>
                <a:gd name="T34" fmla="*/ 71 w 79"/>
                <a:gd name="T35" fmla="*/ 21 h 87"/>
                <a:gd name="T36" fmla="*/ 69 w 79"/>
                <a:gd name="T37" fmla="*/ 19 h 87"/>
                <a:gd name="T38" fmla="*/ 69 w 79"/>
                <a:gd name="T39" fmla="*/ 19 h 87"/>
                <a:gd name="T40" fmla="*/ 68 w 79"/>
                <a:gd name="T41" fmla="*/ 12 h 87"/>
                <a:gd name="T42" fmla="*/ 66 w 79"/>
                <a:gd name="T43" fmla="*/ 10 h 87"/>
                <a:gd name="T44" fmla="*/ 61 w 79"/>
                <a:gd name="T45" fmla="*/ 8 h 87"/>
                <a:gd name="T46" fmla="*/ 52 w 79"/>
                <a:gd name="T47" fmla="*/ 8 h 87"/>
                <a:gd name="T48" fmla="*/ 30 w 79"/>
                <a:gd name="T49" fmla="*/ 8 h 87"/>
                <a:gd name="T50" fmla="*/ 30 w 79"/>
                <a:gd name="T51" fmla="*/ 38 h 87"/>
                <a:gd name="T52" fmla="*/ 39 w 79"/>
                <a:gd name="T53" fmla="*/ 38 h 87"/>
                <a:gd name="T54" fmla="*/ 39 w 79"/>
                <a:gd name="T55" fmla="*/ 38 h 87"/>
                <a:gd name="T56" fmla="*/ 47 w 79"/>
                <a:gd name="T57" fmla="*/ 37 h 87"/>
                <a:gd name="T58" fmla="*/ 52 w 79"/>
                <a:gd name="T59" fmla="*/ 36 h 87"/>
                <a:gd name="T60" fmla="*/ 53 w 79"/>
                <a:gd name="T61" fmla="*/ 33 h 87"/>
                <a:gd name="T62" fmla="*/ 55 w 79"/>
                <a:gd name="T63" fmla="*/ 31 h 87"/>
                <a:gd name="T64" fmla="*/ 55 w 79"/>
                <a:gd name="T65" fmla="*/ 25 h 87"/>
                <a:gd name="T66" fmla="*/ 60 w 79"/>
                <a:gd name="T67" fmla="*/ 25 h 87"/>
                <a:gd name="T68" fmla="*/ 60 w 79"/>
                <a:gd name="T69" fmla="*/ 58 h 87"/>
                <a:gd name="T70" fmla="*/ 55 w 79"/>
                <a:gd name="T71" fmla="*/ 58 h 87"/>
                <a:gd name="T72" fmla="*/ 55 w 79"/>
                <a:gd name="T73" fmla="*/ 58 h 87"/>
                <a:gd name="T74" fmla="*/ 55 w 79"/>
                <a:gd name="T75" fmla="*/ 50 h 87"/>
                <a:gd name="T76" fmla="*/ 53 w 79"/>
                <a:gd name="T77" fmla="*/ 49 h 87"/>
                <a:gd name="T78" fmla="*/ 52 w 79"/>
                <a:gd name="T79" fmla="*/ 47 h 87"/>
                <a:gd name="T80" fmla="*/ 47 w 79"/>
                <a:gd name="T81" fmla="*/ 45 h 87"/>
                <a:gd name="T82" fmla="*/ 39 w 79"/>
                <a:gd name="T83" fmla="*/ 44 h 87"/>
                <a:gd name="T84" fmla="*/ 30 w 79"/>
                <a:gd name="T85" fmla="*/ 44 h 87"/>
                <a:gd name="T86" fmla="*/ 30 w 79"/>
                <a:gd name="T87" fmla="*/ 64 h 87"/>
                <a:gd name="T88" fmla="*/ 30 w 79"/>
                <a:gd name="T89" fmla="*/ 64 h 87"/>
                <a:gd name="T90" fmla="*/ 31 w 79"/>
                <a:gd name="T91" fmla="*/ 72 h 87"/>
                <a:gd name="T92" fmla="*/ 33 w 79"/>
                <a:gd name="T93" fmla="*/ 77 h 87"/>
                <a:gd name="T94" fmla="*/ 35 w 79"/>
                <a:gd name="T95" fmla="*/ 78 h 87"/>
                <a:gd name="T96" fmla="*/ 38 w 79"/>
                <a:gd name="T97" fmla="*/ 80 h 87"/>
                <a:gd name="T98" fmla="*/ 45 w 79"/>
                <a:gd name="T99" fmla="*/ 81 h 87"/>
                <a:gd name="T100" fmla="*/ 57 w 79"/>
                <a:gd name="T101" fmla="*/ 81 h 87"/>
                <a:gd name="T102" fmla="*/ 57 w 79"/>
                <a:gd name="T103" fmla="*/ 81 h 87"/>
                <a:gd name="T104" fmla="*/ 66 w 79"/>
                <a:gd name="T105" fmla="*/ 80 h 87"/>
                <a:gd name="T106" fmla="*/ 71 w 79"/>
                <a:gd name="T107" fmla="*/ 77 h 87"/>
                <a:gd name="T108" fmla="*/ 73 w 79"/>
                <a:gd name="T109" fmla="*/ 75 h 87"/>
                <a:gd name="T110" fmla="*/ 74 w 79"/>
                <a:gd name="T111" fmla="*/ 70 h 87"/>
                <a:gd name="T112" fmla="*/ 74 w 79"/>
                <a:gd name="T113" fmla="*/ 66 h 87"/>
                <a:gd name="T114" fmla="*/ 79 w 79"/>
                <a:gd name="T115" fmla="*/ 66 h 87"/>
                <a:gd name="T116" fmla="*/ 78 w 79"/>
                <a:gd name="T117" fmla="*/ 87 h 87"/>
                <a:gd name="T118" fmla="*/ 0 w 79"/>
                <a:gd name="T119" fmla="*/ 87 h 87"/>
                <a:gd name="T120" fmla="*/ 0 w 79"/>
                <a:gd name="T121" fmla="*/ 8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9" h="87">
                  <a:moveTo>
                    <a:pt x="0" y="82"/>
                  </a:moveTo>
                  <a:lnTo>
                    <a:pt x="0" y="82"/>
                  </a:lnTo>
                  <a:lnTo>
                    <a:pt x="6" y="82"/>
                  </a:lnTo>
                  <a:lnTo>
                    <a:pt x="8" y="81"/>
                  </a:lnTo>
                  <a:lnTo>
                    <a:pt x="11" y="80"/>
                  </a:lnTo>
                  <a:lnTo>
                    <a:pt x="12" y="75"/>
                  </a:lnTo>
                  <a:lnTo>
                    <a:pt x="13" y="66"/>
                  </a:lnTo>
                  <a:lnTo>
                    <a:pt x="13" y="21"/>
                  </a:lnTo>
                  <a:lnTo>
                    <a:pt x="13" y="21"/>
                  </a:lnTo>
                  <a:lnTo>
                    <a:pt x="12" y="12"/>
                  </a:lnTo>
                  <a:lnTo>
                    <a:pt x="11" y="8"/>
                  </a:lnTo>
                  <a:lnTo>
                    <a:pt x="8" y="6"/>
                  </a:lnTo>
                  <a:lnTo>
                    <a:pt x="6" y="5"/>
                  </a:lnTo>
                  <a:lnTo>
                    <a:pt x="0" y="5"/>
                  </a:lnTo>
                  <a:lnTo>
                    <a:pt x="0" y="0"/>
                  </a:lnTo>
                  <a:lnTo>
                    <a:pt x="73" y="0"/>
                  </a:lnTo>
                  <a:lnTo>
                    <a:pt x="74" y="21"/>
                  </a:lnTo>
                  <a:lnTo>
                    <a:pt x="71" y="21"/>
                  </a:lnTo>
                  <a:lnTo>
                    <a:pt x="69" y="19"/>
                  </a:lnTo>
                  <a:lnTo>
                    <a:pt x="69" y="19"/>
                  </a:lnTo>
                  <a:lnTo>
                    <a:pt x="68" y="12"/>
                  </a:lnTo>
                  <a:lnTo>
                    <a:pt x="66" y="10"/>
                  </a:lnTo>
                  <a:lnTo>
                    <a:pt x="61" y="8"/>
                  </a:lnTo>
                  <a:lnTo>
                    <a:pt x="52" y="8"/>
                  </a:lnTo>
                  <a:lnTo>
                    <a:pt x="30" y="8"/>
                  </a:lnTo>
                  <a:lnTo>
                    <a:pt x="30" y="38"/>
                  </a:lnTo>
                  <a:lnTo>
                    <a:pt x="39" y="38"/>
                  </a:lnTo>
                  <a:lnTo>
                    <a:pt x="39" y="38"/>
                  </a:lnTo>
                  <a:lnTo>
                    <a:pt x="47" y="37"/>
                  </a:lnTo>
                  <a:lnTo>
                    <a:pt x="52" y="36"/>
                  </a:lnTo>
                  <a:lnTo>
                    <a:pt x="53" y="33"/>
                  </a:lnTo>
                  <a:lnTo>
                    <a:pt x="55" y="31"/>
                  </a:lnTo>
                  <a:lnTo>
                    <a:pt x="55" y="25"/>
                  </a:lnTo>
                  <a:lnTo>
                    <a:pt x="60" y="25"/>
                  </a:lnTo>
                  <a:lnTo>
                    <a:pt x="60" y="58"/>
                  </a:lnTo>
                  <a:lnTo>
                    <a:pt x="55" y="58"/>
                  </a:lnTo>
                  <a:lnTo>
                    <a:pt x="55" y="58"/>
                  </a:lnTo>
                  <a:lnTo>
                    <a:pt x="55" y="50"/>
                  </a:lnTo>
                  <a:lnTo>
                    <a:pt x="53" y="49"/>
                  </a:lnTo>
                  <a:lnTo>
                    <a:pt x="52" y="47"/>
                  </a:lnTo>
                  <a:lnTo>
                    <a:pt x="47" y="45"/>
                  </a:lnTo>
                  <a:lnTo>
                    <a:pt x="39" y="44"/>
                  </a:lnTo>
                  <a:lnTo>
                    <a:pt x="30" y="44"/>
                  </a:lnTo>
                  <a:lnTo>
                    <a:pt x="30" y="64"/>
                  </a:lnTo>
                  <a:lnTo>
                    <a:pt x="30" y="64"/>
                  </a:lnTo>
                  <a:lnTo>
                    <a:pt x="31" y="72"/>
                  </a:lnTo>
                  <a:lnTo>
                    <a:pt x="33" y="77"/>
                  </a:lnTo>
                  <a:lnTo>
                    <a:pt x="35" y="78"/>
                  </a:lnTo>
                  <a:lnTo>
                    <a:pt x="38" y="80"/>
                  </a:lnTo>
                  <a:lnTo>
                    <a:pt x="45" y="81"/>
                  </a:lnTo>
                  <a:lnTo>
                    <a:pt x="57" y="81"/>
                  </a:lnTo>
                  <a:lnTo>
                    <a:pt x="57" y="81"/>
                  </a:lnTo>
                  <a:lnTo>
                    <a:pt x="66" y="80"/>
                  </a:lnTo>
                  <a:lnTo>
                    <a:pt x="71" y="77"/>
                  </a:lnTo>
                  <a:lnTo>
                    <a:pt x="73" y="75"/>
                  </a:lnTo>
                  <a:lnTo>
                    <a:pt x="74" y="70"/>
                  </a:lnTo>
                  <a:lnTo>
                    <a:pt x="74" y="66"/>
                  </a:lnTo>
                  <a:lnTo>
                    <a:pt x="79" y="66"/>
                  </a:lnTo>
                  <a:lnTo>
                    <a:pt x="78" y="87"/>
                  </a:lnTo>
                  <a:lnTo>
                    <a:pt x="0" y="87"/>
                  </a:lnTo>
                  <a:lnTo>
                    <a:pt x="0" y="82"/>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16" name="Freeform 13"/>
            <p:cNvSpPr>
              <a:spLocks/>
            </p:cNvSpPr>
            <p:nvPr userDrawn="1"/>
          </p:nvSpPr>
          <p:spPr bwMode="auto">
            <a:xfrm>
              <a:off x="1763" y="562"/>
              <a:ext cx="97" cy="89"/>
            </a:xfrm>
            <a:custGeom>
              <a:avLst/>
              <a:gdLst>
                <a:gd name="T0" fmla="*/ 61 w 97"/>
                <a:gd name="T1" fmla="*/ 0 h 89"/>
                <a:gd name="T2" fmla="*/ 97 w 97"/>
                <a:gd name="T3" fmla="*/ 5 h 89"/>
                <a:gd name="T4" fmla="*/ 89 w 97"/>
                <a:gd name="T5" fmla="*/ 5 h 89"/>
                <a:gd name="T6" fmla="*/ 86 w 97"/>
                <a:gd name="T7" fmla="*/ 8 h 89"/>
                <a:gd name="T8" fmla="*/ 83 w 97"/>
                <a:gd name="T9" fmla="*/ 21 h 89"/>
                <a:gd name="T10" fmla="*/ 83 w 97"/>
                <a:gd name="T11" fmla="*/ 55 h 89"/>
                <a:gd name="T12" fmla="*/ 80 w 97"/>
                <a:gd name="T13" fmla="*/ 70 h 89"/>
                <a:gd name="T14" fmla="*/ 72 w 97"/>
                <a:gd name="T15" fmla="*/ 81 h 89"/>
                <a:gd name="T16" fmla="*/ 61 w 97"/>
                <a:gd name="T17" fmla="*/ 87 h 89"/>
                <a:gd name="T18" fmla="*/ 48 w 97"/>
                <a:gd name="T19" fmla="*/ 89 h 89"/>
                <a:gd name="T20" fmla="*/ 42 w 97"/>
                <a:gd name="T21" fmla="*/ 88 h 89"/>
                <a:gd name="T22" fmla="*/ 30 w 97"/>
                <a:gd name="T23" fmla="*/ 84 h 89"/>
                <a:gd name="T24" fmla="*/ 20 w 97"/>
                <a:gd name="T25" fmla="*/ 76 h 89"/>
                <a:gd name="T26" fmla="*/ 15 w 97"/>
                <a:gd name="T27" fmla="*/ 63 h 89"/>
                <a:gd name="T28" fmla="*/ 14 w 97"/>
                <a:gd name="T29" fmla="*/ 21 h 89"/>
                <a:gd name="T30" fmla="*/ 14 w 97"/>
                <a:gd name="T31" fmla="*/ 12 h 89"/>
                <a:gd name="T32" fmla="*/ 10 w 97"/>
                <a:gd name="T33" fmla="*/ 6 h 89"/>
                <a:gd name="T34" fmla="*/ 0 w 97"/>
                <a:gd name="T35" fmla="*/ 5 h 89"/>
                <a:gd name="T36" fmla="*/ 45 w 97"/>
                <a:gd name="T37" fmla="*/ 0 h 89"/>
                <a:gd name="T38" fmla="*/ 45 w 97"/>
                <a:gd name="T39" fmla="*/ 5 h 89"/>
                <a:gd name="T40" fmla="*/ 36 w 97"/>
                <a:gd name="T41" fmla="*/ 6 h 89"/>
                <a:gd name="T42" fmla="*/ 32 w 97"/>
                <a:gd name="T43" fmla="*/ 12 h 89"/>
                <a:gd name="T44" fmla="*/ 32 w 97"/>
                <a:gd name="T45" fmla="*/ 53 h 89"/>
                <a:gd name="T46" fmla="*/ 32 w 97"/>
                <a:gd name="T47" fmla="*/ 60 h 89"/>
                <a:gd name="T48" fmla="*/ 36 w 97"/>
                <a:gd name="T49" fmla="*/ 70 h 89"/>
                <a:gd name="T50" fmla="*/ 42 w 97"/>
                <a:gd name="T51" fmla="*/ 76 h 89"/>
                <a:gd name="T52" fmla="*/ 49 w 97"/>
                <a:gd name="T53" fmla="*/ 80 h 89"/>
                <a:gd name="T54" fmla="*/ 54 w 97"/>
                <a:gd name="T55" fmla="*/ 81 h 89"/>
                <a:gd name="T56" fmla="*/ 63 w 97"/>
                <a:gd name="T57" fmla="*/ 78 h 89"/>
                <a:gd name="T58" fmla="*/ 69 w 97"/>
                <a:gd name="T59" fmla="*/ 73 h 89"/>
                <a:gd name="T60" fmla="*/ 74 w 97"/>
                <a:gd name="T61" fmla="*/ 65 h 89"/>
                <a:gd name="T62" fmla="*/ 75 w 97"/>
                <a:gd name="T63" fmla="*/ 53 h 89"/>
                <a:gd name="T64" fmla="*/ 75 w 97"/>
                <a:gd name="T65" fmla="*/ 21 h 89"/>
                <a:gd name="T66" fmla="*/ 72 w 97"/>
                <a:gd name="T67" fmla="*/ 8 h 89"/>
                <a:gd name="T68" fmla="*/ 69 w 97"/>
                <a:gd name="T69" fmla="*/ 5 h 89"/>
                <a:gd name="T70" fmla="*/ 61 w 97"/>
                <a:gd name="T71" fmla="*/ 5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7" h="89">
                  <a:moveTo>
                    <a:pt x="61" y="5"/>
                  </a:moveTo>
                  <a:lnTo>
                    <a:pt x="61" y="0"/>
                  </a:lnTo>
                  <a:lnTo>
                    <a:pt x="97" y="0"/>
                  </a:lnTo>
                  <a:lnTo>
                    <a:pt x="97" y="5"/>
                  </a:lnTo>
                  <a:lnTo>
                    <a:pt x="97" y="5"/>
                  </a:lnTo>
                  <a:lnTo>
                    <a:pt x="89" y="5"/>
                  </a:lnTo>
                  <a:lnTo>
                    <a:pt x="87" y="6"/>
                  </a:lnTo>
                  <a:lnTo>
                    <a:pt x="86" y="8"/>
                  </a:lnTo>
                  <a:lnTo>
                    <a:pt x="83" y="12"/>
                  </a:lnTo>
                  <a:lnTo>
                    <a:pt x="83" y="21"/>
                  </a:lnTo>
                  <a:lnTo>
                    <a:pt x="83" y="55"/>
                  </a:lnTo>
                  <a:lnTo>
                    <a:pt x="83" y="55"/>
                  </a:lnTo>
                  <a:lnTo>
                    <a:pt x="82" y="63"/>
                  </a:lnTo>
                  <a:lnTo>
                    <a:pt x="80" y="70"/>
                  </a:lnTo>
                  <a:lnTo>
                    <a:pt x="77" y="76"/>
                  </a:lnTo>
                  <a:lnTo>
                    <a:pt x="72" y="81"/>
                  </a:lnTo>
                  <a:lnTo>
                    <a:pt x="67" y="84"/>
                  </a:lnTo>
                  <a:lnTo>
                    <a:pt x="61" y="87"/>
                  </a:lnTo>
                  <a:lnTo>
                    <a:pt x="55" y="88"/>
                  </a:lnTo>
                  <a:lnTo>
                    <a:pt x="48" y="89"/>
                  </a:lnTo>
                  <a:lnTo>
                    <a:pt x="48" y="89"/>
                  </a:lnTo>
                  <a:lnTo>
                    <a:pt x="42" y="88"/>
                  </a:lnTo>
                  <a:lnTo>
                    <a:pt x="34" y="87"/>
                  </a:lnTo>
                  <a:lnTo>
                    <a:pt x="30" y="84"/>
                  </a:lnTo>
                  <a:lnTo>
                    <a:pt x="23" y="81"/>
                  </a:lnTo>
                  <a:lnTo>
                    <a:pt x="20" y="76"/>
                  </a:lnTo>
                  <a:lnTo>
                    <a:pt x="16" y="70"/>
                  </a:lnTo>
                  <a:lnTo>
                    <a:pt x="15" y="63"/>
                  </a:lnTo>
                  <a:lnTo>
                    <a:pt x="14" y="55"/>
                  </a:lnTo>
                  <a:lnTo>
                    <a:pt x="14" y="21"/>
                  </a:lnTo>
                  <a:lnTo>
                    <a:pt x="14" y="21"/>
                  </a:lnTo>
                  <a:lnTo>
                    <a:pt x="14" y="12"/>
                  </a:lnTo>
                  <a:lnTo>
                    <a:pt x="11" y="8"/>
                  </a:lnTo>
                  <a:lnTo>
                    <a:pt x="10" y="6"/>
                  </a:lnTo>
                  <a:lnTo>
                    <a:pt x="7" y="5"/>
                  </a:lnTo>
                  <a:lnTo>
                    <a:pt x="0" y="5"/>
                  </a:lnTo>
                  <a:lnTo>
                    <a:pt x="0" y="0"/>
                  </a:lnTo>
                  <a:lnTo>
                    <a:pt x="45" y="0"/>
                  </a:lnTo>
                  <a:lnTo>
                    <a:pt x="45" y="5"/>
                  </a:lnTo>
                  <a:lnTo>
                    <a:pt x="45" y="5"/>
                  </a:lnTo>
                  <a:lnTo>
                    <a:pt x="38" y="5"/>
                  </a:lnTo>
                  <a:lnTo>
                    <a:pt x="36" y="6"/>
                  </a:lnTo>
                  <a:lnTo>
                    <a:pt x="34" y="8"/>
                  </a:lnTo>
                  <a:lnTo>
                    <a:pt x="32" y="12"/>
                  </a:lnTo>
                  <a:lnTo>
                    <a:pt x="32" y="21"/>
                  </a:lnTo>
                  <a:lnTo>
                    <a:pt x="32" y="53"/>
                  </a:lnTo>
                  <a:lnTo>
                    <a:pt x="32" y="53"/>
                  </a:lnTo>
                  <a:lnTo>
                    <a:pt x="32" y="60"/>
                  </a:lnTo>
                  <a:lnTo>
                    <a:pt x="33" y="65"/>
                  </a:lnTo>
                  <a:lnTo>
                    <a:pt x="36" y="70"/>
                  </a:lnTo>
                  <a:lnTo>
                    <a:pt x="38" y="73"/>
                  </a:lnTo>
                  <a:lnTo>
                    <a:pt x="42" y="76"/>
                  </a:lnTo>
                  <a:lnTo>
                    <a:pt x="45" y="78"/>
                  </a:lnTo>
                  <a:lnTo>
                    <a:pt x="49" y="80"/>
                  </a:lnTo>
                  <a:lnTo>
                    <a:pt x="54" y="81"/>
                  </a:lnTo>
                  <a:lnTo>
                    <a:pt x="54" y="81"/>
                  </a:lnTo>
                  <a:lnTo>
                    <a:pt x="59" y="80"/>
                  </a:lnTo>
                  <a:lnTo>
                    <a:pt x="63" y="78"/>
                  </a:lnTo>
                  <a:lnTo>
                    <a:pt x="66" y="76"/>
                  </a:lnTo>
                  <a:lnTo>
                    <a:pt x="69" y="73"/>
                  </a:lnTo>
                  <a:lnTo>
                    <a:pt x="72" y="70"/>
                  </a:lnTo>
                  <a:lnTo>
                    <a:pt x="74" y="65"/>
                  </a:lnTo>
                  <a:lnTo>
                    <a:pt x="75" y="60"/>
                  </a:lnTo>
                  <a:lnTo>
                    <a:pt x="75" y="53"/>
                  </a:lnTo>
                  <a:lnTo>
                    <a:pt x="75" y="21"/>
                  </a:lnTo>
                  <a:lnTo>
                    <a:pt x="75" y="21"/>
                  </a:lnTo>
                  <a:lnTo>
                    <a:pt x="75" y="12"/>
                  </a:lnTo>
                  <a:lnTo>
                    <a:pt x="72" y="8"/>
                  </a:lnTo>
                  <a:lnTo>
                    <a:pt x="71" y="6"/>
                  </a:lnTo>
                  <a:lnTo>
                    <a:pt x="69" y="5"/>
                  </a:lnTo>
                  <a:lnTo>
                    <a:pt x="61" y="5"/>
                  </a:lnTo>
                  <a:lnTo>
                    <a:pt x="61" y="5"/>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17" name="Freeform 14"/>
            <p:cNvSpPr>
              <a:spLocks/>
            </p:cNvSpPr>
            <p:nvPr userDrawn="1"/>
          </p:nvSpPr>
          <p:spPr bwMode="auto">
            <a:xfrm>
              <a:off x="1866" y="562"/>
              <a:ext cx="100" cy="89"/>
            </a:xfrm>
            <a:custGeom>
              <a:avLst/>
              <a:gdLst>
                <a:gd name="T0" fmla="*/ 83 w 100"/>
                <a:gd name="T1" fmla="*/ 17 h 89"/>
                <a:gd name="T2" fmla="*/ 51 w 100"/>
                <a:gd name="T3" fmla="*/ 89 h 89"/>
                <a:gd name="T4" fmla="*/ 49 w 100"/>
                <a:gd name="T5" fmla="*/ 89 h 89"/>
                <a:gd name="T6" fmla="*/ 17 w 100"/>
                <a:gd name="T7" fmla="*/ 17 h 89"/>
                <a:gd name="T8" fmla="*/ 17 w 100"/>
                <a:gd name="T9" fmla="*/ 17 h 89"/>
                <a:gd name="T10" fmla="*/ 15 w 100"/>
                <a:gd name="T11" fmla="*/ 11 h 89"/>
                <a:gd name="T12" fmla="*/ 11 w 100"/>
                <a:gd name="T13" fmla="*/ 8 h 89"/>
                <a:gd name="T14" fmla="*/ 7 w 100"/>
                <a:gd name="T15" fmla="*/ 5 h 89"/>
                <a:gd name="T16" fmla="*/ 0 w 100"/>
                <a:gd name="T17" fmla="*/ 5 h 89"/>
                <a:gd name="T18" fmla="*/ 0 w 100"/>
                <a:gd name="T19" fmla="*/ 0 h 89"/>
                <a:gd name="T20" fmla="*/ 48 w 100"/>
                <a:gd name="T21" fmla="*/ 0 h 89"/>
                <a:gd name="T22" fmla="*/ 48 w 100"/>
                <a:gd name="T23" fmla="*/ 5 h 89"/>
                <a:gd name="T24" fmla="*/ 48 w 100"/>
                <a:gd name="T25" fmla="*/ 5 h 89"/>
                <a:gd name="T26" fmla="*/ 39 w 100"/>
                <a:gd name="T27" fmla="*/ 5 h 89"/>
                <a:gd name="T28" fmla="*/ 35 w 100"/>
                <a:gd name="T29" fmla="*/ 8 h 89"/>
                <a:gd name="T30" fmla="*/ 35 w 100"/>
                <a:gd name="T31" fmla="*/ 9 h 89"/>
                <a:gd name="T32" fmla="*/ 34 w 100"/>
                <a:gd name="T33" fmla="*/ 11 h 89"/>
                <a:gd name="T34" fmla="*/ 37 w 100"/>
                <a:gd name="T35" fmla="*/ 16 h 89"/>
                <a:gd name="T36" fmla="*/ 56 w 100"/>
                <a:gd name="T37" fmla="*/ 63 h 89"/>
                <a:gd name="T38" fmla="*/ 77 w 100"/>
                <a:gd name="T39" fmla="*/ 16 h 89"/>
                <a:gd name="T40" fmla="*/ 77 w 100"/>
                <a:gd name="T41" fmla="*/ 16 h 89"/>
                <a:gd name="T42" fmla="*/ 78 w 100"/>
                <a:gd name="T43" fmla="*/ 11 h 89"/>
                <a:gd name="T44" fmla="*/ 78 w 100"/>
                <a:gd name="T45" fmla="*/ 9 h 89"/>
                <a:gd name="T46" fmla="*/ 77 w 100"/>
                <a:gd name="T47" fmla="*/ 8 h 89"/>
                <a:gd name="T48" fmla="*/ 73 w 100"/>
                <a:gd name="T49" fmla="*/ 5 h 89"/>
                <a:gd name="T50" fmla="*/ 66 w 100"/>
                <a:gd name="T51" fmla="*/ 5 h 89"/>
                <a:gd name="T52" fmla="*/ 66 w 100"/>
                <a:gd name="T53" fmla="*/ 0 h 89"/>
                <a:gd name="T54" fmla="*/ 100 w 100"/>
                <a:gd name="T55" fmla="*/ 0 h 89"/>
                <a:gd name="T56" fmla="*/ 100 w 100"/>
                <a:gd name="T57" fmla="*/ 5 h 89"/>
                <a:gd name="T58" fmla="*/ 100 w 100"/>
                <a:gd name="T59" fmla="*/ 5 h 89"/>
                <a:gd name="T60" fmla="*/ 94 w 100"/>
                <a:gd name="T61" fmla="*/ 5 h 89"/>
                <a:gd name="T62" fmla="*/ 89 w 100"/>
                <a:gd name="T63" fmla="*/ 8 h 89"/>
                <a:gd name="T64" fmla="*/ 87 w 100"/>
                <a:gd name="T65" fmla="*/ 11 h 89"/>
                <a:gd name="T66" fmla="*/ 83 w 100"/>
                <a:gd name="T67" fmla="*/ 17 h 89"/>
                <a:gd name="T68" fmla="*/ 83 w 100"/>
                <a:gd name="T69" fmla="*/ 17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0" h="89">
                  <a:moveTo>
                    <a:pt x="83" y="17"/>
                  </a:moveTo>
                  <a:lnTo>
                    <a:pt x="51" y="89"/>
                  </a:lnTo>
                  <a:lnTo>
                    <a:pt x="49" y="89"/>
                  </a:lnTo>
                  <a:lnTo>
                    <a:pt x="17" y="17"/>
                  </a:lnTo>
                  <a:lnTo>
                    <a:pt x="17" y="17"/>
                  </a:lnTo>
                  <a:lnTo>
                    <a:pt x="15" y="11"/>
                  </a:lnTo>
                  <a:lnTo>
                    <a:pt x="11" y="8"/>
                  </a:lnTo>
                  <a:lnTo>
                    <a:pt x="7" y="5"/>
                  </a:lnTo>
                  <a:lnTo>
                    <a:pt x="0" y="5"/>
                  </a:lnTo>
                  <a:lnTo>
                    <a:pt x="0" y="0"/>
                  </a:lnTo>
                  <a:lnTo>
                    <a:pt x="48" y="0"/>
                  </a:lnTo>
                  <a:lnTo>
                    <a:pt x="48" y="5"/>
                  </a:lnTo>
                  <a:lnTo>
                    <a:pt x="48" y="5"/>
                  </a:lnTo>
                  <a:lnTo>
                    <a:pt x="39" y="5"/>
                  </a:lnTo>
                  <a:lnTo>
                    <a:pt x="35" y="8"/>
                  </a:lnTo>
                  <a:lnTo>
                    <a:pt x="35" y="9"/>
                  </a:lnTo>
                  <a:lnTo>
                    <a:pt x="34" y="11"/>
                  </a:lnTo>
                  <a:lnTo>
                    <a:pt x="37" y="16"/>
                  </a:lnTo>
                  <a:lnTo>
                    <a:pt x="56" y="63"/>
                  </a:lnTo>
                  <a:lnTo>
                    <a:pt x="77" y="16"/>
                  </a:lnTo>
                  <a:lnTo>
                    <a:pt x="77" y="16"/>
                  </a:lnTo>
                  <a:lnTo>
                    <a:pt x="78" y="11"/>
                  </a:lnTo>
                  <a:lnTo>
                    <a:pt x="78" y="9"/>
                  </a:lnTo>
                  <a:lnTo>
                    <a:pt x="77" y="8"/>
                  </a:lnTo>
                  <a:lnTo>
                    <a:pt x="73" y="5"/>
                  </a:lnTo>
                  <a:lnTo>
                    <a:pt x="66" y="5"/>
                  </a:lnTo>
                  <a:lnTo>
                    <a:pt x="66" y="0"/>
                  </a:lnTo>
                  <a:lnTo>
                    <a:pt x="100" y="0"/>
                  </a:lnTo>
                  <a:lnTo>
                    <a:pt x="100" y="5"/>
                  </a:lnTo>
                  <a:lnTo>
                    <a:pt x="100" y="5"/>
                  </a:lnTo>
                  <a:lnTo>
                    <a:pt x="94" y="5"/>
                  </a:lnTo>
                  <a:lnTo>
                    <a:pt x="89" y="8"/>
                  </a:lnTo>
                  <a:lnTo>
                    <a:pt x="87" y="11"/>
                  </a:lnTo>
                  <a:lnTo>
                    <a:pt x="83" y="17"/>
                  </a:lnTo>
                  <a:lnTo>
                    <a:pt x="83" y="17"/>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18" name="Freeform 15"/>
            <p:cNvSpPr>
              <a:spLocks noEditPoints="1"/>
            </p:cNvSpPr>
            <p:nvPr userDrawn="1"/>
          </p:nvSpPr>
          <p:spPr bwMode="auto">
            <a:xfrm>
              <a:off x="1976" y="560"/>
              <a:ext cx="95" cy="91"/>
            </a:xfrm>
            <a:custGeom>
              <a:avLst/>
              <a:gdLst>
                <a:gd name="T0" fmla="*/ 48 w 95"/>
                <a:gd name="T1" fmla="*/ 91 h 91"/>
                <a:gd name="T2" fmla="*/ 29 w 95"/>
                <a:gd name="T3" fmla="*/ 88 h 91"/>
                <a:gd name="T4" fmla="*/ 13 w 95"/>
                <a:gd name="T5" fmla="*/ 78 h 91"/>
                <a:gd name="T6" fmla="*/ 4 w 95"/>
                <a:gd name="T7" fmla="*/ 63 h 91"/>
                <a:gd name="T8" fmla="*/ 0 w 95"/>
                <a:gd name="T9" fmla="*/ 46 h 91"/>
                <a:gd name="T10" fmla="*/ 0 w 95"/>
                <a:gd name="T11" fmla="*/ 36 h 91"/>
                <a:gd name="T12" fmla="*/ 7 w 95"/>
                <a:gd name="T13" fmla="*/ 21 h 91"/>
                <a:gd name="T14" fmla="*/ 21 w 95"/>
                <a:gd name="T15" fmla="*/ 8 h 91"/>
                <a:gd name="T16" fmla="*/ 38 w 95"/>
                <a:gd name="T17" fmla="*/ 1 h 91"/>
                <a:gd name="T18" fmla="*/ 48 w 95"/>
                <a:gd name="T19" fmla="*/ 0 h 91"/>
                <a:gd name="T20" fmla="*/ 66 w 95"/>
                <a:gd name="T21" fmla="*/ 3 h 91"/>
                <a:gd name="T22" fmla="*/ 81 w 95"/>
                <a:gd name="T23" fmla="*/ 13 h 91"/>
                <a:gd name="T24" fmla="*/ 92 w 95"/>
                <a:gd name="T25" fmla="*/ 28 h 91"/>
                <a:gd name="T26" fmla="*/ 95 w 95"/>
                <a:gd name="T27" fmla="*/ 46 h 91"/>
                <a:gd name="T28" fmla="*/ 94 w 95"/>
                <a:gd name="T29" fmla="*/ 55 h 91"/>
                <a:gd name="T30" fmla="*/ 87 w 95"/>
                <a:gd name="T31" fmla="*/ 71 h 91"/>
                <a:gd name="T32" fmla="*/ 75 w 95"/>
                <a:gd name="T33" fmla="*/ 83 h 91"/>
                <a:gd name="T34" fmla="*/ 58 w 95"/>
                <a:gd name="T35" fmla="*/ 90 h 91"/>
                <a:gd name="T36" fmla="*/ 48 w 95"/>
                <a:gd name="T37" fmla="*/ 91 h 91"/>
                <a:gd name="T38" fmla="*/ 48 w 95"/>
                <a:gd name="T39" fmla="*/ 7 h 91"/>
                <a:gd name="T40" fmla="*/ 34 w 95"/>
                <a:gd name="T41" fmla="*/ 11 h 91"/>
                <a:gd name="T42" fmla="*/ 26 w 95"/>
                <a:gd name="T43" fmla="*/ 19 h 91"/>
                <a:gd name="T44" fmla="*/ 21 w 95"/>
                <a:gd name="T45" fmla="*/ 33 h 91"/>
                <a:gd name="T46" fmla="*/ 18 w 95"/>
                <a:gd name="T47" fmla="*/ 46 h 91"/>
                <a:gd name="T48" fmla="*/ 20 w 95"/>
                <a:gd name="T49" fmla="*/ 52 h 91"/>
                <a:gd name="T50" fmla="*/ 22 w 95"/>
                <a:gd name="T51" fmla="*/ 66 h 91"/>
                <a:gd name="T52" fmla="*/ 29 w 95"/>
                <a:gd name="T53" fmla="*/ 77 h 91"/>
                <a:gd name="T54" fmla="*/ 40 w 95"/>
                <a:gd name="T55" fmla="*/ 83 h 91"/>
                <a:gd name="T56" fmla="*/ 48 w 95"/>
                <a:gd name="T57" fmla="*/ 84 h 91"/>
                <a:gd name="T58" fmla="*/ 61 w 95"/>
                <a:gd name="T59" fmla="*/ 80 h 91"/>
                <a:gd name="T60" fmla="*/ 70 w 95"/>
                <a:gd name="T61" fmla="*/ 72 h 91"/>
                <a:gd name="T62" fmla="*/ 75 w 95"/>
                <a:gd name="T63" fmla="*/ 58 h 91"/>
                <a:gd name="T64" fmla="*/ 76 w 95"/>
                <a:gd name="T65" fmla="*/ 46 h 91"/>
                <a:gd name="T66" fmla="*/ 76 w 95"/>
                <a:gd name="T67" fmla="*/ 39 h 91"/>
                <a:gd name="T68" fmla="*/ 72 w 95"/>
                <a:gd name="T69" fmla="*/ 25 h 91"/>
                <a:gd name="T70" fmla="*/ 66 w 95"/>
                <a:gd name="T71" fmla="*/ 14 h 91"/>
                <a:gd name="T72" fmla="*/ 55 w 95"/>
                <a:gd name="T73" fmla="*/ 8 h 91"/>
                <a:gd name="T74" fmla="*/ 48 w 95"/>
                <a:gd name="T75" fmla="*/ 7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5" h="91">
                  <a:moveTo>
                    <a:pt x="48" y="91"/>
                  </a:moveTo>
                  <a:lnTo>
                    <a:pt x="48" y="91"/>
                  </a:lnTo>
                  <a:lnTo>
                    <a:pt x="38" y="90"/>
                  </a:lnTo>
                  <a:lnTo>
                    <a:pt x="29" y="88"/>
                  </a:lnTo>
                  <a:lnTo>
                    <a:pt x="21" y="83"/>
                  </a:lnTo>
                  <a:lnTo>
                    <a:pt x="13" y="78"/>
                  </a:lnTo>
                  <a:lnTo>
                    <a:pt x="7" y="71"/>
                  </a:lnTo>
                  <a:lnTo>
                    <a:pt x="4" y="63"/>
                  </a:lnTo>
                  <a:lnTo>
                    <a:pt x="0" y="55"/>
                  </a:lnTo>
                  <a:lnTo>
                    <a:pt x="0" y="46"/>
                  </a:lnTo>
                  <a:lnTo>
                    <a:pt x="0" y="46"/>
                  </a:lnTo>
                  <a:lnTo>
                    <a:pt x="0" y="36"/>
                  </a:lnTo>
                  <a:lnTo>
                    <a:pt x="4" y="28"/>
                  </a:lnTo>
                  <a:lnTo>
                    <a:pt x="7" y="21"/>
                  </a:lnTo>
                  <a:lnTo>
                    <a:pt x="13" y="13"/>
                  </a:lnTo>
                  <a:lnTo>
                    <a:pt x="21" y="8"/>
                  </a:lnTo>
                  <a:lnTo>
                    <a:pt x="29" y="3"/>
                  </a:lnTo>
                  <a:lnTo>
                    <a:pt x="38" y="1"/>
                  </a:lnTo>
                  <a:lnTo>
                    <a:pt x="48" y="0"/>
                  </a:lnTo>
                  <a:lnTo>
                    <a:pt x="48" y="0"/>
                  </a:lnTo>
                  <a:lnTo>
                    <a:pt x="58" y="1"/>
                  </a:lnTo>
                  <a:lnTo>
                    <a:pt x="66" y="3"/>
                  </a:lnTo>
                  <a:lnTo>
                    <a:pt x="75" y="8"/>
                  </a:lnTo>
                  <a:lnTo>
                    <a:pt x="81" y="13"/>
                  </a:lnTo>
                  <a:lnTo>
                    <a:pt x="87" y="21"/>
                  </a:lnTo>
                  <a:lnTo>
                    <a:pt x="92" y="28"/>
                  </a:lnTo>
                  <a:lnTo>
                    <a:pt x="94" y="36"/>
                  </a:lnTo>
                  <a:lnTo>
                    <a:pt x="95" y="46"/>
                  </a:lnTo>
                  <a:lnTo>
                    <a:pt x="95" y="46"/>
                  </a:lnTo>
                  <a:lnTo>
                    <a:pt x="94" y="55"/>
                  </a:lnTo>
                  <a:lnTo>
                    <a:pt x="92" y="63"/>
                  </a:lnTo>
                  <a:lnTo>
                    <a:pt x="87" y="71"/>
                  </a:lnTo>
                  <a:lnTo>
                    <a:pt x="81" y="78"/>
                  </a:lnTo>
                  <a:lnTo>
                    <a:pt x="75" y="83"/>
                  </a:lnTo>
                  <a:lnTo>
                    <a:pt x="66" y="88"/>
                  </a:lnTo>
                  <a:lnTo>
                    <a:pt x="58" y="90"/>
                  </a:lnTo>
                  <a:lnTo>
                    <a:pt x="48" y="91"/>
                  </a:lnTo>
                  <a:lnTo>
                    <a:pt x="48" y="91"/>
                  </a:lnTo>
                  <a:close/>
                  <a:moveTo>
                    <a:pt x="48" y="7"/>
                  </a:moveTo>
                  <a:lnTo>
                    <a:pt x="48" y="7"/>
                  </a:lnTo>
                  <a:lnTo>
                    <a:pt x="40" y="8"/>
                  </a:lnTo>
                  <a:lnTo>
                    <a:pt x="34" y="11"/>
                  </a:lnTo>
                  <a:lnTo>
                    <a:pt x="29" y="14"/>
                  </a:lnTo>
                  <a:lnTo>
                    <a:pt x="26" y="19"/>
                  </a:lnTo>
                  <a:lnTo>
                    <a:pt x="22" y="25"/>
                  </a:lnTo>
                  <a:lnTo>
                    <a:pt x="21" y="33"/>
                  </a:lnTo>
                  <a:lnTo>
                    <a:pt x="20" y="39"/>
                  </a:lnTo>
                  <a:lnTo>
                    <a:pt x="18" y="46"/>
                  </a:lnTo>
                  <a:lnTo>
                    <a:pt x="18" y="46"/>
                  </a:lnTo>
                  <a:lnTo>
                    <a:pt x="20" y="52"/>
                  </a:lnTo>
                  <a:lnTo>
                    <a:pt x="21" y="58"/>
                  </a:lnTo>
                  <a:lnTo>
                    <a:pt x="22" y="66"/>
                  </a:lnTo>
                  <a:lnTo>
                    <a:pt x="26" y="72"/>
                  </a:lnTo>
                  <a:lnTo>
                    <a:pt x="29" y="77"/>
                  </a:lnTo>
                  <a:lnTo>
                    <a:pt x="34" y="80"/>
                  </a:lnTo>
                  <a:lnTo>
                    <a:pt x="40" y="83"/>
                  </a:lnTo>
                  <a:lnTo>
                    <a:pt x="48" y="84"/>
                  </a:lnTo>
                  <a:lnTo>
                    <a:pt x="48" y="84"/>
                  </a:lnTo>
                  <a:lnTo>
                    <a:pt x="55" y="83"/>
                  </a:lnTo>
                  <a:lnTo>
                    <a:pt x="61" y="80"/>
                  </a:lnTo>
                  <a:lnTo>
                    <a:pt x="66" y="77"/>
                  </a:lnTo>
                  <a:lnTo>
                    <a:pt x="70" y="72"/>
                  </a:lnTo>
                  <a:lnTo>
                    <a:pt x="72" y="66"/>
                  </a:lnTo>
                  <a:lnTo>
                    <a:pt x="75" y="58"/>
                  </a:lnTo>
                  <a:lnTo>
                    <a:pt x="76" y="52"/>
                  </a:lnTo>
                  <a:lnTo>
                    <a:pt x="76" y="46"/>
                  </a:lnTo>
                  <a:lnTo>
                    <a:pt x="76" y="46"/>
                  </a:lnTo>
                  <a:lnTo>
                    <a:pt x="76" y="39"/>
                  </a:lnTo>
                  <a:lnTo>
                    <a:pt x="75" y="33"/>
                  </a:lnTo>
                  <a:lnTo>
                    <a:pt x="72" y="25"/>
                  </a:lnTo>
                  <a:lnTo>
                    <a:pt x="70" y="19"/>
                  </a:lnTo>
                  <a:lnTo>
                    <a:pt x="66" y="14"/>
                  </a:lnTo>
                  <a:lnTo>
                    <a:pt x="61" y="11"/>
                  </a:lnTo>
                  <a:lnTo>
                    <a:pt x="55" y="8"/>
                  </a:lnTo>
                  <a:lnTo>
                    <a:pt x="48" y="7"/>
                  </a:lnTo>
                  <a:lnTo>
                    <a:pt x="48" y="7"/>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19" name="Freeform 16"/>
            <p:cNvSpPr>
              <a:spLocks/>
            </p:cNvSpPr>
            <p:nvPr userDrawn="1"/>
          </p:nvSpPr>
          <p:spPr bwMode="auto">
            <a:xfrm>
              <a:off x="2100" y="560"/>
              <a:ext cx="58" cy="91"/>
            </a:xfrm>
            <a:custGeom>
              <a:avLst/>
              <a:gdLst>
                <a:gd name="T0" fmla="*/ 0 w 58"/>
                <a:gd name="T1" fmla="*/ 91 h 91"/>
                <a:gd name="T2" fmla="*/ 3 w 58"/>
                <a:gd name="T3" fmla="*/ 60 h 91"/>
                <a:gd name="T4" fmla="*/ 4 w 58"/>
                <a:gd name="T5" fmla="*/ 65 h 91"/>
                <a:gd name="T6" fmla="*/ 9 w 58"/>
                <a:gd name="T7" fmla="*/ 74 h 91"/>
                <a:gd name="T8" fmla="*/ 17 w 58"/>
                <a:gd name="T9" fmla="*/ 80 h 91"/>
                <a:gd name="T10" fmla="*/ 25 w 58"/>
                <a:gd name="T11" fmla="*/ 84 h 91"/>
                <a:gd name="T12" fmla="*/ 30 w 58"/>
                <a:gd name="T13" fmla="*/ 85 h 91"/>
                <a:gd name="T14" fmla="*/ 40 w 58"/>
                <a:gd name="T15" fmla="*/ 82 h 91"/>
                <a:gd name="T16" fmla="*/ 44 w 58"/>
                <a:gd name="T17" fmla="*/ 71 h 91"/>
                <a:gd name="T18" fmla="*/ 44 w 58"/>
                <a:gd name="T19" fmla="*/ 67 h 91"/>
                <a:gd name="T20" fmla="*/ 38 w 58"/>
                <a:gd name="T21" fmla="*/ 58 h 91"/>
                <a:gd name="T22" fmla="*/ 20 w 58"/>
                <a:gd name="T23" fmla="*/ 49 h 91"/>
                <a:gd name="T24" fmla="*/ 12 w 58"/>
                <a:gd name="T25" fmla="*/ 44 h 91"/>
                <a:gd name="T26" fmla="*/ 3 w 58"/>
                <a:gd name="T27" fmla="*/ 35 h 91"/>
                <a:gd name="T28" fmla="*/ 1 w 58"/>
                <a:gd name="T29" fmla="*/ 27 h 91"/>
                <a:gd name="T30" fmla="*/ 1 w 58"/>
                <a:gd name="T31" fmla="*/ 22 h 91"/>
                <a:gd name="T32" fmla="*/ 2 w 58"/>
                <a:gd name="T33" fmla="*/ 13 h 91"/>
                <a:gd name="T34" fmla="*/ 8 w 58"/>
                <a:gd name="T35" fmla="*/ 7 h 91"/>
                <a:gd name="T36" fmla="*/ 16 w 58"/>
                <a:gd name="T37" fmla="*/ 2 h 91"/>
                <a:gd name="T38" fmla="*/ 25 w 58"/>
                <a:gd name="T39" fmla="*/ 0 h 91"/>
                <a:gd name="T40" fmla="*/ 31 w 58"/>
                <a:gd name="T41" fmla="*/ 1 h 91"/>
                <a:gd name="T42" fmla="*/ 42 w 58"/>
                <a:gd name="T43" fmla="*/ 6 h 91"/>
                <a:gd name="T44" fmla="*/ 45 w 58"/>
                <a:gd name="T45" fmla="*/ 3 h 91"/>
                <a:gd name="T46" fmla="*/ 51 w 58"/>
                <a:gd name="T47" fmla="*/ 0 h 91"/>
                <a:gd name="T48" fmla="*/ 47 w 58"/>
                <a:gd name="T49" fmla="*/ 32 h 91"/>
                <a:gd name="T50" fmla="*/ 45 w 58"/>
                <a:gd name="T51" fmla="*/ 22 h 91"/>
                <a:gd name="T52" fmla="*/ 39 w 58"/>
                <a:gd name="T53" fmla="*/ 11 h 91"/>
                <a:gd name="T54" fmla="*/ 31 w 58"/>
                <a:gd name="T55" fmla="*/ 7 h 91"/>
                <a:gd name="T56" fmla="*/ 27 w 58"/>
                <a:gd name="T57" fmla="*/ 6 h 91"/>
                <a:gd name="T58" fmla="*/ 18 w 58"/>
                <a:gd name="T59" fmla="*/ 10 h 91"/>
                <a:gd name="T60" fmla="*/ 14 w 58"/>
                <a:gd name="T61" fmla="*/ 18 h 91"/>
                <a:gd name="T62" fmla="*/ 16 w 58"/>
                <a:gd name="T63" fmla="*/ 22 h 91"/>
                <a:gd name="T64" fmla="*/ 22 w 58"/>
                <a:gd name="T65" fmla="*/ 29 h 91"/>
                <a:gd name="T66" fmla="*/ 40 w 58"/>
                <a:gd name="T67" fmla="*/ 40 h 91"/>
                <a:gd name="T68" fmla="*/ 47 w 58"/>
                <a:gd name="T69" fmla="*/ 44 h 91"/>
                <a:gd name="T70" fmla="*/ 57 w 58"/>
                <a:gd name="T71" fmla="*/ 57 h 91"/>
                <a:gd name="T72" fmla="*/ 58 w 58"/>
                <a:gd name="T73" fmla="*/ 65 h 91"/>
                <a:gd name="T74" fmla="*/ 58 w 58"/>
                <a:gd name="T75" fmla="*/ 71 h 91"/>
                <a:gd name="T76" fmla="*/ 53 w 58"/>
                <a:gd name="T77" fmla="*/ 80 h 91"/>
                <a:gd name="T78" fmla="*/ 45 w 58"/>
                <a:gd name="T79" fmla="*/ 86 h 91"/>
                <a:gd name="T80" fmla="*/ 35 w 58"/>
                <a:gd name="T81" fmla="*/ 90 h 91"/>
                <a:gd name="T82" fmla="*/ 30 w 58"/>
                <a:gd name="T83" fmla="*/ 91 h 91"/>
                <a:gd name="T84" fmla="*/ 17 w 58"/>
                <a:gd name="T85" fmla="*/ 88 h 91"/>
                <a:gd name="T86" fmla="*/ 7 w 58"/>
                <a:gd name="T87" fmla="*/ 84 h 91"/>
                <a:gd name="T88" fmla="*/ 3 w 58"/>
                <a:gd name="T89" fmla="*/ 91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8" h="91">
                  <a:moveTo>
                    <a:pt x="3" y="91"/>
                  </a:moveTo>
                  <a:lnTo>
                    <a:pt x="0" y="91"/>
                  </a:lnTo>
                  <a:lnTo>
                    <a:pt x="0" y="60"/>
                  </a:lnTo>
                  <a:lnTo>
                    <a:pt x="3" y="60"/>
                  </a:lnTo>
                  <a:lnTo>
                    <a:pt x="3" y="60"/>
                  </a:lnTo>
                  <a:lnTo>
                    <a:pt x="4" y="65"/>
                  </a:lnTo>
                  <a:lnTo>
                    <a:pt x="7" y="69"/>
                  </a:lnTo>
                  <a:lnTo>
                    <a:pt x="9" y="74"/>
                  </a:lnTo>
                  <a:lnTo>
                    <a:pt x="13" y="78"/>
                  </a:lnTo>
                  <a:lnTo>
                    <a:pt x="17" y="80"/>
                  </a:lnTo>
                  <a:lnTo>
                    <a:pt x="22" y="83"/>
                  </a:lnTo>
                  <a:lnTo>
                    <a:pt x="25" y="84"/>
                  </a:lnTo>
                  <a:lnTo>
                    <a:pt x="30" y="85"/>
                  </a:lnTo>
                  <a:lnTo>
                    <a:pt x="30" y="85"/>
                  </a:lnTo>
                  <a:lnTo>
                    <a:pt x="35" y="84"/>
                  </a:lnTo>
                  <a:lnTo>
                    <a:pt x="40" y="82"/>
                  </a:lnTo>
                  <a:lnTo>
                    <a:pt x="44" y="77"/>
                  </a:lnTo>
                  <a:lnTo>
                    <a:pt x="44" y="71"/>
                  </a:lnTo>
                  <a:lnTo>
                    <a:pt x="44" y="71"/>
                  </a:lnTo>
                  <a:lnTo>
                    <a:pt x="44" y="67"/>
                  </a:lnTo>
                  <a:lnTo>
                    <a:pt x="41" y="62"/>
                  </a:lnTo>
                  <a:lnTo>
                    <a:pt x="38" y="58"/>
                  </a:lnTo>
                  <a:lnTo>
                    <a:pt x="34" y="56"/>
                  </a:lnTo>
                  <a:lnTo>
                    <a:pt x="20" y="49"/>
                  </a:lnTo>
                  <a:lnTo>
                    <a:pt x="20" y="49"/>
                  </a:lnTo>
                  <a:lnTo>
                    <a:pt x="12" y="44"/>
                  </a:lnTo>
                  <a:lnTo>
                    <a:pt x="6" y="38"/>
                  </a:lnTo>
                  <a:lnTo>
                    <a:pt x="3" y="35"/>
                  </a:lnTo>
                  <a:lnTo>
                    <a:pt x="2" y="32"/>
                  </a:lnTo>
                  <a:lnTo>
                    <a:pt x="1" y="27"/>
                  </a:lnTo>
                  <a:lnTo>
                    <a:pt x="1" y="22"/>
                  </a:lnTo>
                  <a:lnTo>
                    <a:pt x="1" y="22"/>
                  </a:lnTo>
                  <a:lnTo>
                    <a:pt x="1" y="17"/>
                  </a:lnTo>
                  <a:lnTo>
                    <a:pt x="2" y="13"/>
                  </a:lnTo>
                  <a:lnTo>
                    <a:pt x="4" y="10"/>
                  </a:lnTo>
                  <a:lnTo>
                    <a:pt x="8" y="7"/>
                  </a:lnTo>
                  <a:lnTo>
                    <a:pt x="12" y="3"/>
                  </a:lnTo>
                  <a:lnTo>
                    <a:pt x="16" y="2"/>
                  </a:lnTo>
                  <a:lnTo>
                    <a:pt x="20" y="1"/>
                  </a:lnTo>
                  <a:lnTo>
                    <a:pt x="25" y="0"/>
                  </a:lnTo>
                  <a:lnTo>
                    <a:pt x="25" y="0"/>
                  </a:lnTo>
                  <a:lnTo>
                    <a:pt x="31" y="1"/>
                  </a:lnTo>
                  <a:lnTo>
                    <a:pt x="35" y="2"/>
                  </a:lnTo>
                  <a:lnTo>
                    <a:pt x="42" y="6"/>
                  </a:lnTo>
                  <a:lnTo>
                    <a:pt x="42" y="6"/>
                  </a:lnTo>
                  <a:lnTo>
                    <a:pt x="45" y="3"/>
                  </a:lnTo>
                  <a:lnTo>
                    <a:pt x="47" y="0"/>
                  </a:lnTo>
                  <a:lnTo>
                    <a:pt x="51" y="0"/>
                  </a:lnTo>
                  <a:lnTo>
                    <a:pt x="51" y="32"/>
                  </a:lnTo>
                  <a:lnTo>
                    <a:pt x="47" y="32"/>
                  </a:lnTo>
                  <a:lnTo>
                    <a:pt x="47" y="32"/>
                  </a:lnTo>
                  <a:lnTo>
                    <a:pt x="45" y="22"/>
                  </a:lnTo>
                  <a:lnTo>
                    <a:pt x="42" y="14"/>
                  </a:lnTo>
                  <a:lnTo>
                    <a:pt x="39" y="11"/>
                  </a:lnTo>
                  <a:lnTo>
                    <a:pt x="35" y="8"/>
                  </a:lnTo>
                  <a:lnTo>
                    <a:pt x="31" y="7"/>
                  </a:lnTo>
                  <a:lnTo>
                    <a:pt x="27" y="6"/>
                  </a:lnTo>
                  <a:lnTo>
                    <a:pt x="27" y="6"/>
                  </a:lnTo>
                  <a:lnTo>
                    <a:pt x="22" y="7"/>
                  </a:lnTo>
                  <a:lnTo>
                    <a:pt x="18" y="10"/>
                  </a:lnTo>
                  <a:lnTo>
                    <a:pt x="16" y="13"/>
                  </a:lnTo>
                  <a:lnTo>
                    <a:pt x="14" y="18"/>
                  </a:lnTo>
                  <a:lnTo>
                    <a:pt x="14" y="18"/>
                  </a:lnTo>
                  <a:lnTo>
                    <a:pt x="16" y="22"/>
                  </a:lnTo>
                  <a:lnTo>
                    <a:pt x="18" y="25"/>
                  </a:lnTo>
                  <a:lnTo>
                    <a:pt x="22" y="29"/>
                  </a:lnTo>
                  <a:lnTo>
                    <a:pt x="27" y="33"/>
                  </a:lnTo>
                  <a:lnTo>
                    <a:pt x="40" y="40"/>
                  </a:lnTo>
                  <a:lnTo>
                    <a:pt x="40" y="40"/>
                  </a:lnTo>
                  <a:lnTo>
                    <a:pt x="47" y="44"/>
                  </a:lnTo>
                  <a:lnTo>
                    <a:pt x="53" y="50"/>
                  </a:lnTo>
                  <a:lnTo>
                    <a:pt x="57" y="57"/>
                  </a:lnTo>
                  <a:lnTo>
                    <a:pt x="58" y="61"/>
                  </a:lnTo>
                  <a:lnTo>
                    <a:pt x="58" y="65"/>
                  </a:lnTo>
                  <a:lnTo>
                    <a:pt x="58" y="65"/>
                  </a:lnTo>
                  <a:lnTo>
                    <a:pt x="58" y="71"/>
                  </a:lnTo>
                  <a:lnTo>
                    <a:pt x="56" y="75"/>
                  </a:lnTo>
                  <a:lnTo>
                    <a:pt x="53" y="80"/>
                  </a:lnTo>
                  <a:lnTo>
                    <a:pt x="50" y="84"/>
                  </a:lnTo>
                  <a:lnTo>
                    <a:pt x="45" y="86"/>
                  </a:lnTo>
                  <a:lnTo>
                    <a:pt x="40" y="89"/>
                  </a:lnTo>
                  <a:lnTo>
                    <a:pt x="35" y="90"/>
                  </a:lnTo>
                  <a:lnTo>
                    <a:pt x="30" y="91"/>
                  </a:lnTo>
                  <a:lnTo>
                    <a:pt x="30" y="91"/>
                  </a:lnTo>
                  <a:lnTo>
                    <a:pt x="23" y="90"/>
                  </a:lnTo>
                  <a:lnTo>
                    <a:pt x="17" y="88"/>
                  </a:lnTo>
                  <a:lnTo>
                    <a:pt x="7" y="84"/>
                  </a:lnTo>
                  <a:lnTo>
                    <a:pt x="7" y="84"/>
                  </a:lnTo>
                  <a:lnTo>
                    <a:pt x="4" y="88"/>
                  </a:lnTo>
                  <a:lnTo>
                    <a:pt x="3" y="91"/>
                  </a:lnTo>
                  <a:lnTo>
                    <a:pt x="3" y="91"/>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20" name="Freeform 17"/>
            <p:cNvSpPr>
              <a:spLocks/>
            </p:cNvSpPr>
            <p:nvPr userDrawn="1"/>
          </p:nvSpPr>
          <p:spPr bwMode="auto">
            <a:xfrm>
              <a:off x="2177" y="562"/>
              <a:ext cx="90" cy="87"/>
            </a:xfrm>
            <a:custGeom>
              <a:avLst/>
              <a:gdLst>
                <a:gd name="T0" fmla="*/ 90 w 90"/>
                <a:gd name="T1" fmla="*/ 21 h 87"/>
                <a:gd name="T2" fmla="*/ 85 w 90"/>
                <a:gd name="T3" fmla="*/ 21 h 87"/>
                <a:gd name="T4" fmla="*/ 85 w 90"/>
                <a:gd name="T5" fmla="*/ 19 h 87"/>
                <a:gd name="T6" fmla="*/ 85 w 90"/>
                <a:gd name="T7" fmla="*/ 19 h 87"/>
                <a:gd name="T8" fmla="*/ 84 w 90"/>
                <a:gd name="T9" fmla="*/ 12 h 87"/>
                <a:gd name="T10" fmla="*/ 80 w 90"/>
                <a:gd name="T11" fmla="*/ 10 h 87"/>
                <a:gd name="T12" fmla="*/ 77 w 90"/>
                <a:gd name="T13" fmla="*/ 8 h 87"/>
                <a:gd name="T14" fmla="*/ 68 w 90"/>
                <a:gd name="T15" fmla="*/ 8 h 87"/>
                <a:gd name="T16" fmla="*/ 54 w 90"/>
                <a:gd name="T17" fmla="*/ 8 h 87"/>
                <a:gd name="T18" fmla="*/ 54 w 90"/>
                <a:gd name="T19" fmla="*/ 66 h 87"/>
                <a:gd name="T20" fmla="*/ 54 w 90"/>
                <a:gd name="T21" fmla="*/ 66 h 87"/>
                <a:gd name="T22" fmla="*/ 55 w 90"/>
                <a:gd name="T23" fmla="*/ 75 h 87"/>
                <a:gd name="T24" fmla="*/ 56 w 90"/>
                <a:gd name="T25" fmla="*/ 80 h 87"/>
                <a:gd name="T26" fmla="*/ 58 w 90"/>
                <a:gd name="T27" fmla="*/ 81 h 87"/>
                <a:gd name="T28" fmla="*/ 61 w 90"/>
                <a:gd name="T29" fmla="*/ 82 h 87"/>
                <a:gd name="T30" fmla="*/ 68 w 90"/>
                <a:gd name="T31" fmla="*/ 82 h 87"/>
                <a:gd name="T32" fmla="*/ 68 w 90"/>
                <a:gd name="T33" fmla="*/ 87 h 87"/>
                <a:gd name="T34" fmla="*/ 23 w 90"/>
                <a:gd name="T35" fmla="*/ 87 h 87"/>
                <a:gd name="T36" fmla="*/ 23 w 90"/>
                <a:gd name="T37" fmla="*/ 82 h 87"/>
                <a:gd name="T38" fmla="*/ 23 w 90"/>
                <a:gd name="T39" fmla="*/ 82 h 87"/>
                <a:gd name="T40" fmla="*/ 29 w 90"/>
                <a:gd name="T41" fmla="*/ 82 h 87"/>
                <a:gd name="T42" fmla="*/ 31 w 90"/>
                <a:gd name="T43" fmla="*/ 81 h 87"/>
                <a:gd name="T44" fmla="*/ 34 w 90"/>
                <a:gd name="T45" fmla="*/ 80 h 87"/>
                <a:gd name="T46" fmla="*/ 35 w 90"/>
                <a:gd name="T47" fmla="*/ 75 h 87"/>
                <a:gd name="T48" fmla="*/ 36 w 90"/>
                <a:gd name="T49" fmla="*/ 66 h 87"/>
                <a:gd name="T50" fmla="*/ 36 w 90"/>
                <a:gd name="T51" fmla="*/ 8 h 87"/>
                <a:gd name="T52" fmla="*/ 22 w 90"/>
                <a:gd name="T53" fmla="*/ 8 h 87"/>
                <a:gd name="T54" fmla="*/ 22 w 90"/>
                <a:gd name="T55" fmla="*/ 8 h 87"/>
                <a:gd name="T56" fmla="*/ 14 w 90"/>
                <a:gd name="T57" fmla="*/ 8 h 87"/>
                <a:gd name="T58" fmla="*/ 9 w 90"/>
                <a:gd name="T59" fmla="*/ 10 h 87"/>
                <a:gd name="T60" fmla="*/ 7 w 90"/>
                <a:gd name="T61" fmla="*/ 12 h 87"/>
                <a:gd name="T62" fmla="*/ 5 w 90"/>
                <a:gd name="T63" fmla="*/ 19 h 87"/>
                <a:gd name="T64" fmla="*/ 5 w 90"/>
                <a:gd name="T65" fmla="*/ 21 h 87"/>
                <a:gd name="T66" fmla="*/ 0 w 90"/>
                <a:gd name="T67" fmla="*/ 21 h 87"/>
                <a:gd name="T68" fmla="*/ 1 w 90"/>
                <a:gd name="T69" fmla="*/ 0 h 87"/>
                <a:gd name="T70" fmla="*/ 89 w 90"/>
                <a:gd name="T71" fmla="*/ 0 h 87"/>
                <a:gd name="T72" fmla="*/ 90 w 90"/>
                <a:gd name="T73" fmla="*/ 2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 h="87">
                  <a:moveTo>
                    <a:pt x="90" y="21"/>
                  </a:moveTo>
                  <a:lnTo>
                    <a:pt x="85" y="21"/>
                  </a:lnTo>
                  <a:lnTo>
                    <a:pt x="85" y="19"/>
                  </a:lnTo>
                  <a:lnTo>
                    <a:pt x="85" y="19"/>
                  </a:lnTo>
                  <a:lnTo>
                    <a:pt x="84" y="12"/>
                  </a:lnTo>
                  <a:lnTo>
                    <a:pt x="80" y="10"/>
                  </a:lnTo>
                  <a:lnTo>
                    <a:pt x="77" y="8"/>
                  </a:lnTo>
                  <a:lnTo>
                    <a:pt x="68" y="8"/>
                  </a:lnTo>
                  <a:lnTo>
                    <a:pt x="54" y="8"/>
                  </a:lnTo>
                  <a:lnTo>
                    <a:pt x="54" y="66"/>
                  </a:lnTo>
                  <a:lnTo>
                    <a:pt x="54" y="66"/>
                  </a:lnTo>
                  <a:lnTo>
                    <a:pt x="55" y="75"/>
                  </a:lnTo>
                  <a:lnTo>
                    <a:pt x="56" y="80"/>
                  </a:lnTo>
                  <a:lnTo>
                    <a:pt x="58" y="81"/>
                  </a:lnTo>
                  <a:lnTo>
                    <a:pt x="61" y="82"/>
                  </a:lnTo>
                  <a:lnTo>
                    <a:pt x="68" y="82"/>
                  </a:lnTo>
                  <a:lnTo>
                    <a:pt x="68" y="87"/>
                  </a:lnTo>
                  <a:lnTo>
                    <a:pt x="23" y="87"/>
                  </a:lnTo>
                  <a:lnTo>
                    <a:pt x="23" y="82"/>
                  </a:lnTo>
                  <a:lnTo>
                    <a:pt x="23" y="82"/>
                  </a:lnTo>
                  <a:lnTo>
                    <a:pt x="29" y="82"/>
                  </a:lnTo>
                  <a:lnTo>
                    <a:pt x="31" y="81"/>
                  </a:lnTo>
                  <a:lnTo>
                    <a:pt x="34" y="80"/>
                  </a:lnTo>
                  <a:lnTo>
                    <a:pt x="35" y="75"/>
                  </a:lnTo>
                  <a:lnTo>
                    <a:pt x="36" y="66"/>
                  </a:lnTo>
                  <a:lnTo>
                    <a:pt x="36" y="8"/>
                  </a:lnTo>
                  <a:lnTo>
                    <a:pt x="22" y="8"/>
                  </a:lnTo>
                  <a:lnTo>
                    <a:pt x="22" y="8"/>
                  </a:lnTo>
                  <a:lnTo>
                    <a:pt x="14" y="8"/>
                  </a:lnTo>
                  <a:lnTo>
                    <a:pt x="9" y="10"/>
                  </a:lnTo>
                  <a:lnTo>
                    <a:pt x="7" y="12"/>
                  </a:lnTo>
                  <a:lnTo>
                    <a:pt x="5" y="19"/>
                  </a:lnTo>
                  <a:lnTo>
                    <a:pt x="5" y="21"/>
                  </a:lnTo>
                  <a:lnTo>
                    <a:pt x="0" y="21"/>
                  </a:lnTo>
                  <a:lnTo>
                    <a:pt x="1" y="0"/>
                  </a:lnTo>
                  <a:lnTo>
                    <a:pt x="89" y="0"/>
                  </a:lnTo>
                  <a:lnTo>
                    <a:pt x="90" y="21"/>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21" name="Freeform 18"/>
            <p:cNvSpPr>
              <a:spLocks noEditPoints="1"/>
            </p:cNvSpPr>
            <p:nvPr userDrawn="1"/>
          </p:nvSpPr>
          <p:spPr bwMode="auto">
            <a:xfrm>
              <a:off x="2286" y="560"/>
              <a:ext cx="95" cy="91"/>
            </a:xfrm>
            <a:custGeom>
              <a:avLst/>
              <a:gdLst>
                <a:gd name="T0" fmla="*/ 47 w 95"/>
                <a:gd name="T1" fmla="*/ 91 h 91"/>
                <a:gd name="T2" fmla="*/ 29 w 95"/>
                <a:gd name="T3" fmla="*/ 88 h 91"/>
                <a:gd name="T4" fmla="*/ 13 w 95"/>
                <a:gd name="T5" fmla="*/ 78 h 91"/>
                <a:gd name="T6" fmla="*/ 3 w 95"/>
                <a:gd name="T7" fmla="*/ 63 h 91"/>
                <a:gd name="T8" fmla="*/ 0 w 95"/>
                <a:gd name="T9" fmla="*/ 46 h 91"/>
                <a:gd name="T10" fmla="*/ 1 w 95"/>
                <a:gd name="T11" fmla="*/ 36 h 91"/>
                <a:gd name="T12" fmla="*/ 7 w 95"/>
                <a:gd name="T13" fmla="*/ 21 h 91"/>
                <a:gd name="T14" fmla="*/ 20 w 95"/>
                <a:gd name="T15" fmla="*/ 8 h 91"/>
                <a:gd name="T16" fmla="*/ 37 w 95"/>
                <a:gd name="T17" fmla="*/ 1 h 91"/>
                <a:gd name="T18" fmla="*/ 47 w 95"/>
                <a:gd name="T19" fmla="*/ 0 h 91"/>
                <a:gd name="T20" fmla="*/ 66 w 95"/>
                <a:gd name="T21" fmla="*/ 3 h 91"/>
                <a:gd name="T22" fmla="*/ 82 w 95"/>
                <a:gd name="T23" fmla="*/ 13 h 91"/>
                <a:gd name="T24" fmla="*/ 91 w 95"/>
                <a:gd name="T25" fmla="*/ 28 h 91"/>
                <a:gd name="T26" fmla="*/ 95 w 95"/>
                <a:gd name="T27" fmla="*/ 46 h 91"/>
                <a:gd name="T28" fmla="*/ 94 w 95"/>
                <a:gd name="T29" fmla="*/ 55 h 91"/>
                <a:gd name="T30" fmla="*/ 86 w 95"/>
                <a:gd name="T31" fmla="*/ 71 h 91"/>
                <a:gd name="T32" fmla="*/ 74 w 95"/>
                <a:gd name="T33" fmla="*/ 83 h 91"/>
                <a:gd name="T34" fmla="*/ 57 w 95"/>
                <a:gd name="T35" fmla="*/ 90 h 91"/>
                <a:gd name="T36" fmla="*/ 47 w 95"/>
                <a:gd name="T37" fmla="*/ 91 h 91"/>
                <a:gd name="T38" fmla="*/ 47 w 95"/>
                <a:gd name="T39" fmla="*/ 7 h 91"/>
                <a:gd name="T40" fmla="*/ 34 w 95"/>
                <a:gd name="T41" fmla="*/ 11 h 91"/>
                <a:gd name="T42" fmla="*/ 25 w 95"/>
                <a:gd name="T43" fmla="*/ 19 h 91"/>
                <a:gd name="T44" fmla="*/ 20 w 95"/>
                <a:gd name="T45" fmla="*/ 33 h 91"/>
                <a:gd name="T46" fmla="*/ 19 w 95"/>
                <a:gd name="T47" fmla="*/ 46 h 91"/>
                <a:gd name="T48" fmla="*/ 19 w 95"/>
                <a:gd name="T49" fmla="*/ 52 h 91"/>
                <a:gd name="T50" fmla="*/ 23 w 95"/>
                <a:gd name="T51" fmla="*/ 66 h 91"/>
                <a:gd name="T52" fmla="*/ 29 w 95"/>
                <a:gd name="T53" fmla="*/ 77 h 91"/>
                <a:gd name="T54" fmla="*/ 40 w 95"/>
                <a:gd name="T55" fmla="*/ 83 h 91"/>
                <a:gd name="T56" fmla="*/ 47 w 95"/>
                <a:gd name="T57" fmla="*/ 84 h 91"/>
                <a:gd name="T58" fmla="*/ 61 w 95"/>
                <a:gd name="T59" fmla="*/ 80 h 91"/>
                <a:gd name="T60" fmla="*/ 69 w 95"/>
                <a:gd name="T61" fmla="*/ 72 h 91"/>
                <a:gd name="T62" fmla="*/ 74 w 95"/>
                <a:gd name="T63" fmla="*/ 58 h 91"/>
                <a:gd name="T64" fmla="*/ 75 w 95"/>
                <a:gd name="T65" fmla="*/ 46 h 91"/>
                <a:gd name="T66" fmla="*/ 75 w 95"/>
                <a:gd name="T67" fmla="*/ 39 h 91"/>
                <a:gd name="T68" fmla="*/ 72 w 95"/>
                <a:gd name="T69" fmla="*/ 25 h 91"/>
                <a:gd name="T70" fmla="*/ 66 w 95"/>
                <a:gd name="T71" fmla="*/ 14 h 91"/>
                <a:gd name="T72" fmla="*/ 55 w 95"/>
                <a:gd name="T73" fmla="*/ 8 h 91"/>
                <a:gd name="T74" fmla="*/ 47 w 95"/>
                <a:gd name="T75" fmla="*/ 7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5" h="91">
                  <a:moveTo>
                    <a:pt x="47" y="91"/>
                  </a:moveTo>
                  <a:lnTo>
                    <a:pt x="47" y="91"/>
                  </a:lnTo>
                  <a:lnTo>
                    <a:pt x="37" y="90"/>
                  </a:lnTo>
                  <a:lnTo>
                    <a:pt x="29" y="88"/>
                  </a:lnTo>
                  <a:lnTo>
                    <a:pt x="20" y="83"/>
                  </a:lnTo>
                  <a:lnTo>
                    <a:pt x="13" y="78"/>
                  </a:lnTo>
                  <a:lnTo>
                    <a:pt x="7" y="71"/>
                  </a:lnTo>
                  <a:lnTo>
                    <a:pt x="3" y="63"/>
                  </a:lnTo>
                  <a:lnTo>
                    <a:pt x="1" y="55"/>
                  </a:lnTo>
                  <a:lnTo>
                    <a:pt x="0" y="46"/>
                  </a:lnTo>
                  <a:lnTo>
                    <a:pt x="0" y="46"/>
                  </a:lnTo>
                  <a:lnTo>
                    <a:pt x="1" y="36"/>
                  </a:lnTo>
                  <a:lnTo>
                    <a:pt x="3" y="28"/>
                  </a:lnTo>
                  <a:lnTo>
                    <a:pt x="7" y="21"/>
                  </a:lnTo>
                  <a:lnTo>
                    <a:pt x="13" y="13"/>
                  </a:lnTo>
                  <a:lnTo>
                    <a:pt x="20" y="8"/>
                  </a:lnTo>
                  <a:lnTo>
                    <a:pt x="29" y="3"/>
                  </a:lnTo>
                  <a:lnTo>
                    <a:pt x="37" y="1"/>
                  </a:lnTo>
                  <a:lnTo>
                    <a:pt x="47" y="0"/>
                  </a:lnTo>
                  <a:lnTo>
                    <a:pt x="47" y="0"/>
                  </a:lnTo>
                  <a:lnTo>
                    <a:pt x="57" y="1"/>
                  </a:lnTo>
                  <a:lnTo>
                    <a:pt x="66" y="3"/>
                  </a:lnTo>
                  <a:lnTo>
                    <a:pt x="74" y="8"/>
                  </a:lnTo>
                  <a:lnTo>
                    <a:pt x="82" y="13"/>
                  </a:lnTo>
                  <a:lnTo>
                    <a:pt x="86" y="21"/>
                  </a:lnTo>
                  <a:lnTo>
                    <a:pt x="91" y="28"/>
                  </a:lnTo>
                  <a:lnTo>
                    <a:pt x="94" y="36"/>
                  </a:lnTo>
                  <a:lnTo>
                    <a:pt x="95" y="46"/>
                  </a:lnTo>
                  <a:lnTo>
                    <a:pt x="95" y="46"/>
                  </a:lnTo>
                  <a:lnTo>
                    <a:pt x="94" y="55"/>
                  </a:lnTo>
                  <a:lnTo>
                    <a:pt x="91" y="63"/>
                  </a:lnTo>
                  <a:lnTo>
                    <a:pt x="86" y="71"/>
                  </a:lnTo>
                  <a:lnTo>
                    <a:pt x="82" y="78"/>
                  </a:lnTo>
                  <a:lnTo>
                    <a:pt x="74" y="83"/>
                  </a:lnTo>
                  <a:lnTo>
                    <a:pt x="66" y="88"/>
                  </a:lnTo>
                  <a:lnTo>
                    <a:pt x="57" y="90"/>
                  </a:lnTo>
                  <a:lnTo>
                    <a:pt x="47" y="91"/>
                  </a:lnTo>
                  <a:lnTo>
                    <a:pt x="47" y="91"/>
                  </a:lnTo>
                  <a:close/>
                  <a:moveTo>
                    <a:pt x="47" y="7"/>
                  </a:moveTo>
                  <a:lnTo>
                    <a:pt x="47" y="7"/>
                  </a:lnTo>
                  <a:lnTo>
                    <a:pt x="40" y="8"/>
                  </a:lnTo>
                  <a:lnTo>
                    <a:pt x="34" y="11"/>
                  </a:lnTo>
                  <a:lnTo>
                    <a:pt x="29" y="14"/>
                  </a:lnTo>
                  <a:lnTo>
                    <a:pt x="25" y="19"/>
                  </a:lnTo>
                  <a:lnTo>
                    <a:pt x="23" y="25"/>
                  </a:lnTo>
                  <a:lnTo>
                    <a:pt x="20" y="33"/>
                  </a:lnTo>
                  <a:lnTo>
                    <a:pt x="19" y="39"/>
                  </a:lnTo>
                  <a:lnTo>
                    <a:pt x="19" y="46"/>
                  </a:lnTo>
                  <a:lnTo>
                    <a:pt x="19" y="46"/>
                  </a:lnTo>
                  <a:lnTo>
                    <a:pt x="19" y="52"/>
                  </a:lnTo>
                  <a:lnTo>
                    <a:pt x="20" y="58"/>
                  </a:lnTo>
                  <a:lnTo>
                    <a:pt x="23" y="66"/>
                  </a:lnTo>
                  <a:lnTo>
                    <a:pt x="25" y="72"/>
                  </a:lnTo>
                  <a:lnTo>
                    <a:pt x="29" y="77"/>
                  </a:lnTo>
                  <a:lnTo>
                    <a:pt x="34" y="80"/>
                  </a:lnTo>
                  <a:lnTo>
                    <a:pt x="40" y="83"/>
                  </a:lnTo>
                  <a:lnTo>
                    <a:pt x="47" y="84"/>
                  </a:lnTo>
                  <a:lnTo>
                    <a:pt x="47" y="84"/>
                  </a:lnTo>
                  <a:lnTo>
                    <a:pt x="55" y="83"/>
                  </a:lnTo>
                  <a:lnTo>
                    <a:pt x="61" y="80"/>
                  </a:lnTo>
                  <a:lnTo>
                    <a:pt x="66" y="77"/>
                  </a:lnTo>
                  <a:lnTo>
                    <a:pt x="69" y="72"/>
                  </a:lnTo>
                  <a:lnTo>
                    <a:pt x="72" y="66"/>
                  </a:lnTo>
                  <a:lnTo>
                    <a:pt x="74" y="58"/>
                  </a:lnTo>
                  <a:lnTo>
                    <a:pt x="75" y="52"/>
                  </a:lnTo>
                  <a:lnTo>
                    <a:pt x="75" y="46"/>
                  </a:lnTo>
                  <a:lnTo>
                    <a:pt x="75" y="46"/>
                  </a:lnTo>
                  <a:lnTo>
                    <a:pt x="75" y="39"/>
                  </a:lnTo>
                  <a:lnTo>
                    <a:pt x="74" y="33"/>
                  </a:lnTo>
                  <a:lnTo>
                    <a:pt x="72" y="25"/>
                  </a:lnTo>
                  <a:lnTo>
                    <a:pt x="69" y="19"/>
                  </a:lnTo>
                  <a:lnTo>
                    <a:pt x="66" y="14"/>
                  </a:lnTo>
                  <a:lnTo>
                    <a:pt x="61" y="11"/>
                  </a:lnTo>
                  <a:lnTo>
                    <a:pt x="55" y="8"/>
                  </a:lnTo>
                  <a:lnTo>
                    <a:pt x="47" y="7"/>
                  </a:lnTo>
                  <a:lnTo>
                    <a:pt x="47" y="7"/>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22" name="Freeform 19"/>
            <p:cNvSpPr>
              <a:spLocks/>
            </p:cNvSpPr>
            <p:nvPr userDrawn="1"/>
          </p:nvSpPr>
          <p:spPr bwMode="auto">
            <a:xfrm>
              <a:off x="979" y="726"/>
              <a:ext cx="56" cy="91"/>
            </a:xfrm>
            <a:custGeom>
              <a:avLst/>
              <a:gdLst>
                <a:gd name="T0" fmla="*/ 2 w 56"/>
                <a:gd name="T1" fmla="*/ 60 h 91"/>
                <a:gd name="T2" fmla="*/ 2 w 56"/>
                <a:gd name="T3" fmla="*/ 63 h 91"/>
                <a:gd name="T4" fmla="*/ 6 w 56"/>
                <a:gd name="T5" fmla="*/ 73 h 91"/>
                <a:gd name="T6" fmla="*/ 13 w 56"/>
                <a:gd name="T7" fmla="*/ 82 h 91"/>
                <a:gd name="T8" fmla="*/ 29 w 56"/>
                <a:gd name="T9" fmla="*/ 85 h 91"/>
                <a:gd name="T10" fmla="*/ 35 w 56"/>
                <a:gd name="T11" fmla="*/ 84 h 91"/>
                <a:gd name="T12" fmla="*/ 45 w 56"/>
                <a:gd name="T13" fmla="*/ 76 h 91"/>
                <a:gd name="T14" fmla="*/ 46 w 56"/>
                <a:gd name="T15" fmla="*/ 69 h 91"/>
                <a:gd name="T16" fmla="*/ 43 w 56"/>
                <a:gd name="T17" fmla="*/ 61 h 91"/>
                <a:gd name="T18" fmla="*/ 30 w 56"/>
                <a:gd name="T19" fmla="*/ 52 h 91"/>
                <a:gd name="T20" fmla="*/ 17 w 56"/>
                <a:gd name="T21" fmla="*/ 45 h 91"/>
                <a:gd name="T22" fmla="*/ 6 w 56"/>
                <a:gd name="T23" fmla="*/ 36 h 91"/>
                <a:gd name="T24" fmla="*/ 1 w 56"/>
                <a:gd name="T25" fmla="*/ 22 h 91"/>
                <a:gd name="T26" fmla="*/ 1 w 56"/>
                <a:gd name="T27" fmla="*/ 17 h 91"/>
                <a:gd name="T28" fmla="*/ 5 w 56"/>
                <a:gd name="T29" fmla="*/ 10 h 91"/>
                <a:gd name="T30" fmla="*/ 11 w 56"/>
                <a:gd name="T31" fmla="*/ 3 h 91"/>
                <a:gd name="T32" fmla="*/ 19 w 56"/>
                <a:gd name="T33" fmla="*/ 1 h 91"/>
                <a:gd name="T34" fmla="*/ 24 w 56"/>
                <a:gd name="T35" fmla="*/ 0 h 91"/>
                <a:gd name="T36" fmla="*/ 34 w 56"/>
                <a:gd name="T37" fmla="*/ 2 h 91"/>
                <a:gd name="T38" fmla="*/ 41 w 56"/>
                <a:gd name="T39" fmla="*/ 6 h 91"/>
                <a:gd name="T40" fmla="*/ 46 w 56"/>
                <a:gd name="T41" fmla="*/ 0 h 91"/>
                <a:gd name="T42" fmla="*/ 49 w 56"/>
                <a:gd name="T43" fmla="*/ 32 h 91"/>
                <a:gd name="T44" fmla="*/ 46 w 56"/>
                <a:gd name="T45" fmla="*/ 32 h 91"/>
                <a:gd name="T46" fmla="*/ 43 w 56"/>
                <a:gd name="T47" fmla="*/ 18 h 91"/>
                <a:gd name="T48" fmla="*/ 38 w 56"/>
                <a:gd name="T49" fmla="*/ 11 h 91"/>
                <a:gd name="T50" fmla="*/ 29 w 56"/>
                <a:gd name="T51" fmla="*/ 7 h 91"/>
                <a:gd name="T52" fmla="*/ 24 w 56"/>
                <a:gd name="T53" fmla="*/ 6 h 91"/>
                <a:gd name="T54" fmla="*/ 15 w 56"/>
                <a:gd name="T55" fmla="*/ 10 h 91"/>
                <a:gd name="T56" fmla="*/ 10 w 56"/>
                <a:gd name="T57" fmla="*/ 19 h 91"/>
                <a:gd name="T58" fmla="*/ 11 w 56"/>
                <a:gd name="T59" fmla="*/ 24 h 91"/>
                <a:gd name="T60" fmla="*/ 19 w 56"/>
                <a:gd name="T61" fmla="*/ 32 h 91"/>
                <a:gd name="T62" fmla="*/ 41 w 56"/>
                <a:gd name="T63" fmla="*/ 44 h 91"/>
                <a:gd name="T64" fmla="*/ 49 w 56"/>
                <a:gd name="T65" fmla="*/ 49 h 91"/>
                <a:gd name="T66" fmla="*/ 55 w 56"/>
                <a:gd name="T67" fmla="*/ 60 h 91"/>
                <a:gd name="T68" fmla="*/ 56 w 56"/>
                <a:gd name="T69" fmla="*/ 66 h 91"/>
                <a:gd name="T70" fmla="*/ 54 w 56"/>
                <a:gd name="T71" fmla="*/ 76 h 91"/>
                <a:gd name="T72" fmla="*/ 48 w 56"/>
                <a:gd name="T73" fmla="*/ 84 h 91"/>
                <a:gd name="T74" fmla="*/ 39 w 56"/>
                <a:gd name="T75" fmla="*/ 89 h 91"/>
                <a:gd name="T76" fmla="*/ 29 w 56"/>
                <a:gd name="T77" fmla="*/ 91 h 91"/>
                <a:gd name="T78" fmla="*/ 22 w 56"/>
                <a:gd name="T79" fmla="*/ 90 h 91"/>
                <a:gd name="T80" fmla="*/ 6 w 56"/>
                <a:gd name="T81" fmla="*/ 84 h 91"/>
                <a:gd name="T82" fmla="*/ 4 w 56"/>
                <a:gd name="T83" fmla="*/ 88 h 91"/>
                <a:gd name="T84" fmla="*/ 0 w 56"/>
                <a:gd name="T85" fmla="*/ 91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6" h="91">
                  <a:moveTo>
                    <a:pt x="0" y="60"/>
                  </a:moveTo>
                  <a:lnTo>
                    <a:pt x="2" y="60"/>
                  </a:lnTo>
                  <a:lnTo>
                    <a:pt x="2" y="60"/>
                  </a:lnTo>
                  <a:lnTo>
                    <a:pt x="2" y="63"/>
                  </a:lnTo>
                  <a:lnTo>
                    <a:pt x="4" y="68"/>
                  </a:lnTo>
                  <a:lnTo>
                    <a:pt x="6" y="73"/>
                  </a:lnTo>
                  <a:lnTo>
                    <a:pt x="8" y="77"/>
                  </a:lnTo>
                  <a:lnTo>
                    <a:pt x="13" y="82"/>
                  </a:lnTo>
                  <a:lnTo>
                    <a:pt x="21" y="84"/>
                  </a:lnTo>
                  <a:lnTo>
                    <a:pt x="29" y="85"/>
                  </a:lnTo>
                  <a:lnTo>
                    <a:pt x="29" y="85"/>
                  </a:lnTo>
                  <a:lnTo>
                    <a:pt x="35" y="84"/>
                  </a:lnTo>
                  <a:lnTo>
                    <a:pt x="41" y="82"/>
                  </a:lnTo>
                  <a:lnTo>
                    <a:pt x="45" y="76"/>
                  </a:lnTo>
                  <a:lnTo>
                    <a:pt x="46" y="69"/>
                  </a:lnTo>
                  <a:lnTo>
                    <a:pt x="46" y="69"/>
                  </a:lnTo>
                  <a:lnTo>
                    <a:pt x="45" y="65"/>
                  </a:lnTo>
                  <a:lnTo>
                    <a:pt x="43" y="61"/>
                  </a:lnTo>
                  <a:lnTo>
                    <a:pt x="37" y="56"/>
                  </a:lnTo>
                  <a:lnTo>
                    <a:pt x="30" y="52"/>
                  </a:lnTo>
                  <a:lnTo>
                    <a:pt x="17" y="45"/>
                  </a:lnTo>
                  <a:lnTo>
                    <a:pt x="17" y="45"/>
                  </a:lnTo>
                  <a:lnTo>
                    <a:pt x="11" y="41"/>
                  </a:lnTo>
                  <a:lnTo>
                    <a:pt x="6" y="36"/>
                  </a:lnTo>
                  <a:lnTo>
                    <a:pt x="2" y="29"/>
                  </a:lnTo>
                  <a:lnTo>
                    <a:pt x="1" y="22"/>
                  </a:lnTo>
                  <a:lnTo>
                    <a:pt x="1" y="22"/>
                  </a:lnTo>
                  <a:lnTo>
                    <a:pt x="1" y="17"/>
                  </a:lnTo>
                  <a:lnTo>
                    <a:pt x="2" y="13"/>
                  </a:lnTo>
                  <a:lnTo>
                    <a:pt x="5" y="10"/>
                  </a:lnTo>
                  <a:lnTo>
                    <a:pt x="7" y="6"/>
                  </a:lnTo>
                  <a:lnTo>
                    <a:pt x="11" y="3"/>
                  </a:lnTo>
                  <a:lnTo>
                    <a:pt x="15" y="2"/>
                  </a:lnTo>
                  <a:lnTo>
                    <a:pt x="19" y="1"/>
                  </a:lnTo>
                  <a:lnTo>
                    <a:pt x="24" y="0"/>
                  </a:lnTo>
                  <a:lnTo>
                    <a:pt x="24" y="0"/>
                  </a:lnTo>
                  <a:lnTo>
                    <a:pt x="30" y="1"/>
                  </a:lnTo>
                  <a:lnTo>
                    <a:pt x="34" y="2"/>
                  </a:lnTo>
                  <a:lnTo>
                    <a:pt x="41" y="6"/>
                  </a:lnTo>
                  <a:lnTo>
                    <a:pt x="41" y="6"/>
                  </a:lnTo>
                  <a:lnTo>
                    <a:pt x="44" y="3"/>
                  </a:lnTo>
                  <a:lnTo>
                    <a:pt x="46" y="0"/>
                  </a:lnTo>
                  <a:lnTo>
                    <a:pt x="49" y="0"/>
                  </a:lnTo>
                  <a:lnTo>
                    <a:pt x="49" y="32"/>
                  </a:lnTo>
                  <a:lnTo>
                    <a:pt x="46" y="32"/>
                  </a:lnTo>
                  <a:lnTo>
                    <a:pt x="46" y="32"/>
                  </a:lnTo>
                  <a:lnTo>
                    <a:pt x="44" y="22"/>
                  </a:lnTo>
                  <a:lnTo>
                    <a:pt x="43" y="18"/>
                  </a:lnTo>
                  <a:lnTo>
                    <a:pt x="40" y="14"/>
                  </a:lnTo>
                  <a:lnTo>
                    <a:pt x="38" y="11"/>
                  </a:lnTo>
                  <a:lnTo>
                    <a:pt x="34" y="8"/>
                  </a:lnTo>
                  <a:lnTo>
                    <a:pt x="29" y="7"/>
                  </a:lnTo>
                  <a:lnTo>
                    <a:pt x="24" y="6"/>
                  </a:lnTo>
                  <a:lnTo>
                    <a:pt x="24" y="6"/>
                  </a:lnTo>
                  <a:lnTo>
                    <a:pt x="18" y="7"/>
                  </a:lnTo>
                  <a:lnTo>
                    <a:pt x="15" y="10"/>
                  </a:lnTo>
                  <a:lnTo>
                    <a:pt x="11" y="13"/>
                  </a:lnTo>
                  <a:lnTo>
                    <a:pt x="10" y="19"/>
                  </a:lnTo>
                  <a:lnTo>
                    <a:pt x="10" y="19"/>
                  </a:lnTo>
                  <a:lnTo>
                    <a:pt x="11" y="24"/>
                  </a:lnTo>
                  <a:lnTo>
                    <a:pt x="15" y="28"/>
                  </a:lnTo>
                  <a:lnTo>
                    <a:pt x="19" y="32"/>
                  </a:lnTo>
                  <a:lnTo>
                    <a:pt x="28" y="36"/>
                  </a:lnTo>
                  <a:lnTo>
                    <a:pt x="41" y="44"/>
                  </a:lnTo>
                  <a:lnTo>
                    <a:pt x="41" y="44"/>
                  </a:lnTo>
                  <a:lnTo>
                    <a:pt x="49" y="49"/>
                  </a:lnTo>
                  <a:lnTo>
                    <a:pt x="52" y="54"/>
                  </a:lnTo>
                  <a:lnTo>
                    <a:pt x="55" y="60"/>
                  </a:lnTo>
                  <a:lnTo>
                    <a:pt x="56" y="66"/>
                  </a:lnTo>
                  <a:lnTo>
                    <a:pt x="56" y="66"/>
                  </a:lnTo>
                  <a:lnTo>
                    <a:pt x="56" y="71"/>
                  </a:lnTo>
                  <a:lnTo>
                    <a:pt x="54" y="76"/>
                  </a:lnTo>
                  <a:lnTo>
                    <a:pt x="51" y="80"/>
                  </a:lnTo>
                  <a:lnTo>
                    <a:pt x="48" y="84"/>
                  </a:lnTo>
                  <a:lnTo>
                    <a:pt x="44" y="88"/>
                  </a:lnTo>
                  <a:lnTo>
                    <a:pt x="39" y="89"/>
                  </a:lnTo>
                  <a:lnTo>
                    <a:pt x="34" y="90"/>
                  </a:lnTo>
                  <a:lnTo>
                    <a:pt x="29" y="91"/>
                  </a:lnTo>
                  <a:lnTo>
                    <a:pt x="29" y="91"/>
                  </a:lnTo>
                  <a:lnTo>
                    <a:pt x="22" y="90"/>
                  </a:lnTo>
                  <a:lnTo>
                    <a:pt x="16" y="88"/>
                  </a:lnTo>
                  <a:lnTo>
                    <a:pt x="6" y="84"/>
                  </a:lnTo>
                  <a:lnTo>
                    <a:pt x="6" y="84"/>
                  </a:lnTo>
                  <a:lnTo>
                    <a:pt x="4" y="88"/>
                  </a:lnTo>
                  <a:lnTo>
                    <a:pt x="2" y="91"/>
                  </a:lnTo>
                  <a:lnTo>
                    <a:pt x="0" y="91"/>
                  </a:lnTo>
                  <a:lnTo>
                    <a:pt x="0" y="6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23" name="Freeform 20"/>
            <p:cNvSpPr>
              <a:spLocks/>
            </p:cNvSpPr>
            <p:nvPr userDrawn="1"/>
          </p:nvSpPr>
          <p:spPr bwMode="auto">
            <a:xfrm>
              <a:off x="1052" y="728"/>
              <a:ext cx="91" cy="87"/>
            </a:xfrm>
            <a:custGeom>
              <a:avLst/>
              <a:gdLst>
                <a:gd name="T0" fmla="*/ 26 w 91"/>
                <a:gd name="T1" fmla="*/ 83 h 87"/>
                <a:gd name="T2" fmla="*/ 26 w 91"/>
                <a:gd name="T3" fmla="*/ 83 h 87"/>
                <a:gd name="T4" fmla="*/ 33 w 91"/>
                <a:gd name="T5" fmla="*/ 83 h 87"/>
                <a:gd name="T6" fmla="*/ 36 w 91"/>
                <a:gd name="T7" fmla="*/ 82 h 87"/>
                <a:gd name="T8" fmla="*/ 37 w 91"/>
                <a:gd name="T9" fmla="*/ 81 h 87"/>
                <a:gd name="T10" fmla="*/ 39 w 91"/>
                <a:gd name="T11" fmla="*/ 76 h 87"/>
                <a:gd name="T12" fmla="*/ 39 w 91"/>
                <a:gd name="T13" fmla="*/ 67 h 87"/>
                <a:gd name="T14" fmla="*/ 39 w 91"/>
                <a:gd name="T15" fmla="*/ 6 h 87"/>
                <a:gd name="T16" fmla="*/ 21 w 91"/>
                <a:gd name="T17" fmla="*/ 6 h 87"/>
                <a:gd name="T18" fmla="*/ 21 w 91"/>
                <a:gd name="T19" fmla="*/ 6 h 87"/>
                <a:gd name="T20" fmla="*/ 14 w 91"/>
                <a:gd name="T21" fmla="*/ 6 h 87"/>
                <a:gd name="T22" fmla="*/ 9 w 91"/>
                <a:gd name="T23" fmla="*/ 9 h 87"/>
                <a:gd name="T24" fmla="*/ 6 w 91"/>
                <a:gd name="T25" fmla="*/ 12 h 87"/>
                <a:gd name="T26" fmla="*/ 4 w 91"/>
                <a:gd name="T27" fmla="*/ 17 h 87"/>
                <a:gd name="T28" fmla="*/ 4 w 91"/>
                <a:gd name="T29" fmla="*/ 20 h 87"/>
                <a:gd name="T30" fmla="*/ 0 w 91"/>
                <a:gd name="T31" fmla="*/ 20 h 87"/>
                <a:gd name="T32" fmla="*/ 2 w 91"/>
                <a:gd name="T33" fmla="*/ 0 h 87"/>
                <a:gd name="T34" fmla="*/ 90 w 91"/>
                <a:gd name="T35" fmla="*/ 0 h 87"/>
                <a:gd name="T36" fmla="*/ 91 w 91"/>
                <a:gd name="T37" fmla="*/ 20 h 87"/>
                <a:gd name="T38" fmla="*/ 87 w 91"/>
                <a:gd name="T39" fmla="*/ 20 h 87"/>
                <a:gd name="T40" fmla="*/ 87 w 91"/>
                <a:gd name="T41" fmla="*/ 17 h 87"/>
                <a:gd name="T42" fmla="*/ 87 w 91"/>
                <a:gd name="T43" fmla="*/ 17 h 87"/>
                <a:gd name="T44" fmla="*/ 85 w 91"/>
                <a:gd name="T45" fmla="*/ 12 h 87"/>
                <a:gd name="T46" fmla="*/ 82 w 91"/>
                <a:gd name="T47" fmla="*/ 9 h 87"/>
                <a:gd name="T48" fmla="*/ 77 w 91"/>
                <a:gd name="T49" fmla="*/ 6 h 87"/>
                <a:gd name="T50" fmla="*/ 70 w 91"/>
                <a:gd name="T51" fmla="*/ 6 h 87"/>
                <a:gd name="T52" fmla="*/ 52 w 91"/>
                <a:gd name="T53" fmla="*/ 6 h 87"/>
                <a:gd name="T54" fmla="*/ 52 w 91"/>
                <a:gd name="T55" fmla="*/ 67 h 87"/>
                <a:gd name="T56" fmla="*/ 52 w 91"/>
                <a:gd name="T57" fmla="*/ 67 h 87"/>
                <a:gd name="T58" fmla="*/ 52 w 91"/>
                <a:gd name="T59" fmla="*/ 76 h 87"/>
                <a:gd name="T60" fmla="*/ 54 w 91"/>
                <a:gd name="T61" fmla="*/ 81 h 87"/>
                <a:gd name="T62" fmla="*/ 55 w 91"/>
                <a:gd name="T63" fmla="*/ 82 h 87"/>
                <a:gd name="T64" fmla="*/ 58 w 91"/>
                <a:gd name="T65" fmla="*/ 83 h 87"/>
                <a:gd name="T66" fmla="*/ 65 w 91"/>
                <a:gd name="T67" fmla="*/ 83 h 87"/>
                <a:gd name="T68" fmla="*/ 65 w 91"/>
                <a:gd name="T69" fmla="*/ 87 h 87"/>
                <a:gd name="T70" fmla="*/ 26 w 91"/>
                <a:gd name="T71" fmla="*/ 87 h 87"/>
                <a:gd name="T72" fmla="*/ 26 w 91"/>
                <a:gd name="T73" fmla="*/ 8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1" h="87">
                  <a:moveTo>
                    <a:pt x="26" y="83"/>
                  </a:moveTo>
                  <a:lnTo>
                    <a:pt x="26" y="83"/>
                  </a:lnTo>
                  <a:lnTo>
                    <a:pt x="33" y="83"/>
                  </a:lnTo>
                  <a:lnTo>
                    <a:pt x="36" y="82"/>
                  </a:lnTo>
                  <a:lnTo>
                    <a:pt x="37" y="81"/>
                  </a:lnTo>
                  <a:lnTo>
                    <a:pt x="39" y="76"/>
                  </a:lnTo>
                  <a:lnTo>
                    <a:pt x="39" y="67"/>
                  </a:lnTo>
                  <a:lnTo>
                    <a:pt x="39" y="6"/>
                  </a:lnTo>
                  <a:lnTo>
                    <a:pt x="21" y="6"/>
                  </a:lnTo>
                  <a:lnTo>
                    <a:pt x="21" y="6"/>
                  </a:lnTo>
                  <a:lnTo>
                    <a:pt x="14" y="6"/>
                  </a:lnTo>
                  <a:lnTo>
                    <a:pt x="9" y="9"/>
                  </a:lnTo>
                  <a:lnTo>
                    <a:pt x="6" y="12"/>
                  </a:lnTo>
                  <a:lnTo>
                    <a:pt x="4" y="17"/>
                  </a:lnTo>
                  <a:lnTo>
                    <a:pt x="4" y="20"/>
                  </a:lnTo>
                  <a:lnTo>
                    <a:pt x="0" y="20"/>
                  </a:lnTo>
                  <a:lnTo>
                    <a:pt x="2" y="0"/>
                  </a:lnTo>
                  <a:lnTo>
                    <a:pt x="90" y="0"/>
                  </a:lnTo>
                  <a:lnTo>
                    <a:pt x="91" y="20"/>
                  </a:lnTo>
                  <a:lnTo>
                    <a:pt x="87" y="20"/>
                  </a:lnTo>
                  <a:lnTo>
                    <a:pt x="87" y="17"/>
                  </a:lnTo>
                  <a:lnTo>
                    <a:pt x="87" y="17"/>
                  </a:lnTo>
                  <a:lnTo>
                    <a:pt x="85" y="12"/>
                  </a:lnTo>
                  <a:lnTo>
                    <a:pt x="82" y="9"/>
                  </a:lnTo>
                  <a:lnTo>
                    <a:pt x="77" y="6"/>
                  </a:lnTo>
                  <a:lnTo>
                    <a:pt x="70" y="6"/>
                  </a:lnTo>
                  <a:lnTo>
                    <a:pt x="52" y="6"/>
                  </a:lnTo>
                  <a:lnTo>
                    <a:pt x="52" y="67"/>
                  </a:lnTo>
                  <a:lnTo>
                    <a:pt x="52" y="67"/>
                  </a:lnTo>
                  <a:lnTo>
                    <a:pt x="52" y="76"/>
                  </a:lnTo>
                  <a:lnTo>
                    <a:pt x="54" y="81"/>
                  </a:lnTo>
                  <a:lnTo>
                    <a:pt x="55" y="82"/>
                  </a:lnTo>
                  <a:lnTo>
                    <a:pt x="58" y="83"/>
                  </a:lnTo>
                  <a:lnTo>
                    <a:pt x="65" y="83"/>
                  </a:lnTo>
                  <a:lnTo>
                    <a:pt x="65" y="87"/>
                  </a:lnTo>
                  <a:lnTo>
                    <a:pt x="26" y="87"/>
                  </a:lnTo>
                  <a:lnTo>
                    <a:pt x="26" y="83"/>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24" name="Freeform 21"/>
            <p:cNvSpPr>
              <a:spLocks noEditPoints="1"/>
            </p:cNvSpPr>
            <p:nvPr userDrawn="1"/>
          </p:nvSpPr>
          <p:spPr bwMode="auto">
            <a:xfrm>
              <a:off x="1140" y="726"/>
              <a:ext cx="101" cy="89"/>
            </a:xfrm>
            <a:custGeom>
              <a:avLst/>
              <a:gdLst>
                <a:gd name="T0" fmla="*/ 0 w 101"/>
                <a:gd name="T1" fmla="*/ 85 h 89"/>
                <a:gd name="T2" fmla="*/ 0 w 101"/>
                <a:gd name="T3" fmla="*/ 85 h 89"/>
                <a:gd name="T4" fmla="*/ 8 w 101"/>
                <a:gd name="T5" fmla="*/ 85 h 89"/>
                <a:gd name="T6" fmla="*/ 13 w 101"/>
                <a:gd name="T7" fmla="*/ 83 h 89"/>
                <a:gd name="T8" fmla="*/ 15 w 101"/>
                <a:gd name="T9" fmla="*/ 79 h 89"/>
                <a:gd name="T10" fmla="*/ 18 w 101"/>
                <a:gd name="T11" fmla="*/ 73 h 89"/>
                <a:gd name="T12" fmla="*/ 49 w 101"/>
                <a:gd name="T13" fmla="*/ 0 h 89"/>
                <a:gd name="T14" fmla="*/ 52 w 101"/>
                <a:gd name="T15" fmla="*/ 0 h 89"/>
                <a:gd name="T16" fmla="*/ 84 w 101"/>
                <a:gd name="T17" fmla="*/ 73 h 89"/>
                <a:gd name="T18" fmla="*/ 84 w 101"/>
                <a:gd name="T19" fmla="*/ 73 h 89"/>
                <a:gd name="T20" fmla="*/ 86 w 101"/>
                <a:gd name="T21" fmla="*/ 79 h 89"/>
                <a:gd name="T22" fmla="*/ 88 w 101"/>
                <a:gd name="T23" fmla="*/ 83 h 89"/>
                <a:gd name="T24" fmla="*/ 93 w 101"/>
                <a:gd name="T25" fmla="*/ 85 h 89"/>
                <a:gd name="T26" fmla="*/ 101 w 101"/>
                <a:gd name="T27" fmla="*/ 85 h 89"/>
                <a:gd name="T28" fmla="*/ 101 w 101"/>
                <a:gd name="T29" fmla="*/ 89 h 89"/>
                <a:gd name="T30" fmla="*/ 60 w 101"/>
                <a:gd name="T31" fmla="*/ 89 h 89"/>
                <a:gd name="T32" fmla="*/ 60 w 101"/>
                <a:gd name="T33" fmla="*/ 85 h 89"/>
                <a:gd name="T34" fmla="*/ 60 w 101"/>
                <a:gd name="T35" fmla="*/ 85 h 89"/>
                <a:gd name="T36" fmla="*/ 68 w 101"/>
                <a:gd name="T37" fmla="*/ 85 h 89"/>
                <a:gd name="T38" fmla="*/ 71 w 101"/>
                <a:gd name="T39" fmla="*/ 83 h 89"/>
                <a:gd name="T40" fmla="*/ 73 w 101"/>
                <a:gd name="T41" fmla="*/ 82 h 89"/>
                <a:gd name="T42" fmla="*/ 73 w 101"/>
                <a:gd name="T43" fmla="*/ 80 h 89"/>
                <a:gd name="T44" fmla="*/ 71 w 101"/>
                <a:gd name="T45" fmla="*/ 74 h 89"/>
                <a:gd name="T46" fmla="*/ 65 w 101"/>
                <a:gd name="T47" fmla="*/ 58 h 89"/>
                <a:gd name="T48" fmla="*/ 30 w 101"/>
                <a:gd name="T49" fmla="*/ 58 h 89"/>
                <a:gd name="T50" fmla="*/ 24 w 101"/>
                <a:gd name="T51" fmla="*/ 74 h 89"/>
                <a:gd name="T52" fmla="*/ 24 w 101"/>
                <a:gd name="T53" fmla="*/ 74 h 89"/>
                <a:gd name="T54" fmla="*/ 21 w 101"/>
                <a:gd name="T55" fmla="*/ 80 h 89"/>
                <a:gd name="T56" fmla="*/ 22 w 101"/>
                <a:gd name="T57" fmla="*/ 82 h 89"/>
                <a:gd name="T58" fmla="*/ 22 w 101"/>
                <a:gd name="T59" fmla="*/ 83 h 89"/>
                <a:gd name="T60" fmla="*/ 27 w 101"/>
                <a:gd name="T61" fmla="*/ 85 h 89"/>
                <a:gd name="T62" fmla="*/ 35 w 101"/>
                <a:gd name="T63" fmla="*/ 85 h 89"/>
                <a:gd name="T64" fmla="*/ 35 w 101"/>
                <a:gd name="T65" fmla="*/ 89 h 89"/>
                <a:gd name="T66" fmla="*/ 0 w 101"/>
                <a:gd name="T67" fmla="*/ 89 h 89"/>
                <a:gd name="T68" fmla="*/ 0 w 101"/>
                <a:gd name="T69" fmla="*/ 85 h 89"/>
                <a:gd name="T70" fmla="*/ 63 w 101"/>
                <a:gd name="T71" fmla="*/ 54 h 89"/>
                <a:gd name="T72" fmla="*/ 47 w 101"/>
                <a:gd name="T73" fmla="*/ 19 h 89"/>
                <a:gd name="T74" fmla="*/ 32 w 101"/>
                <a:gd name="T75" fmla="*/ 54 h 89"/>
                <a:gd name="T76" fmla="*/ 63 w 101"/>
                <a:gd name="T77" fmla="*/ 54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1" h="89">
                  <a:moveTo>
                    <a:pt x="0" y="85"/>
                  </a:moveTo>
                  <a:lnTo>
                    <a:pt x="0" y="85"/>
                  </a:lnTo>
                  <a:lnTo>
                    <a:pt x="8" y="85"/>
                  </a:lnTo>
                  <a:lnTo>
                    <a:pt x="13" y="83"/>
                  </a:lnTo>
                  <a:lnTo>
                    <a:pt x="15" y="79"/>
                  </a:lnTo>
                  <a:lnTo>
                    <a:pt x="18" y="73"/>
                  </a:lnTo>
                  <a:lnTo>
                    <a:pt x="49" y="0"/>
                  </a:lnTo>
                  <a:lnTo>
                    <a:pt x="52" y="0"/>
                  </a:lnTo>
                  <a:lnTo>
                    <a:pt x="84" y="73"/>
                  </a:lnTo>
                  <a:lnTo>
                    <a:pt x="84" y="73"/>
                  </a:lnTo>
                  <a:lnTo>
                    <a:pt x="86" y="79"/>
                  </a:lnTo>
                  <a:lnTo>
                    <a:pt x="88" y="83"/>
                  </a:lnTo>
                  <a:lnTo>
                    <a:pt x="93" y="85"/>
                  </a:lnTo>
                  <a:lnTo>
                    <a:pt x="101" y="85"/>
                  </a:lnTo>
                  <a:lnTo>
                    <a:pt x="101" y="89"/>
                  </a:lnTo>
                  <a:lnTo>
                    <a:pt x="60" y="89"/>
                  </a:lnTo>
                  <a:lnTo>
                    <a:pt x="60" y="85"/>
                  </a:lnTo>
                  <a:lnTo>
                    <a:pt x="60" y="85"/>
                  </a:lnTo>
                  <a:lnTo>
                    <a:pt x="68" y="85"/>
                  </a:lnTo>
                  <a:lnTo>
                    <a:pt x="71" y="83"/>
                  </a:lnTo>
                  <a:lnTo>
                    <a:pt x="73" y="82"/>
                  </a:lnTo>
                  <a:lnTo>
                    <a:pt x="73" y="80"/>
                  </a:lnTo>
                  <a:lnTo>
                    <a:pt x="71" y="74"/>
                  </a:lnTo>
                  <a:lnTo>
                    <a:pt x="65" y="58"/>
                  </a:lnTo>
                  <a:lnTo>
                    <a:pt x="30" y="58"/>
                  </a:lnTo>
                  <a:lnTo>
                    <a:pt x="24" y="74"/>
                  </a:lnTo>
                  <a:lnTo>
                    <a:pt x="24" y="74"/>
                  </a:lnTo>
                  <a:lnTo>
                    <a:pt x="21" y="80"/>
                  </a:lnTo>
                  <a:lnTo>
                    <a:pt x="22" y="82"/>
                  </a:lnTo>
                  <a:lnTo>
                    <a:pt x="22" y="83"/>
                  </a:lnTo>
                  <a:lnTo>
                    <a:pt x="27" y="85"/>
                  </a:lnTo>
                  <a:lnTo>
                    <a:pt x="35" y="85"/>
                  </a:lnTo>
                  <a:lnTo>
                    <a:pt x="35" y="89"/>
                  </a:lnTo>
                  <a:lnTo>
                    <a:pt x="0" y="89"/>
                  </a:lnTo>
                  <a:lnTo>
                    <a:pt x="0" y="85"/>
                  </a:lnTo>
                  <a:close/>
                  <a:moveTo>
                    <a:pt x="63" y="54"/>
                  </a:moveTo>
                  <a:lnTo>
                    <a:pt x="47" y="19"/>
                  </a:lnTo>
                  <a:lnTo>
                    <a:pt x="32" y="54"/>
                  </a:lnTo>
                  <a:lnTo>
                    <a:pt x="63" y="54"/>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25" name="Freeform 22"/>
            <p:cNvSpPr>
              <a:spLocks/>
            </p:cNvSpPr>
            <p:nvPr userDrawn="1"/>
          </p:nvSpPr>
          <p:spPr bwMode="auto">
            <a:xfrm>
              <a:off x="1239" y="728"/>
              <a:ext cx="90" cy="87"/>
            </a:xfrm>
            <a:custGeom>
              <a:avLst/>
              <a:gdLst>
                <a:gd name="T0" fmla="*/ 26 w 90"/>
                <a:gd name="T1" fmla="*/ 83 h 87"/>
                <a:gd name="T2" fmla="*/ 26 w 90"/>
                <a:gd name="T3" fmla="*/ 83 h 87"/>
                <a:gd name="T4" fmla="*/ 34 w 90"/>
                <a:gd name="T5" fmla="*/ 83 h 87"/>
                <a:gd name="T6" fmla="*/ 36 w 90"/>
                <a:gd name="T7" fmla="*/ 82 h 87"/>
                <a:gd name="T8" fmla="*/ 37 w 90"/>
                <a:gd name="T9" fmla="*/ 81 h 87"/>
                <a:gd name="T10" fmla="*/ 40 w 90"/>
                <a:gd name="T11" fmla="*/ 76 h 87"/>
                <a:gd name="T12" fmla="*/ 40 w 90"/>
                <a:gd name="T13" fmla="*/ 67 h 87"/>
                <a:gd name="T14" fmla="*/ 40 w 90"/>
                <a:gd name="T15" fmla="*/ 6 h 87"/>
                <a:gd name="T16" fmla="*/ 21 w 90"/>
                <a:gd name="T17" fmla="*/ 6 h 87"/>
                <a:gd name="T18" fmla="*/ 21 w 90"/>
                <a:gd name="T19" fmla="*/ 6 h 87"/>
                <a:gd name="T20" fmla="*/ 13 w 90"/>
                <a:gd name="T21" fmla="*/ 6 h 87"/>
                <a:gd name="T22" fmla="*/ 9 w 90"/>
                <a:gd name="T23" fmla="*/ 9 h 87"/>
                <a:gd name="T24" fmla="*/ 5 w 90"/>
                <a:gd name="T25" fmla="*/ 12 h 87"/>
                <a:gd name="T26" fmla="*/ 4 w 90"/>
                <a:gd name="T27" fmla="*/ 17 h 87"/>
                <a:gd name="T28" fmla="*/ 4 w 90"/>
                <a:gd name="T29" fmla="*/ 20 h 87"/>
                <a:gd name="T30" fmla="*/ 0 w 90"/>
                <a:gd name="T31" fmla="*/ 20 h 87"/>
                <a:gd name="T32" fmla="*/ 2 w 90"/>
                <a:gd name="T33" fmla="*/ 0 h 87"/>
                <a:gd name="T34" fmla="*/ 89 w 90"/>
                <a:gd name="T35" fmla="*/ 0 h 87"/>
                <a:gd name="T36" fmla="*/ 90 w 90"/>
                <a:gd name="T37" fmla="*/ 20 h 87"/>
                <a:gd name="T38" fmla="*/ 87 w 90"/>
                <a:gd name="T39" fmla="*/ 20 h 87"/>
                <a:gd name="T40" fmla="*/ 86 w 90"/>
                <a:gd name="T41" fmla="*/ 17 h 87"/>
                <a:gd name="T42" fmla="*/ 86 w 90"/>
                <a:gd name="T43" fmla="*/ 17 h 87"/>
                <a:gd name="T44" fmla="*/ 85 w 90"/>
                <a:gd name="T45" fmla="*/ 12 h 87"/>
                <a:gd name="T46" fmla="*/ 82 w 90"/>
                <a:gd name="T47" fmla="*/ 9 h 87"/>
                <a:gd name="T48" fmla="*/ 78 w 90"/>
                <a:gd name="T49" fmla="*/ 6 h 87"/>
                <a:gd name="T50" fmla="*/ 70 w 90"/>
                <a:gd name="T51" fmla="*/ 6 h 87"/>
                <a:gd name="T52" fmla="*/ 51 w 90"/>
                <a:gd name="T53" fmla="*/ 6 h 87"/>
                <a:gd name="T54" fmla="*/ 51 w 90"/>
                <a:gd name="T55" fmla="*/ 67 h 87"/>
                <a:gd name="T56" fmla="*/ 51 w 90"/>
                <a:gd name="T57" fmla="*/ 67 h 87"/>
                <a:gd name="T58" fmla="*/ 52 w 90"/>
                <a:gd name="T59" fmla="*/ 76 h 87"/>
                <a:gd name="T60" fmla="*/ 53 w 90"/>
                <a:gd name="T61" fmla="*/ 81 h 87"/>
                <a:gd name="T62" fmla="*/ 56 w 90"/>
                <a:gd name="T63" fmla="*/ 82 h 87"/>
                <a:gd name="T64" fmla="*/ 58 w 90"/>
                <a:gd name="T65" fmla="*/ 83 h 87"/>
                <a:gd name="T66" fmla="*/ 65 w 90"/>
                <a:gd name="T67" fmla="*/ 83 h 87"/>
                <a:gd name="T68" fmla="*/ 65 w 90"/>
                <a:gd name="T69" fmla="*/ 87 h 87"/>
                <a:gd name="T70" fmla="*/ 26 w 90"/>
                <a:gd name="T71" fmla="*/ 87 h 87"/>
                <a:gd name="T72" fmla="*/ 26 w 90"/>
                <a:gd name="T73" fmla="*/ 8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 h="87">
                  <a:moveTo>
                    <a:pt x="26" y="83"/>
                  </a:moveTo>
                  <a:lnTo>
                    <a:pt x="26" y="83"/>
                  </a:lnTo>
                  <a:lnTo>
                    <a:pt x="34" y="83"/>
                  </a:lnTo>
                  <a:lnTo>
                    <a:pt x="36" y="82"/>
                  </a:lnTo>
                  <a:lnTo>
                    <a:pt x="37" y="81"/>
                  </a:lnTo>
                  <a:lnTo>
                    <a:pt x="40" y="76"/>
                  </a:lnTo>
                  <a:lnTo>
                    <a:pt x="40" y="67"/>
                  </a:lnTo>
                  <a:lnTo>
                    <a:pt x="40" y="6"/>
                  </a:lnTo>
                  <a:lnTo>
                    <a:pt x="21" y="6"/>
                  </a:lnTo>
                  <a:lnTo>
                    <a:pt x="21" y="6"/>
                  </a:lnTo>
                  <a:lnTo>
                    <a:pt x="13" y="6"/>
                  </a:lnTo>
                  <a:lnTo>
                    <a:pt x="9" y="9"/>
                  </a:lnTo>
                  <a:lnTo>
                    <a:pt x="5" y="12"/>
                  </a:lnTo>
                  <a:lnTo>
                    <a:pt x="4" y="17"/>
                  </a:lnTo>
                  <a:lnTo>
                    <a:pt x="4" y="20"/>
                  </a:lnTo>
                  <a:lnTo>
                    <a:pt x="0" y="20"/>
                  </a:lnTo>
                  <a:lnTo>
                    <a:pt x="2" y="0"/>
                  </a:lnTo>
                  <a:lnTo>
                    <a:pt x="89" y="0"/>
                  </a:lnTo>
                  <a:lnTo>
                    <a:pt x="90" y="20"/>
                  </a:lnTo>
                  <a:lnTo>
                    <a:pt x="87" y="20"/>
                  </a:lnTo>
                  <a:lnTo>
                    <a:pt x="86" y="17"/>
                  </a:lnTo>
                  <a:lnTo>
                    <a:pt x="86" y="17"/>
                  </a:lnTo>
                  <a:lnTo>
                    <a:pt x="85" y="12"/>
                  </a:lnTo>
                  <a:lnTo>
                    <a:pt x="82" y="9"/>
                  </a:lnTo>
                  <a:lnTo>
                    <a:pt x="78" y="6"/>
                  </a:lnTo>
                  <a:lnTo>
                    <a:pt x="70" y="6"/>
                  </a:lnTo>
                  <a:lnTo>
                    <a:pt x="51" y="6"/>
                  </a:lnTo>
                  <a:lnTo>
                    <a:pt x="51" y="67"/>
                  </a:lnTo>
                  <a:lnTo>
                    <a:pt x="51" y="67"/>
                  </a:lnTo>
                  <a:lnTo>
                    <a:pt x="52" y="76"/>
                  </a:lnTo>
                  <a:lnTo>
                    <a:pt x="53" y="81"/>
                  </a:lnTo>
                  <a:lnTo>
                    <a:pt x="56" y="82"/>
                  </a:lnTo>
                  <a:lnTo>
                    <a:pt x="58" y="83"/>
                  </a:lnTo>
                  <a:lnTo>
                    <a:pt x="65" y="83"/>
                  </a:lnTo>
                  <a:lnTo>
                    <a:pt x="65" y="87"/>
                  </a:lnTo>
                  <a:lnTo>
                    <a:pt x="26" y="87"/>
                  </a:lnTo>
                  <a:lnTo>
                    <a:pt x="26" y="83"/>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26" name="Freeform 23"/>
            <p:cNvSpPr>
              <a:spLocks/>
            </p:cNvSpPr>
            <p:nvPr userDrawn="1"/>
          </p:nvSpPr>
          <p:spPr bwMode="auto">
            <a:xfrm>
              <a:off x="1348" y="726"/>
              <a:ext cx="58" cy="91"/>
            </a:xfrm>
            <a:custGeom>
              <a:avLst/>
              <a:gdLst>
                <a:gd name="T0" fmla="*/ 4 w 58"/>
                <a:gd name="T1" fmla="*/ 60 h 91"/>
                <a:gd name="T2" fmla="*/ 4 w 58"/>
                <a:gd name="T3" fmla="*/ 63 h 91"/>
                <a:gd name="T4" fmla="*/ 6 w 58"/>
                <a:gd name="T5" fmla="*/ 73 h 91"/>
                <a:gd name="T6" fmla="*/ 15 w 58"/>
                <a:gd name="T7" fmla="*/ 82 h 91"/>
                <a:gd name="T8" fmla="*/ 30 w 58"/>
                <a:gd name="T9" fmla="*/ 85 h 91"/>
                <a:gd name="T10" fmla="*/ 37 w 58"/>
                <a:gd name="T11" fmla="*/ 84 h 91"/>
                <a:gd name="T12" fmla="*/ 47 w 58"/>
                <a:gd name="T13" fmla="*/ 76 h 91"/>
                <a:gd name="T14" fmla="*/ 48 w 58"/>
                <a:gd name="T15" fmla="*/ 69 h 91"/>
                <a:gd name="T16" fmla="*/ 43 w 58"/>
                <a:gd name="T17" fmla="*/ 61 h 91"/>
                <a:gd name="T18" fmla="*/ 32 w 58"/>
                <a:gd name="T19" fmla="*/ 52 h 91"/>
                <a:gd name="T20" fmla="*/ 18 w 58"/>
                <a:gd name="T21" fmla="*/ 45 h 91"/>
                <a:gd name="T22" fmla="*/ 6 w 58"/>
                <a:gd name="T23" fmla="*/ 36 h 91"/>
                <a:gd name="T24" fmla="*/ 2 w 58"/>
                <a:gd name="T25" fmla="*/ 22 h 91"/>
                <a:gd name="T26" fmla="*/ 3 w 58"/>
                <a:gd name="T27" fmla="*/ 17 h 91"/>
                <a:gd name="T28" fmla="*/ 5 w 58"/>
                <a:gd name="T29" fmla="*/ 10 h 91"/>
                <a:gd name="T30" fmla="*/ 13 w 58"/>
                <a:gd name="T31" fmla="*/ 3 h 91"/>
                <a:gd name="T32" fmla="*/ 21 w 58"/>
                <a:gd name="T33" fmla="*/ 1 h 91"/>
                <a:gd name="T34" fmla="*/ 26 w 58"/>
                <a:gd name="T35" fmla="*/ 0 h 91"/>
                <a:gd name="T36" fmla="*/ 36 w 58"/>
                <a:gd name="T37" fmla="*/ 2 h 91"/>
                <a:gd name="T38" fmla="*/ 43 w 58"/>
                <a:gd name="T39" fmla="*/ 6 h 91"/>
                <a:gd name="T40" fmla="*/ 47 w 58"/>
                <a:gd name="T41" fmla="*/ 0 h 91"/>
                <a:gd name="T42" fmla="*/ 51 w 58"/>
                <a:gd name="T43" fmla="*/ 32 h 91"/>
                <a:gd name="T44" fmla="*/ 47 w 58"/>
                <a:gd name="T45" fmla="*/ 32 h 91"/>
                <a:gd name="T46" fmla="*/ 44 w 58"/>
                <a:gd name="T47" fmla="*/ 18 h 91"/>
                <a:gd name="T48" fmla="*/ 40 w 58"/>
                <a:gd name="T49" fmla="*/ 11 h 91"/>
                <a:gd name="T50" fmla="*/ 31 w 58"/>
                <a:gd name="T51" fmla="*/ 7 h 91"/>
                <a:gd name="T52" fmla="*/ 25 w 58"/>
                <a:gd name="T53" fmla="*/ 6 h 91"/>
                <a:gd name="T54" fmla="*/ 15 w 58"/>
                <a:gd name="T55" fmla="*/ 10 h 91"/>
                <a:gd name="T56" fmla="*/ 11 w 58"/>
                <a:gd name="T57" fmla="*/ 19 h 91"/>
                <a:gd name="T58" fmla="*/ 13 w 58"/>
                <a:gd name="T59" fmla="*/ 24 h 91"/>
                <a:gd name="T60" fmla="*/ 21 w 58"/>
                <a:gd name="T61" fmla="*/ 32 h 91"/>
                <a:gd name="T62" fmla="*/ 42 w 58"/>
                <a:gd name="T63" fmla="*/ 44 h 91"/>
                <a:gd name="T64" fmla="*/ 49 w 58"/>
                <a:gd name="T65" fmla="*/ 49 h 91"/>
                <a:gd name="T66" fmla="*/ 57 w 58"/>
                <a:gd name="T67" fmla="*/ 60 h 91"/>
                <a:gd name="T68" fmla="*/ 58 w 58"/>
                <a:gd name="T69" fmla="*/ 66 h 91"/>
                <a:gd name="T70" fmla="*/ 55 w 58"/>
                <a:gd name="T71" fmla="*/ 76 h 91"/>
                <a:gd name="T72" fmla="*/ 49 w 58"/>
                <a:gd name="T73" fmla="*/ 84 h 91"/>
                <a:gd name="T74" fmla="*/ 41 w 58"/>
                <a:gd name="T75" fmla="*/ 89 h 91"/>
                <a:gd name="T76" fmla="*/ 30 w 58"/>
                <a:gd name="T77" fmla="*/ 91 h 91"/>
                <a:gd name="T78" fmla="*/ 22 w 58"/>
                <a:gd name="T79" fmla="*/ 90 h 91"/>
                <a:gd name="T80" fmla="*/ 8 w 58"/>
                <a:gd name="T81" fmla="*/ 84 h 91"/>
                <a:gd name="T82" fmla="*/ 5 w 58"/>
                <a:gd name="T83" fmla="*/ 88 h 91"/>
                <a:gd name="T84" fmla="*/ 0 w 58"/>
                <a:gd name="T85" fmla="*/ 91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8" h="91">
                  <a:moveTo>
                    <a:pt x="0" y="60"/>
                  </a:moveTo>
                  <a:lnTo>
                    <a:pt x="4" y="60"/>
                  </a:lnTo>
                  <a:lnTo>
                    <a:pt x="4" y="60"/>
                  </a:lnTo>
                  <a:lnTo>
                    <a:pt x="4" y="63"/>
                  </a:lnTo>
                  <a:lnTo>
                    <a:pt x="5" y="68"/>
                  </a:lnTo>
                  <a:lnTo>
                    <a:pt x="6" y="73"/>
                  </a:lnTo>
                  <a:lnTo>
                    <a:pt x="10" y="77"/>
                  </a:lnTo>
                  <a:lnTo>
                    <a:pt x="15" y="82"/>
                  </a:lnTo>
                  <a:lnTo>
                    <a:pt x="21" y="84"/>
                  </a:lnTo>
                  <a:lnTo>
                    <a:pt x="30" y="85"/>
                  </a:lnTo>
                  <a:lnTo>
                    <a:pt x="30" y="85"/>
                  </a:lnTo>
                  <a:lnTo>
                    <a:pt x="37" y="84"/>
                  </a:lnTo>
                  <a:lnTo>
                    <a:pt x="43" y="82"/>
                  </a:lnTo>
                  <a:lnTo>
                    <a:pt x="47" y="76"/>
                  </a:lnTo>
                  <a:lnTo>
                    <a:pt x="48" y="69"/>
                  </a:lnTo>
                  <a:lnTo>
                    <a:pt x="48" y="69"/>
                  </a:lnTo>
                  <a:lnTo>
                    <a:pt x="47" y="65"/>
                  </a:lnTo>
                  <a:lnTo>
                    <a:pt x="43" y="61"/>
                  </a:lnTo>
                  <a:lnTo>
                    <a:pt x="38" y="56"/>
                  </a:lnTo>
                  <a:lnTo>
                    <a:pt x="32" y="52"/>
                  </a:lnTo>
                  <a:lnTo>
                    <a:pt x="18" y="45"/>
                  </a:lnTo>
                  <a:lnTo>
                    <a:pt x="18" y="45"/>
                  </a:lnTo>
                  <a:lnTo>
                    <a:pt x="11" y="41"/>
                  </a:lnTo>
                  <a:lnTo>
                    <a:pt x="6" y="36"/>
                  </a:lnTo>
                  <a:lnTo>
                    <a:pt x="3" y="29"/>
                  </a:lnTo>
                  <a:lnTo>
                    <a:pt x="2" y="22"/>
                  </a:lnTo>
                  <a:lnTo>
                    <a:pt x="2" y="22"/>
                  </a:lnTo>
                  <a:lnTo>
                    <a:pt x="3" y="17"/>
                  </a:lnTo>
                  <a:lnTo>
                    <a:pt x="4" y="13"/>
                  </a:lnTo>
                  <a:lnTo>
                    <a:pt x="5" y="10"/>
                  </a:lnTo>
                  <a:lnTo>
                    <a:pt x="9" y="6"/>
                  </a:lnTo>
                  <a:lnTo>
                    <a:pt x="13" y="3"/>
                  </a:lnTo>
                  <a:lnTo>
                    <a:pt x="16" y="2"/>
                  </a:lnTo>
                  <a:lnTo>
                    <a:pt x="21" y="1"/>
                  </a:lnTo>
                  <a:lnTo>
                    <a:pt x="26" y="0"/>
                  </a:lnTo>
                  <a:lnTo>
                    <a:pt x="26" y="0"/>
                  </a:lnTo>
                  <a:lnTo>
                    <a:pt x="31" y="1"/>
                  </a:lnTo>
                  <a:lnTo>
                    <a:pt x="36" y="2"/>
                  </a:lnTo>
                  <a:lnTo>
                    <a:pt x="43" y="6"/>
                  </a:lnTo>
                  <a:lnTo>
                    <a:pt x="43" y="6"/>
                  </a:lnTo>
                  <a:lnTo>
                    <a:pt x="46" y="3"/>
                  </a:lnTo>
                  <a:lnTo>
                    <a:pt x="47" y="0"/>
                  </a:lnTo>
                  <a:lnTo>
                    <a:pt x="51" y="0"/>
                  </a:lnTo>
                  <a:lnTo>
                    <a:pt x="51" y="32"/>
                  </a:lnTo>
                  <a:lnTo>
                    <a:pt x="47" y="32"/>
                  </a:lnTo>
                  <a:lnTo>
                    <a:pt x="47" y="32"/>
                  </a:lnTo>
                  <a:lnTo>
                    <a:pt x="46" y="22"/>
                  </a:lnTo>
                  <a:lnTo>
                    <a:pt x="44" y="18"/>
                  </a:lnTo>
                  <a:lnTo>
                    <a:pt x="42" y="14"/>
                  </a:lnTo>
                  <a:lnTo>
                    <a:pt x="40" y="11"/>
                  </a:lnTo>
                  <a:lnTo>
                    <a:pt x="36" y="8"/>
                  </a:lnTo>
                  <a:lnTo>
                    <a:pt x="31" y="7"/>
                  </a:lnTo>
                  <a:lnTo>
                    <a:pt x="25" y="6"/>
                  </a:lnTo>
                  <a:lnTo>
                    <a:pt x="25" y="6"/>
                  </a:lnTo>
                  <a:lnTo>
                    <a:pt x="20" y="7"/>
                  </a:lnTo>
                  <a:lnTo>
                    <a:pt x="15" y="10"/>
                  </a:lnTo>
                  <a:lnTo>
                    <a:pt x="13" y="13"/>
                  </a:lnTo>
                  <a:lnTo>
                    <a:pt x="11" y="19"/>
                  </a:lnTo>
                  <a:lnTo>
                    <a:pt x="11" y="19"/>
                  </a:lnTo>
                  <a:lnTo>
                    <a:pt x="13" y="24"/>
                  </a:lnTo>
                  <a:lnTo>
                    <a:pt x="15" y="28"/>
                  </a:lnTo>
                  <a:lnTo>
                    <a:pt x="21" y="32"/>
                  </a:lnTo>
                  <a:lnTo>
                    <a:pt x="29" y="36"/>
                  </a:lnTo>
                  <a:lnTo>
                    <a:pt x="42" y="44"/>
                  </a:lnTo>
                  <a:lnTo>
                    <a:pt x="42" y="44"/>
                  </a:lnTo>
                  <a:lnTo>
                    <a:pt x="49" y="49"/>
                  </a:lnTo>
                  <a:lnTo>
                    <a:pt x="54" y="54"/>
                  </a:lnTo>
                  <a:lnTo>
                    <a:pt x="57" y="60"/>
                  </a:lnTo>
                  <a:lnTo>
                    <a:pt x="58" y="66"/>
                  </a:lnTo>
                  <a:lnTo>
                    <a:pt x="58" y="66"/>
                  </a:lnTo>
                  <a:lnTo>
                    <a:pt x="57" y="71"/>
                  </a:lnTo>
                  <a:lnTo>
                    <a:pt x="55" y="76"/>
                  </a:lnTo>
                  <a:lnTo>
                    <a:pt x="53" y="80"/>
                  </a:lnTo>
                  <a:lnTo>
                    <a:pt x="49" y="84"/>
                  </a:lnTo>
                  <a:lnTo>
                    <a:pt x="46" y="88"/>
                  </a:lnTo>
                  <a:lnTo>
                    <a:pt x="41" y="89"/>
                  </a:lnTo>
                  <a:lnTo>
                    <a:pt x="36" y="90"/>
                  </a:lnTo>
                  <a:lnTo>
                    <a:pt x="30" y="91"/>
                  </a:lnTo>
                  <a:lnTo>
                    <a:pt x="30" y="91"/>
                  </a:lnTo>
                  <a:lnTo>
                    <a:pt x="22" y="90"/>
                  </a:lnTo>
                  <a:lnTo>
                    <a:pt x="16" y="88"/>
                  </a:lnTo>
                  <a:lnTo>
                    <a:pt x="8" y="84"/>
                  </a:lnTo>
                  <a:lnTo>
                    <a:pt x="8" y="84"/>
                  </a:lnTo>
                  <a:lnTo>
                    <a:pt x="5" y="88"/>
                  </a:lnTo>
                  <a:lnTo>
                    <a:pt x="4" y="91"/>
                  </a:lnTo>
                  <a:lnTo>
                    <a:pt x="0" y="91"/>
                  </a:lnTo>
                  <a:lnTo>
                    <a:pt x="0" y="60"/>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27" name="Freeform 24"/>
            <p:cNvSpPr>
              <a:spLocks noEditPoints="1"/>
            </p:cNvSpPr>
            <p:nvPr userDrawn="1"/>
          </p:nvSpPr>
          <p:spPr bwMode="auto">
            <a:xfrm>
              <a:off x="1430" y="728"/>
              <a:ext cx="84" cy="87"/>
            </a:xfrm>
            <a:custGeom>
              <a:avLst/>
              <a:gdLst>
                <a:gd name="T0" fmla="*/ 0 w 84"/>
                <a:gd name="T1" fmla="*/ 83 h 87"/>
                <a:gd name="T2" fmla="*/ 9 w 84"/>
                <a:gd name="T3" fmla="*/ 82 h 87"/>
                <a:gd name="T4" fmla="*/ 13 w 84"/>
                <a:gd name="T5" fmla="*/ 76 h 87"/>
                <a:gd name="T6" fmla="*/ 14 w 84"/>
                <a:gd name="T7" fmla="*/ 20 h 87"/>
                <a:gd name="T8" fmla="*/ 13 w 84"/>
                <a:gd name="T9" fmla="*/ 11 h 87"/>
                <a:gd name="T10" fmla="*/ 9 w 84"/>
                <a:gd name="T11" fmla="*/ 5 h 87"/>
                <a:gd name="T12" fmla="*/ 0 w 84"/>
                <a:gd name="T13" fmla="*/ 4 h 87"/>
                <a:gd name="T14" fmla="*/ 38 w 84"/>
                <a:gd name="T15" fmla="*/ 0 h 87"/>
                <a:gd name="T16" fmla="*/ 44 w 84"/>
                <a:gd name="T17" fmla="*/ 1 h 87"/>
                <a:gd name="T18" fmla="*/ 57 w 84"/>
                <a:gd name="T19" fmla="*/ 5 h 87"/>
                <a:gd name="T20" fmla="*/ 64 w 84"/>
                <a:gd name="T21" fmla="*/ 11 h 87"/>
                <a:gd name="T22" fmla="*/ 68 w 84"/>
                <a:gd name="T23" fmla="*/ 20 h 87"/>
                <a:gd name="T24" fmla="*/ 69 w 84"/>
                <a:gd name="T25" fmla="*/ 25 h 87"/>
                <a:gd name="T26" fmla="*/ 66 w 84"/>
                <a:gd name="T27" fmla="*/ 33 h 87"/>
                <a:gd name="T28" fmla="*/ 62 w 84"/>
                <a:gd name="T29" fmla="*/ 41 h 87"/>
                <a:gd name="T30" fmla="*/ 54 w 84"/>
                <a:gd name="T31" fmla="*/ 47 h 87"/>
                <a:gd name="T32" fmla="*/ 43 w 84"/>
                <a:gd name="T33" fmla="*/ 49 h 87"/>
                <a:gd name="T34" fmla="*/ 57 w 84"/>
                <a:gd name="T35" fmla="*/ 65 h 87"/>
                <a:gd name="T36" fmla="*/ 70 w 84"/>
                <a:gd name="T37" fmla="*/ 78 h 87"/>
                <a:gd name="T38" fmla="*/ 84 w 84"/>
                <a:gd name="T39" fmla="*/ 83 h 87"/>
                <a:gd name="T40" fmla="*/ 60 w 84"/>
                <a:gd name="T41" fmla="*/ 87 h 87"/>
                <a:gd name="T42" fmla="*/ 25 w 84"/>
                <a:gd name="T43" fmla="*/ 49 h 87"/>
                <a:gd name="T44" fmla="*/ 25 w 84"/>
                <a:gd name="T45" fmla="*/ 67 h 87"/>
                <a:gd name="T46" fmla="*/ 27 w 84"/>
                <a:gd name="T47" fmla="*/ 81 h 87"/>
                <a:gd name="T48" fmla="*/ 31 w 84"/>
                <a:gd name="T49" fmla="*/ 83 h 87"/>
                <a:gd name="T50" fmla="*/ 38 w 84"/>
                <a:gd name="T51" fmla="*/ 87 h 87"/>
                <a:gd name="T52" fmla="*/ 0 w 84"/>
                <a:gd name="T53" fmla="*/ 83 h 87"/>
                <a:gd name="T54" fmla="*/ 37 w 84"/>
                <a:gd name="T55" fmla="*/ 44 h 87"/>
                <a:gd name="T56" fmla="*/ 46 w 84"/>
                <a:gd name="T57" fmla="*/ 43 h 87"/>
                <a:gd name="T58" fmla="*/ 52 w 84"/>
                <a:gd name="T59" fmla="*/ 38 h 87"/>
                <a:gd name="T60" fmla="*/ 55 w 84"/>
                <a:gd name="T61" fmla="*/ 25 h 87"/>
                <a:gd name="T62" fmla="*/ 54 w 84"/>
                <a:gd name="T63" fmla="*/ 17 h 87"/>
                <a:gd name="T64" fmla="*/ 49 w 84"/>
                <a:gd name="T65" fmla="*/ 9 h 87"/>
                <a:gd name="T66" fmla="*/ 42 w 84"/>
                <a:gd name="T67" fmla="*/ 6 h 87"/>
                <a:gd name="T68" fmla="*/ 25 w 84"/>
                <a:gd name="T69" fmla="*/ 6 h 87"/>
                <a:gd name="T70" fmla="*/ 37 w 84"/>
                <a:gd name="T71" fmla="*/ 44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4" h="87">
                  <a:moveTo>
                    <a:pt x="0" y="83"/>
                  </a:moveTo>
                  <a:lnTo>
                    <a:pt x="0" y="83"/>
                  </a:lnTo>
                  <a:lnTo>
                    <a:pt x="6" y="83"/>
                  </a:lnTo>
                  <a:lnTo>
                    <a:pt x="9" y="82"/>
                  </a:lnTo>
                  <a:lnTo>
                    <a:pt x="11" y="81"/>
                  </a:lnTo>
                  <a:lnTo>
                    <a:pt x="13" y="76"/>
                  </a:lnTo>
                  <a:lnTo>
                    <a:pt x="14" y="67"/>
                  </a:lnTo>
                  <a:lnTo>
                    <a:pt x="14" y="20"/>
                  </a:lnTo>
                  <a:lnTo>
                    <a:pt x="14" y="20"/>
                  </a:lnTo>
                  <a:lnTo>
                    <a:pt x="13" y="11"/>
                  </a:lnTo>
                  <a:lnTo>
                    <a:pt x="11" y="6"/>
                  </a:lnTo>
                  <a:lnTo>
                    <a:pt x="9" y="5"/>
                  </a:lnTo>
                  <a:lnTo>
                    <a:pt x="6" y="4"/>
                  </a:lnTo>
                  <a:lnTo>
                    <a:pt x="0" y="4"/>
                  </a:lnTo>
                  <a:lnTo>
                    <a:pt x="0" y="0"/>
                  </a:lnTo>
                  <a:lnTo>
                    <a:pt x="38" y="0"/>
                  </a:lnTo>
                  <a:lnTo>
                    <a:pt x="38" y="0"/>
                  </a:lnTo>
                  <a:lnTo>
                    <a:pt x="44" y="1"/>
                  </a:lnTo>
                  <a:lnTo>
                    <a:pt x="51" y="3"/>
                  </a:lnTo>
                  <a:lnTo>
                    <a:pt x="57" y="5"/>
                  </a:lnTo>
                  <a:lnTo>
                    <a:pt x="60" y="8"/>
                  </a:lnTo>
                  <a:lnTo>
                    <a:pt x="64" y="11"/>
                  </a:lnTo>
                  <a:lnTo>
                    <a:pt x="66" y="16"/>
                  </a:lnTo>
                  <a:lnTo>
                    <a:pt x="68" y="20"/>
                  </a:lnTo>
                  <a:lnTo>
                    <a:pt x="69" y="25"/>
                  </a:lnTo>
                  <a:lnTo>
                    <a:pt x="69" y="25"/>
                  </a:lnTo>
                  <a:lnTo>
                    <a:pt x="68" y="30"/>
                  </a:lnTo>
                  <a:lnTo>
                    <a:pt x="66" y="33"/>
                  </a:lnTo>
                  <a:lnTo>
                    <a:pt x="65" y="38"/>
                  </a:lnTo>
                  <a:lnTo>
                    <a:pt x="62" y="41"/>
                  </a:lnTo>
                  <a:lnTo>
                    <a:pt x="58" y="44"/>
                  </a:lnTo>
                  <a:lnTo>
                    <a:pt x="54" y="47"/>
                  </a:lnTo>
                  <a:lnTo>
                    <a:pt x="49" y="48"/>
                  </a:lnTo>
                  <a:lnTo>
                    <a:pt x="43" y="49"/>
                  </a:lnTo>
                  <a:lnTo>
                    <a:pt x="57" y="65"/>
                  </a:lnTo>
                  <a:lnTo>
                    <a:pt x="57" y="65"/>
                  </a:lnTo>
                  <a:lnTo>
                    <a:pt x="64" y="72"/>
                  </a:lnTo>
                  <a:lnTo>
                    <a:pt x="70" y="78"/>
                  </a:lnTo>
                  <a:lnTo>
                    <a:pt x="77" y="82"/>
                  </a:lnTo>
                  <a:lnTo>
                    <a:pt x="84" y="83"/>
                  </a:lnTo>
                  <a:lnTo>
                    <a:pt x="84" y="87"/>
                  </a:lnTo>
                  <a:lnTo>
                    <a:pt x="60" y="87"/>
                  </a:lnTo>
                  <a:lnTo>
                    <a:pt x="32" y="49"/>
                  </a:lnTo>
                  <a:lnTo>
                    <a:pt x="25" y="49"/>
                  </a:lnTo>
                  <a:lnTo>
                    <a:pt x="25" y="67"/>
                  </a:lnTo>
                  <a:lnTo>
                    <a:pt x="25" y="67"/>
                  </a:lnTo>
                  <a:lnTo>
                    <a:pt x="25" y="76"/>
                  </a:lnTo>
                  <a:lnTo>
                    <a:pt x="27" y="81"/>
                  </a:lnTo>
                  <a:lnTo>
                    <a:pt x="28" y="82"/>
                  </a:lnTo>
                  <a:lnTo>
                    <a:pt x="31" y="83"/>
                  </a:lnTo>
                  <a:lnTo>
                    <a:pt x="38" y="83"/>
                  </a:lnTo>
                  <a:lnTo>
                    <a:pt x="38" y="87"/>
                  </a:lnTo>
                  <a:lnTo>
                    <a:pt x="0" y="87"/>
                  </a:lnTo>
                  <a:lnTo>
                    <a:pt x="0" y="83"/>
                  </a:lnTo>
                  <a:close/>
                  <a:moveTo>
                    <a:pt x="37" y="44"/>
                  </a:moveTo>
                  <a:lnTo>
                    <a:pt x="37" y="44"/>
                  </a:lnTo>
                  <a:lnTo>
                    <a:pt x="42" y="43"/>
                  </a:lnTo>
                  <a:lnTo>
                    <a:pt x="46" y="43"/>
                  </a:lnTo>
                  <a:lnTo>
                    <a:pt x="49" y="41"/>
                  </a:lnTo>
                  <a:lnTo>
                    <a:pt x="52" y="38"/>
                  </a:lnTo>
                  <a:lnTo>
                    <a:pt x="54" y="32"/>
                  </a:lnTo>
                  <a:lnTo>
                    <a:pt x="55" y="25"/>
                  </a:lnTo>
                  <a:lnTo>
                    <a:pt x="55" y="25"/>
                  </a:lnTo>
                  <a:lnTo>
                    <a:pt x="54" y="17"/>
                  </a:lnTo>
                  <a:lnTo>
                    <a:pt x="52" y="11"/>
                  </a:lnTo>
                  <a:lnTo>
                    <a:pt x="49" y="9"/>
                  </a:lnTo>
                  <a:lnTo>
                    <a:pt x="46" y="8"/>
                  </a:lnTo>
                  <a:lnTo>
                    <a:pt x="42" y="6"/>
                  </a:lnTo>
                  <a:lnTo>
                    <a:pt x="37" y="6"/>
                  </a:lnTo>
                  <a:lnTo>
                    <a:pt x="25" y="6"/>
                  </a:lnTo>
                  <a:lnTo>
                    <a:pt x="25" y="44"/>
                  </a:lnTo>
                  <a:lnTo>
                    <a:pt x="37" y="44"/>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28" name="Freeform 25"/>
            <p:cNvSpPr>
              <a:spLocks noEditPoints="1"/>
            </p:cNvSpPr>
            <p:nvPr userDrawn="1"/>
          </p:nvSpPr>
          <p:spPr bwMode="auto">
            <a:xfrm>
              <a:off x="1518" y="694"/>
              <a:ext cx="101" cy="121"/>
            </a:xfrm>
            <a:custGeom>
              <a:avLst/>
              <a:gdLst>
                <a:gd name="T0" fmla="*/ 0 w 101"/>
                <a:gd name="T1" fmla="*/ 117 h 121"/>
                <a:gd name="T2" fmla="*/ 13 w 101"/>
                <a:gd name="T3" fmla="*/ 115 h 121"/>
                <a:gd name="T4" fmla="*/ 18 w 101"/>
                <a:gd name="T5" fmla="*/ 105 h 121"/>
                <a:gd name="T6" fmla="*/ 52 w 101"/>
                <a:gd name="T7" fmla="*/ 32 h 121"/>
                <a:gd name="T8" fmla="*/ 84 w 101"/>
                <a:gd name="T9" fmla="*/ 105 h 121"/>
                <a:gd name="T10" fmla="*/ 89 w 101"/>
                <a:gd name="T11" fmla="*/ 115 h 121"/>
                <a:gd name="T12" fmla="*/ 101 w 101"/>
                <a:gd name="T13" fmla="*/ 117 h 121"/>
                <a:gd name="T14" fmla="*/ 60 w 101"/>
                <a:gd name="T15" fmla="*/ 121 h 121"/>
                <a:gd name="T16" fmla="*/ 60 w 101"/>
                <a:gd name="T17" fmla="*/ 117 h 121"/>
                <a:gd name="T18" fmla="*/ 71 w 101"/>
                <a:gd name="T19" fmla="*/ 115 h 121"/>
                <a:gd name="T20" fmla="*/ 73 w 101"/>
                <a:gd name="T21" fmla="*/ 112 h 121"/>
                <a:gd name="T22" fmla="*/ 65 w 101"/>
                <a:gd name="T23" fmla="*/ 90 h 121"/>
                <a:gd name="T24" fmla="*/ 24 w 101"/>
                <a:gd name="T25" fmla="*/ 106 h 121"/>
                <a:gd name="T26" fmla="*/ 21 w 101"/>
                <a:gd name="T27" fmla="*/ 112 h 121"/>
                <a:gd name="T28" fmla="*/ 22 w 101"/>
                <a:gd name="T29" fmla="*/ 115 h 121"/>
                <a:gd name="T30" fmla="*/ 35 w 101"/>
                <a:gd name="T31" fmla="*/ 117 h 121"/>
                <a:gd name="T32" fmla="*/ 0 w 101"/>
                <a:gd name="T33" fmla="*/ 121 h 121"/>
                <a:gd name="T34" fmla="*/ 63 w 101"/>
                <a:gd name="T35" fmla="*/ 86 h 121"/>
                <a:gd name="T36" fmla="*/ 32 w 101"/>
                <a:gd name="T37" fmla="*/ 86 h 121"/>
                <a:gd name="T38" fmla="*/ 38 w 101"/>
                <a:gd name="T39" fmla="*/ 12 h 121"/>
                <a:gd name="T40" fmla="*/ 40 w 101"/>
                <a:gd name="T41" fmla="*/ 7 h 121"/>
                <a:gd name="T42" fmla="*/ 46 w 101"/>
                <a:gd name="T43" fmla="*/ 1 h 121"/>
                <a:gd name="T44" fmla="*/ 51 w 101"/>
                <a:gd name="T45" fmla="*/ 0 h 121"/>
                <a:gd name="T46" fmla="*/ 58 w 101"/>
                <a:gd name="T47" fmla="*/ 4 h 121"/>
                <a:gd name="T48" fmla="*/ 62 w 101"/>
                <a:gd name="T49" fmla="*/ 12 h 121"/>
                <a:gd name="T50" fmla="*/ 62 w 101"/>
                <a:gd name="T51" fmla="*/ 17 h 121"/>
                <a:gd name="T52" fmla="*/ 54 w 101"/>
                <a:gd name="T53" fmla="*/ 23 h 121"/>
                <a:gd name="T54" fmla="*/ 51 w 101"/>
                <a:gd name="T55" fmla="*/ 25 h 121"/>
                <a:gd name="T56" fmla="*/ 42 w 101"/>
                <a:gd name="T57" fmla="*/ 21 h 121"/>
                <a:gd name="T58" fmla="*/ 38 w 101"/>
                <a:gd name="T59" fmla="*/ 12 h 121"/>
                <a:gd name="T60" fmla="*/ 57 w 101"/>
                <a:gd name="T61" fmla="*/ 12 h 121"/>
                <a:gd name="T62" fmla="*/ 57 w 101"/>
                <a:gd name="T63" fmla="*/ 10 h 121"/>
                <a:gd name="T64" fmla="*/ 53 w 101"/>
                <a:gd name="T65" fmla="*/ 6 h 121"/>
                <a:gd name="T66" fmla="*/ 51 w 101"/>
                <a:gd name="T67" fmla="*/ 6 h 121"/>
                <a:gd name="T68" fmla="*/ 46 w 101"/>
                <a:gd name="T69" fmla="*/ 7 h 121"/>
                <a:gd name="T70" fmla="*/ 43 w 101"/>
                <a:gd name="T71" fmla="*/ 12 h 121"/>
                <a:gd name="T72" fmla="*/ 44 w 101"/>
                <a:gd name="T73" fmla="*/ 15 h 121"/>
                <a:gd name="T74" fmla="*/ 47 w 101"/>
                <a:gd name="T75" fmla="*/ 18 h 121"/>
                <a:gd name="T76" fmla="*/ 51 w 101"/>
                <a:gd name="T77" fmla="*/ 18 h 121"/>
                <a:gd name="T78" fmla="*/ 54 w 101"/>
                <a:gd name="T79" fmla="*/ 17 h 121"/>
                <a:gd name="T80" fmla="*/ 57 w 101"/>
                <a:gd name="T81" fmla="*/ 12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1" h="121">
                  <a:moveTo>
                    <a:pt x="0" y="117"/>
                  </a:moveTo>
                  <a:lnTo>
                    <a:pt x="0" y="117"/>
                  </a:lnTo>
                  <a:lnTo>
                    <a:pt x="8" y="117"/>
                  </a:lnTo>
                  <a:lnTo>
                    <a:pt x="13" y="115"/>
                  </a:lnTo>
                  <a:lnTo>
                    <a:pt x="15" y="111"/>
                  </a:lnTo>
                  <a:lnTo>
                    <a:pt x="18" y="105"/>
                  </a:lnTo>
                  <a:lnTo>
                    <a:pt x="49" y="32"/>
                  </a:lnTo>
                  <a:lnTo>
                    <a:pt x="52" y="32"/>
                  </a:lnTo>
                  <a:lnTo>
                    <a:pt x="84" y="105"/>
                  </a:lnTo>
                  <a:lnTo>
                    <a:pt x="84" y="105"/>
                  </a:lnTo>
                  <a:lnTo>
                    <a:pt x="86" y="111"/>
                  </a:lnTo>
                  <a:lnTo>
                    <a:pt x="89" y="115"/>
                  </a:lnTo>
                  <a:lnTo>
                    <a:pt x="93" y="117"/>
                  </a:lnTo>
                  <a:lnTo>
                    <a:pt x="101" y="117"/>
                  </a:lnTo>
                  <a:lnTo>
                    <a:pt x="101" y="121"/>
                  </a:lnTo>
                  <a:lnTo>
                    <a:pt x="60" y="121"/>
                  </a:lnTo>
                  <a:lnTo>
                    <a:pt x="60" y="117"/>
                  </a:lnTo>
                  <a:lnTo>
                    <a:pt x="60" y="117"/>
                  </a:lnTo>
                  <a:lnTo>
                    <a:pt x="68" y="117"/>
                  </a:lnTo>
                  <a:lnTo>
                    <a:pt x="71" y="115"/>
                  </a:lnTo>
                  <a:lnTo>
                    <a:pt x="73" y="114"/>
                  </a:lnTo>
                  <a:lnTo>
                    <a:pt x="73" y="112"/>
                  </a:lnTo>
                  <a:lnTo>
                    <a:pt x="71" y="106"/>
                  </a:lnTo>
                  <a:lnTo>
                    <a:pt x="65" y="90"/>
                  </a:lnTo>
                  <a:lnTo>
                    <a:pt x="30" y="90"/>
                  </a:lnTo>
                  <a:lnTo>
                    <a:pt x="24" y="106"/>
                  </a:lnTo>
                  <a:lnTo>
                    <a:pt x="24" y="106"/>
                  </a:lnTo>
                  <a:lnTo>
                    <a:pt x="21" y="112"/>
                  </a:lnTo>
                  <a:lnTo>
                    <a:pt x="22" y="114"/>
                  </a:lnTo>
                  <a:lnTo>
                    <a:pt x="22" y="115"/>
                  </a:lnTo>
                  <a:lnTo>
                    <a:pt x="27" y="117"/>
                  </a:lnTo>
                  <a:lnTo>
                    <a:pt x="35" y="117"/>
                  </a:lnTo>
                  <a:lnTo>
                    <a:pt x="35" y="121"/>
                  </a:lnTo>
                  <a:lnTo>
                    <a:pt x="0" y="121"/>
                  </a:lnTo>
                  <a:lnTo>
                    <a:pt x="0" y="117"/>
                  </a:lnTo>
                  <a:close/>
                  <a:moveTo>
                    <a:pt x="63" y="86"/>
                  </a:moveTo>
                  <a:lnTo>
                    <a:pt x="47" y="51"/>
                  </a:lnTo>
                  <a:lnTo>
                    <a:pt x="32" y="86"/>
                  </a:lnTo>
                  <a:lnTo>
                    <a:pt x="63" y="86"/>
                  </a:lnTo>
                  <a:close/>
                  <a:moveTo>
                    <a:pt x="38" y="12"/>
                  </a:moveTo>
                  <a:lnTo>
                    <a:pt x="38" y="12"/>
                  </a:lnTo>
                  <a:lnTo>
                    <a:pt x="40" y="7"/>
                  </a:lnTo>
                  <a:lnTo>
                    <a:pt x="42" y="4"/>
                  </a:lnTo>
                  <a:lnTo>
                    <a:pt x="46" y="1"/>
                  </a:lnTo>
                  <a:lnTo>
                    <a:pt x="51" y="0"/>
                  </a:lnTo>
                  <a:lnTo>
                    <a:pt x="51" y="0"/>
                  </a:lnTo>
                  <a:lnTo>
                    <a:pt x="54" y="1"/>
                  </a:lnTo>
                  <a:lnTo>
                    <a:pt x="58" y="4"/>
                  </a:lnTo>
                  <a:lnTo>
                    <a:pt x="62" y="7"/>
                  </a:lnTo>
                  <a:lnTo>
                    <a:pt x="62" y="12"/>
                  </a:lnTo>
                  <a:lnTo>
                    <a:pt x="62" y="12"/>
                  </a:lnTo>
                  <a:lnTo>
                    <a:pt x="62" y="17"/>
                  </a:lnTo>
                  <a:lnTo>
                    <a:pt x="58" y="21"/>
                  </a:lnTo>
                  <a:lnTo>
                    <a:pt x="54" y="23"/>
                  </a:lnTo>
                  <a:lnTo>
                    <a:pt x="51" y="25"/>
                  </a:lnTo>
                  <a:lnTo>
                    <a:pt x="51" y="25"/>
                  </a:lnTo>
                  <a:lnTo>
                    <a:pt x="46" y="23"/>
                  </a:lnTo>
                  <a:lnTo>
                    <a:pt x="42" y="21"/>
                  </a:lnTo>
                  <a:lnTo>
                    <a:pt x="40" y="17"/>
                  </a:lnTo>
                  <a:lnTo>
                    <a:pt x="38" y="12"/>
                  </a:lnTo>
                  <a:lnTo>
                    <a:pt x="38" y="12"/>
                  </a:lnTo>
                  <a:close/>
                  <a:moveTo>
                    <a:pt x="57" y="12"/>
                  </a:moveTo>
                  <a:lnTo>
                    <a:pt x="57" y="12"/>
                  </a:lnTo>
                  <a:lnTo>
                    <a:pt x="57" y="10"/>
                  </a:lnTo>
                  <a:lnTo>
                    <a:pt x="54" y="7"/>
                  </a:lnTo>
                  <a:lnTo>
                    <a:pt x="53" y="6"/>
                  </a:lnTo>
                  <a:lnTo>
                    <a:pt x="51" y="6"/>
                  </a:lnTo>
                  <a:lnTo>
                    <a:pt x="51" y="6"/>
                  </a:lnTo>
                  <a:lnTo>
                    <a:pt x="47" y="6"/>
                  </a:lnTo>
                  <a:lnTo>
                    <a:pt x="46" y="7"/>
                  </a:lnTo>
                  <a:lnTo>
                    <a:pt x="44" y="10"/>
                  </a:lnTo>
                  <a:lnTo>
                    <a:pt x="43" y="12"/>
                  </a:lnTo>
                  <a:lnTo>
                    <a:pt x="43" y="12"/>
                  </a:lnTo>
                  <a:lnTo>
                    <a:pt x="44" y="15"/>
                  </a:lnTo>
                  <a:lnTo>
                    <a:pt x="46" y="17"/>
                  </a:lnTo>
                  <a:lnTo>
                    <a:pt x="47" y="18"/>
                  </a:lnTo>
                  <a:lnTo>
                    <a:pt x="51" y="18"/>
                  </a:lnTo>
                  <a:lnTo>
                    <a:pt x="51" y="18"/>
                  </a:lnTo>
                  <a:lnTo>
                    <a:pt x="53" y="18"/>
                  </a:lnTo>
                  <a:lnTo>
                    <a:pt x="54" y="17"/>
                  </a:lnTo>
                  <a:lnTo>
                    <a:pt x="57" y="15"/>
                  </a:lnTo>
                  <a:lnTo>
                    <a:pt x="57" y="12"/>
                  </a:lnTo>
                  <a:lnTo>
                    <a:pt x="57" y="12"/>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29" name="Freeform 26"/>
            <p:cNvSpPr>
              <a:spLocks noEditPoints="1"/>
            </p:cNvSpPr>
            <p:nvPr userDrawn="1"/>
          </p:nvSpPr>
          <p:spPr bwMode="auto">
            <a:xfrm>
              <a:off x="1629" y="728"/>
              <a:ext cx="88" cy="87"/>
            </a:xfrm>
            <a:custGeom>
              <a:avLst/>
              <a:gdLst>
                <a:gd name="T0" fmla="*/ 0 w 88"/>
                <a:gd name="T1" fmla="*/ 83 h 87"/>
                <a:gd name="T2" fmla="*/ 9 w 88"/>
                <a:gd name="T3" fmla="*/ 82 h 87"/>
                <a:gd name="T4" fmla="*/ 13 w 88"/>
                <a:gd name="T5" fmla="*/ 76 h 87"/>
                <a:gd name="T6" fmla="*/ 14 w 88"/>
                <a:gd name="T7" fmla="*/ 20 h 87"/>
                <a:gd name="T8" fmla="*/ 13 w 88"/>
                <a:gd name="T9" fmla="*/ 11 h 87"/>
                <a:gd name="T10" fmla="*/ 9 w 88"/>
                <a:gd name="T11" fmla="*/ 5 h 87"/>
                <a:gd name="T12" fmla="*/ 0 w 88"/>
                <a:gd name="T13" fmla="*/ 4 h 87"/>
                <a:gd name="T14" fmla="*/ 39 w 88"/>
                <a:gd name="T15" fmla="*/ 0 h 87"/>
                <a:gd name="T16" fmla="*/ 51 w 88"/>
                <a:gd name="T17" fmla="*/ 1 h 87"/>
                <a:gd name="T18" fmla="*/ 69 w 88"/>
                <a:gd name="T19" fmla="*/ 8 h 87"/>
                <a:gd name="T20" fmla="*/ 80 w 88"/>
                <a:gd name="T21" fmla="*/ 20 h 87"/>
                <a:gd name="T22" fmla="*/ 86 w 88"/>
                <a:gd name="T23" fmla="*/ 36 h 87"/>
                <a:gd name="T24" fmla="*/ 88 w 88"/>
                <a:gd name="T25" fmla="*/ 44 h 87"/>
                <a:gd name="T26" fmla="*/ 84 w 88"/>
                <a:gd name="T27" fmla="*/ 60 h 87"/>
                <a:gd name="T28" fmla="*/ 75 w 88"/>
                <a:gd name="T29" fmla="*/ 75 h 87"/>
                <a:gd name="T30" fmla="*/ 61 w 88"/>
                <a:gd name="T31" fmla="*/ 83 h 87"/>
                <a:gd name="T32" fmla="*/ 39 w 88"/>
                <a:gd name="T33" fmla="*/ 87 h 87"/>
                <a:gd name="T34" fmla="*/ 0 w 88"/>
                <a:gd name="T35" fmla="*/ 83 h 87"/>
                <a:gd name="T36" fmla="*/ 39 w 88"/>
                <a:gd name="T37" fmla="*/ 82 h 87"/>
                <a:gd name="T38" fmla="*/ 56 w 88"/>
                <a:gd name="T39" fmla="*/ 78 h 87"/>
                <a:gd name="T40" fmla="*/ 67 w 88"/>
                <a:gd name="T41" fmla="*/ 69 h 87"/>
                <a:gd name="T42" fmla="*/ 72 w 88"/>
                <a:gd name="T43" fmla="*/ 56 h 87"/>
                <a:gd name="T44" fmla="*/ 73 w 88"/>
                <a:gd name="T45" fmla="*/ 44 h 87"/>
                <a:gd name="T46" fmla="*/ 73 w 88"/>
                <a:gd name="T47" fmla="*/ 37 h 87"/>
                <a:gd name="T48" fmla="*/ 71 w 88"/>
                <a:gd name="T49" fmla="*/ 25 h 87"/>
                <a:gd name="T50" fmla="*/ 62 w 88"/>
                <a:gd name="T51" fmla="*/ 14 h 87"/>
                <a:gd name="T52" fmla="*/ 48 w 88"/>
                <a:gd name="T53" fmla="*/ 6 h 87"/>
                <a:gd name="T54" fmla="*/ 25 w 88"/>
                <a:gd name="T55" fmla="*/ 6 h 87"/>
                <a:gd name="T56" fmla="*/ 25 w 88"/>
                <a:gd name="T57" fmla="*/ 65 h 87"/>
                <a:gd name="T58" fmla="*/ 28 w 88"/>
                <a:gd name="T59" fmla="*/ 78 h 87"/>
                <a:gd name="T60" fmla="*/ 31 w 88"/>
                <a:gd name="T61" fmla="*/ 81 h 87"/>
                <a:gd name="T62" fmla="*/ 39 w 88"/>
                <a:gd name="T63" fmla="*/ 8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8" h="87">
                  <a:moveTo>
                    <a:pt x="0" y="83"/>
                  </a:moveTo>
                  <a:lnTo>
                    <a:pt x="0" y="83"/>
                  </a:lnTo>
                  <a:lnTo>
                    <a:pt x="7" y="83"/>
                  </a:lnTo>
                  <a:lnTo>
                    <a:pt x="9" y="82"/>
                  </a:lnTo>
                  <a:lnTo>
                    <a:pt x="12" y="81"/>
                  </a:lnTo>
                  <a:lnTo>
                    <a:pt x="13" y="76"/>
                  </a:lnTo>
                  <a:lnTo>
                    <a:pt x="14" y="67"/>
                  </a:lnTo>
                  <a:lnTo>
                    <a:pt x="14" y="20"/>
                  </a:lnTo>
                  <a:lnTo>
                    <a:pt x="14" y="20"/>
                  </a:lnTo>
                  <a:lnTo>
                    <a:pt x="13" y="11"/>
                  </a:lnTo>
                  <a:lnTo>
                    <a:pt x="12" y="6"/>
                  </a:lnTo>
                  <a:lnTo>
                    <a:pt x="9" y="5"/>
                  </a:lnTo>
                  <a:lnTo>
                    <a:pt x="7" y="4"/>
                  </a:lnTo>
                  <a:lnTo>
                    <a:pt x="0" y="4"/>
                  </a:lnTo>
                  <a:lnTo>
                    <a:pt x="0" y="0"/>
                  </a:lnTo>
                  <a:lnTo>
                    <a:pt x="39" y="0"/>
                  </a:lnTo>
                  <a:lnTo>
                    <a:pt x="39" y="0"/>
                  </a:lnTo>
                  <a:lnTo>
                    <a:pt x="51" y="1"/>
                  </a:lnTo>
                  <a:lnTo>
                    <a:pt x="61" y="4"/>
                  </a:lnTo>
                  <a:lnTo>
                    <a:pt x="69" y="8"/>
                  </a:lnTo>
                  <a:lnTo>
                    <a:pt x="75" y="14"/>
                  </a:lnTo>
                  <a:lnTo>
                    <a:pt x="80" y="20"/>
                  </a:lnTo>
                  <a:lnTo>
                    <a:pt x="84" y="27"/>
                  </a:lnTo>
                  <a:lnTo>
                    <a:pt x="86" y="36"/>
                  </a:lnTo>
                  <a:lnTo>
                    <a:pt x="88" y="44"/>
                  </a:lnTo>
                  <a:lnTo>
                    <a:pt x="88" y="44"/>
                  </a:lnTo>
                  <a:lnTo>
                    <a:pt x="86" y="53"/>
                  </a:lnTo>
                  <a:lnTo>
                    <a:pt x="84" y="60"/>
                  </a:lnTo>
                  <a:lnTo>
                    <a:pt x="80" y="67"/>
                  </a:lnTo>
                  <a:lnTo>
                    <a:pt x="75" y="75"/>
                  </a:lnTo>
                  <a:lnTo>
                    <a:pt x="69" y="80"/>
                  </a:lnTo>
                  <a:lnTo>
                    <a:pt x="61" y="83"/>
                  </a:lnTo>
                  <a:lnTo>
                    <a:pt x="51" y="86"/>
                  </a:lnTo>
                  <a:lnTo>
                    <a:pt x="39" y="87"/>
                  </a:lnTo>
                  <a:lnTo>
                    <a:pt x="0" y="87"/>
                  </a:lnTo>
                  <a:lnTo>
                    <a:pt x="0" y="83"/>
                  </a:lnTo>
                  <a:close/>
                  <a:moveTo>
                    <a:pt x="39" y="82"/>
                  </a:moveTo>
                  <a:lnTo>
                    <a:pt x="39" y="82"/>
                  </a:lnTo>
                  <a:lnTo>
                    <a:pt x="48" y="81"/>
                  </a:lnTo>
                  <a:lnTo>
                    <a:pt x="56" y="78"/>
                  </a:lnTo>
                  <a:lnTo>
                    <a:pt x="62" y="74"/>
                  </a:lnTo>
                  <a:lnTo>
                    <a:pt x="67" y="69"/>
                  </a:lnTo>
                  <a:lnTo>
                    <a:pt x="71" y="63"/>
                  </a:lnTo>
                  <a:lnTo>
                    <a:pt x="72" y="56"/>
                  </a:lnTo>
                  <a:lnTo>
                    <a:pt x="73" y="50"/>
                  </a:lnTo>
                  <a:lnTo>
                    <a:pt x="73" y="44"/>
                  </a:lnTo>
                  <a:lnTo>
                    <a:pt x="73" y="44"/>
                  </a:lnTo>
                  <a:lnTo>
                    <a:pt x="73" y="37"/>
                  </a:lnTo>
                  <a:lnTo>
                    <a:pt x="72" y="31"/>
                  </a:lnTo>
                  <a:lnTo>
                    <a:pt x="71" y="25"/>
                  </a:lnTo>
                  <a:lnTo>
                    <a:pt x="67" y="19"/>
                  </a:lnTo>
                  <a:lnTo>
                    <a:pt x="62" y="14"/>
                  </a:lnTo>
                  <a:lnTo>
                    <a:pt x="56" y="10"/>
                  </a:lnTo>
                  <a:lnTo>
                    <a:pt x="48" y="6"/>
                  </a:lnTo>
                  <a:lnTo>
                    <a:pt x="39" y="6"/>
                  </a:lnTo>
                  <a:lnTo>
                    <a:pt x="25" y="6"/>
                  </a:lnTo>
                  <a:lnTo>
                    <a:pt x="25" y="65"/>
                  </a:lnTo>
                  <a:lnTo>
                    <a:pt x="25" y="65"/>
                  </a:lnTo>
                  <a:lnTo>
                    <a:pt x="25" y="74"/>
                  </a:lnTo>
                  <a:lnTo>
                    <a:pt x="28" y="78"/>
                  </a:lnTo>
                  <a:lnTo>
                    <a:pt x="29" y="80"/>
                  </a:lnTo>
                  <a:lnTo>
                    <a:pt x="31" y="81"/>
                  </a:lnTo>
                  <a:lnTo>
                    <a:pt x="39" y="82"/>
                  </a:lnTo>
                  <a:lnTo>
                    <a:pt x="39" y="82"/>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30" name="Freeform 27"/>
            <p:cNvSpPr>
              <a:spLocks/>
            </p:cNvSpPr>
            <p:nvPr userDrawn="1"/>
          </p:nvSpPr>
          <p:spPr bwMode="auto">
            <a:xfrm>
              <a:off x="1739" y="728"/>
              <a:ext cx="72" cy="87"/>
            </a:xfrm>
            <a:custGeom>
              <a:avLst/>
              <a:gdLst>
                <a:gd name="T0" fmla="*/ 0 w 72"/>
                <a:gd name="T1" fmla="*/ 83 h 87"/>
                <a:gd name="T2" fmla="*/ 0 w 72"/>
                <a:gd name="T3" fmla="*/ 83 h 87"/>
                <a:gd name="T4" fmla="*/ 7 w 72"/>
                <a:gd name="T5" fmla="*/ 83 h 87"/>
                <a:gd name="T6" fmla="*/ 9 w 72"/>
                <a:gd name="T7" fmla="*/ 82 h 87"/>
                <a:gd name="T8" fmla="*/ 11 w 72"/>
                <a:gd name="T9" fmla="*/ 81 h 87"/>
                <a:gd name="T10" fmla="*/ 13 w 72"/>
                <a:gd name="T11" fmla="*/ 76 h 87"/>
                <a:gd name="T12" fmla="*/ 13 w 72"/>
                <a:gd name="T13" fmla="*/ 67 h 87"/>
                <a:gd name="T14" fmla="*/ 13 w 72"/>
                <a:gd name="T15" fmla="*/ 20 h 87"/>
                <a:gd name="T16" fmla="*/ 13 w 72"/>
                <a:gd name="T17" fmla="*/ 20 h 87"/>
                <a:gd name="T18" fmla="*/ 13 w 72"/>
                <a:gd name="T19" fmla="*/ 11 h 87"/>
                <a:gd name="T20" fmla="*/ 11 w 72"/>
                <a:gd name="T21" fmla="*/ 6 h 87"/>
                <a:gd name="T22" fmla="*/ 9 w 72"/>
                <a:gd name="T23" fmla="*/ 5 h 87"/>
                <a:gd name="T24" fmla="*/ 7 w 72"/>
                <a:gd name="T25" fmla="*/ 4 h 87"/>
                <a:gd name="T26" fmla="*/ 0 w 72"/>
                <a:gd name="T27" fmla="*/ 4 h 87"/>
                <a:gd name="T28" fmla="*/ 0 w 72"/>
                <a:gd name="T29" fmla="*/ 0 h 87"/>
                <a:gd name="T30" fmla="*/ 66 w 72"/>
                <a:gd name="T31" fmla="*/ 0 h 87"/>
                <a:gd name="T32" fmla="*/ 67 w 72"/>
                <a:gd name="T33" fmla="*/ 20 h 87"/>
                <a:gd name="T34" fmla="*/ 63 w 72"/>
                <a:gd name="T35" fmla="*/ 20 h 87"/>
                <a:gd name="T36" fmla="*/ 63 w 72"/>
                <a:gd name="T37" fmla="*/ 17 h 87"/>
                <a:gd name="T38" fmla="*/ 63 w 72"/>
                <a:gd name="T39" fmla="*/ 17 h 87"/>
                <a:gd name="T40" fmla="*/ 61 w 72"/>
                <a:gd name="T41" fmla="*/ 12 h 87"/>
                <a:gd name="T42" fmla="*/ 58 w 72"/>
                <a:gd name="T43" fmla="*/ 9 h 87"/>
                <a:gd name="T44" fmla="*/ 55 w 72"/>
                <a:gd name="T45" fmla="*/ 6 h 87"/>
                <a:gd name="T46" fmla="*/ 46 w 72"/>
                <a:gd name="T47" fmla="*/ 6 h 87"/>
                <a:gd name="T48" fmla="*/ 25 w 72"/>
                <a:gd name="T49" fmla="*/ 6 h 87"/>
                <a:gd name="T50" fmla="*/ 25 w 72"/>
                <a:gd name="T51" fmla="*/ 38 h 87"/>
                <a:gd name="T52" fmla="*/ 33 w 72"/>
                <a:gd name="T53" fmla="*/ 38 h 87"/>
                <a:gd name="T54" fmla="*/ 33 w 72"/>
                <a:gd name="T55" fmla="*/ 38 h 87"/>
                <a:gd name="T56" fmla="*/ 41 w 72"/>
                <a:gd name="T57" fmla="*/ 38 h 87"/>
                <a:gd name="T58" fmla="*/ 46 w 72"/>
                <a:gd name="T59" fmla="*/ 36 h 87"/>
                <a:gd name="T60" fmla="*/ 47 w 72"/>
                <a:gd name="T61" fmla="*/ 34 h 87"/>
                <a:gd name="T62" fmla="*/ 49 w 72"/>
                <a:gd name="T63" fmla="*/ 32 h 87"/>
                <a:gd name="T64" fmla="*/ 49 w 72"/>
                <a:gd name="T65" fmla="*/ 25 h 87"/>
                <a:gd name="T66" fmla="*/ 52 w 72"/>
                <a:gd name="T67" fmla="*/ 25 h 87"/>
                <a:gd name="T68" fmla="*/ 52 w 72"/>
                <a:gd name="T69" fmla="*/ 58 h 87"/>
                <a:gd name="T70" fmla="*/ 49 w 72"/>
                <a:gd name="T71" fmla="*/ 58 h 87"/>
                <a:gd name="T72" fmla="*/ 49 w 72"/>
                <a:gd name="T73" fmla="*/ 58 h 87"/>
                <a:gd name="T74" fmla="*/ 49 w 72"/>
                <a:gd name="T75" fmla="*/ 50 h 87"/>
                <a:gd name="T76" fmla="*/ 47 w 72"/>
                <a:gd name="T77" fmla="*/ 48 h 87"/>
                <a:gd name="T78" fmla="*/ 46 w 72"/>
                <a:gd name="T79" fmla="*/ 47 h 87"/>
                <a:gd name="T80" fmla="*/ 41 w 72"/>
                <a:gd name="T81" fmla="*/ 44 h 87"/>
                <a:gd name="T82" fmla="*/ 33 w 72"/>
                <a:gd name="T83" fmla="*/ 44 h 87"/>
                <a:gd name="T84" fmla="*/ 25 w 72"/>
                <a:gd name="T85" fmla="*/ 44 h 87"/>
                <a:gd name="T86" fmla="*/ 25 w 72"/>
                <a:gd name="T87" fmla="*/ 65 h 87"/>
                <a:gd name="T88" fmla="*/ 25 w 72"/>
                <a:gd name="T89" fmla="*/ 65 h 87"/>
                <a:gd name="T90" fmla="*/ 25 w 72"/>
                <a:gd name="T91" fmla="*/ 74 h 87"/>
                <a:gd name="T92" fmla="*/ 28 w 72"/>
                <a:gd name="T93" fmla="*/ 78 h 87"/>
                <a:gd name="T94" fmla="*/ 29 w 72"/>
                <a:gd name="T95" fmla="*/ 80 h 87"/>
                <a:gd name="T96" fmla="*/ 31 w 72"/>
                <a:gd name="T97" fmla="*/ 81 h 87"/>
                <a:gd name="T98" fmla="*/ 39 w 72"/>
                <a:gd name="T99" fmla="*/ 82 h 87"/>
                <a:gd name="T100" fmla="*/ 51 w 72"/>
                <a:gd name="T101" fmla="*/ 82 h 87"/>
                <a:gd name="T102" fmla="*/ 51 w 72"/>
                <a:gd name="T103" fmla="*/ 82 h 87"/>
                <a:gd name="T104" fmla="*/ 58 w 72"/>
                <a:gd name="T105" fmla="*/ 81 h 87"/>
                <a:gd name="T106" fmla="*/ 63 w 72"/>
                <a:gd name="T107" fmla="*/ 78 h 87"/>
                <a:gd name="T108" fmla="*/ 66 w 72"/>
                <a:gd name="T109" fmla="*/ 76 h 87"/>
                <a:gd name="T110" fmla="*/ 68 w 72"/>
                <a:gd name="T111" fmla="*/ 71 h 87"/>
                <a:gd name="T112" fmla="*/ 68 w 72"/>
                <a:gd name="T113" fmla="*/ 67 h 87"/>
                <a:gd name="T114" fmla="*/ 72 w 72"/>
                <a:gd name="T115" fmla="*/ 67 h 87"/>
                <a:gd name="T116" fmla="*/ 71 w 72"/>
                <a:gd name="T117" fmla="*/ 87 h 87"/>
                <a:gd name="T118" fmla="*/ 0 w 72"/>
                <a:gd name="T119" fmla="*/ 87 h 87"/>
                <a:gd name="T120" fmla="*/ 0 w 72"/>
                <a:gd name="T121" fmla="*/ 8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2" h="87">
                  <a:moveTo>
                    <a:pt x="0" y="83"/>
                  </a:moveTo>
                  <a:lnTo>
                    <a:pt x="0" y="83"/>
                  </a:lnTo>
                  <a:lnTo>
                    <a:pt x="7" y="83"/>
                  </a:lnTo>
                  <a:lnTo>
                    <a:pt x="9" y="82"/>
                  </a:lnTo>
                  <a:lnTo>
                    <a:pt x="11" y="81"/>
                  </a:lnTo>
                  <a:lnTo>
                    <a:pt x="13" y="76"/>
                  </a:lnTo>
                  <a:lnTo>
                    <a:pt x="13" y="67"/>
                  </a:lnTo>
                  <a:lnTo>
                    <a:pt x="13" y="20"/>
                  </a:lnTo>
                  <a:lnTo>
                    <a:pt x="13" y="20"/>
                  </a:lnTo>
                  <a:lnTo>
                    <a:pt x="13" y="11"/>
                  </a:lnTo>
                  <a:lnTo>
                    <a:pt x="11" y="6"/>
                  </a:lnTo>
                  <a:lnTo>
                    <a:pt x="9" y="5"/>
                  </a:lnTo>
                  <a:lnTo>
                    <a:pt x="7" y="4"/>
                  </a:lnTo>
                  <a:lnTo>
                    <a:pt x="0" y="4"/>
                  </a:lnTo>
                  <a:lnTo>
                    <a:pt x="0" y="0"/>
                  </a:lnTo>
                  <a:lnTo>
                    <a:pt x="66" y="0"/>
                  </a:lnTo>
                  <a:lnTo>
                    <a:pt x="67" y="20"/>
                  </a:lnTo>
                  <a:lnTo>
                    <a:pt x="63" y="20"/>
                  </a:lnTo>
                  <a:lnTo>
                    <a:pt x="63" y="17"/>
                  </a:lnTo>
                  <a:lnTo>
                    <a:pt x="63" y="17"/>
                  </a:lnTo>
                  <a:lnTo>
                    <a:pt x="61" y="12"/>
                  </a:lnTo>
                  <a:lnTo>
                    <a:pt x="58" y="9"/>
                  </a:lnTo>
                  <a:lnTo>
                    <a:pt x="55" y="6"/>
                  </a:lnTo>
                  <a:lnTo>
                    <a:pt x="46" y="6"/>
                  </a:lnTo>
                  <a:lnTo>
                    <a:pt x="25" y="6"/>
                  </a:lnTo>
                  <a:lnTo>
                    <a:pt x="25" y="38"/>
                  </a:lnTo>
                  <a:lnTo>
                    <a:pt x="33" y="38"/>
                  </a:lnTo>
                  <a:lnTo>
                    <a:pt x="33" y="38"/>
                  </a:lnTo>
                  <a:lnTo>
                    <a:pt x="41" y="38"/>
                  </a:lnTo>
                  <a:lnTo>
                    <a:pt x="46" y="36"/>
                  </a:lnTo>
                  <a:lnTo>
                    <a:pt x="47" y="34"/>
                  </a:lnTo>
                  <a:lnTo>
                    <a:pt x="49" y="32"/>
                  </a:lnTo>
                  <a:lnTo>
                    <a:pt x="49" y="25"/>
                  </a:lnTo>
                  <a:lnTo>
                    <a:pt x="52" y="25"/>
                  </a:lnTo>
                  <a:lnTo>
                    <a:pt x="52" y="58"/>
                  </a:lnTo>
                  <a:lnTo>
                    <a:pt x="49" y="58"/>
                  </a:lnTo>
                  <a:lnTo>
                    <a:pt x="49" y="58"/>
                  </a:lnTo>
                  <a:lnTo>
                    <a:pt x="49" y="50"/>
                  </a:lnTo>
                  <a:lnTo>
                    <a:pt x="47" y="48"/>
                  </a:lnTo>
                  <a:lnTo>
                    <a:pt x="46" y="47"/>
                  </a:lnTo>
                  <a:lnTo>
                    <a:pt x="41" y="44"/>
                  </a:lnTo>
                  <a:lnTo>
                    <a:pt x="33" y="44"/>
                  </a:lnTo>
                  <a:lnTo>
                    <a:pt x="25" y="44"/>
                  </a:lnTo>
                  <a:lnTo>
                    <a:pt x="25" y="65"/>
                  </a:lnTo>
                  <a:lnTo>
                    <a:pt x="25" y="65"/>
                  </a:lnTo>
                  <a:lnTo>
                    <a:pt x="25" y="74"/>
                  </a:lnTo>
                  <a:lnTo>
                    <a:pt x="28" y="78"/>
                  </a:lnTo>
                  <a:lnTo>
                    <a:pt x="29" y="80"/>
                  </a:lnTo>
                  <a:lnTo>
                    <a:pt x="31" y="81"/>
                  </a:lnTo>
                  <a:lnTo>
                    <a:pt x="39" y="82"/>
                  </a:lnTo>
                  <a:lnTo>
                    <a:pt x="51" y="82"/>
                  </a:lnTo>
                  <a:lnTo>
                    <a:pt x="51" y="82"/>
                  </a:lnTo>
                  <a:lnTo>
                    <a:pt x="58" y="81"/>
                  </a:lnTo>
                  <a:lnTo>
                    <a:pt x="63" y="78"/>
                  </a:lnTo>
                  <a:lnTo>
                    <a:pt x="66" y="76"/>
                  </a:lnTo>
                  <a:lnTo>
                    <a:pt x="68" y="71"/>
                  </a:lnTo>
                  <a:lnTo>
                    <a:pt x="68" y="67"/>
                  </a:lnTo>
                  <a:lnTo>
                    <a:pt x="72" y="67"/>
                  </a:lnTo>
                  <a:lnTo>
                    <a:pt x="71" y="87"/>
                  </a:lnTo>
                  <a:lnTo>
                    <a:pt x="0" y="87"/>
                  </a:lnTo>
                  <a:lnTo>
                    <a:pt x="0" y="83"/>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31" name="Freeform 28"/>
            <p:cNvSpPr>
              <a:spLocks/>
            </p:cNvSpPr>
            <p:nvPr userDrawn="1"/>
          </p:nvSpPr>
          <p:spPr bwMode="auto">
            <a:xfrm>
              <a:off x="1829" y="728"/>
              <a:ext cx="90" cy="87"/>
            </a:xfrm>
            <a:custGeom>
              <a:avLst/>
              <a:gdLst>
                <a:gd name="T0" fmla="*/ 26 w 90"/>
                <a:gd name="T1" fmla="*/ 83 h 87"/>
                <a:gd name="T2" fmla="*/ 26 w 90"/>
                <a:gd name="T3" fmla="*/ 83 h 87"/>
                <a:gd name="T4" fmla="*/ 32 w 90"/>
                <a:gd name="T5" fmla="*/ 83 h 87"/>
                <a:gd name="T6" fmla="*/ 34 w 90"/>
                <a:gd name="T7" fmla="*/ 82 h 87"/>
                <a:gd name="T8" fmla="*/ 37 w 90"/>
                <a:gd name="T9" fmla="*/ 81 h 87"/>
                <a:gd name="T10" fmla="*/ 38 w 90"/>
                <a:gd name="T11" fmla="*/ 76 h 87"/>
                <a:gd name="T12" fmla="*/ 39 w 90"/>
                <a:gd name="T13" fmla="*/ 67 h 87"/>
                <a:gd name="T14" fmla="*/ 39 w 90"/>
                <a:gd name="T15" fmla="*/ 6 h 87"/>
                <a:gd name="T16" fmla="*/ 21 w 90"/>
                <a:gd name="T17" fmla="*/ 6 h 87"/>
                <a:gd name="T18" fmla="*/ 21 w 90"/>
                <a:gd name="T19" fmla="*/ 6 h 87"/>
                <a:gd name="T20" fmla="*/ 12 w 90"/>
                <a:gd name="T21" fmla="*/ 6 h 87"/>
                <a:gd name="T22" fmla="*/ 8 w 90"/>
                <a:gd name="T23" fmla="*/ 9 h 87"/>
                <a:gd name="T24" fmla="*/ 5 w 90"/>
                <a:gd name="T25" fmla="*/ 12 h 87"/>
                <a:gd name="T26" fmla="*/ 4 w 90"/>
                <a:gd name="T27" fmla="*/ 17 h 87"/>
                <a:gd name="T28" fmla="*/ 3 w 90"/>
                <a:gd name="T29" fmla="*/ 20 h 87"/>
                <a:gd name="T30" fmla="*/ 0 w 90"/>
                <a:gd name="T31" fmla="*/ 20 h 87"/>
                <a:gd name="T32" fmla="*/ 1 w 90"/>
                <a:gd name="T33" fmla="*/ 0 h 87"/>
                <a:gd name="T34" fmla="*/ 88 w 90"/>
                <a:gd name="T35" fmla="*/ 0 h 87"/>
                <a:gd name="T36" fmla="*/ 90 w 90"/>
                <a:gd name="T37" fmla="*/ 20 h 87"/>
                <a:gd name="T38" fmla="*/ 87 w 90"/>
                <a:gd name="T39" fmla="*/ 20 h 87"/>
                <a:gd name="T40" fmla="*/ 86 w 90"/>
                <a:gd name="T41" fmla="*/ 17 h 87"/>
                <a:gd name="T42" fmla="*/ 86 w 90"/>
                <a:gd name="T43" fmla="*/ 17 h 87"/>
                <a:gd name="T44" fmla="*/ 85 w 90"/>
                <a:gd name="T45" fmla="*/ 12 h 87"/>
                <a:gd name="T46" fmla="*/ 82 w 90"/>
                <a:gd name="T47" fmla="*/ 9 h 87"/>
                <a:gd name="T48" fmla="*/ 77 w 90"/>
                <a:gd name="T49" fmla="*/ 6 h 87"/>
                <a:gd name="T50" fmla="*/ 70 w 90"/>
                <a:gd name="T51" fmla="*/ 6 h 87"/>
                <a:gd name="T52" fmla="*/ 50 w 90"/>
                <a:gd name="T53" fmla="*/ 6 h 87"/>
                <a:gd name="T54" fmla="*/ 50 w 90"/>
                <a:gd name="T55" fmla="*/ 67 h 87"/>
                <a:gd name="T56" fmla="*/ 50 w 90"/>
                <a:gd name="T57" fmla="*/ 67 h 87"/>
                <a:gd name="T58" fmla="*/ 52 w 90"/>
                <a:gd name="T59" fmla="*/ 76 h 87"/>
                <a:gd name="T60" fmla="*/ 53 w 90"/>
                <a:gd name="T61" fmla="*/ 81 h 87"/>
                <a:gd name="T62" fmla="*/ 55 w 90"/>
                <a:gd name="T63" fmla="*/ 82 h 87"/>
                <a:gd name="T64" fmla="*/ 58 w 90"/>
                <a:gd name="T65" fmla="*/ 83 h 87"/>
                <a:gd name="T66" fmla="*/ 65 w 90"/>
                <a:gd name="T67" fmla="*/ 83 h 87"/>
                <a:gd name="T68" fmla="*/ 65 w 90"/>
                <a:gd name="T69" fmla="*/ 87 h 87"/>
                <a:gd name="T70" fmla="*/ 26 w 90"/>
                <a:gd name="T71" fmla="*/ 87 h 87"/>
                <a:gd name="T72" fmla="*/ 26 w 90"/>
                <a:gd name="T73" fmla="*/ 8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 h="87">
                  <a:moveTo>
                    <a:pt x="26" y="83"/>
                  </a:moveTo>
                  <a:lnTo>
                    <a:pt x="26" y="83"/>
                  </a:lnTo>
                  <a:lnTo>
                    <a:pt x="32" y="83"/>
                  </a:lnTo>
                  <a:lnTo>
                    <a:pt x="34" y="82"/>
                  </a:lnTo>
                  <a:lnTo>
                    <a:pt x="37" y="81"/>
                  </a:lnTo>
                  <a:lnTo>
                    <a:pt x="38" y="76"/>
                  </a:lnTo>
                  <a:lnTo>
                    <a:pt x="39" y="67"/>
                  </a:lnTo>
                  <a:lnTo>
                    <a:pt x="39" y="6"/>
                  </a:lnTo>
                  <a:lnTo>
                    <a:pt x="21" y="6"/>
                  </a:lnTo>
                  <a:lnTo>
                    <a:pt x="21" y="6"/>
                  </a:lnTo>
                  <a:lnTo>
                    <a:pt x="12" y="6"/>
                  </a:lnTo>
                  <a:lnTo>
                    <a:pt x="8" y="9"/>
                  </a:lnTo>
                  <a:lnTo>
                    <a:pt x="5" y="12"/>
                  </a:lnTo>
                  <a:lnTo>
                    <a:pt x="4" y="17"/>
                  </a:lnTo>
                  <a:lnTo>
                    <a:pt x="3" y="20"/>
                  </a:lnTo>
                  <a:lnTo>
                    <a:pt x="0" y="20"/>
                  </a:lnTo>
                  <a:lnTo>
                    <a:pt x="1" y="0"/>
                  </a:lnTo>
                  <a:lnTo>
                    <a:pt x="88" y="0"/>
                  </a:lnTo>
                  <a:lnTo>
                    <a:pt x="90" y="20"/>
                  </a:lnTo>
                  <a:lnTo>
                    <a:pt x="87" y="20"/>
                  </a:lnTo>
                  <a:lnTo>
                    <a:pt x="86" y="17"/>
                  </a:lnTo>
                  <a:lnTo>
                    <a:pt x="86" y="17"/>
                  </a:lnTo>
                  <a:lnTo>
                    <a:pt x="85" y="12"/>
                  </a:lnTo>
                  <a:lnTo>
                    <a:pt x="82" y="9"/>
                  </a:lnTo>
                  <a:lnTo>
                    <a:pt x="77" y="6"/>
                  </a:lnTo>
                  <a:lnTo>
                    <a:pt x="70" y="6"/>
                  </a:lnTo>
                  <a:lnTo>
                    <a:pt x="50" y="6"/>
                  </a:lnTo>
                  <a:lnTo>
                    <a:pt x="50" y="67"/>
                  </a:lnTo>
                  <a:lnTo>
                    <a:pt x="50" y="67"/>
                  </a:lnTo>
                  <a:lnTo>
                    <a:pt x="52" y="76"/>
                  </a:lnTo>
                  <a:lnTo>
                    <a:pt x="53" y="81"/>
                  </a:lnTo>
                  <a:lnTo>
                    <a:pt x="55" y="82"/>
                  </a:lnTo>
                  <a:lnTo>
                    <a:pt x="58" y="83"/>
                  </a:lnTo>
                  <a:lnTo>
                    <a:pt x="65" y="83"/>
                  </a:lnTo>
                  <a:lnTo>
                    <a:pt x="65" y="87"/>
                  </a:lnTo>
                  <a:lnTo>
                    <a:pt x="26" y="87"/>
                  </a:lnTo>
                  <a:lnTo>
                    <a:pt x="26" y="83"/>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32" name="Freeform 29"/>
            <p:cNvSpPr>
              <a:spLocks noEditPoints="1"/>
            </p:cNvSpPr>
            <p:nvPr userDrawn="1"/>
          </p:nvSpPr>
          <p:spPr bwMode="auto">
            <a:xfrm>
              <a:off x="443" y="395"/>
              <a:ext cx="415" cy="564"/>
            </a:xfrm>
            <a:custGeom>
              <a:avLst/>
              <a:gdLst>
                <a:gd name="T0" fmla="*/ 323 w 415"/>
                <a:gd name="T1" fmla="*/ 529 h 564"/>
                <a:gd name="T2" fmla="*/ 124 w 415"/>
                <a:gd name="T3" fmla="*/ 503 h 564"/>
                <a:gd name="T4" fmla="*/ 213 w 415"/>
                <a:gd name="T5" fmla="*/ 333 h 564"/>
                <a:gd name="T6" fmla="*/ 193 w 415"/>
                <a:gd name="T7" fmla="*/ 372 h 564"/>
                <a:gd name="T8" fmla="*/ 80 w 415"/>
                <a:gd name="T9" fmla="*/ 398 h 564"/>
                <a:gd name="T10" fmla="*/ 73 w 415"/>
                <a:gd name="T11" fmla="*/ 416 h 564"/>
                <a:gd name="T12" fmla="*/ 111 w 415"/>
                <a:gd name="T13" fmla="*/ 438 h 564"/>
                <a:gd name="T14" fmla="*/ 93 w 415"/>
                <a:gd name="T15" fmla="*/ 465 h 564"/>
                <a:gd name="T16" fmla="*/ 137 w 415"/>
                <a:gd name="T17" fmla="*/ 469 h 564"/>
                <a:gd name="T18" fmla="*/ 181 w 415"/>
                <a:gd name="T19" fmla="*/ 425 h 564"/>
                <a:gd name="T20" fmla="*/ 246 w 415"/>
                <a:gd name="T21" fmla="*/ 410 h 564"/>
                <a:gd name="T22" fmla="*/ 28 w 415"/>
                <a:gd name="T23" fmla="*/ 493 h 564"/>
                <a:gd name="T24" fmla="*/ 91 w 415"/>
                <a:gd name="T25" fmla="*/ 544 h 564"/>
                <a:gd name="T26" fmla="*/ 121 w 415"/>
                <a:gd name="T27" fmla="*/ 515 h 564"/>
                <a:gd name="T28" fmla="*/ 119 w 415"/>
                <a:gd name="T29" fmla="*/ 479 h 564"/>
                <a:gd name="T30" fmla="*/ 33 w 415"/>
                <a:gd name="T31" fmla="*/ 474 h 564"/>
                <a:gd name="T32" fmla="*/ 92 w 415"/>
                <a:gd name="T33" fmla="*/ 71 h 564"/>
                <a:gd name="T34" fmla="*/ 58 w 415"/>
                <a:gd name="T35" fmla="*/ 45 h 564"/>
                <a:gd name="T36" fmla="*/ 77 w 415"/>
                <a:gd name="T37" fmla="*/ 79 h 564"/>
                <a:gd name="T38" fmla="*/ 103 w 415"/>
                <a:gd name="T39" fmla="*/ 48 h 564"/>
                <a:gd name="T40" fmla="*/ 62 w 415"/>
                <a:gd name="T41" fmla="*/ 110 h 564"/>
                <a:gd name="T42" fmla="*/ 117 w 415"/>
                <a:gd name="T43" fmla="*/ 222 h 564"/>
                <a:gd name="T44" fmla="*/ 109 w 415"/>
                <a:gd name="T45" fmla="*/ 73 h 564"/>
                <a:gd name="T46" fmla="*/ 139 w 415"/>
                <a:gd name="T47" fmla="*/ 54 h 564"/>
                <a:gd name="T48" fmla="*/ 283 w 415"/>
                <a:gd name="T49" fmla="*/ 42 h 564"/>
                <a:gd name="T50" fmla="*/ 250 w 415"/>
                <a:gd name="T51" fmla="*/ 46 h 564"/>
                <a:gd name="T52" fmla="*/ 234 w 415"/>
                <a:gd name="T53" fmla="*/ 26 h 564"/>
                <a:gd name="T54" fmla="*/ 201 w 415"/>
                <a:gd name="T55" fmla="*/ 28 h 564"/>
                <a:gd name="T56" fmla="*/ 237 w 415"/>
                <a:gd name="T57" fmla="*/ 55 h 564"/>
                <a:gd name="T58" fmla="*/ 311 w 415"/>
                <a:gd name="T59" fmla="*/ 143 h 564"/>
                <a:gd name="T60" fmla="*/ 363 w 415"/>
                <a:gd name="T61" fmla="*/ 110 h 564"/>
                <a:gd name="T62" fmla="*/ 176 w 415"/>
                <a:gd name="T63" fmla="*/ 89 h 564"/>
                <a:gd name="T64" fmla="*/ 369 w 415"/>
                <a:gd name="T65" fmla="*/ 190 h 564"/>
                <a:gd name="T66" fmla="*/ 310 w 415"/>
                <a:gd name="T67" fmla="*/ 106 h 564"/>
                <a:gd name="T68" fmla="*/ 312 w 415"/>
                <a:gd name="T69" fmla="*/ 255 h 564"/>
                <a:gd name="T70" fmla="*/ 341 w 415"/>
                <a:gd name="T71" fmla="*/ 195 h 564"/>
                <a:gd name="T72" fmla="*/ 346 w 415"/>
                <a:gd name="T73" fmla="*/ 286 h 564"/>
                <a:gd name="T74" fmla="*/ 254 w 415"/>
                <a:gd name="T75" fmla="*/ 178 h 564"/>
                <a:gd name="T76" fmla="*/ 277 w 415"/>
                <a:gd name="T77" fmla="*/ 138 h 564"/>
                <a:gd name="T78" fmla="*/ 234 w 415"/>
                <a:gd name="T79" fmla="*/ 61 h 564"/>
                <a:gd name="T80" fmla="*/ 150 w 415"/>
                <a:gd name="T81" fmla="*/ 116 h 564"/>
                <a:gd name="T82" fmla="*/ 195 w 415"/>
                <a:gd name="T83" fmla="*/ 125 h 564"/>
                <a:gd name="T84" fmla="*/ 135 w 415"/>
                <a:gd name="T85" fmla="*/ 143 h 564"/>
                <a:gd name="T86" fmla="*/ 168 w 415"/>
                <a:gd name="T87" fmla="*/ 140 h 564"/>
                <a:gd name="T88" fmla="*/ 175 w 415"/>
                <a:gd name="T89" fmla="*/ 190 h 564"/>
                <a:gd name="T90" fmla="*/ 16 w 415"/>
                <a:gd name="T91" fmla="*/ 230 h 564"/>
                <a:gd name="T92" fmla="*/ 15 w 415"/>
                <a:gd name="T93" fmla="*/ 244 h 564"/>
                <a:gd name="T94" fmla="*/ 46 w 415"/>
                <a:gd name="T95" fmla="*/ 265 h 564"/>
                <a:gd name="T96" fmla="*/ 53 w 415"/>
                <a:gd name="T97" fmla="*/ 282 h 564"/>
                <a:gd name="T98" fmla="*/ 87 w 415"/>
                <a:gd name="T99" fmla="*/ 284 h 564"/>
                <a:gd name="T100" fmla="*/ 171 w 415"/>
                <a:gd name="T101" fmla="*/ 261 h 564"/>
                <a:gd name="T102" fmla="*/ 300 w 415"/>
                <a:gd name="T103" fmla="*/ 328 h 564"/>
                <a:gd name="T104" fmla="*/ 317 w 415"/>
                <a:gd name="T105" fmla="*/ 419 h 564"/>
                <a:gd name="T106" fmla="*/ 330 w 415"/>
                <a:gd name="T107" fmla="*/ 465 h 564"/>
                <a:gd name="T108" fmla="*/ 346 w 415"/>
                <a:gd name="T109" fmla="*/ 490 h 564"/>
                <a:gd name="T110" fmla="*/ 323 w 415"/>
                <a:gd name="T111" fmla="*/ 516 h 564"/>
                <a:gd name="T112" fmla="*/ 350 w 415"/>
                <a:gd name="T113" fmla="*/ 532 h 564"/>
                <a:gd name="T114" fmla="*/ 384 w 415"/>
                <a:gd name="T115" fmla="*/ 502 h 564"/>
                <a:gd name="T116" fmla="*/ 390 w 415"/>
                <a:gd name="T117" fmla="*/ 459 h 564"/>
                <a:gd name="T118" fmla="*/ 403 w 415"/>
                <a:gd name="T119" fmla="*/ 398 h 564"/>
                <a:gd name="T120" fmla="*/ 368 w 415"/>
                <a:gd name="T121" fmla="*/ 363 h 564"/>
                <a:gd name="T122" fmla="*/ 388 w 415"/>
                <a:gd name="T123" fmla="*/ 291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15" h="564">
                  <a:moveTo>
                    <a:pt x="114" y="526"/>
                  </a:moveTo>
                  <a:lnTo>
                    <a:pt x="114" y="526"/>
                  </a:lnTo>
                  <a:lnTo>
                    <a:pt x="127" y="536"/>
                  </a:lnTo>
                  <a:lnTo>
                    <a:pt x="139" y="543"/>
                  </a:lnTo>
                  <a:lnTo>
                    <a:pt x="139" y="543"/>
                  </a:lnTo>
                  <a:lnTo>
                    <a:pt x="160" y="551"/>
                  </a:lnTo>
                  <a:lnTo>
                    <a:pt x="174" y="555"/>
                  </a:lnTo>
                  <a:lnTo>
                    <a:pt x="188" y="559"/>
                  </a:lnTo>
                  <a:lnTo>
                    <a:pt x="206" y="562"/>
                  </a:lnTo>
                  <a:lnTo>
                    <a:pt x="224" y="564"/>
                  </a:lnTo>
                  <a:lnTo>
                    <a:pt x="243" y="564"/>
                  </a:lnTo>
                  <a:lnTo>
                    <a:pt x="265" y="563"/>
                  </a:lnTo>
                  <a:lnTo>
                    <a:pt x="265" y="563"/>
                  </a:lnTo>
                  <a:lnTo>
                    <a:pt x="285" y="560"/>
                  </a:lnTo>
                  <a:lnTo>
                    <a:pt x="301" y="557"/>
                  </a:lnTo>
                  <a:lnTo>
                    <a:pt x="316" y="553"/>
                  </a:lnTo>
                  <a:lnTo>
                    <a:pt x="327" y="549"/>
                  </a:lnTo>
                  <a:lnTo>
                    <a:pt x="343" y="541"/>
                  </a:lnTo>
                  <a:lnTo>
                    <a:pt x="347" y="538"/>
                  </a:lnTo>
                  <a:lnTo>
                    <a:pt x="347" y="538"/>
                  </a:lnTo>
                  <a:lnTo>
                    <a:pt x="340" y="536"/>
                  </a:lnTo>
                  <a:lnTo>
                    <a:pt x="334" y="532"/>
                  </a:lnTo>
                  <a:lnTo>
                    <a:pt x="324" y="524"/>
                  </a:lnTo>
                  <a:lnTo>
                    <a:pt x="324" y="524"/>
                  </a:lnTo>
                  <a:lnTo>
                    <a:pt x="323" y="529"/>
                  </a:lnTo>
                  <a:lnTo>
                    <a:pt x="323" y="529"/>
                  </a:lnTo>
                  <a:lnTo>
                    <a:pt x="322" y="537"/>
                  </a:lnTo>
                  <a:lnTo>
                    <a:pt x="322" y="537"/>
                  </a:lnTo>
                  <a:lnTo>
                    <a:pt x="317" y="536"/>
                  </a:lnTo>
                  <a:lnTo>
                    <a:pt x="317" y="536"/>
                  </a:lnTo>
                  <a:lnTo>
                    <a:pt x="313" y="533"/>
                  </a:lnTo>
                  <a:lnTo>
                    <a:pt x="310" y="530"/>
                  </a:lnTo>
                  <a:lnTo>
                    <a:pt x="307" y="525"/>
                  </a:lnTo>
                  <a:lnTo>
                    <a:pt x="306" y="519"/>
                  </a:lnTo>
                  <a:lnTo>
                    <a:pt x="306" y="519"/>
                  </a:lnTo>
                  <a:lnTo>
                    <a:pt x="306" y="518"/>
                  </a:lnTo>
                  <a:lnTo>
                    <a:pt x="306" y="518"/>
                  </a:lnTo>
                  <a:lnTo>
                    <a:pt x="296" y="521"/>
                  </a:lnTo>
                  <a:lnTo>
                    <a:pt x="283" y="525"/>
                  </a:lnTo>
                  <a:lnTo>
                    <a:pt x="267" y="529"/>
                  </a:lnTo>
                  <a:lnTo>
                    <a:pt x="251" y="530"/>
                  </a:lnTo>
                  <a:lnTo>
                    <a:pt x="251" y="530"/>
                  </a:lnTo>
                  <a:lnTo>
                    <a:pt x="221" y="529"/>
                  </a:lnTo>
                  <a:lnTo>
                    <a:pt x="207" y="527"/>
                  </a:lnTo>
                  <a:lnTo>
                    <a:pt x="192" y="525"/>
                  </a:lnTo>
                  <a:lnTo>
                    <a:pt x="177" y="522"/>
                  </a:lnTo>
                  <a:lnTo>
                    <a:pt x="163" y="518"/>
                  </a:lnTo>
                  <a:lnTo>
                    <a:pt x="148" y="513"/>
                  </a:lnTo>
                  <a:lnTo>
                    <a:pt x="135" y="508"/>
                  </a:lnTo>
                  <a:lnTo>
                    <a:pt x="135" y="508"/>
                  </a:lnTo>
                  <a:lnTo>
                    <a:pt x="124" y="503"/>
                  </a:lnTo>
                  <a:lnTo>
                    <a:pt x="124" y="503"/>
                  </a:lnTo>
                  <a:lnTo>
                    <a:pt x="124" y="504"/>
                  </a:lnTo>
                  <a:lnTo>
                    <a:pt x="124" y="507"/>
                  </a:lnTo>
                  <a:lnTo>
                    <a:pt x="126" y="513"/>
                  </a:lnTo>
                  <a:lnTo>
                    <a:pt x="131" y="520"/>
                  </a:lnTo>
                  <a:lnTo>
                    <a:pt x="131" y="520"/>
                  </a:lnTo>
                  <a:lnTo>
                    <a:pt x="125" y="519"/>
                  </a:lnTo>
                  <a:lnTo>
                    <a:pt x="119" y="521"/>
                  </a:lnTo>
                  <a:lnTo>
                    <a:pt x="119" y="521"/>
                  </a:lnTo>
                  <a:lnTo>
                    <a:pt x="115" y="524"/>
                  </a:lnTo>
                  <a:lnTo>
                    <a:pt x="114" y="526"/>
                  </a:lnTo>
                  <a:close/>
                  <a:moveTo>
                    <a:pt x="291" y="327"/>
                  </a:moveTo>
                  <a:lnTo>
                    <a:pt x="291" y="327"/>
                  </a:lnTo>
                  <a:lnTo>
                    <a:pt x="285" y="322"/>
                  </a:lnTo>
                  <a:lnTo>
                    <a:pt x="279" y="320"/>
                  </a:lnTo>
                  <a:lnTo>
                    <a:pt x="268" y="315"/>
                  </a:lnTo>
                  <a:lnTo>
                    <a:pt x="268" y="315"/>
                  </a:lnTo>
                  <a:lnTo>
                    <a:pt x="273" y="311"/>
                  </a:lnTo>
                  <a:lnTo>
                    <a:pt x="275" y="309"/>
                  </a:lnTo>
                  <a:lnTo>
                    <a:pt x="275" y="308"/>
                  </a:lnTo>
                  <a:lnTo>
                    <a:pt x="275" y="308"/>
                  </a:lnTo>
                  <a:lnTo>
                    <a:pt x="272" y="306"/>
                  </a:lnTo>
                  <a:lnTo>
                    <a:pt x="269" y="306"/>
                  </a:lnTo>
                  <a:lnTo>
                    <a:pt x="269" y="306"/>
                  </a:lnTo>
                  <a:lnTo>
                    <a:pt x="248" y="315"/>
                  </a:lnTo>
                  <a:lnTo>
                    <a:pt x="230" y="324"/>
                  </a:lnTo>
                  <a:lnTo>
                    <a:pt x="213" y="333"/>
                  </a:lnTo>
                  <a:lnTo>
                    <a:pt x="201" y="342"/>
                  </a:lnTo>
                  <a:lnTo>
                    <a:pt x="201" y="342"/>
                  </a:lnTo>
                  <a:lnTo>
                    <a:pt x="199" y="342"/>
                  </a:lnTo>
                  <a:lnTo>
                    <a:pt x="199" y="342"/>
                  </a:lnTo>
                  <a:lnTo>
                    <a:pt x="196" y="344"/>
                  </a:lnTo>
                  <a:lnTo>
                    <a:pt x="192" y="344"/>
                  </a:lnTo>
                  <a:lnTo>
                    <a:pt x="185" y="343"/>
                  </a:lnTo>
                  <a:lnTo>
                    <a:pt x="179" y="342"/>
                  </a:lnTo>
                  <a:lnTo>
                    <a:pt x="177" y="341"/>
                  </a:lnTo>
                  <a:lnTo>
                    <a:pt x="175" y="352"/>
                  </a:lnTo>
                  <a:lnTo>
                    <a:pt x="175" y="352"/>
                  </a:lnTo>
                  <a:lnTo>
                    <a:pt x="182" y="354"/>
                  </a:lnTo>
                  <a:lnTo>
                    <a:pt x="187" y="356"/>
                  </a:lnTo>
                  <a:lnTo>
                    <a:pt x="187" y="356"/>
                  </a:lnTo>
                  <a:lnTo>
                    <a:pt x="180" y="358"/>
                  </a:lnTo>
                  <a:lnTo>
                    <a:pt x="176" y="359"/>
                  </a:lnTo>
                  <a:lnTo>
                    <a:pt x="174" y="361"/>
                  </a:lnTo>
                  <a:lnTo>
                    <a:pt x="177" y="371"/>
                  </a:lnTo>
                  <a:lnTo>
                    <a:pt x="177" y="371"/>
                  </a:lnTo>
                  <a:lnTo>
                    <a:pt x="182" y="369"/>
                  </a:lnTo>
                  <a:lnTo>
                    <a:pt x="187" y="367"/>
                  </a:lnTo>
                  <a:lnTo>
                    <a:pt x="193" y="366"/>
                  </a:lnTo>
                  <a:lnTo>
                    <a:pt x="193" y="366"/>
                  </a:lnTo>
                  <a:lnTo>
                    <a:pt x="193" y="367"/>
                  </a:lnTo>
                  <a:lnTo>
                    <a:pt x="193" y="367"/>
                  </a:lnTo>
                  <a:lnTo>
                    <a:pt x="193" y="372"/>
                  </a:lnTo>
                  <a:lnTo>
                    <a:pt x="191" y="377"/>
                  </a:lnTo>
                  <a:lnTo>
                    <a:pt x="187" y="383"/>
                  </a:lnTo>
                  <a:lnTo>
                    <a:pt x="182" y="388"/>
                  </a:lnTo>
                  <a:lnTo>
                    <a:pt x="171" y="398"/>
                  </a:lnTo>
                  <a:lnTo>
                    <a:pt x="165" y="402"/>
                  </a:lnTo>
                  <a:lnTo>
                    <a:pt x="159" y="404"/>
                  </a:lnTo>
                  <a:lnTo>
                    <a:pt x="159" y="404"/>
                  </a:lnTo>
                  <a:lnTo>
                    <a:pt x="147" y="408"/>
                  </a:lnTo>
                  <a:lnTo>
                    <a:pt x="136" y="410"/>
                  </a:lnTo>
                  <a:lnTo>
                    <a:pt x="128" y="410"/>
                  </a:lnTo>
                  <a:lnTo>
                    <a:pt x="125" y="409"/>
                  </a:lnTo>
                  <a:lnTo>
                    <a:pt x="125" y="409"/>
                  </a:lnTo>
                  <a:lnTo>
                    <a:pt x="117" y="403"/>
                  </a:lnTo>
                  <a:lnTo>
                    <a:pt x="114" y="398"/>
                  </a:lnTo>
                  <a:lnTo>
                    <a:pt x="110" y="393"/>
                  </a:lnTo>
                  <a:lnTo>
                    <a:pt x="109" y="391"/>
                  </a:lnTo>
                  <a:lnTo>
                    <a:pt x="106" y="391"/>
                  </a:lnTo>
                  <a:lnTo>
                    <a:pt x="106" y="391"/>
                  </a:lnTo>
                  <a:lnTo>
                    <a:pt x="104" y="391"/>
                  </a:lnTo>
                  <a:lnTo>
                    <a:pt x="102" y="392"/>
                  </a:lnTo>
                  <a:lnTo>
                    <a:pt x="102" y="392"/>
                  </a:lnTo>
                  <a:lnTo>
                    <a:pt x="94" y="391"/>
                  </a:lnTo>
                  <a:lnTo>
                    <a:pt x="88" y="392"/>
                  </a:lnTo>
                  <a:lnTo>
                    <a:pt x="83" y="394"/>
                  </a:lnTo>
                  <a:lnTo>
                    <a:pt x="81" y="396"/>
                  </a:lnTo>
                  <a:lnTo>
                    <a:pt x="80" y="398"/>
                  </a:lnTo>
                  <a:lnTo>
                    <a:pt x="80" y="398"/>
                  </a:lnTo>
                  <a:lnTo>
                    <a:pt x="88" y="398"/>
                  </a:lnTo>
                  <a:lnTo>
                    <a:pt x="93" y="399"/>
                  </a:lnTo>
                  <a:lnTo>
                    <a:pt x="93" y="400"/>
                  </a:lnTo>
                  <a:lnTo>
                    <a:pt x="92" y="402"/>
                  </a:lnTo>
                  <a:lnTo>
                    <a:pt x="92" y="402"/>
                  </a:lnTo>
                  <a:lnTo>
                    <a:pt x="89" y="404"/>
                  </a:lnTo>
                  <a:lnTo>
                    <a:pt x="91" y="407"/>
                  </a:lnTo>
                  <a:lnTo>
                    <a:pt x="92" y="409"/>
                  </a:lnTo>
                  <a:lnTo>
                    <a:pt x="95" y="411"/>
                  </a:lnTo>
                  <a:lnTo>
                    <a:pt x="111" y="420"/>
                  </a:lnTo>
                  <a:lnTo>
                    <a:pt x="111" y="420"/>
                  </a:lnTo>
                  <a:lnTo>
                    <a:pt x="111" y="420"/>
                  </a:lnTo>
                  <a:lnTo>
                    <a:pt x="111" y="421"/>
                  </a:lnTo>
                  <a:lnTo>
                    <a:pt x="111" y="421"/>
                  </a:lnTo>
                  <a:lnTo>
                    <a:pt x="111" y="421"/>
                  </a:lnTo>
                  <a:lnTo>
                    <a:pt x="106" y="421"/>
                  </a:lnTo>
                  <a:lnTo>
                    <a:pt x="100" y="419"/>
                  </a:lnTo>
                  <a:lnTo>
                    <a:pt x="87" y="414"/>
                  </a:lnTo>
                  <a:lnTo>
                    <a:pt x="87" y="414"/>
                  </a:lnTo>
                  <a:lnTo>
                    <a:pt x="84" y="414"/>
                  </a:lnTo>
                  <a:lnTo>
                    <a:pt x="82" y="414"/>
                  </a:lnTo>
                  <a:lnTo>
                    <a:pt x="80" y="416"/>
                  </a:lnTo>
                  <a:lnTo>
                    <a:pt x="80" y="416"/>
                  </a:lnTo>
                  <a:lnTo>
                    <a:pt x="77" y="416"/>
                  </a:lnTo>
                  <a:lnTo>
                    <a:pt x="73" y="416"/>
                  </a:lnTo>
                  <a:lnTo>
                    <a:pt x="69" y="419"/>
                  </a:lnTo>
                  <a:lnTo>
                    <a:pt x="66" y="421"/>
                  </a:lnTo>
                  <a:lnTo>
                    <a:pt x="62" y="424"/>
                  </a:lnTo>
                  <a:lnTo>
                    <a:pt x="61" y="427"/>
                  </a:lnTo>
                  <a:lnTo>
                    <a:pt x="61" y="431"/>
                  </a:lnTo>
                  <a:lnTo>
                    <a:pt x="62" y="436"/>
                  </a:lnTo>
                  <a:lnTo>
                    <a:pt x="62" y="436"/>
                  </a:lnTo>
                  <a:lnTo>
                    <a:pt x="66" y="431"/>
                  </a:lnTo>
                  <a:lnTo>
                    <a:pt x="70" y="427"/>
                  </a:lnTo>
                  <a:lnTo>
                    <a:pt x="72" y="427"/>
                  </a:lnTo>
                  <a:lnTo>
                    <a:pt x="75" y="427"/>
                  </a:lnTo>
                  <a:lnTo>
                    <a:pt x="75" y="427"/>
                  </a:lnTo>
                  <a:lnTo>
                    <a:pt x="76" y="428"/>
                  </a:lnTo>
                  <a:lnTo>
                    <a:pt x="76" y="432"/>
                  </a:lnTo>
                  <a:lnTo>
                    <a:pt x="76" y="435"/>
                  </a:lnTo>
                  <a:lnTo>
                    <a:pt x="77" y="437"/>
                  </a:lnTo>
                  <a:lnTo>
                    <a:pt x="78" y="438"/>
                  </a:lnTo>
                  <a:lnTo>
                    <a:pt x="78" y="438"/>
                  </a:lnTo>
                  <a:lnTo>
                    <a:pt x="81" y="439"/>
                  </a:lnTo>
                  <a:lnTo>
                    <a:pt x="86" y="439"/>
                  </a:lnTo>
                  <a:lnTo>
                    <a:pt x="95" y="438"/>
                  </a:lnTo>
                  <a:lnTo>
                    <a:pt x="105" y="437"/>
                  </a:lnTo>
                  <a:lnTo>
                    <a:pt x="110" y="437"/>
                  </a:lnTo>
                  <a:lnTo>
                    <a:pt x="111" y="437"/>
                  </a:lnTo>
                  <a:lnTo>
                    <a:pt x="111" y="437"/>
                  </a:lnTo>
                  <a:lnTo>
                    <a:pt x="111" y="438"/>
                  </a:lnTo>
                  <a:lnTo>
                    <a:pt x="109" y="439"/>
                  </a:lnTo>
                  <a:lnTo>
                    <a:pt x="100" y="441"/>
                  </a:lnTo>
                  <a:lnTo>
                    <a:pt x="91" y="442"/>
                  </a:lnTo>
                  <a:lnTo>
                    <a:pt x="87" y="444"/>
                  </a:lnTo>
                  <a:lnTo>
                    <a:pt x="86" y="446"/>
                  </a:lnTo>
                  <a:lnTo>
                    <a:pt x="86" y="446"/>
                  </a:lnTo>
                  <a:lnTo>
                    <a:pt x="86" y="449"/>
                  </a:lnTo>
                  <a:lnTo>
                    <a:pt x="86" y="449"/>
                  </a:lnTo>
                  <a:lnTo>
                    <a:pt x="86" y="450"/>
                  </a:lnTo>
                  <a:lnTo>
                    <a:pt x="83" y="453"/>
                  </a:lnTo>
                  <a:lnTo>
                    <a:pt x="81" y="458"/>
                  </a:lnTo>
                  <a:lnTo>
                    <a:pt x="80" y="463"/>
                  </a:lnTo>
                  <a:lnTo>
                    <a:pt x="80" y="463"/>
                  </a:lnTo>
                  <a:lnTo>
                    <a:pt x="80" y="465"/>
                  </a:lnTo>
                  <a:lnTo>
                    <a:pt x="81" y="469"/>
                  </a:lnTo>
                  <a:lnTo>
                    <a:pt x="84" y="472"/>
                  </a:lnTo>
                  <a:lnTo>
                    <a:pt x="88" y="476"/>
                  </a:lnTo>
                  <a:lnTo>
                    <a:pt x="88" y="476"/>
                  </a:lnTo>
                  <a:lnTo>
                    <a:pt x="89" y="475"/>
                  </a:lnTo>
                  <a:lnTo>
                    <a:pt x="88" y="470"/>
                  </a:lnTo>
                  <a:lnTo>
                    <a:pt x="88" y="466"/>
                  </a:lnTo>
                  <a:lnTo>
                    <a:pt x="89" y="465"/>
                  </a:lnTo>
                  <a:lnTo>
                    <a:pt x="89" y="464"/>
                  </a:lnTo>
                  <a:lnTo>
                    <a:pt x="89" y="464"/>
                  </a:lnTo>
                  <a:lnTo>
                    <a:pt x="92" y="464"/>
                  </a:lnTo>
                  <a:lnTo>
                    <a:pt x="93" y="465"/>
                  </a:lnTo>
                  <a:lnTo>
                    <a:pt x="95" y="468"/>
                  </a:lnTo>
                  <a:lnTo>
                    <a:pt x="98" y="469"/>
                  </a:lnTo>
                  <a:lnTo>
                    <a:pt x="98" y="469"/>
                  </a:lnTo>
                  <a:lnTo>
                    <a:pt x="100" y="468"/>
                  </a:lnTo>
                  <a:lnTo>
                    <a:pt x="103" y="466"/>
                  </a:lnTo>
                  <a:lnTo>
                    <a:pt x="109" y="461"/>
                  </a:lnTo>
                  <a:lnTo>
                    <a:pt x="115" y="455"/>
                  </a:lnTo>
                  <a:lnTo>
                    <a:pt x="119" y="452"/>
                  </a:lnTo>
                  <a:lnTo>
                    <a:pt x="124" y="449"/>
                  </a:lnTo>
                  <a:lnTo>
                    <a:pt x="124" y="449"/>
                  </a:lnTo>
                  <a:lnTo>
                    <a:pt x="130" y="447"/>
                  </a:lnTo>
                  <a:lnTo>
                    <a:pt x="132" y="446"/>
                  </a:lnTo>
                  <a:lnTo>
                    <a:pt x="133" y="447"/>
                  </a:lnTo>
                  <a:lnTo>
                    <a:pt x="133" y="448"/>
                  </a:lnTo>
                  <a:lnTo>
                    <a:pt x="133" y="452"/>
                  </a:lnTo>
                  <a:lnTo>
                    <a:pt x="133" y="454"/>
                  </a:lnTo>
                  <a:lnTo>
                    <a:pt x="135" y="455"/>
                  </a:lnTo>
                  <a:lnTo>
                    <a:pt x="135" y="455"/>
                  </a:lnTo>
                  <a:lnTo>
                    <a:pt x="138" y="457"/>
                  </a:lnTo>
                  <a:lnTo>
                    <a:pt x="139" y="458"/>
                  </a:lnTo>
                  <a:lnTo>
                    <a:pt x="139" y="460"/>
                  </a:lnTo>
                  <a:lnTo>
                    <a:pt x="138" y="463"/>
                  </a:lnTo>
                  <a:lnTo>
                    <a:pt x="136" y="466"/>
                  </a:lnTo>
                  <a:lnTo>
                    <a:pt x="133" y="469"/>
                  </a:lnTo>
                  <a:lnTo>
                    <a:pt x="133" y="469"/>
                  </a:lnTo>
                  <a:lnTo>
                    <a:pt x="137" y="469"/>
                  </a:lnTo>
                  <a:lnTo>
                    <a:pt x="142" y="468"/>
                  </a:lnTo>
                  <a:lnTo>
                    <a:pt x="147" y="463"/>
                  </a:lnTo>
                  <a:lnTo>
                    <a:pt x="149" y="460"/>
                  </a:lnTo>
                  <a:lnTo>
                    <a:pt x="152" y="457"/>
                  </a:lnTo>
                  <a:lnTo>
                    <a:pt x="152" y="457"/>
                  </a:lnTo>
                  <a:lnTo>
                    <a:pt x="152" y="454"/>
                  </a:lnTo>
                  <a:lnTo>
                    <a:pt x="153" y="454"/>
                  </a:lnTo>
                  <a:lnTo>
                    <a:pt x="155" y="453"/>
                  </a:lnTo>
                  <a:lnTo>
                    <a:pt x="157" y="452"/>
                  </a:lnTo>
                  <a:lnTo>
                    <a:pt x="157" y="452"/>
                  </a:lnTo>
                  <a:lnTo>
                    <a:pt x="158" y="450"/>
                  </a:lnTo>
                  <a:lnTo>
                    <a:pt x="158" y="448"/>
                  </a:lnTo>
                  <a:lnTo>
                    <a:pt x="158" y="446"/>
                  </a:lnTo>
                  <a:lnTo>
                    <a:pt x="158" y="443"/>
                  </a:lnTo>
                  <a:lnTo>
                    <a:pt x="158" y="443"/>
                  </a:lnTo>
                  <a:lnTo>
                    <a:pt x="159" y="441"/>
                  </a:lnTo>
                  <a:lnTo>
                    <a:pt x="162" y="439"/>
                  </a:lnTo>
                  <a:lnTo>
                    <a:pt x="166" y="438"/>
                  </a:lnTo>
                  <a:lnTo>
                    <a:pt x="171" y="437"/>
                  </a:lnTo>
                  <a:lnTo>
                    <a:pt x="173" y="436"/>
                  </a:lnTo>
                  <a:lnTo>
                    <a:pt x="173" y="435"/>
                  </a:lnTo>
                  <a:lnTo>
                    <a:pt x="173" y="435"/>
                  </a:lnTo>
                  <a:lnTo>
                    <a:pt x="173" y="431"/>
                  </a:lnTo>
                  <a:lnTo>
                    <a:pt x="175" y="427"/>
                  </a:lnTo>
                  <a:lnTo>
                    <a:pt x="179" y="426"/>
                  </a:lnTo>
                  <a:lnTo>
                    <a:pt x="181" y="425"/>
                  </a:lnTo>
                  <a:lnTo>
                    <a:pt x="181" y="425"/>
                  </a:lnTo>
                  <a:lnTo>
                    <a:pt x="182" y="426"/>
                  </a:lnTo>
                  <a:lnTo>
                    <a:pt x="184" y="430"/>
                  </a:lnTo>
                  <a:lnTo>
                    <a:pt x="187" y="433"/>
                  </a:lnTo>
                  <a:lnTo>
                    <a:pt x="191" y="436"/>
                  </a:lnTo>
                  <a:lnTo>
                    <a:pt x="195" y="438"/>
                  </a:lnTo>
                  <a:lnTo>
                    <a:pt x="195" y="438"/>
                  </a:lnTo>
                  <a:lnTo>
                    <a:pt x="209" y="431"/>
                  </a:lnTo>
                  <a:lnTo>
                    <a:pt x="209" y="431"/>
                  </a:lnTo>
                  <a:lnTo>
                    <a:pt x="215" y="428"/>
                  </a:lnTo>
                  <a:lnTo>
                    <a:pt x="218" y="426"/>
                  </a:lnTo>
                  <a:lnTo>
                    <a:pt x="218" y="426"/>
                  </a:lnTo>
                  <a:lnTo>
                    <a:pt x="215" y="422"/>
                  </a:lnTo>
                  <a:lnTo>
                    <a:pt x="213" y="420"/>
                  </a:lnTo>
                  <a:lnTo>
                    <a:pt x="212" y="416"/>
                  </a:lnTo>
                  <a:lnTo>
                    <a:pt x="212" y="416"/>
                  </a:lnTo>
                  <a:lnTo>
                    <a:pt x="210" y="413"/>
                  </a:lnTo>
                  <a:lnTo>
                    <a:pt x="210" y="410"/>
                  </a:lnTo>
                  <a:lnTo>
                    <a:pt x="210" y="410"/>
                  </a:lnTo>
                  <a:lnTo>
                    <a:pt x="214" y="415"/>
                  </a:lnTo>
                  <a:lnTo>
                    <a:pt x="219" y="419"/>
                  </a:lnTo>
                  <a:lnTo>
                    <a:pt x="225" y="422"/>
                  </a:lnTo>
                  <a:lnTo>
                    <a:pt x="225" y="422"/>
                  </a:lnTo>
                  <a:lnTo>
                    <a:pt x="242" y="411"/>
                  </a:lnTo>
                  <a:lnTo>
                    <a:pt x="242" y="411"/>
                  </a:lnTo>
                  <a:lnTo>
                    <a:pt x="246" y="410"/>
                  </a:lnTo>
                  <a:lnTo>
                    <a:pt x="246" y="410"/>
                  </a:lnTo>
                  <a:lnTo>
                    <a:pt x="246" y="410"/>
                  </a:lnTo>
                  <a:lnTo>
                    <a:pt x="246" y="410"/>
                  </a:lnTo>
                  <a:lnTo>
                    <a:pt x="243" y="407"/>
                  </a:lnTo>
                  <a:lnTo>
                    <a:pt x="240" y="403"/>
                  </a:lnTo>
                  <a:lnTo>
                    <a:pt x="236" y="398"/>
                  </a:lnTo>
                  <a:lnTo>
                    <a:pt x="236" y="396"/>
                  </a:lnTo>
                  <a:lnTo>
                    <a:pt x="237" y="394"/>
                  </a:lnTo>
                  <a:lnTo>
                    <a:pt x="237" y="394"/>
                  </a:lnTo>
                  <a:lnTo>
                    <a:pt x="239" y="393"/>
                  </a:lnTo>
                  <a:lnTo>
                    <a:pt x="239" y="391"/>
                  </a:lnTo>
                  <a:lnTo>
                    <a:pt x="236" y="383"/>
                  </a:lnTo>
                  <a:lnTo>
                    <a:pt x="234" y="377"/>
                  </a:lnTo>
                  <a:lnTo>
                    <a:pt x="234" y="374"/>
                  </a:lnTo>
                  <a:lnTo>
                    <a:pt x="236" y="372"/>
                  </a:lnTo>
                  <a:lnTo>
                    <a:pt x="236" y="372"/>
                  </a:lnTo>
                  <a:lnTo>
                    <a:pt x="270" y="355"/>
                  </a:lnTo>
                  <a:lnTo>
                    <a:pt x="300" y="341"/>
                  </a:lnTo>
                  <a:lnTo>
                    <a:pt x="300" y="341"/>
                  </a:lnTo>
                  <a:lnTo>
                    <a:pt x="297" y="337"/>
                  </a:lnTo>
                  <a:lnTo>
                    <a:pt x="295" y="332"/>
                  </a:lnTo>
                  <a:lnTo>
                    <a:pt x="291" y="327"/>
                  </a:lnTo>
                  <a:close/>
                  <a:moveTo>
                    <a:pt x="27" y="487"/>
                  </a:moveTo>
                  <a:lnTo>
                    <a:pt x="27" y="487"/>
                  </a:lnTo>
                  <a:lnTo>
                    <a:pt x="27" y="491"/>
                  </a:lnTo>
                  <a:lnTo>
                    <a:pt x="28" y="493"/>
                  </a:lnTo>
                  <a:lnTo>
                    <a:pt x="29" y="497"/>
                  </a:lnTo>
                  <a:lnTo>
                    <a:pt x="29" y="497"/>
                  </a:lnTo>
                  <a:lnTo>
                    <a:pt x="34" y="498"/>
                  </a:lnTo>
                  <a:lnTo>
                    <a:pt x="37" y="499"/>
                  </a:lnTo>
                  <a:lnTo>
                    <a:pt x="39" y="498"/>
                  </a:lnTo>
                  <a:lnTo>
                    <a:pt x="39" y="498"/>
                  </a:lnTo>
                  <a:lnTo>
                    <a:pt x="40" y="496"/>
                  </a:lnTo>
                  <a:lnTo>
                    <a:pt x="40" y="493"/>
                  </a:lnTo>
                  <a:lnTo>
                    <a:pt x="40" y="491"/>
                  </a:lnTo>
                  <a:lnTo>
                    <a:pt x="42" y="488"/>
                  </a:lnTo>
                  <a:lnTo>
                    <a:pt x="42" y="488"/>
                  </a:lnTo>
                  <a:lnTo>
                    <a:pt x="43" y="487"/>
                  </a:lnTo>
                  <a:lnTo>
                    <a:pt x="44" y="487"/>
                  </a:lnTo>
                  <a:lnTo>
                    <a:pt x="44" y="487"/>
                  </a:lnTo>
                  <a:lnTo>
                    <a:pt x="45" y="486"/>
                  </a:lnTo>
                  <a:lnTo>
                    <a:pt x="45" y="486"/>
                  </a:lnTo>
                  <a:lnTo>
                    <a:pt x="59" y="492"/>
                  </a:lnTo>
                  <a:lnTo>
                    <a:pt x="72" y="499"/>
                  </a:lnTo>
                  <a:lnTo>
                    <a:pt x="98" y="516"/>
                  </a:lnTo>
                  <a:lnTo>
                    <a:pt x="98" y="516"/>
                  </a:lnTo>
                  <a:lnTo>
                    <a:pt x="102" y="519"/>
                  </a:lnTo>
                  <a:lnTo>
                    <a:pt x="102" y="519"/>
                  </a:lnTo>
                  <a:lnTo>
                    <a:pt x="98" y="526"/>
                  </a:lnTo>
                  <a:lnTo>
                    <a:pt x="98" y="526"/>
                  </a:lnTo>
                  <a:lnTo>
                    <a:pt x="92" y="538"/>
                  </a:lnTo>
                  <a:lnTo>
                    <a:pt x="91" y="544"/>
                  </a:lnTo>
                  <a:lnTo>
                    <a:pt x="89" y="549"/>
                  </a:lnTo>
                  <a:lnTo>
                    <a:pt x="89" y="549"/>
                  </a:lnTo>
                  <a:lnTo>
                    <a:pt x="91" y="552"/>
                  </a:lnTo>
                  <a:lnTo>
                    <a:pt x="92" y="554"/>
                  </a:lnTo>
                  <a:lnTo>
                    <a:pt x="94" y="555"/>
                  </a:lnTo>
                  <a:lnTo>
                    <a:pt x="97" y="555"/>
                  </a:lnTo>
                  <a:lnTo>
                    <a:pt x="97" y="555"/>
                  </a:lnTo>
                  <a:lnTo>
                    <a:pt x="100" y="555"/>
                  </a:lnTo>
                  <a:lnTo>
                    <a:pt x="103" y="554"/>
                  </a:lnTo>
                  <a:lnTo>
                    <a:pt x="105" y="552"/>
                  </a:lnTo>
                  <a:lnTo>
                    <a:pt x="106" y="549"/>
                  </a:lnTo>
                  <a:lnTo>
                    <a:pt x="106" y="549"/>
                  </a:lnTo>
                  <a:lnTo>
                    <a:pt x="106" y="547"/>
                  </a:lnTo>
                  <a:lnTo>
                    <a:pt x="106" y="546"/>
                  </a:lnTo>
                  <a:lnTo>
                    <a:pt x="104" y="542"/>
                  </a:lnTo>
                  <a:lnTo>
                    <a:pt x="102" y="541"/>
                  </a:lnTo>
                  <a:lnTo>
                    <a:pt x="100" y="541"/>
                  </a:lnTo>
                  <a:lnTo>
                    <a:pt x="100" y="541"/>
                  </a:lnTo>
                  <a:lnTo>
                    <a:pt x="104" y="532"/>
                  </a:lnTo>
                  <a:lnTo>
                    <a:pt x="104" y="532"/>
                  </a:lnTo>
                  <a:lnTo>
                    <a:pt x="106" y="526"/>
                  </a:lnTo>
                  <a:lnTo>
                    <a:pt x="109" y="521"/>
                  </a:lnTo>
                  <a:lnTo>
                    <a:pt x="113" y="519"/>
                  </a:lnTo>
                  <a:lnTo>
                    <a:pt x="115" y="516"/>
                  </a:lnTo>
                  <a:lnTo>
                    <a:pt x="119" y="515"/>
                  </a:lnTo>
                  <a:lnTo>
                    <a:pt x="121" y="515"/>
                  </a:lnTo>
                  <a:lnTo>
                    <a:pt x="121" y="515"/>
                  </a:lnTo>
                  <a:lnTo>
                    <a:pt x="120" y="513"/>
                  </a:lnTo>
                  <a:lnTo>
                    <a:pt x="117" y="509"/>
                  </a:lnTo>
                  <a:lnTo>
                    <a:pt x="117" y="505"/>
                  </a:lnTo>
                  <a:lnTo>
                    <a:pt x="117" y="502"/>
                  </a:lnTo>
                  <a:lnTo>
                    <a:pt x="119" y="497"/>
                  </a:lnTo>
                  <a:lnTo>
                    <a:pt x="121" y="492"/>
                  </a:lnTo>
                  <a:lnTo>
                    <a:pt x="121" y="492"/>
                  </a:lnTo>
                  <a:lnTo>
                    <a:pt x="126" y="480"/>
                  </a:lnTo>
                  <a:lnTo>
                    <a:pt x="128" y="471"/>
                  </a:lnTo>
                  <a:lnTo>
                    <a:pt x="128" y="471"/>
                  </a:lnTo>
                  <a:lnTo>
                    <a:pt x="128" y="468"/>
                  </a:lnTo>
                  <a:lnTo>
                    <a:pt x="127" y="465"/>
                  </a:lnTo>
                  <a:lnTo>
                    <a:pt x="125" y="463"/>
                  </a:lnTo>
                  <a:lnTo>
                    <a:pt x="121" y="461"/>
                  </a:lnTo>
                  <a:lnTo>
                    <a:pt x="121" y="461"/>
                  </a:lnTo>
                  <a:lnTo>
                    <a:pt x="119" y="463"/>
                  </a:lnTo>
                  <a:lnTo>
                    <a:pt x="115" y="464"/>
                  </a:lnTo>
                  <a:lnTo>
                    <a:pt x="114" y="466"/>
                  </a:lnTo>
                  <a:lnTo>
                    <a:pt x="113" y="469"/>
                  </a:lnTo>
                  <a:lnTo>
                    <a:pt x="113" y="469"/>
                  </a:lnTo>
                  <a:lnTo>
                    <a:pt x="113" y="472"/>
                  </a:lnTo>
                  <a:lnTo>
                    <a:pt x="114" y="475"/>
                  </a:lnTo>
                  <a:lnTo>
                    <a:pt x="116" y="477"/>
                  </a:lnTo>
                  <a:lnTo>
                    <a:pt x="119" y="479"/>
                  </a:lnTo>
                  <a:lnTo>
                    <a:pt x="119" y="479"/>
                  </a:lnTo>
                  <a:lnTo>
                    <a:pt x="119" y="479"/>
                  </a:lnTo>
                  <a:lnTo>
                    <a:pt x="115" y="490"/>
                  </a:lnTo>
                  <a:lnTo>
                    <a:pt x="110" y="496"/>
                  </a:lnTo>
                  <a:lnTo>
                    <a:pt x="110" y="496"/>
                  </a:lnTo>
                  <a:lnTo>
                    <a:pt x="105" y="493"/>
                  </a:lnTo>
                  <a:lnTo>
                    <a:pt x="105" y="493"/>
                  </a:lnTo>
                  <a:lnTo>
                    <a:pt x="81" y="480"/>
                  </a:lnTo>
                  <a:lnTo>
                    <a:pt x="67" y="475"/>
                  </a:lnTo>
                  <a:lnTo>
                    <a:pt x="54" y="471"/>
                  </a:lnTo>
                  <a:lnTo>
                    <a:pt x="54" y="471"/>
                  </a:lnTo>
                  <a:lnTo>
                    <a:pt x="55" y="468"/>
                  </a:lnTo>
                  <a:lnTo>
                    <a:pt x="55" y="468"/>
                  </a:lnTo>
                  <a:lnTo>
                    <a:pt x="59" y="461"/>
                  </a:lnTo>
                  <a:lnTo>
                    <a:pt x="60" y="459"/>
                  </a:lnTo>
                  <a:lnTo>
                    <a:pt x="60" y="459"/>
                  </a:lnTo>
                  <a:lnTo>
                    <a:pt x="58" y="460"/>
                  </a:lnTo>
                  <a:lnTo>
                    <a:pt x="53" y="463"/>
                  </a:lnTo>
                  <a:lnTo>
                    <a:pt x="53" y="463"/>
                  </a:lnTo>
                  <a:lnTo>
                    <a:pt x="46" y="465"/>
                  </a:lnTo>
                  <a:lnTo>
                    <a:pt x="43" y="466"/>
                  </a:lnTo>
                  <a:lnTo>
                    <a:pt x="43" y="466"/>
                  </a:lnTo>
                  <a:lnTo>
                    <a:pt x="39" y="466"/>
                  </a:lnTo>
                  <a:lnTo>
                    <a:pt x="37" y="466"/>
                  </a:lnTo>
                  <a:lnTo>
                    <a:pt x="37" y="466"/>
                  </a:lnTo>
                  <a:lnTo>
                    <a:pt x="35" y="468"/>
                  </a:lnTo>
                  <a:lnTo>
                    <a:pt x="33" y="474"/>
                  </a:lnTo>
                  <a:lnTo>
                    <a:pt x="33" y="474"/>
                  </a:lnTo>
                  <a:lnTo>
                    <a:pt x="31" y="481"/>
                  </a:lnTo>
                  <a:lnTo>
                    <a:pt x="31" y="481"/>
                  </a:lnTo>
                  <a:lnTo>
                    <a:pt x="28" y="485"/>
                  </a:lnTo>
                  <a:lnTo>
                    <a:pt x="27" y="487"/>
                  </a:lnTo>
                  <a:close/>
                  <a:moveTo>
                    <a:pt x="33" y="81"/>
                  </a:moveTo>
                  <a:lnTo>
                    <a:pt x="33" y="81"/>
                  </a:lnTo>
                  <a:lnTo>
                    <a:pt x="43" y="79"/>
                  </a:lnTo>
                  <a:lnTo>
                    <a:pt x="49" y="78"/>
                  </a:lnTo>
                  <a:lnTo>
                    <a:pt x="49" y="54"/>
                  </a:lnTo>
                  <a:lnTo>
                    <a:pt x="49" y="54"/>
                  </a:lnTo>
                  <a:lnTo>
                    <a:pt x="35" y="51"/>
                  </a:lnTo>
                  <a:lnTo>
                    <a:pt x="35" y="51"/>
                  </a:lnTo>
                  <a:lnTo>
                    <a:pt x="32" y="51"/>
                  </a:lnTo>
                  <a:lnTo>
                    <a:pt x="29" y="52"/>
                  </a:lnTo>
                  <a:lnTo>
                    <a:pt x="27" y="54"/>
                  </a:lnTo>
                  <a:lnTo>
                    <a:pt x="26" y="56"/>
                  </a:lnTo>
                  <a:lnTo>
                    <a:pt x="24" y="60"/>
                  </a:lnTo>
                  <a:lnTo>
                    <a:pt x="24" y="62"/>
                  </a:lnTo>
                  <a:lnTo>
                    <a:pt x="24" y="70"/>
                  </a:lnTo>
                  <a:lnTo>
                    <a:pt x="24" y="70"/>
                  </a:lnTo>
                  <a:lnTo>
                    <a:pt x="26" y="74"/>
                  </a:lnTo>
                  <a:lnTo>
                    <a:pt x="28" y="78"/>
                  </a:lnTo>
                  <a:lnTo>
                    <a:pt x="31" y="79"/>
                  </a:lnTo>
                  <a:lnTo>
                    <a:pt x="33" y="81"/>
                  </a:lnTo>
                  <a:close/>
                  <a:moveTo>
                    <a:pt x="92" y="71"/>
                  </a:moveTo>
                  <a:lnTo>
                    <a:pt x="92" y="71"/>
                  </a:lnTo>
                  <a:lnTo>
                    <a:pt x="92" y="63"/>
                  </a:lnTo>
                  <a:lnTo>
                    <a:pt x="92" y="63"/>
                  </a:lnTo>
                  <a:lnTo>
                    <a:pt x="92" y="50"/>
                  </a:lnTo>
                  <a:lnTo>
                    <a:pt x="92" y="50"/>
                  </a:lnTo>
                  <a:lnTo>
                    <a:pt x="92" y="48"/>
                  </a:lnTo>
                  <a:lnTo>
                    <a:pt x="92" y="46"/>
                  </a:lnTo>
                  <a:lnTo>
                    <a:pt x="91" y="45"/>
                  </a:lnTo>
                  <a:lnTo>
                    <a:pt x="91" y="45"/>
                  </a:lnTo>
                  <a:lnTo>
                    <a:pt x="86" y="45"/>
                  </a:lnTo>
                  <a:lnTo>
                    <a:pt x="86" y="45"/>
                  </a:lnTo>
                  <a:lnTo>
                    <a:pt x="83" y="50"/>
                  </a:lnTo>
                  <a:lnTo>
                    <a:pt x="82" y="45"/>
                  </a:lnTo>
                  <a:lnTo>
                    <a:pt x="82" y="45"/>
                  </a:lnTo>
                  <a:lnTo>
                    <a:pt x="75" y="45"/>
                  </a:lnTo>
                  <a:lnTo>
                    <a:pt x="75" y="45"/>
                  </a:lnTo>
                  <a:lnTo>
                    <a:pt x="73" y="50"/>
                  </a:lnTo>
                  <a:lnTo>
                    <a:pt x="72" y="45"/>
                  </a:lnTo>
                  <a:lnTo>
                    <a:pt x="72" y="45"/>
                  </a:lnTo>
                  <a:lnTo>
                    <a:pt x="66" y="45"/>
                  </a:lnTo>
                  <a:lnTo>
                    <a:pt x="66" y="45"/>
                  </a:lnTo>
                  <a:lnTo>
                    <a:pt x="64" y="50"/>
                  </a:lnTo>
                  <a:lnTo>
                    <a:pt x="62" y="45"/>
                  </a:lnTo>
                  <a:lnTo>
                    <a:pt x="62" y="45"/>
                  </a:lnTo>
                  <a:lnTo>
                    <a:pt x="58" y="45"/>
                  </a:lnTo>
                  <a:lnTo>
                    <a:pt x="58" y="45"/>
                  </a:lnTo>
                  <a:lnTo>
                    <a:pt x="56" y="46"/>
                  </a:lnTo>
                  <a:lnTo>
                    <a:pt x="55" y="48"/>
                  </a:lnTo>
                  <a:lnTo>
                    <a:pt x="55" y="50"/>
                  </a:lnTo>
                  <a:lnTo>
                    <a:pt x="55" y="50"/>
                  </a:lnTo>
                  <a:lnTo>
                    <a:pt x="55" y="63"/>
                  </a:lnTo>
                  <a:lnTo>
                    <a:pt x="55" y="63"/>
                  </a:lnTo>
                  <a:lnTo>
                    <a:pt x="55" y="78"/>
                  </a:lnTo>
                  <a:lnTo>
                    <a:pt x="55" y="78"/>
                  </a:lnTo>
                  <a:lnTo>
                    <a:pt x="59" y="78"/>
                  </a:lnTo>
                  <a:lnTo>
                    <a:pt x="61" y="77"/>
                  </a:lnTo>
                  <a:lnTo>
                    <a:pt x="61" y="77"/>
                  </a:lnTo>
                  <a:lnTo>
                    <a:pt x="62" y="73"/>
                  </a:lnTo>
                  <a:lnTo>
                    <a:pt x="64" y="72"/>
                  </a:lnTo>
                  <a:lnTo>
                    <a:pt x="64" y="72"/>
                  </a:lnTo>
                  <a:lnTo>
                    <a:pt x="64" y="81"/>
                  </a:lnTo>
                  <a:lnTo>
                    <a:pt x="64" y="81"/>
                  </a:lnTo>
                  <a:lnTo>
                    <a:pt x="66" y="81"/>
                  </a:lnTo>
                  <a:lnTo>
                    <a:pt x="69" y="79"/>
                  </a:lnTo>
                  <a:lnTo>
                    <a:pt x="71" y="78"/>
                  </a:lnTo>
                  <a:lnTo>
                    <a:pt x="71" y="78"/>
                  </a:lnTo>
                  <a:lnTo>
                    <a:pt x="72" y="74"/>
                  </a:lnTo>
                  <a:lnTo>
                    <a:pt x="73" y="72"/>
                  </a:lnTo>
                  <a:lnTo>
                    <a:pt x="73" y="72"/>
                  </a:lnTo>
                  <a:lnTo>
                    <a:pt x="73" y="81"/>
                  </a:lnTo>
                  <a:lnTo>
                    <a:pt x="73" y="81"/>
                  </a:lnTo>
                  <a:lnTo>
                    <a:pt x="77" y="79"/>
                  </a:lnTo>
                  <a:lnTo>
                    <a:pt x="81" y="78"/>
                  </a:lnTo>
                  <a:lnTo>
                    <a:pt x="81" y="78"/>
                  </a:lnTo>
                  <a:lnTo>
                    <a:pt x="83" y="74"/>
                  </a:lnTo>
                  <a:lnTo>
                    <a:pt x="83" y="72"/>
                  </a:lnTo>
                  <a:lnTo>
                    <a:pt x="83" y="72"/>
                  </a:lnTo>
                  <a:lnTo>
                    <a:pt x="83" y="78"/>
                  </a:lnTo>
                  <a:lnTo>
                    <a:pt x="83" y="78"/>
                  </a:lnTo>
                  <a:lnTo>
                    <a:pt x="86" y="77"/>
                  </a:lnTo>
                  <a:lnTo>
                    <a:pt x="86" y="77"/>
                  </a:lnTo>
                  <a:lnTo>
                    <a:pt x="89" y="76"/>
                  </a:lnTo>
                  <a:lnTo>
                    <a:pt x="89" y="76"/>
                  </a:lnTo>
                  <a:lnTo>
                    <a:pt x="91" y="74"/>
                  </a:lnTo>
                  <a:lnTo>
                    <a:pt x="92" y="71"/>
                  </a:lnTo>
                  <a:close/>
                  <a:moveTo>
                    <a:pt x="105" y="84"/>
                  </a:moveTo>
                  <a:lnTo>
                    <a:pt x="105" y="76"/>
                  </a:lnTo>
                  <a:lnTo>
                    <a:pt x="105" y="76"/>
                  </a:lnTo>
                  <a:lnTo>
                    <a:pt x="104" y="74"/>
                  </a:lnTo>
                  <a:lnTo>
                    <a:pt x="103" y="71"/>
                  </a:lnTo>
                  <a:lnTo>
                    <a:pt x="103" y="66"/>
                  </a:lnTo>
                  <a:lnTo>
                    <a:pt x="103" y="66"/>
                  </a:lnTo>
                  <a:lnTo>
                    <a:pt x="103" y="63"/>
                  </a:lnTo>
                  <a:lnTo>
                    <a:pt x="104" y="60"/>
                  </a:lnTo>
                  <a:lnTo>
                    <a:pt x="105" y="57"/>
                  </a:lnTo>
                  <a:lnTo>
                    <a:pt x="105" y="50"/>
                  </a:lnTo>
                  <a:lnTo>
                    <a:pt x="105" y="50"/>
                  </a:lnTo>
                  <a:lnTo>
                    <a:pt x="103" y="48"/>
                  </a:lnTo>
                  <a:lnTo>
                    <a:pt x="100" y="46"/>
                  </a:lnTo>
                  <a:lnTo>
                    <a:pt x="98" y="46"/>
                  </a:lnTo>
                  <a:lnTo>
                    <a:pt x="98" y="73"/>
                  </a:lnTo>
                  <a:lnTo>
                    <a:pt x="98" y="73"/>
                  </a:lnTo>
                  <a:lnTo>
                    <a:pt x="97" y="77"/>
                  </a:lnTo>
                  <a:lnTo>
                    <a:pt x="94" y="81"/>
                  </a:lnTo>
                  <a:lnTo>
                    <a:pt x="91" y="83"/>
                  </a:lnTo>
                  <a:lnTo>
                    <a:pt x="86" y="84"/>
                  </a:lnTo>
                  <a:lnTo>
                    <a:pt x="86" y="84"/>
                  </a:lnTo>
                  <a:lnTo>
                    <a:pt x="76" y="85"/>
                  </a:lnTo>
                  <a:lnTo>
                    <a:pt x="67" y="87"/>
                  </a:lnTo>
                  <a:lnTo>
                    <a:pt x="60" y="87"/>
                  </a:lnTo>
                  <a:lnTo>
                    <a:pt x="60" y="87"/>
                  </a:lnTo>
                  <a:lnTo>
                    <a:pt x="61" y="93"/>
                  </a:lnTo>
                  <a:lnTo>
                    <a:pt x="61" y="93"/>
                  </a:lnTo>
                  <a:lnTo>
                    <a:pt x="64" y="96"/>
                  </a:lnTo>
                  <a:lnTo>
                    <a:pt x="65" y="98"/>
                  </a:lnTo>
                  <a:lnTo>
                    <a:pt x="97" y="98"/>
                  </a:lnTo>
                  <a:lnTo>
                    <a:pt x="105" y="84"/>
                  </a:lnTo>
                  <a:close/>
                  <a:moveTo>
                    <a:pt x="65" y="116"/>
                  </a:moveTo>
                  <a:lnTo>
                    <a:pt x="97" y="116"/>
                  </a:lnTo>
                  <a:lnTo>
                    <a:pt x="97" y="116"/>
                  </a:lnTo>
                  <a:lnTo>
                    <a:pt x="99" y="110"/>
                  </a:lnTo>
                  <a:lnTo>
                    <a:pt x="98" y="104"/>
                  </a:lnTo>
                  <a:lnTo>
                    <a:pt x="65" y="104"/>
                  </a:lnTo>
                  <a:lnTo>
                    <a:pt x="62" y="110"/>
                  </a:lnTo>
                  <a:lnTo>
                    <a:pt x="65" y="116"/>
                  </a:lnTo>
                  <a:close/>
                  <a:moveTo>
                    <a:pt x="97" y="122"/>
                  </a:moveTo>
                  <a:lnTo>
                    <a:pt x="65" y="122"/>
                  </a:lnTo>
                  <a:lnTo>
                    <a:pt x="65" y="164"/>
                  </a:lnTo>
                  <a:lnTo>
                    <a:pt x="93" y="165"/>
                  </a:lnTo>
                  <a:lnTo>
                    <a:pt x="102" y="157"/>
                  </a:lnTo>
                  <a:lnTo>
                    <a:pt x="97" y="122"/>
                  </a:lnTo>
                  <a:close/>
                  <a:moveTo>
                    <a:pt x="113" y="175"/>
                  </a:moveTo>
                  <a:lnTo>
                    <a:pt x="113" y="175"/>
                  </a:lnTo>
                  <a:lnTo>
                    <a:pt x="106" y="170"/>
                  </a:lnTo>
                  <a:lnTo>
                    <a:pt x="106" y="170"/>
                  </a:lnTo>
                  <a:lnTo>
                    <a:pt x="105" y="164"/>
                  </a:lnTo>
                  <a:lnTo>
                    <a:pt x="95" y="171"/>
                  </a:lnTo>
                  <a:lnTo>
                    <a:pt x="64" y="171"/>
                  </a:lnTo>
                  <a:lnTo>
                    <a:pt x="64" y="171"/>
                  </a:lnTo>
                  <a:lnTo>
                    <a:pt x="64" y="182"/>
                  </a:lnTo>
                  <a:lnTo>
                    <a:pt x="64" y="194"/>
                  </a:lnTo>
                  <a:lnTo>
                    <a:pt x="64" y="194"/>
                  </a:lnTo>
                  <a:lnTo>
                    <a:pt x="71" y="200"/>
                  </a:lnTo>
                  <a:lnTo>
                    <a:pt x="80" y="206"/>
                  </a:lnTo>
                  <a:lnTo>
                    <a:pt x="100" y="181"/>
                  </a:lnTo>
                  <a:lnTo>
                    <a:pt x="113" y="175"/>
                  </a:lnTo>
                  <a:close/>
                  <a:moveTo>
                    <a:pt x="105" y="184"/>
                  </a:moveTo>
                  <a:lnTo>
                    <a:pt x="87" y="209"/>
                  </a:lnTo>
                  <a:lnTo>
                    <a:pt x="117" y="222"/>
                  </a:lnTo>
                  <a:lnTo>
                    <a:pt x="117" y="222"/>
                  </a:lnTo>
                  <a:lnTo>
                    <a:pt x="131" y="214"/>
                  </a:lnTo>
                  <a:lnTo>
                    <a:pt x="144" y="205"/>
                  </a:lnTo>
                  <a:lnTo>
                    <a:pt x="159" y="195"/>
                  </a:lnTo>
                  <a:lnTo>
                    <a:pt x="116" y="179"/>
                  </a:lnTo>
                  <a:lnTo>
                    <a:pt x="105" y="184"/>
                  </a:lnTo>
                  <a:close/>
                  <a:moveTo>
                    <a:pt x="122" y="59"/>
                  </a:moveTo>
                  <a:lnTo>
                    <a:pt x="122" y="59"/>
                  </a:lnTo>
                  <a:lnTo>
                    <a:pt x="122" y="33"/>
                  </a:lnTo>
                  <a:lnTo>
                    <a:pt x="122" y="33"/>
                  </a:lnTo>
                  <a:lnTo>
                    <a:pt x="124" y="31"/>
                  </a:lnTo>
                  <a:lnTo>
                    <a:pt x="124" y="31"/>
                  </a:lnTo>
                  <a:lnTo>
                    <a:pt x="124" y="28"/>
                  </a:lnTo>
                  <a:lnTo>
                    <a:pt x="124" y="26"/>
                  </a:lnTo>
                  <a:lnTo>
                    <a:pt x="109" y="26"/>
                  </a:lnTo>
                  <a:lnTo>
                    <a:pt x="109" y="26"/>
                  </a:lnTo>
                  <a:lnTo>
                    <a:pt x="109" y="29"/>
                  </a:lnTo>
                  <a:lnTo>
                    <a:pt x="109" y="29"/>
                  </a:lnTo>
                  <a:lnTo>
                    <a:pt x="109" y="32"/>
                  </a:lnTo>
                  <a:lnTo>
                    <a:pt x="110" y="33"/>
                  </a:lnTo>
                  <a:lnTo>
                    <a:pt x="110" y="59"/>
                  </a:lnTo>
                  <a:lnTo>
                    <a:pt x="110" y="59"/>
                  </a:lnTo>
                  <a:lnTo>
                    <a:pt x="109" y="60"/>
                  </a:lnTo>
                  <a:lnTo>
                    <a:pt x="108" y="66"/>
                  </a:lnTo>
                  <a:lnTo>
                    <a:pt x="108" y="66"/>
                  </a:lnTo>
                  <a:lnTo>
                    <a:pt x="108" y="70"/>
                  </a:lnTo>
                  <a:lnTo>
                    <a:pt x="109" y="73"/>
                  </a:lnTo>
                  <a:lnTo>
                    <a:pt x="111" y="76"/>
                  </a:lnTo>
                  <a:lnTo>
                    <a:pt x="110" y="96"/>
                  </a:lnTo>
                  <a:lnTo>
                    <a:pt x="110" y="96"/>
                  </a:lnTo>
                  <a:lnTo>
                    <a:pt x="110" y="98"/>
                  </a:lnTo>
                  <a:lnTo>
                    <a:pt x="109" y="100"/>
                  </a:lnTo>
                  <a:lnTo>
                    <a:pt x="109" y="100"/>
                  </a:lnTo>
                  <a:lnTo>
                    <a:pt x="109" y="104"/>
                  </a:lnTo>
                  <a:lnTo>
                    <a:pt x="124" y="104"/>
                  </a:lnTo>
                  <a:lnTo>
                    <a:pt x="124" y="104"/>
                  </a:lnTo>
                  <a:lnTo>
                    <a:pt x="124" y="99"/>
                  </a:lnTo>
                  <a:lnTo>
                    <a:pt x="124" y="99"/>
                  </a:lnTo>
                  <a:lnTo>
                    <a:pt x="122" y="96"/>
                  </a:lnTo>
                  <a:lnTo>
                    <a:pt x="122" y="76"/>
                  </a:lnTo>
                  <a:lnTo>
                    <a:pt x="122" y="76"/>
                  </a:lnTo>
                  <a:lnTo>
                    <a:pt x="125" y="72"/>
                  </a:lnTo>
                  <a:lnTo>
                    <a:pt x="125" y="70"/>
                  </a:lnTo>
                  <a:lnTo>
                    <a:pt x="126" y="67"/>
                  </a:lnTo>
                  <a:lnTo>
                    <a:pt x="126" y="67"/>
                  </a:lnTo>
                  <a:lnTo>
                    <a:pt x="124" y="61"/>
                  </a:lnTo>
                  <a:lnTo>
                    <a:pt x="122" y="59"/>
                  </a:lnTo>
                  <a:close/>
                  <a:moveTo>
                    <a:pt x="154" y="79"/>
                  </a:moveTo>
                  <a:lnTo>
                    <a:pt x="177" y="55"/>
                  </a:lnTo>
                  <a:lnTo>
                    <a:pt x="177" y="55"/>
                  </a:lnTo>
                  <a:lnTo>
                    <a:pt x="143" y="55"/>
                  </a:lnTo>
                  <a:lnTo>
                    <a:pt x="143" y="55"/>
                  </a:lnTo>
                  <a:lnTo>
                    <a:pt x="139" y="54"/>
                  </a:lnTo>
                  <a:lnTo>
                    <a:pt x="136" y="51"/>
                  </a:lnTo>
                  <a:lnTo>
                    <a:pt x="131" y="49"/>
                  </a:lnTo>
                  <a:lnTo>
                    <a:pt x="130" y="49"/>
                  </a:lnTo>
                  <a:lnTo>
                    <a:pt x="130" y="49"/>
                  </a:lnTo>
                  <a:lnTo>
                    <a:pt x="126" y="56"/>
                  </a:lnTo>
                  <a:lnTo>
                    <a:pt x="126" y="56"/>
                  </a:lnTo>
                  <a:lnTo>
                    <a:pt x="128" y="60"/>
                  </a:lnTo>
                  <a:lnTo>
                    <a:pt x="130" y="62"/>
                  </a:lnTo>
                  <a:lnTo>
                    <a:pt x="131" y="67"/>
                  </a:lnTo>
                  <a:lnTo>
                    <a:pt x="131" y="67"/>
                  </a:lnTo>
                  <a:lnTo>
                    <a:pt x="131" y="71"/>
                  </a:lnTo>
                  <a:lnTo>
                    <a:pt x="128" y="74"/>
                  </a:lnTo>
                  <a:lnTo>
                    <a:pt x="126" y="77"/>
                  </a:lnTo>
                  <a:lnTo>
                    <a:pt x="126" y="77"/>
                  </a:lnTo>
                  <a:lnTo>
                    <a:pt x="131" y="85"/>
                  </a:lnTo>
                  <a:lnTo>
                    <a:pt x="131" y="85"/>
                  </a:lnTo>
                  <a:lnTo>
                    <a:pt x="135" y="83"/>
                  </a:lnTo>
                  <a:lnTo>
                    <a:pt x="144" y="79"/>
                  </a:lnTo>
                  <a:lnTo>
                    <a:pt x="144" y="79"/>
                  </a:lnTo>
                  <a:lnTo>
                    <a:pt x="154" y="79"/>
                  </a:lnTo>
                  <a:close/>
                  <a:moveTo>
                    <a:pt x="261" y="79"/>
                  </a:moveTo>
                  <a:lnTo>
                    <a:pt x="291" y="40"/>
                  </a:lnTo>
                  <a:lnTo>
                    <a:pt x="291" y="40"/>
                  </a:lnTo>
                  <a:lnTo>
                    <a:pt x="289" y="39"/>
                  </a:lnTo>
                  <a:lnTo>
                    <a:pt x="286" y="40"/>
                  </a:lnTo>
                  <a:lnTo>
                    <a:pt x="283" y="42"/>
                  </a:lnTo>
                  <a:lnTo>
                    <a:pt x="283" y="42"/>
                  </a:lnTo>
                  <a:lnTo>
                    <a:pt x="280" y="43"/>
                  </a:lnTo>
                  <a:lnTo>
                    <a:pt x="279" y="46"/>
                  </a:lnTo>
                  <a:lnTo>
                    <a:pt x="279" y="50"/>
                  </a:lnTo>
                  <a:lnTo>
                    <a:pt x="279" y="50"/>
                  </a:lnTo>
                  <a:lnTo>
                    <a:pt x="277" y="48"/>
                  </a:lnTo>
                  <a:lnTo>
                    <a:pt x="275" y="46"/>
                  </a:lnTo>
                  <a:lnTo>
                    <a:pt x="270" y="46"/>
                  </a:lnTo>
                  <a:lnTo>
                    <a:pt x="267" y="46"/>
                  </a:lnTo>
                  <a:lnTo>
                    <a:pt x="265" y="48"/>
                  </a:lnTo>
                  <a:lnTo>
                    <a:pt x="265" y="48"/>
                  </a:lnTo>
                  <a:lnTo>
                    <a:pt x="268" y="54"/>
                  </a:lnTo>
                  <a:lnTo>
                    <a:pt x="268" y="57"/>
                  </a:lnTo>
                  <a:lnTo>
                    <a:pt x="265" y="60"/>
                  </a:lnTo>
                  <a:lnTo>
                    <a:pt x="263" y="60"/>
                  </a:lnTo>
                  <a:lnTo>
                    <a:pt x="263" y="60"/>
                  </a:lnTo>
                  <a:lnTo>
                    <a:pt x="259" y="59"/>
                  </a:lnTo>
                  <a:lnTo>
                    <a:pt x="258" y="56"/>
                  </a:lnTo>
                  <a:lnTo>
                    <a:pt x="258" y="52"/>
                  </a:lnTo>
                  <a:lnTo>
                    <a:pt x="258" y="52"/>
                  </a:lnTo>
                  <a:lnTo>
                    <a:pt x="254" y="55"/>
                  </a:lnTo>
                  <a:lnTo>
                    <a:pt x="252" y="55"/>
                  </a:lnTo>
                  <a:lnTo>
                    <a:pt x="248" y="52"/>
                  </a:lnTo>
                  <a:lnTo>
                    <a:pt x="248" y="52"/>
                  </a:lnTo>
                  <a:lnTo>
                    <a:pt x="247" y="50"/>
                  </a:lnTo>
                  <a:lnTo>
                    <a:pt x="250" y="46"/>
                  </a:lnTo>
                  <a:lnTo>
                    <a:pt x="253" y="45"/>
                  </a:lnTo>
                  <a:lnTo>
                    <a:pt x="259" y="44"/>
                  </a:lnTo>
                  <a:lnTo>
                    <a:pt x="259" y="44"/>
                  </a:lnTo>
                  <a:lnTo>
                    <a:pt x="258" y="40"/>
                  </a:lnTo>
                  <a:lnTo>
                    <a:pt x="257" y="38"/>
                  </a:lnTo>
                  <a:lnTo>
                    <a:pt x="254" y="35"/>
                  </a:lnTo>
                  <a:lnTo>
                    <a:pt x="254" y="35"/>
                  </a:lnTo>
                  <a:lnTo>
                    <a:pt x="251" y="34"/>
                  </a:lnTo>
                  <a:lnTo>
                    <a:pt x="248" y="34"/>
                  </a:lnTo>
                  <a:lnTo>
                    <a:pt x="245" y="35"/>
                  </a:lnTo>
                  <a:lnTo>
                    <a:pt x="245" y="35"/>
                  </a:lnTo>
                  <a:lnTo>
                    <a:pt x="247" y="34"/>
                  </a:lnTo>
                  <a:lnTo>
                    <a:pt x="248" y="32"/>
                  </a:lnTo>
                  <a:lnTo>
                    <a:pt x="250" y="29"/>
                  </a:lnTo>
                  <a:lnTo>
                    <a:pt x="250" y="29"/>
                  </a:lnTo>
                  <a:lnTo>
                    <a:pt x="250" y="23"/>
                  </a:lnTo>
                  <a:lnTo>
                    <a:pt x="248" y="21"/>
                  </a:lnTo>
                  <a:lnTo>
                    <a:pt x="246" y="17"/>
                  </a:lnTo>
                  <a:lnTo>
                    <a:pt x="246" y="17"/>
                  </a:lnTo>
                  <a:lnTo>
                    <a:pt x="246" y="17"/>
                  </a:lnTo>
                  <a:lnTo>
                    <a:pt x="246" y="17"/>
                  </a:lnTo>
                  <a:lnTo>
                    <a:pt x="242" y="18"/>
                  </a:lnTo>
                  <a:lnTo>
                    <a:pt x="239" y="20"/>
                  </a:lnTo>
                  <a:lnTo>
                    <a:pt x="235" y="22"/>
                  </a:lnTo>
                  <a:lnTo>
                    <a:pt x="235" y="22"/>
                  </a:lnTo>
                  <a:lnTo>
                    <a:pt x="234" y="26"/>
                  </a:lnTo>
                  <a:lnTo>
                    <a:pt x="234" y="28"/>
                  </a:lnTo>
                  <a:lnTo>
                    <a:pt x="234" y="31"/>
                  </a:lnTo>
                  <a:lnTo>
                    <a:pt x="234" y="31"/>
                  </a:lnTo>
                  <a:lnTo>
                    <a:pt x="231" y="27"/>
                  </a:lnTo>
                  <a:lnTo>
                    <a:pt x="230" y="24"/>
                  </a:lnTo>
                  <a:lnTo>
                    <a:pt x="226" y="23"/>
                  </a:lnTo>
                  <a:lnTo>
                    <a:pt x="226" y="23"/>
                  </a:lnTo>
                  <a:lnTo>
                    <a:pt x="223" y="23"/>
                  </a:lnTo>
                  <a:lnTo>
                    <a:pt x="220" y="24"/>
                  </a:lnTo>
                  <a:lnTo>
                    <a:pt x="218" y="26"/>
                  </a:lnTo>
                  <a:lnTo>
                    <a:pt x="218" y="26"/>
                  </a:lnTo>
                  <a:lnTo>
                    <a:pt x="221" y="31"/>
                  </a:lnTo>
                  <a:lnTo>
                    <a:pt x="221" y="35"/>
                  </a:lnTo>
                  <a:lnTo>
                    <a:pt x="221" y="38"/>
                  </a:lnTo>
                  <a:lnTo>
                    <a:pt x="218" y="39"/>
                  </a:lnTo>
                  <a:lnTo>
                    <a:pt x="218" y="39"/>
                  </a:lnTo>
                  <a:lnTo>
                    <a:pt x="214" y="38"/>
                  </a:lnTo>
                  <a:lnTo>
                    <a:pt x="213" y="35"/>
                  </a:lnTo>
                  <a:lnTo>
                    <a:pt x="212" y="32"/>
                  </a:lnTo>
                  <a:lnTo>
                    <a:pt x="212" y="32"/>
                  </a:lnTo>
                  <a:lnTo>
                    <a:pt x="209" y="34"/>
                  </a:lnTo>
                  <a:lnTo>
                    <a:pt x="207" y="35"/>
                  </a:lnTo>
                  <a:lnTo>
                    <a:pt x="203" y="34"/>
                  </a:lnTo>
                  <a:lnTo>
                    <a:pt x="203" y="34"/>
                  </a:lnTo>
                  <a:lnTo>
                    <a:pt x="201" y="32"/>
                  </a:lnTo>
                  <a:lnTo>
                    <a:pt x="201" y="28"/>
                  </a:lnTo>
                  <a:lnTo>
                    <a:pt x="204" y="26"/>
                  </a:lnTo>
                  <a:lnTo>
                    <a:pt x="210" y="23"/>
                  </a:lnTo>
                  <a:lnTo>
                    <a:pt x="210" y="23"/>
                  </a:lnTo>
                  <a:lnTo>
                    <a:pt x="209" y="22"/>
                  </a:lnTo>
                  <a:lnTo>
                    <a:pt x="208" y="18"/>
                  </a:lnTo>
                  <a:lnTo>
                    <a:pt x="204" y="16"/>
                  </a:lnTo>
                  <a:lnTo>
                    <a:pt x="202" y="15"/>
                  </a:lnTo>
                  <a:lnTo>
                    <a:pt x="199" y="16"/>
                  </a:lnTo>
                  <a:lnTo>
                    <a:pt x="199" y="16"/>
                  </a:lnTo>
                  <a:lnTo>
                    <a:pt x="202" y="12"/>
                  </a:lnTo>
                  <a:lnTo>
                    <a:pt x="203" y="10"/>
                  </a:lnTo>
                  <a:lnTo>
                    <a:pt x="203" y="6"/>
                  </a:lnTo>
                  <a:lnTo>
                    <a:pt x="203" y="6"/>
                  </a:lnTo>
                  <a:lnTo>
                    <a:pt x="202" y="4"/>
                  </a:lnTo>
                  <a:lnTo>
                    <a:pt x="201" y="1"/>
                  </a:lnTo>
                  <a:lnTo>
                    <a:pt x="198" y="0"/>
                  </a:lnTo>
                  <a:lnTo>
                    <a:pt x="190" y="49"/>
                  </a:lnTo>
                  <a:lnTo>
                    <a:pt x="213" y="59"/>
                  </a:lnTo>
                  <a:lnTo>
                    <a:pt x="213" y="59"/>
                  </a:lnTo>
                  <a:lnTo>
                    <a:pt x="220" y="55"/>
                  </a:lnTo>
                  <a:lnTo>
                    <a:pt x="220" y="55"/>
                  </a:lnTo>
                  <a:lnTo>
                    <a:pt x="224" y="52"/>
                  </a:lnTo>
                  <a:lnTo>
                    <a:pt x="229" y="52"/>
                  </a:lnTo>
                  <a:lnTo>
                    <a:pt x="234" y="54"/>
                  </a:lnTo>
                  <a:lnTo>
                    <a:pt x="237" y="55"/>
                  </a:lnTo>
                  <a:lnTo>
                    <a:pt x="237" y="55"/>
                  </a:lnTo>
                  <a:lnTo>
                    <a:pt x="242" y="57"/>
                  </a:lnTo>
                  <a:lnTo>
                    <a:pt x="245" y="60"/>
                  </a:lnTo>
                  <a:lnTo>
                    <a:pt x="246" y="63"/>
                  </a:lnTo>
                  <a:lnTo>
                    <a:pt x="246" y="66"/>
                  </a:lnTo>
                  <a:lnTo>
                    <a:pt x="246" y="66"/>
                  </a:lnTo>
                  <a:lnTo>
                    <a:pt x="246" y="70"/>
                  </a:lnTo>
                  <a:lnTo>
                    <a:pt x="243" y="73"/>
                  </a:lnTo>
                  <a:lnTo>
                    <a:pt x="261" y="79"/>
                  </a:lnTo>
                  <a:close/>
                  <a:moveTo>
                    <a:pt x="373" y="73"/>
                  </a:moveTo>
                  <a:lnTo>
                    <a:pt x="393" y="65"/>
                  </a:lnTo>
                  <a:lnTo>
                    <a:pt x="373" y="56"/>
                  </a:lnTo>
                  <a:lnTo>
                    <a:pt x="373" y="56"/>
                  </a:lnTo>
                  <a:lnTo>
                    <a:pt x="340" y="56"/>
                  </a:lnTo>
                  <a:lnTo>
                    <a:pt x="288" y="55"/>
                  </a:lnTo>
                  <a:lnTo>
                    <a:pt x="272" y="76"/>
                  </a:lnTo>
                  <a:lnTo>
                    <a:pt x="272" y="76"/>
                  </a:lnTo>
                  <a:lnTo>
                    <a:pt x="373" y="73"/>
                  </a:lnTo>
                  <a:close/>
                  <a:moveTo>
                    <a:pt x="347" y="178"/>
                  </a:moveTo>
                  <a:lnTo>
                    <a:pt x="347" y="178"/>
                  </a:lnTo>
                  <a:lnTo>
                    <a:pt x="336" y="172"/>
                  </a:lnTo>
                  <a:lnTo>
                    <a:pt x="328" y="167"/>
                  </a:lnTo>
                  <a:lnTo>
                    <a:pt x="319" y="161"/>
                  </a:lnTo>
                  <a:lnTo>
                    <a:pt x="313" y="154"/>
                  </a:lnTo>
                  <a:lnTo>
                    <a:pt x="313" y="154"/>
                  </a:lnTo>
                  <a:lnTo>
                    <a:pt x="311" y="149"/>
                  </a:lnTo>
                  <a:lnTo>
                    <a:pt x="311" y="143"/>
                  </a:lnTo>
                  <a:lnTo>
                    <a:pt x="311" y="138"/>
                  </a:lnTo>
                  <a:lnTo>
                    <a:pt x="311" y="132"/>
                  </a:lnTo>
                  <a:lnTo>
                    <a:pt x="313" y="126"/>
                  </a:lnTo>
                  <a:lnTo>
                    <a:pt x="316" y="121"/>
                  </a:lnTo>
                  <a:lnTo>
                    <a:pt x="321" y="116"/>
                  </a:lnTo>
                  <a:lnTo>
                    <a:pt x="325" y="112"/>
                  </a:lnTo>
                  <a:lnTo>
                    <a:pt x="325" y="112"/>
                  </a:lnTo>
                  <a:lnTo>
                    <a:pt x="328" y="115"/>
                  </a:lnTo>
                  <a:lnTo>
                    <a:pt x="329" y="117"/>
                  </a:lnTo>
                  <a:lnTo>
                    <a:pt x="329" y="120"/>
                  </a:lnTo>
                  <a:lnTo>
                    <a:pt x="329" y="120"/>
                  </a:lnTo>
                  <a:lnTo>
                    <a:pt x="345" y="118"/>
                  </a:lnTo>
                  <a:lnTo>
                    <a:pt x="345" y="118"/>
                  </a:lnTo>
                  <a:lnTo>
                    <a:pt x="345" y="114"/>
                  </a:lnTo>
                  <a:lnTo>
                    <a:pt x="345" y="110"/>
                  </a:lnTo>
                  <a:lnTo>
                    <a:pt x="344" y="107"/>
                  </a:lnTo>
                  <a:lnTo>
                    <a:pt x="344" y="107"/>
                  </a:lnTo>
                  <a:lnTo>
                    <a:pt x="349" y="111"/>
                  </a:lnTo>
                  <a:lnTo>
                    <a:pt x="350" y="115"/>
                  </a:lnTo>
                  <a:lnTo>
                    <a:pt x="351" y="118"/>
                  </a:lnTo>
                  <a:lnTo>
                    <a:pt x="351" y="118"/>
                  </a:lnTo>
                  <a:lnTo>
                    <a:pt x="366" y="120"/>
                  </a:lnTo>
                  <a:lnTo>
                    <a:pt x="366" y="120"/>
                  </a:lnTo>
                  <a:lnTo>
                    <a:pt x="366" y="115"/>
                  </a:lnTo>
                  <a:lnTo>
                    <a:pt x="363" y="110"/>
                  </a:lnTo>
                  <a:lnTo>
                    <a:pt x="363" y="110"/>
                  </a:lnTo>
                  <a:lnTo>
                    <a:pt x="368" y="114"/>
                  </a:lnTo>
                  <a:lnTo>
                    <a:pt x="373" y="116"/>
                  </a:lnTo>
                  <a:lnTo>
                    <a:pt x="377" y="121"/>
                  </a:lnTo>
                  <a:lnTo>
                    <a:pt x="379" y="125"/>
                  </a:lnTo>
                  <a:lnTo>
                    <a:pt x="382" y="133"/>
                  </a:lnTo>
                  <a:lnTo>
                    <a:pt x="383" y="140"/>
                  </a:lnTo>
                  <a:lnTo>
                    <a:pt x="383" y="140"/>
                  </a:lnTo>
                  <a:lnTo>
                    <a:pt x="382" y="149"/>
                  </a:lnTo>
                  <a:lnTo>
                    <a:pt x="379" y="156"/>
                  </a:lnTo>
                  <a:lnTo>
                    <a:pt x="374" y="162"/>
                  </a:lnTo>
                  <a:lnTo>
                    <a:pt x="368" y="167"/>
                  </a:lnTo>
                  <a:lnTo>
                    <a:pt x="368" y="167"/>
                  </a:lnTo>
                  <a:lnTo>
                    <a:pt x="357" y="173"/>
                  </a:lnTo>
                  <a:lnTo>
                    <a:pt x="347" y="178"/>
                  </a:lnTo>
                  <a:close/>
                  <a:moveTo>
                    <a:pt x="333" y="282"/>
                  </a:moveTo>
                  <a:lnTo>
                    <a:pt x="333" y="282"/>
                  </a:lnTo>
                  <a:lnTo>
                    <a:pt x="332" y="281"/>
                  </a:lnTo>
                  <a:lnTo>
                    <a:pt x="332" y="281"/>
                  </a:lnTo>
                  <a:lnTo>
                    <a:pt x="330" y="281"/>
                  </a:lnTo>
                  <a:lnTo>
                    <a:pt x="330" y="281"/>
                  </a:lnTo>
                  <a:lnTo>
                    <a:pt x="333" y="282"/>
                  </a:lnTo>
                  <a:close/>
                  <a:moveTo>
                    <a:pt x="188" y="88"/>
                  </a:moveTo>
                  <a:lnTo>
                    <a:pt x="188" y="88"/>
                  </a:lnTo>
                  <a:lnTo>
                    <a:pt x="187" y="88"/>
                  </a:lnTo>
                  <a:lnTo>
                    <a:pt x="182" y="89"/>
                  </a:lnTo>
                  <a:lnTo>
                    <a:pt x="176" y="89"/>
                  </a:lnTo>
                  <a:lnTo>
                    <a:pt x="176" y="89"/>
                  </a:lnTo>
                  <a:lnTo>
                    <a:pt x="175" y="87"/>
                  </a:lnTo>
                  <a:lnTo>
                    <a:pt x="175" y="82"/>
                  </a:lnTo>
                  <a:lnTo>
                    <a:pt x="175" y="82"/>
                  </a:lnTo>
                  <a:lnTo>
                    <a:pt x="177" y="82"/>
                  </a:lnTo>
                  <a:lnTo>
                    <a:pt x="182" y="83"/>
                  </a:lnTo>
                  <a:lnTo>
                    <a:pt x="186" y="84"/>
                  </a:lnTo>
                  <a:lnTo>
                    <a:pt x="188" y="88"/>
                  </a:lnTo>
                  <a:close/>
                  <a:moveTo>
                    <a:pt x="404" y="242"/>
                  </a:moveTo>
                  <a:lnTo>
                    <a:pt x="404" y="242"/>
                  </a:lnTo>
                  <a:lnTo>
                    <a:pt x="410" y="243"/>
                  </a:lnTo>
                  <a:lnTo>
                    <a:pt x="415" y="242"/>
                  </a:lnTo>
                  <a:lnTo>
                    <a:pt x="415" y="242"/>
                  </a:lnTo>
                  <a:lnTo>
                    <a:pt x="414" y="234"/>
                  </a:lnTo>
                  <a:lnTo>
                    <a:pt x="412" y="223"/>
                  </a:lnTo>
                  <a:lnTo>
                    <a:pt x="412" y="223"/>
                  </a:lnTo>
                  <a:lnTo>
                    <a:pt x="409" y="223"/>
                  </a:lnTo>
                  <a:lnTo>
                    <a:pt x="405" y="223"/>
                  </a:lnTo>
                  <a:lnTo>
                    <a:pt x="401" y="222"/>
                  </a:lnTo>
                  <a:lnTo>
                    <a:pt x="396" y="219"/>
                  </a:lnTo>
                  <a:lnTo>
                    <a:pt x="396" y="219"/>
                  </a:lnTo>
                  <a:lnTo>
                    <a:pt x="394" y="214"/>
                  </a:lnTo>
                  <a:lnTo>
                    <a:pt x="394" y="214"/>
                  </a:lnTo>
                  <a:lnTo>
                    <a:pt x="387" y="204"/>
                  </a:lnTo>
                  <a:lnTo>
                    <a:pt x="378" y="197"/>
                  </a:lnTo>
                  <a:lnTo>
                    <a:pt x="369" y="190"/>
                  </a:lnTo>
                  <a:lnTo>
                    <a:pt x="362" y="186"/>
                  </a:lnTo>
                  <a:lnTo>
                    <a:pt x="362" y="186"/>
                  </a:lnTo>
                  <a:lnTo>
                    <a:pt x="374" y="178"/>
                  </a:lnTo>
                  <a:lnTo>
                    <a:pt x="383" y="171"/>
                  </a:lnTo>
                  <a:lnTo>
                    <a:pt x="389" y="165"/>
                  </a:lnTo>
                  <a:lnTo>
                    <a:pt x="392" y="160"/>
                  </a:lnTo>
                  <a:lnTo>
                    <a:pt x="392" y="160"/>
                  </a:lnTo>
                  <a:lnTo>
                    <a:pt x="394" y="155"/>
                  </a:lnTo>
                  <a:lnTo>
                    <a:pt x="396" y="148"/>
                  </a:lnTo>
                  <a:lnTo>
                    <a:pt x="396" y="140"/>
                  </a:lnTo>
                  <a:lnTo>
                    <a:pt x="396" y="132"/>
                  </a:lnTo>
                  <a:lnTo>
                    <a:pt x="394" y="123"/>
                  </a:lnTo>
                  <a:lnTo>
                    <a:pt x="390" y="115"/>
                  </a:lnTo>
                  <a:lnTo>
                    <a:pt x="384" y="107"/>
                  </a:lnTo>
                  <a:lnTo>
                    <a:pt x="379" y="104"/>
                  </a:lnTo>
                  <a:lnTo>
                    <a:pt x="374" y="100"/>
                  </a:lnTo>
                  <a:lnTo>
                    <a:pt x="374" y="100"/>
                  </a:lnTo>
                  <a:lnTo>
                    <a:pt x="367" y="96"/>
                  </a:lnTo>
                  <a:lnTo>
                    <a:pt x="358" y="94"/>
                  </a:lnTo>
                  <a:lnTo>
                    <a:pt x="351" y="93"/>
                  </a:lnTo>
                  <a:lnTo>
                    <a:pt x="344" y="93"/>
                  </a:lnTo>
                  <a:lnTo>
                    <a:pt x="332" y="95"/>
                  </a:lnTo>
                  <a:lnTo>
                    <a:pt x="322" y="98"/>
                  </a:lnTo>
                  <a:lnTo>
                    <a:pt x="322" y="98"/>
                  </a:lnTo>
                  <a:lnTo>
                    <a:pt x="316" y="101"/>
                  </a:lnTo>
                  <a:lnTo>
                    <a:pt x="310" y="106"/>
                  </a:lnTo>
                  <a:lnTo>
                    <a:pt x="305" y="111"/>
                  </a:lnTo>
                  <a:lnTo>
                    <a:pt x="301" y="117"/>
                  </a:lnTo>
                  <a:lnTo>
                    <a:pt x="299" y="125"/>
                  </a:lnTo>
                  <a:lnTo>
                    <a:pt x="296" y="132"/>
                  </a:lnTo>
                  <a:lnTo>
                    <a:pt x="296" y="139"/>
                  </a:lnTo>
                  <a:lnTo>
                    <a:pt x="296" y="149"/>
                  </a:lnTo>
                  <a:lnTo>
                    <a:pt x="296" y="149"/>
                  </a:lnTo>
                  <a:lnTo>
                    <a:pt x="299" y="155"/>
                  </a:lnTo>
                  <a:lnTo>
                    <a:pt x="301" y="161"/>
                  </a:lnTo>
                  <a:lnTo>
                    <a:pt x="305" y="167"/>
                  </a:lnTo>
                  <a:lnTo>
                    <a:pt x="308" y="171"/>
                  </a:lnTo>
                  <a:lnTo>
                    <a:pt x="319" y="178"/>
                  </a:lnTo>
                  <a:lnTo>
                    <a:pt x="332" y="186"/>
                  </a:lnTo>
                  <a:lnTo>
                    <a:pt x="332" y="186"/>
                  </a:lnTo>
                  <a:lnTo>
                    <a:pt x="322" y="190"/>
                  </a:lnTo>
                  <a:lnTo>
                    <a:pt x="314" y="198"/>
                  </a:lnTo>
                  <a:lnTo>
                    <a:pt x="312" y="201"/>
                  </a:lnTo>
                  <a:lnTo>
                    <a:pt x="311" y="206"/>
                  </a:lnTo>
                  <a:lnTo>
                    <a:pt x="310" y="211"/>
                  </a:lnTo>
                  <a:lnTo>
                    <a:pt x="308" y="217"/>
                  </a:lnTo>
                  <a:lnTo>
                    <a:pt x="308" y="217"/>
                  </a:lnTo>
                  <a:lnTo>
                    <a:pt x="310" y="225"/>
                  </a:lnTo>
                  <a:lnTo>
                    <a:pt x="312" y="233"/>
                  </a:lnTo>
                  <a:lnTo>
                    <a:pt x="313" y="243"/>
                  </a:lnTo>
                  <a:lnTo>
                    <a:pt x="313" y="249"/>
                  </a:lnTo>
                  <a:lnTo>
                    <a:pt x="312" y="255"/>
                  </a:lnTo>
                  <a:lnTo>
                    <a:pt x="312" y="255"/>
                  </a:lnTo>
                  <a:lnTo>
                    <a:pt x="313" y="255"/>
                  </a:lnTo>
                  <a:lnTo>
                    <a:pt x="318" y="254"/>
                  </a:lnTo>
                  <a:lnTo>
                    <a:pt x="324" y="249"/>
                  </a:lnTo>
                  <a:lnTo>
                    <a:pt x="324" y="249"/>
                  </a:lnTo>
                  <a:lnTo>
                    <a:pt x="327" y="242"/>
                  </a:lnTo>
                  <a:lnTo>
                    <a:pt x="328" y="234"/>
                  </a:lnTo>
                  <a:lnTo>
                    <a:pt x="328" y="226"/>
                  </a:lnTo>
                  <a:lnTo>
                    <a:pt x="328" y="226"/>
                  </a:lnTo>
                  <a:lnTo>
                    <a:pt x="330" y="230"/>
                  </a:lnTo>
                  <a:lnTo>
                    <a:pt x="332" y="236"/>
                  </a:lnTo>
                  <a:lnTo>
                    <a:pt x="332" y="240"/>
                  </a:lnTo>
                  <a:lnTo>
                    <a:pt x="330" y="245"/>
                  </a:lnTo>
                  <a:lnTo>
                    <a:pt x="330" y="245"/>
                  </a:lnTo>
                  <a:lnTo>
                    <a:pt x="335" y="243"/>
                  </a:lnTo>
                  <a:lnTo>
                    <a:pt x="338" y="240"/>
                  </a:lnTo>
                  <a:lnTo>
                    <a:pt x="340" y="238"/>
                  </a:lnTo>
                  <a:lnTo>
                    <a:pt x="340" y="238"/>
                  </a:lnTo>
                  <a:lnTo>
                    <a:pt x="341" y="230"/>
                  </a:lnTo>
                  <a:lnTo>
                    <a:pt x="341" y="221"/>
                  </a:lnTo>
                  <a:lnTo>
                    <a:pt x="339" y="215"/>
                  </a:lnTo>
                  <a:lnTo>
                    <a:pt x="338" y="210"/>
                  </a:lnTo>
                  <a:lnTo>
                    <a:pt x="338" y="210"/>
                  </a:lnTo>
                  <a:lnTo>
                    <a:pt x="336" y="205"/>
                  </a:lnTo>
                  <a:lnTo>
                    <a:pt x="338" y="200"/>
                  </a:lnTo>
                  <a:lnTo>
                    <a:pt x="341" y="195"/>
                  </a:lnTo>
                  <a:lnTo>
                    <a:pt x="345" y="193"/>
                  </a:lnTo>
                  <a:lnTo>
                    <a:pt x="345" y="193"/>
                  </a:lnTo>
                  <a:lnTo>
                    <a:pt x="357" y="199"/>
                  </a:lnTo>
                  <a:lnTo>
                    <a:pt x="357" y="199"/>
                  </a:lnTo>
                  <a:lnTo>
                    <a:pt x="362" y="203"/>
                  </a:lnTo>
                  <a:lnTo>
                    <a:pt x="369" y="209"/>
                  </a:lnTo>
                  <a:lnTo>
                    <a:pt x="377" y="217"/>
                  </a:lnTo>
                  <a:lnTo>
                    <a:pt x="381" y="222"/>
                  </a:lnTo>
                  <a:lnTo>
                    <a:pt x="383" y="228"/>
                  </a:lnTo>
                  <a:lnTo>
                    <a:pt x="383" y="228"/>
                  </a:lnTo>
                  <a:lnTo>
                    <a:pt x="387" y="236"/>
                  </a:lnTo>
                  <a:lnTo>
                    <a:pt x="388" y="243"/>
                  </a:lnTo>
                  <a:lnTo>
                    <a:pt x="388" y="249"/>
                  </a:lnTo>
                  <a:lnTo>
                    <a:pt x="388" y="255"/>
                  </a:lnTo>
                  <a:lnTo>
                    <a:pt x="385" y="264"/>
                  </a:lnTo>
                  <a:lnTo>
                    <a:pt x="383" y="269"/>
                  </a:lnTo>
                  <a:lnTo>
                    <a:pt x="383" y="269"/>
                  </a:lnTo>
                  <a:lnTo>
                    <a:pt x="378" y="275"/>
                  </a:lnTo>
                  <a:lnTo>
                    <a:pt x="373" y="281"/>
                  </a:lnTo>
                  <a:lnTo>
                    <a:pt x="366" y="284"/>
                  </a:lnTo>
                  <a:lnTo>
                    <a:pt x="357" y="286"/>
                  </a:lnTo>
                  <a:lnTo>
                    <a:pt x="357" y="286"/>
                  </a:lnTo>
                  <a:lnTo>
                    <a:pt x="356" y="286"/>
                  </a:lnTo>
                  <a:lnTo>
                    <a:pt x="356" y="286"/>
                  </a:lnTo>
                  <a:lnTo>
                    <a:pt x="346" y="286"/>
                  </a:lnTo>
                  <a:lnTo>
                    <a:pt x="346" y="286"/>
                  </a:lnTo>
                  <a:lnTo>
                    <a:pt x="338" y="283"/>
                  </a:lnTo>
                  <a:lnTo>
                    <a:pt x="338" y="283"/>
                  </a:lnTo>
                  <a:lnTo>
                    <a:pt x="330" y="281"/>
                  </a:lnTo>
                  <a:lnTo>
                    <a:pt x="330" y="281"/>
                  </a:lnTo>
                  <a:lnTo>
                    <a:pt x="323" y="277"/>
                  </a:lnTo>
                  <a:lnTo>
                    <a:pt x="312" y="270"/>
                  </a:lnTo>
                  <a:lnTo>
                    <a:pt x="300" y="261"/>
                  </a:lnTo>
                  <a:lnTo>
                    <a:pt x="288" y="249"/>
                  </a:lnTo>
                  <a:lnTo>
                    <a:pt x="288" y="249"/>
                  </a:lnTo>
                  <a:lnTo>
                    <a:pt x="272" y="230"/>
                  </a:lnTo>
                  <a:lnTo>
                    <a:pt x="261" y="216"/>
                  </a:lnTo>
                  <a:lnTo>
                    <a:pt x="261" y="216"/>
                  </a:lnTo>
                  <a:lnTo>
                    <a:pt x="267" y="219"/>
                  </a:lnTo>
                  <a:lnTo>
                    <a:pt x="272" y="219"/>
                  </a:lnTo>
                  <a:lnTo>
                    <a:pt x="278" y="219"/>
                  </a:lnTo>
                  <a:lnTo>
                    <a:pt x="278" y="219"/>
                  </a:lnTo>
                  <a:lnTo>
                    <a:pt x="279" y="208"/>
                  </a:lnTo>
                  <a:lnTo>
                    <a:pt x="279" y="197"/>
                  </a:lnTo>
                  <a:lnTo>
                    <a:pt x="279" y="197"/>
                  </a:lnTo>
                  <a:lnTo>
                    <a:pt x="279" y="187"/>
                  </a:lnTo>
                  <a:lnTo>
                    <a:pt x="279" y="187"/>
                  </a:lnTo>
                  <a:lnTo>
                    <a:pt x="275" y="187"/>
                  </a:lnTo>
                  <a:lnTo>
                    <a:pt x="267" y="184"/>
                  </a:lnTo>
                  <a:lnTo>
                    <a:pt x="263" y="183"/>
                  </a:lnTo>
                  <a:lnTo>
                    <a:pt x="258" y="181"/>
                  </a:lnTo>
                  <a:lnTo>
                    <a:pt x="254" y="178"/>
                  </a:lnTo>
                  <a:lnTo>
                    <a:pt x="252" y="175"/>
                  </a:lnTo>
                  <a:lnTo>
                    <a:pt x="252" y="175"/>
                  </a:lnTo>
                  <a:lnTo>
                    <a:pt x="256" y="176"/>
                  </a:lnTo>
                  <a:lnTo>
                    <a:pt x="259" y="177"/>
                  </a:lnTo>
                  <a:lnTo>
                    <a:pt x="264" y="178"/>
                  </a:lnTo>
                  <a:lnTo>
                    <a:pt x="264" y="178"/>
                  </a:lnTo>
                  <a:lnTo>
                    <a:pt x="275" y="177"/>
                  </a:lnTo>
                  <a:lnTo>
                    <a:pt x="280" y="177"/>
                  </a:lnTo>
                  <a:lnTo>
                    <a:pt x="280" y="177"/>
                  </a:lnTo>
                  <a:lnTo>
                    <a:pt x="281" y="166"/>
                  </a:lnTo>
                  <a:lnTo>
                    <a:pt x="281" y="156"/>
                  </a:lnTo>
                  <a:lnTo>
                    <a:pt x="281" y="156"/>
                  </a:lnTo>
                  <a:lnTo>
                    <a:pt x="281" y="146"/>
                  </a:lnTo>
                  <a:lnTo>
                    <a:pt x="281" y="146"/>
                  </a:lnTo>
                  <a:lnTo>
                    <a:pt x="274" y="146"/>
                  </a:lnTo>
                  <a:lnTo>
                    <a:pt x="265" y="145"/>
                  </a:lnTo>
                  <a:lnTo>
                    <a:pt x="265" y="145"/>
                  </a:lnTo>
                  <a:lnTo>
                    <a:pt x="257" y="142"/>
                  </a:lnTo>
                  <a:lnTo>
                    <a:pt x="253" y="139"/>
                  </a:lnTo>
                  <a:lnTo>
                    <a:pt x="251" y="136"/>
                  </a:lnTo>
                  <a:lnTo>
                    <a:pt x="251" y="136"/>
                  </a:lnTo>
                  <a:lnTo>
                    <a:pt x="254" y="137"/>
                  </a:lnTo>
                  <a:lnTo>
                    <a:pt x="264" y="139"/>
                  </a:lnTo>
                  <a:lnTo>
                    <a:pt x="264" y="139"/>
                  </a:lnTo>
                  <a:lnTo>
                    <a:pt x="270" y="139"/>
                  </a:lnTo>
                  <a:lnTo>
                    <a:pt x="277" y="138"/>
                  </a:lnTo>
                  <a:lnTo>
                    <a:pt x="281" y="138"/>
                  </a:lnTo>
                  <a:lnTo>
                    <a:pt x="283" y="137"/>
                  </a:lnTo>
                  <a:lnTo>
                    <a:pt x="283" y="137"/>
                  </a:lnTo>
                  <a:lnTo>
                    <a:pt x="283" y="117"/>
                  </a:lnTo>
                  <a:lnTo>
                    <a:pt x="283" y="117"/>
                  </a:lnTo>
                  <a:lnTo>
                    <a:pt x="284" y="112"/>
                  </a:lnTo>
                  <a:lnTo>
                    <a:pt x="284" y="106"/>
                  </a:lnTo>
                  <a:lnTo>
                    <a:pt x="284" y="106"/>
                  </a:lnTo>
                  <a:lnTo>
                    <a:pt x="280" y="106"/>
                  </a:lnTo>
                  <a:lnTo>
                    <a:pt x="273" y="105"/>
                  </a:lnTo>
                  <a:lnTo>
                    <a:pt x="264" y="101"/>
                  </a:lnTo>
                  <a:lnTo>
                    <a:pt x="261" y="99"/>
                  </a:lnTo>
                  <a:lnTo>
                    <a:pt x="256" y="95"/>
                  </a:lnTo>
                  <a:lnTo>
                    <a:pt x="256" y="95"/>
                  </a:lnTo>
                  <a:lnTo>
                    <a:pt x="254" y="93"/>
                  </a:lnTo>
                  <a:lnTo>
                    <a:pt x="254" y="90"/>
                  </a:lnTo>
                  <a:lnTo>
                    <a:pt x="256" y="85"/>
                  </a:lnTo>
                  <a:lnTo>
                    <a:pt x="256" y="85"/>
                  </a:lnTo>
                  <a:lnTo>
                    <a:pt x="234" y="76"/>
                  </a:lnTo>
                  <a:lnTo>
                    <a:pt x="234" y="76"/>
                  </a:lnTo>
                  <a:lnTo>
                    <a:pt x="236" y="73"/>
                  </a:lnTo>
                  <a:lnTo>
                    <a:pt x="239" y="70"/>
                  </a:lnTo>
                  <a:lnTo>
                    <a:pt x="239" y="67"/>
                  </a:lnTo>
                  <a:lnTo>
                    <a:pt x="239" y="67"/>
                  </a:lnTo>
                  <a:lnTo>
                    <a:pt x="237" y="63"/>
                  </a:lnTo>
                  <a:lnTo>
                    <a:pt x="234" y="61"/>
                  </a:lnTo>
                  <a:lnTo>
                    <a:pt x="230" y="60"/>
                  </a:lnTo>
                  <a:lnTo>
                    <a:pt x="225" y="60"/>
                  </a:lnTo>
                  <a:lnTo>
                    <a:pt x="225" y="60"/>
                  </a:lnTo>
                  <a:lnTo>
                    <a:pt x="220" y="61"/>
                  </a:lnTo>
                  <a:lnTo>
                    <a:pt x="218" y="63"/>
                  </a:lnTo>
                  <a:lnTo>
                    <a:pt x="214" y="67"/>
                  </a:lnTo>
                  <a:lnTo>
                    <a:pt x="187" y="55"/>
                  </a:lnTo>
                  <a:lnTo>
                    <a:pt x="165" y="77"/>
                  </a:lnTo>
                  <a:lnTo>
                    <a:pt x="165" y="77"/>
                  </a:lnTo>
                  <a:lnTo>
                    <a:pt x="164" y="78"/>
                  </a:lnTo>
                  <a:lnTo>
                    <a:pt x="164" y="81"/>
                  </a:lnTo>
                  <a:lnTo>
                    <a:pt x="164" y="83"/>
                  </a:lnTo>
                  <a:lnTo>
                    <a:pt x="164" y="83"/>
                  </a:lnTo>
                  <a:lnTo>
                    <a:pt x="164" y="84"/>
                  </a:lnTo>
                  <a:lnTo>
                    <a:pt x="163" y="85"/>
                  </a:lnTo>
                  <a:lnTo>
                    <a:pt x="163" y="85"/>
                  </a:lnTo>
                  <a:lnTo>
                    <a:pt x="157" y="93"/>
                  </a:lnTo>
                  <a:lnTo>
                    <a:pt x="157" y="93"/>
                  </a:lnTo>
                  <a:lnTo>
                    <a:pt x="153" y="99"/>
                  </a:lnTo>
                  <a:lnTo>
                    <a:pt x="153" y="99"/>
                  </a:lnTo>
                  <a:lnTo>
                    <a:pt x="150" y="104"/>
                  </a:lnTo>
                  <a:lnTo>
                    <a:pt x="149" y="107"/>
                  </a:lnTo>
                  <a:lnTo>
                    <a:pt x="149" y="107"/>
                  </a:lnTo>
                  <a:lnTo>
                    <a:pt x="148" y="109"/>
                  </a:lnTo>
                  <a:lnTo>
                    <a:pt x="148" y="111"/>
                  </a:lnTo>
                  <a:lnTo>
                    <a:pt x="150" y="116"/>
                  </a:lnTo>
                  <a:lnTo>
                    <a:pt x="157" y="121"/>
                  </a:lnTo>
                  <a:lnTo>
                    <a:pt x="157" y="122"/>
                  </a:lnTo>
                  <a:lnTo>
                    <a:pt x="157" y="122"/>
                  </a:lnTo>
                  <a:lnTo>
                    <a:pt x="158" y="121"/>
                  </a:lnTo>
                  <a:lnTo>
                    <a:pt x="159" y="121"/>
                  </a:lnTo>
                  <a:lnTo>
                    <a:pt x="159" y="121"/>
                  </a:lnTo>
                  <a:lnTo>
                    <a:pt x="163" y="125"/>
                  </a:lnTo>
                  <a:lnTo>
                    <a:pt x="163" y="125"/>
                  </a:lnTo>
                  <a:lnTo>
                    <a:pt x="164" y="122"/>
                  </a:lnTo>
                  <a:lnTo>
                    <a:pt x="166" y="118"/>
                  </a:lnTo>
                  <a:lnTo>
                    <a:pt x="166" y="118"/>
                  </a:lnTo>
                  <a:lnTo>
                    <a:pt x="170" y="114"/>
                  </a:lnTo>
                  <a:lnTo>
                    <a:pt x="175" y="110"/>
                  </a:lnTo>
                  <a:lnTo>
                    <a:pt x="175" y="110"/>
                  </a:lnTo>
                  <a:lnTo>
                    <a:pt x="180" y="107"/>
                  </a:lnTo>
                  <a:lnTo>
                    <a:pt x="185" y="107"/>
                  </a:lnTo>
                  <a:lnTo>
                    <a:pt x="185" y="107"/>
                  </a:lnTo>
                  <a:lnTo>
                    <a:pt x="190" y="107"/>
                  </a:lnTo>
                  <a:lnTo>
                    <a:pt x="193" y="110"/>
                  </a:lnTo>
                  <a:lnTo>
                    <a:pt x="193" y="110"/>
                  </a:lnTo>
                  <a:lnTo>
                    <a:pt x="196" y="114"/>
                  </a:lnTo>
                  <a:lnTo>
                    <a:pt x="197" y="118"/>
                  </a:lnTo>
                  <a:lnTo>
                    <a:pt x="197" y="123"/>
                  </a:lnTo>
                  <a:lnTo>
                    <a:pt x="197" y="127"/>
                  </a:lnTo>
                  <a:lnTo>
                    <a:pt x="197" y="127"/>
                  </a:lnTo>
                  <a:lnTo>
                    <a:pt x="195" y="125"/>
                  </a:lnTo>
                  <a:lnTo>
                    <a:pt x="195" y="125"/>
                  </a:lnTo>
                  <a:lnTo>
                    <a:pt x="191" y="123"/>
                  </a:lnTo>
                  <a:lnTo>
                    <a:pt x="185" y="122"/>
                  </a:lnTo>
                  <a:lnTo>
                    <a:pt x="177" y="122"/>
                  </a:lnTo>
                  <a:lnTo>
                    <a:pt x="170" y="123"/>
                  </a:lnTo>
                  <a:lnTo>
                    <a:pt x="170" y="123"/>
                  </a:lnTo>
                  <a:lnTo>
                    <a:pt x="162" y="127"/>
                  </a:lnTo>
                  <a:lnTo>
                    <a:pt x="147" y="132"/>
                  </a:lnTo>
                  <a:lnTo>
                    <a:pt x="147" y="132"/>
                  </a:lnTo>
                  <a:lnTo>
                    <a:pt x="143" y="133"/>
                  </a:lnTo>
                  <a:lnTo>
                    <a:pt x="139" y="133"/>
                  </a:lnTo>
                  <a:lnTo>
                    <a:pt x="137" y="131"/>
                  </a:lnTo>
                  <a:lnTo>
                    <a:pt x="136" y="128"/>
                  </a:lnTo>
                  <a:lnTo>
                    <a:pt x="136" y="128"/>
                  </a:lnTo>
                  <a:lnTo>
                    <a:pt x="136" y="125"/>
                  </a:lnTo>
                  <a:lnTo>
                    <a:pt x="136" y="122"/>
                  </a:lnTo>
                  <a:lnTo>
                    <a:pt x="137" y="120"/>
                  </a:lnTo>
                  <a:lnTo>
                    <a:pt x="137" y="120"/>
                  </a:lnTo>
                  <a:lnTo>
                    <a:pt x="133" y="122"/>
                  </a:lnTo>
                  <a:lnTo>
                    <a:pt x="130" y="125"/>
                  </a:lnTo>
                  <a:lnTo>
                    <a:pt x="127" y="128"/>
                  </a:lnTo>
                  <a:lnTo>
                    <a:pt x="127" y="128"/>
                  </a:lnTo>
                  <a:lnTo>
                    <a:pt x="127" y="133"/>
                  </a:lnTo>
                  <a:lnTo>
                    <a:pt x="128" y="138"/>
                  </a:lnTo>
                  <a:lnTo>
                    <a:pt x="131" y="140"/>
                  </a:lnTo>
                  <a:lnTo>
                    <a:pt x="135" y="143"/>
                  </a:lnTo>
                  <a:lnTo>
                    <a:pt x="135" y="143"/>
                  </a:lnTo>
                  <a:lnTo>
                    <a:pt x="139" y="143"/>
                  </a:lnTo>
                  <a:lnTo>
                    <a:pt x="146" y="142"/>
                  </a:lnTo>
                  <a:lnTo>
                    <a:pt x="157" y="137"/>
                  </a:lnTo>
                  <a:lnTo>
                    <a:pt x="157" y="137"/>
                  </a:lnTo>
                  <a:lnTo>
                    <a:pt x="168" y="131"/>
                  </a:lnTo>
                  <a:lnTo>
                    <a:pt x="168" y="131"/>
                  </a:lnTo>
                  <a:lnTo>
                    <a:pt x="173" y="129"/>
                  </a:lnTo>
                  <a:lnTo>
                    <a:pt x="176" y="128"/>
                  </a:lnTo>
                  <a:lnTo>
                    <a:pt x="181" y="129"/>
                  </a:lnTo>
                  <a:lnTo>
                    <a:pt x="186" y="131"/>
                  </a:lnTo>
                  <a:lnTo>
                    <a:pt x="186" y="131"/>
                  </a:lnTo>
                  <a:lnTo>
                    <a:pt x="191" y="134"/>
                  </a:lnTo>
                  <a:lnTo>
                    <a:pt x="193" y="136"/>
                  </a:lnTo>
                  <a:lnTo>
                    <a:pt x="193" y="136"/>
                  </a:lnTo>
                  <a:lnTo>
                    <a:pt x="191" y="139"/>
                  </a:lnTo>
                  <a:lnTo>
                    <a:pt x="188" y="142"/>
                  </a:lnTo>
                  <a:lnTo>
                    <a:pt x="184" y="142"/>
                  </a:lnTo>
                  <a:lnTo>
                    <a:pt x="184" y="142"/>
                  </a:lnTo>
                  <a:lnTo>
                    <a:pt x="179" y="142"/>
                  </a:lnTo>
                  <a:lnTo>
                    <a:pt x="175" y="140"/>
                  </a:lnTo>
                  <a:lnTo>
                    <a:pt x="171" y="138"/>
                  </a:lnTo>
                  <a:lnTo>
                    <a:pt x="170" y="136"/>
                  </a:lnTo>
                  <a:lnTo>
                    <a:pt x="170" y="136"/>
                  </a:lnTo>
                  <a:lnTo>
                    <a:pt x="168" y="140"/>
                  </a:lnTo>
                  <a:lnTo>
                    <a:pt x="168" y="140"/>
                  </a:lnTo>
                  <a:lnTo>
                    <a:pt x="166" y="143"/>
                  </a:lnTo>
                  <a:lnTo>
                    <a:pt x="166" y="145"/>
                  </a:lnTo>
                  <a:lnTo>
                    <a:pt x="168" y="146"/>
                  </a:lnTo>
                  <a:lnTo>
                    <a:pt x="166" y="149"/>
                  </a:lnTo>
                  <a:lnTo>
                    <a:pt x="166" y="149"/>
                  </a:lnTo>
                  <a:lnTo>
                    <a:pt x="165" y="150"/>
                  </a:lnTo>
                  <a:lnTo>
                    <a:pt x="164" y="153"/>
                  </a:lnTo>
                  <a:lnTo>
                    <a:pt x="159" y="156"/>
                  </a:lnTo>
                  <a:lnTo>
                    <a:pt x="159" y="156"/>
                  </a:lnTo>
                  <a:lnTo>
                    <a:pt x="152" y="160"/>
                  </a:lnTo>
                  <a:lnTo>
                    <a:pt x="147" y="161"/>
                  </a:lnTo>
                  <a:lnTo>
                    <a:pt x="147" y="161"/>
                  </a:lnTo>
                  <a:lnTo>
                    <a:pt x="152" y="172"/>
                  </a:lnTo>
                  <a:lnTo>
                    <a:pt x="152" y="172"/>
                  </a:lnTo>
                  <a:lnTo>
                    <a:pt x="155" y="179"/>
                  </a:lnTo>
                  <a:lnTo>
                    <a:pt x="158" y="184"/>
                  </a:lnTo>
                  <a:lnTo>
                    <a:pt x="160" y="188"/>
                  </a:lnTo>
                  <a:lnTo>
                    <a:pt x="160" y="188"/>
                  </a:lnTo>
                  <a:lnTo>
                    <a:pt x="165" y="187"/>
                  </a:lnTo>
                  <a:lnTo>
                    <a:pt x="174" y="183"/>
                  </a:lnTo>
                  <a:lnTo>
                    <a:pt x="174" y="183"/>
                  </a:lnTo>
                  <a:lnTo>
                    <a:pt x="180" y="178"/>
                  </a:lnTo>
                  <a:lnTo>
                    <a:pt x="184" y="173"/>
                  </a:lnTo>
                  <a:lnTo>
                    <a:pt x="184" y="173"/>
                  </a:lnTo>
                  <a:lnTo>
                    <a:pt x="179" y="184"/>
                  </a:lnTo>
                  <a:lnTo>
                    <a:pt x="175" y="190"/>
                  </a:lnTo>
                  <a:lnTo>
                    <a:pt x="170" y="195"/>
                  </a:lnTo>
                  <a:lnTo>
                    <a:pt x="166" y="199"/>
                  </a:lnTo>
                  <a:lnTo>
                    <a:pt x="166" y="199"/>
                  </a:lnTo>
                  <a:lnTo>
                    <a:pt x="150" y="210"/>
                  </a:lnTo>
                  <a:lnTo>
                    <a:pt x="128" y="222"/>
                  </a:lnTo>
                  <a:lnTo>
                    <a:pt x="115" y="230"/>
                  </a:lnTo>
                  <a:lnTo>
                    <a:pt x="103" y="234"/>
                  </a:lnTo>
                  <a:lnTo>
                    <a:pt x="89" y="239"/>
                  </a:lnTo>
                  <a:lnTo>
                    <a:pt x="76" y="242"/>
                  </a:lnTo>
                  <a:lnTo>
                    <a:pt x="76" y="242"/>
                  </a:lnTo>
                  <a:lnTo>
                    <a:pt x="72" y="240"/>
                  </a:lnTo>
                  <a:lnTo>
                    <a:pt x="67" y="239"/>
                  </a:lnTo>
                  <a:lnTo>
                    <a:pt x="59" y="233"/>
                  </a:lnTo>
                  <a:lnTo>
                    <a:pt x="50" y="227"/>
                  </a:lnTo>
                  <a:lnTo>
                    <a:pt x="45" y="221"/>
                  </a:lnTo>
                  <a:lnTo>
                    <a:pt x="45" y="221"/>
                  </a:lnTo>
                  <a:lnTo>
                    <a:pt x="44" y="221"/>
                  </a:lnTo>
                  <a:lnTo>
                    <a:pt x="42" y="220"/>
                  </a:lnTo>
                  <a:lnTo>
                    <a:pt x="39" y="221"/>
                  </a:lnTo>
                  <a:lnTo>
                    <a:pt x="35" y="223"/>
                  </a:lnTo>
                  <a:lnTo>
                    <a:pt x="35" y="223"/>
                  </a:lnTo>
                  <a:lnTo>
                    <a:pt x="33" y="223"/>
                  </a:lnTo>
                  <a:lnTo>
                    <a:pt x="28" y="223"/>
                  </a:lnTo>
                  <a:lnTo>
                    <a:pt x="21" y="225"/>
                  </a:lnTo>
                  <a:lnTo>
                    <a:pt x="18" y="227"/>
                  </a:lnTo>
                  <a:lnTo>
                    <a:pt x="16" y="230"/>
                  </a:lnTo>
                  <a:lnTo>
                    <a:pt x="16" y="230"/>
                  </a:lnTo>
                  <a:lnTo>
                    <a:pt x="16" y="231"/>
                  </a:lnTo>
                  <a:lnTo>
                    <a:pt x="20" y="231"/>
                  </a:lnTo>
                  <a:lnTo>
                    <a:pt x="23" y="230"/>
                  </a:lnTo>
                  <a:lnTo>
                    <a:pt x="28" y="231"/>
                  </a:lnTo>
                  <a:lnTo>
                    <a:pt x="28" y="231"/>
                  </a:lnTo>
                  <a:lnTo>
                    <a:pt x="29" y="232"/>
                  </a:lnTo>
                  <a:lnTo>
                    <a:pt x="28" y="233"/>
                  </a:lnTo>
                  <a:lnTo>
                    <a:pt x="27" y="234"/>
                  </a:lnTo>
                  <a:lnTo>
                    <a:pt x="27" y="237"/>
                  </a:lnTo>
                  <a:lnTo>
                    <a:pt x="27" y="237"/>
                  </a:lnTo>
                  <a:lnTo>
                    <a:pt x="27" y="238"/>
                  </a:lnTo>
                  <a:lnTo>
                    <a:pt x="29" y="240"/>
                  </a:lnTo>
                  <a:lnTo>
                    <a:pt x="35" y="243"/>
                  </a:lnTo>
                  <a:lnTo>
                    <a:pt x="48" y="248"/>
                  </a:lnTo>
                  <a:lnTo>
                    <a:pt x="48" y="248"/>
                  </a:lnTo>
                  <a:lnTo>
                    <a:pt x="49" y="249"/>
                  </a:lnTo>
                  <a:lnTo>
                    <a:pt x="49" y="250"/>
                  </a:lnTo>
                  <a:lnTo>
                    <a:pt x="49" y="250"/>
                  </a:lnTo>
                  <a:lnTo>
                    <a:pt x="40" y="249"/>
                  </a:lnTo>
                  <a:lnTo>
                    <a:pt x="34" y="247"/>
                  </a:lnTo>
                  <a:lnTo>
                    <a:pt x="26" y="243"/>
                  </a:lnTo>
                  <a:lnTo>
                    <a:pt x="26" y="243"/>
                  </a:lnTo>
                  <a:lnTo>
                    <a:pt x="20" y="242"/>
                  </a:lnTo>
                  <a:lnTo>
                    <a:pt x="16" y="242"/>
                  </a:lnTo>
                  <a:lnTo>
                    <a:pt x="15" y="244"/>
                  </a:lnTo>
                  <a:lnTo>
                    <a:pt x="13" y="247"/>
                  </a:lnTo>
                  <a:lnTo>
                    <a:pt x="13" y="247"/>
                  </a:lnTo>
                  <a:lnTo>
                    <a:pt x="12" y="248"/>
                  </a:lnTo>
                  <a:lnTo>
                    <a:pt x="11" y="248"/>
                  </a:lnTo>
                  <a:lnTo>
                    <a:pt x="7" y="250"/>
                  </a:lnTo>
                  <a:lnTo>
                    <a:pt x="5" y="251"/>
                  </a:lnTo>
                  <a:lnTo>
                    <a:pt x="2" y="255"/>
                  </a:lnTo>
                  <a:lnTo>
                    <a:pt x="1" y="259"/>
                  </a:lnTo>
                  <a:lnTo>
                    <a:pt x="0" y="265"/>
                  </a:lnTo>
                  <a:lnTo>
                    <a:pt x="0" y="265"/>
                  </a:lnTo>
                  <a:lnTo>
                    <a:pt x="2" y="264"/>
                  </a:lnTo>
                  <a:lnTo>
                    <a:pt x="6" y="260"/>
                  </a:lnTo>
                  <a:lnTo>
                    <a:pt x="10" y="258"/>
                  </a:lnTo>
                  <a:lnTo>
                    <a:pt x="12" y="256"/>
                  </a:lnTo>
                  <a:lnTo>
                    <a:pt x="12" y="258"/>
                  </a:lnTo>
                  <a:lnTo>
                    <a:pt x="12" y="258"/>
                  </a:lnTo>
                  <a:lnTo>
                    <a:pt x="15" y="262"/>
                  </a:lnTo>
                  <a:lnTo>
                    <a:pt x="18" y="265"/>
                  </a:lnTo>
                  <a:lnTo>
                    <a:pt x="23" y="265"/>
                  </a:lnTo>
                  <a:lnTo>
                    <a:pt x="28" y="265"/>
                  </a:lnTo>
                  <a:lnTo>
                    <a:pt x="39" y="264"/>
                  </a:lnTo>
                  <a:lnTo>
                    <a:pt x="44" y="264"/>
                  </a:lnTo>
                  <a:lnTo>
                    <a:pt x="46" y="264"/>
                  </a:lnTo>
                  <a:lnTo>
                    <a:pt x="46" y="264"/>
                  </a:lnTo>
                  <a:lnTo>
                    <a:pt x="46" y="265"/>
                  </a:lnTo>
                  <a:lnTo>
                    <a:pt x="46" y="265"/>
                  </a:lnTo>
                  <a:lnTo>
                    <a:pt x="44" y="266"/>
                  </a:lnTo>
                  <a:lnTo>
                    <a:pt x="35" y="267"/>
                  </a:lnTo>
                  <a:lnTo>
                    <a:pt x="31" y="269"/>
                  </a:lnTo>
                  <a:lnTo>
                    <a:pt x="26" y="271"/>
                  </a:lnTo>
                  <a:lnTo>
                    <a:pt x="24" y="272"/>
                  </a:lnTo>
                  <a:lnTo>
                    <a:pt x="23" y="275"/>
                  </a:lnTo>
                  <a:lnTo>
                    <a:pt x="24" y="276"/>
                  </a:lnTo>
                  <a:lnTo>
                    <a:pt x="24" y="276"/>
                  </a:lnTo>
                  <a:lnTo>
                    <a:pt x="22" y="278"/>
                  </a:lnTo>
                  <a:lnTo>
                    <a:pt x="20" y="283"/>
                  </a:lnTo>
                  <a:lnTo>
                    <a:pt x="18" y="286"/>
                  </a:lnTo>
                  <a:lnTo>
                    <a:pt x="18" y="289"/>
                  </a:lnTo>
                  <a:lnTo>
                    <a:pt x="20" y="293"/>
                  </a:lnTo>
                  <a:lnTo>
                    <a:pt x="23" y="298"/>
                  </a:lnTo>
                  <a:lnTo>
                    <a:pt x="23" y="298"/>
                  </a:lnTo>
                  <a:lnTo>
                    <a:pt x="24" y="291"/>
                  </a:lnTo>
                  <a:lnTo>
                    <a:pt x="27" y="287"/>
                  </a:lnTo>
                  <a:lnTo>
                    <a:pt x="28" y="286"/>
                  </a:lnTo>
                  <a:lnTo>
                    <a:pt x="31" y="286"/>
                  </a:lnTo>
                  <a:lnTo>
                    <a:pt x="31" y="286"/>
                  </a:lnTo>
                  <a:lnTo>
                    <a:pt x="35" y="286"/>
                  </a:lnTo>
                  <a:lnTo>
                    <a:pt x="39" y="288"/>
                  </a:lnTo>
                  <a:lnTo>
                    <a:pt x="43" y="288"/>
                  </a:lnTo>
                  <a:lnTo>
                    <a:pt x="48" y="286"/>
                  </a:lnTo>
                  <a:lnTo>
                    <a:pt x="48" y="286"/>
                  </a:lnTo>
                  <a:lnTo>
                    <a:pt x="53" y="282"/>
                  </a:lnTo>
                  <a:lnTo>
                    <a:pt x="56" y="280"/>
                  </a:lnTo>
                  <a:lnTo>
                    <a:pt x="64" y="277"/>
                  </a:lnTo>
                  <a:lnTo>
                    <a:pt x="64" y="277"/>
                  </a:lnTo>
                  <a:lnTo>
                    <a:pt x="64" y="280"/>
                  </a:lnTo>
                  <a:lnTo>
                    <a:pt x="66" y="283"/>
                  </a:lnTo>
                  <a:lnTo>
                    <a:pt x="66" y="283"/>
                  </a:lnTo>
                  <a:lnTo>
                    <a:pt x="69" y="284"/>
                  </a:lnTo>
                  <a:lnTo>
                    <a:pt x="70" y="286"/>
                  </a:lnTo>
                  <a:lnTo>
                    <a:pt x="70" y="286"/>
                  </a:lnTo>
                  <a:lnTo>
                    <a:pt x="70" y="286"/>
                  </a:lnTo>
                  <a:lnTo>
                    <a:pt x="69" y="289"/>
                  </a:lnTo>
                  <a:lnTo>
                    <a:pt x="66" y="293"/>
                  </a:lnTo>
                  <a:lnTo>
                    <a:pt x="64" y="295"/>
                  </a:lnTo>
                  <a:lnTo>
                    <a:pt x="64" y="295"/>
                  </a:lnTo>
                  <a:lnTo>
                    <a:pt x="65" y="295"/>
                  </a:lnTo>
                  <a:lnTo>
                    <a:pt x="69" y="295"/>
                  </a:lnTo>
                  <a:lnTo>
                    <a:pt x="72" y="294"/>
                  </a:lnTo>
                  <a:lnTo>
                    <a:pt x="75" y="292"/>
                  </a:lnTo>
                  <a:lnTo>
                    <a:pt x="77" y="288"/>
                  </a:lnTo>
                  <a:lnTo>
                    <a:pt x="77" y="288"/>
                  </a:lnTo>
                  <a:lnTo>
                    <a:pt x="78" y="287"/>
                  </a:lnTo>
                  <a:lnTo>
                    <a:pt x="80" y="287"/>
                  </a:lnTo>
                  <a:lnTo>
                    <a:pt x="83" y="287"/>
                  </a:lnTo>
                  <a:lnTo>
                    <a:pt x="83" y="287"/>
                  </a:lnTo>
                  <a:lnTo>
                    <a:pt x="86" y="286"/>
                  </a:lnTo>
                  <a:lnTo>
                    <a:pt x="87" y="284"/>
                  </a:lnTo>
                  <a:lnTo>
                    <a:pt x="87" y="281"/>
                  </a:lnTo>
                  <a:lnTo>
                    <a:pt x="87" y="277"/>
                  </a:lnTo>
                  <a:lnTo>
                    <a:pt x="87" y="275"/>
                  </a:lnTo>
                  <a:lnTo>
                    <a:pt x="88" y="273"/>
                  </a:lnTo>
                  <a:lnTo>
                    <a:pt x="88" y="273"/>
                  </a:lnTo>
                  <a:lnTo>
                    <a:pt x="93" y="270"/>
                  </a:lnTo>
                  <a:lnTo>
                    <a:pt x="98" y="266"/>
                  </a:lnTo>
                  <a:lnTo>
                    <a:pt x="109" y="261"/>
                  </a:lnTo>
                  <a:lnTo>
                    <a:pt x="109" y="261"/>
                  </a:lnTo>
                  <a:lnTo>
                    <a:pt x="108" y="266"/>
                  </a:lnTo>
                  <a:lnTo>
                    <a:pt x="108" y="271"/>
                  </a:lnTo>
                  <a:lnTo>
                    <a:pt x="110" y="277"/>
                  </a:lnTo>
                  <a:lnTo>
                    <a:pt x="137" y="270"/>
                  </a:lnTo>
                  <a:lnTo>
                    <a:pt x="137" y="270"/>
                  </a:lnTo>
                  <a:lnTo>
                    <a:pt x="136" y="264"/>
                  </a:lnTo>
                  <a:lnTo>
                    <a:pt x="137" y="259"/>
                  </a:lnTo>
                  <a:lnTo>
                    <a:pt x="141" y="253"/>
                  </a:lnTo>
                  <a:lnTo>
                    <a:pt x="144" y="247"/>
                  </a:lnTo>
                  <a:lnTo>
                    <a:pt x="144" y="247"/>
                  </a:lnTo>
                  <a:lnTo>
                    <a:pt x="144" y="249"/>
                  </a:lnTo>
                  <a:lnTo>
                    <a:pt x="143" y="255"/>
                  </a:lnTo>
                  <a:lnTo>
                    <a:pt x="143" y="262"/>
                  </a:lnTo>
                  <a:lnTo>
                    <a:pt x="143" y="266"/>
                  </a:lnTo>
                  <a:lnTo>
                    <a:pt x="144" y="267"/>
                  </a:lnTo>
                  <a:lnTo>
                    <a:pt x="171" y="261"/>
                  </a:lnTo>
                  <a:lnTo>
                    <a:pt x="171" y="261"/>
                  </a:lnTo>
                  <a:lnTo>
                    <a:pt x="170" y="258"/>
                  </a:lnTo>
                  <a:lnTo>
                    <a:pt x="170" y="253"/>
                  </a:lnTo>
                  <a:lnTo>
                    <a:pt x="173" y="244"/>
                  </a:lnTo>
                  <a:lnTo>
                    <a:pt x="173" y="244"/>
                  </a:lnTo>
                  <a:lnTo>
                    <a:pt x="175" y="254"/>
                  </a:lnTo>
                  <a:lnTo>
                    <a:pt x="180" y="262"/>
                  </a:lnTo>
                  <a:lnTo>
                    <a:pt x="186" y="270"/>
                  </a:lnTo>
                  <a:lnTo>
                    <a:pt x="190" y="272"/>
                  </a:lnTo>
                  <a:lnTo>
                    <a:pt x="193" y="275"/>
                  </a:lnTo>
                  <a:lnTo>
                    <a:pt x="193" y="275"/>
                  </a:lnTo>
                  <a:lnTo>
                    <a:pt x="208" y="281"/>
                  </a:lnTo>
                  <a:lnTo>
                    <a:pt x="224" y="286"/>
                  </a:lnTo>
                  <a:lnTo>
                    <a:pt x="262" y="297"/>
                  </a:lnTo>
                  <a:lnTo>
                    <a:pt x="262" y="297"/>
                  </a:lnTo>
                  <a:lnTo>
                    <a:pt x="273" y="300"/>
                  </a:lnTo>
                  <a:lnTo>
                    <a:pt x="281" y="304"/>
                  </a:lnTo>
                  <a:lnTo>
                    <a:pt x="281" y="304"/>
                  </a:lnTo>
                  <a:lnTo>
                    <a:pt x="284" y="305"/>
                  </a:lnTo>
                  <a:lnTo>
                    <a:pt x="284" y="306"/>
                  </a:lnTo>
                  <a:lnTo>
                    <a:pt x="283" y="310"/>
                  </a:lnTo>
                  <a:lnTo>
                    <a:pt x="279" y="313"/>
                  </a:lnTo>
                  <a:lnTo>
                    <a:pt x="279" y="313"/>
                  </a:lnTo>
                  <a:lnTo>
                    <a:pt x="284" y="316"/>
                  </a:lnTo>
                  <a:lnTo>
                    <a:pt x="294" y="322"/>
                  </a:lnTo>
                  <a:lnTo>
                    <a:pt x="294" y="322"/>
                  </a:lnTo>
                  <a:lnTo>
                    <a:pt x="300" y="328"/>
                  </a:lnTo>
                  <a:lnTo>
                    <a:pt x="303" y="336"/>
                  </a:lnTo>
                  <a:lnTo>
                    <a:pt x="307" y="345"/>
                  </a:lnTo>
                  <a:lnTo>
                    <a:pt x="310" y="355"/>
                  </a:lnTo>
                  <a:lnTo>
                    <a:pt x="310" y="355"/>
                  </a:lnTo>
                  <a:lnTo>
                    <a:pt x="312" y="364"/>
                  </a:lnTo>
                  <a:lnTo>
                    <a:pt x="312" y="372"/>
                  </a:lnTo>
                  <a:lnTo>
                    <a:pt x="312" y="380"/>
                  </a:lnTo>
                  <a:lnTo>
                    <a:pt x="312" y="383"/>
                  </a:lnTo>
                  <a:lnTo>
                    <a:pt x="311" y="385"/>
                  </a:lnTo>
                  <a:lnTo>
                    <a:pt x="311" y="385"/>
                  </a:lnTo>
                  <a:lnTo>
                    <a:pt x="308" y="387"/>
                  </a:lnTo>
                  <a:lnTo>
                    <a:pt x="306" y="388"/>
                  </a:lnTo>
                  <a:lnTo>
                    <a:pt x="302" y="389"/>
                  </a:lnTo>
                  <a:lnTo>
                    <a:pt x="295" y="392"/>
                  </a:lnTo>
                  <a:lnTo>
                    <a:pt x="297" y="402"/>
                  </a:lnTo>
                  <a:lnTo>
                    <a:pt x="297" y="402"/>
                  </a:lnTo>
                  <a:lnTo>
                    <a:pt x="302" y="402"/>
                  </a:lnTo>
                  <a:lnTo>
                    <a:pt x="307" y="400"/>
                  </a:lnTo>
                  <a:lnTo>
                    <a:pt x="312" y="399"/>
                  </a:lnTo>
                  <a:lnTo>
                    <a:pt x="312" y="399"/>
                  </a:lnTo>
                  <a:lnTo>
                    <a:pt x="311" y="400"/>
                  </a:lnTo>
                  <a:lnTo>
                    <a:pt x="311" y="400"/>
                  </a:lnTo>
                  <a:lnTo>
                    <a:pt x="307" y="407"/>
                  </a:lnTo>
                  <a:lnTo>
                    <a:pt x="306" y="411"/>
                  </a:lnTo>
                  <a:lnTo>
                    <a:pt x="317" y="419"/>
                  </a:lnTo>
                  <a:lnTo>
                    <a:pt x="317" y="419"/>
                  </a:lnTo>
                  <a:lnTo>
                    <a:pt x="322" y="407"/>
                  </a:lnTo>
                  <a:lnTo>
                    <a:pt x="324" y="403"/>
                  </a:lnTo>
                  <a:lnTo>
                    <a:pt x="327" y="400"/>
                  </a:lnTo>
                  <a:lnTo>
                    <a:pt x="327" y="400"/>
                  </a:lnTo>
                  <a:lnTo>
                    <a:pt x="329" y="400"/>
                  </a:lnTo>
                  <a:lnTo>
                    <a:pt x="333" y="402"/>
                  </a:lnTo>
                  <a:lnTo>
                    <a:pt x="338" y="404"/>
                  </a:lnTo>
                  <a:lnTo>
                    <a:pt x="343" y="407"/>
                  </a:lnTo>
                  <a:lnTo>
                    <a:pt x="349" y="411"/>
                  </a:lnTo>
                  <a:lnTo>
                    <a:pt x="354" y="418"/>
                  </a:lnTo>
                  <a:lnTo>
                    <a:pt x="358" y="424"/>
                  </a:lnTo>
                  <a:lnTo>
                    <a:pt x="362" y="431"/>
                  </a:lnTo>
                  <a:lnTo>
                    <a:pt x="362" y="431"/>
                  </a:lnTo>
                  <a:lnTo>
                    <a:pt x="363" y="437"/>
                  </a:lnTo>
                  <a:lnTo>
                    <a:pt x="365" y="443"/>
                  </a:lnTo>
                  <a:lnTo>
                    <a:pt x="365" y="449"/>
                  </a:lnTo>
                  <a:lnTo>
                    <a:pt x="363" y="457"/>
                  </a:lnTo>
                  <a:lnTo>
                    <a:pt x="362" y="463"/>
                  </a:lnTo>
                  <a:lnTo>
                    <a:pt x="360" y="468"/>
                  </a:lnTo>
                  <a:lnTo>
                    <a:pt x="356" y="471"/>
                  </a:lnTo>
                  <a:lnTo>
                    <a:pt x="352" y="474"/>
                  </a:lnTo>
                  <a:lnTo>
                    <a:pt x="352" y="474"/>
                  </a:lnTo>
                  <a:lnTo>
                    <a:pt x="349" y="474"/>
                  </a:lnTo>
                  <a:lnTo>
                    <a:pt x="346" y="472"/>
                  </a:lnTo>
                  <a:lnTo>
                    <a:pt x="338" y="469"/>
                  </a:lnTo>
                  <a:lnTo>
                    <a:pt x="330" y="465"/>
                  </a:lnTo>
                  <a:lnTo>
                    <a:pt x="328" y="465"/>
                  </a:lnTo>
                  <a:lnTo>
                    <a:pt x="325" y="468"/>
                  </a:lnTo>
                  <a:lnTo>
                    <a:pt x="325" y="468"/>
                  </a:lnTo>
                  <a:lnTo>
                    <a:pt x="324" y="469"/>
                  </a:lnTo>
                  <a:lnTo>
                    <a:pt x="321" y="471"/>
                  </a:lnTo>
                  <a:lnTo>
                    <a:pt x="314" y="475"/>
                  </a:lnTo>
                  <a:lnTo>
                    <a:pt x="312" y="477"/>
                  </a:lnTo>
                  <a:lnTo>
                    <a:pt x="310" y="481"/>
                  </a:lnTo>
                  <a:lnTo>
                    <a:pt x="310" y="486"/>
                  </a:lnTo>
                  <a:lnTo>
                    <a:pt x="311" y="492"/>
                  </a:lnTo>
                  <a:lnTo>
                    <a:pt x="311" y="492"/>
                  </a:lnTo>
                  <a:lnTo>
                    <a:pt x="317" y="486"/>
                  </a:lnTo>
                  <a:lnTo>
                    <a:pt x="319" y="483"/>
                  </a:lnTo>
                  <a:lnTo>
                    <a:pt x="322" y="483"/>
                  </a:lnTo>
                  <a:lnTo>
                    <a:pt x="322" y="483"/>
                  </a:lnTo>
                  <a:lnTo>
                    <a:pt x="323" y="485"/>
                  </a:lnTo>
                  <a:lnTo>
                    <a:pt x="323" y="486"/>
                  </a:lnTo>
                  <a:lnTo>
                    <a:pt x="325" y="488"/>
                  </a:lnTo>
                  <a:lnTo>
                    <a:pt x="325" y="488"/>
                  </a:lnTo>
                  <a:lnTo>
                    <a:pt x="327" y="490"/>
                  </a:lnTo>
                  <a:lnTo>
                    <a:pt x="329" y="490"/>
                  </a:lnTo>
                  <a:lnTo>
                    <a:pt x="336" y="490"/>
                  </a:lnTo>
                  <a:lnTo>
                    <a:pt x="343" y="488"/>
                  </a:lnTo>
                  <a:lnTo>
                    <a:pt x="345" y="488"/>
                  </a:lnTo>
                  <a:lnTo>
                    <a:pt x="346" y="490"/>
                  </a:lnTo>
                  <a:lnTo>
                    <a:pt x="346" y="490"/>
                  </a:lnTo>
                  <a:lnTo>
                    <a:pt x="346" y="491"/>
                  </a:lnTo>
                  <a:lnTo>
                    <a:pt x="345" y="491"/>
                  </a:lnTo>
                  <a:lnTo>
                    <a:pt x="341" y="491"/>
                  </a:lnTo>
                  <a:lnTo>
                    <a:pt x="341" y="491"/>
                  </a:lnTo>
                  <a:lnTo>
                    <a:pt x="329" y="493"/>
                  </a:lnTo>
                  <a:lnTo>
                    <a:pt x="324" y="496"/>
                  </a:lnTo>
                  <a:lnTo>
                    <a:pt x="321" y="498"/>
                  </a:lnTo>
                  <a:lnTo>
                    <a:pt x="321" y="498"/>
                  </a:lnTo>
                  <a:lnTo>
                    <a:pt x="321" y="499"/>
                  </a:lnTo>
                  <a:lnTo>
                    <a:pt x="321" y="502"/>
                  </a:lnTo>
                  <a:lnTo>
                    <a:pt x="321" y="502"/>
                  </a:lnTo>
                  <a:lnTo>
                    <a:pt x="318" y="505"/>
                  </a:lnTo>
                  <a:lnTo>
                    <a:pt x="314" y="508"/>
                  </a:lnTo>
                  <a:lnTo>
                    <a:pt x="312" y="512"/>
                  </a:lnTo>
                  <a:lnTo>
                    <a:pt x="311" y="515"/>
                  </a:lnTo>
                  <a:lnTo>
                    <a:pt x="311" y="519"/>
                  </a:lnTo>
                  <a:lnTo>
                    <a:pt x="311" y="519"/>
                  </a:lnTo>
                  <a:lnTo>
                    <a:pt x="312" y="524"/>
                  </a:lnTo>
                  <a:lnTo>
                    <a:pt x="314" y="526"/>
                  </a:lnTo>
                  <a:lnTo>
                    <a:pt x="318" y="530"/>
                  </a:lnTo>
                  <a:lnTo>
                    <a:pt x="318" y="530"/>
                  </a:lnTo>
                  <a:lnTo>
                    <a:pt x="318" y="527"/>
                  </a:lnTo>
                  <a:lnTo>
                    <a:pt x="319" y="524"/>
                  </a:lnTo>
                  <a:lnTo>
                    <a:pt x="321" y="519"/>
                  </a:lnTo>
                  <a:lnTo>
                    <a:pt x="321" y="516"/>
                  </a:lnTo>
                  <a:lnTo>
                    <a:pt x="323" y="516"/>
                  </a:lnTo>
                  <a:lnTo>
                    <a:pt x="323" y="516"/>
                  </a:lnTo>
                  <a:lnTo>
                    <a:pt x="324" y="516"/>
                  </a:lnTo>
                  <a:lnTo>
                    <a:pt x="327" y="518"/>
                  </a:lnTo>
                  <a:lnTo>
                    <a:pt x="328" y="520"/>
                  </a:lnTo>
                  <a:lnTo>
                    <a:pt x="330" y="520"/>
                  </a:lnTo>
                  <a:lnTo>
                    <a:pt x="330" y="520"/>
                  </a:lnTo>
                  <a:lnTo>
                    <a:pt x="333" y="520"/>
                  </a:lnTo>
                  <a:lnTo>
                    <a:pt x="336" y="518"/>
                  </a:lnTo>
                  <a:lnTo>
                    <a:pt x="344" y="510"/>
                  </a:lnTo>
                  <a:lnTo>
                    <a:pt x="351" y="504"/>
                  </a:lnTo>
                  <a:lnTo>
                    <a:pt x="354" y="502"/>
                  </a:lnTo>
                  <a:lnTo>
                    <a:pt x="356" y="502"/>
                  </a:lnTo>
                  <a:lnTo>
                    <a:pt x="356" y="502"/>
                  </a:lnTo>
                  <a:lnTo>
                    <a:pt x="357" y="503"/>
                  </a:lnTo>
                  <a:lnTo>
                    <a:pt x="356" y="504"/>
                  </a:lnTo>
                  <a:lnTo>
                    <a:pt x="351" y="508"/>
                  </a:lnTo>
                  <a:lnTo>
                    <a:pt x="346" y="513"/>
                  </a:lnTo>
                  <a:lnTo>
                    <a:pt x="344" y="515"/>
                  </a:lnTo>
                  <a:lnTo>
                    <a:pt x="343" y="519"/>
                  </a:lnTo>
                  <a:lnTo>
                    <a:pt x="343" y="519"/>
                  </a:lnTo>
                  <a:lnTo>
                    <a:pt x="344" y="522"/>
                  </a:lnTo>
                  <a:lnTo>
                    <a:pt x="345" y="525"/>
                  </a:lnTo>
                  <a:lnTo>
                    <a:pt x="347" y="527"/>
                  </a:lnTo>
                  <a:lnTo>
                    <a:pt x="349" y="530"/>
                  </a:lnTo>
                  <a:lnTo>
                    <a:pt x="349" y="530"/>
                  </a:lnTo>
                  <a:lnTo>
                    <a:pt x="350" y="532"/>
                  </a:lnTo>
                  <a:lnTo>
                    <a:pt x="352" y="536"/>
                  </a:lnTo>
                  <a:lnTo>
                    <a:pt x="355" y="538"/>
                  </a:lnTo>
                  <a:lnTo>
                    <a:pt x="358" y="540"/>
                  </a:lnTo>
                  <a:lnTo>
                    <a:pt x="366" y="542"/>
                  </a:lnTo>
                  <a:lnTo>
                    <a:pt x="369" y="542"/>
                  </a:lnTo>
                  <a:lnTo>
                    <a:pt x="369" y="542"/>
                  </a:lnTo>
                  <a:lnTo>
                    <a:pt x="368" y="540"/>
                  </a:lnTo>
                  <a:lnTo>
                    <a:pt x="365" y="536"/>
                  </a:lnTo>
                  <a:lnTo>
                    <a:pt x="361" y="531"/>
                  </a:lnTo>
                  <a:lnTo>
                    <a:pt x="361" y="530"/>
                  </a:lnTo>
                  <a:lnTo>
                    <a:pt x="361" y="527"/>
                  </a:lnTo>
                  <a:lnTo>
                    <a:pt x="361" y="527"/>
                  </a:lnTo>
                  <a:lnTo>
                    <a:pt x="362" y="526"/>
                  </a:lnTo>
                  <a:lnTo>
                    <a:pt x="365" y="527"/>
                  </a:lnTo>
                  <a:lnTo>
                    <a:pt x="367" y="527"/>
                  </a:lnTo>
                  <a:lnTo>
                    <a:pt x="369" y="526"/>
                  </a:lnTo>
                  <a:lnTo>
                    <a:pt x="369" y="526"/>
                  </a:lnTo>
                  <a:lnTo>
                    <a:pt x="369" y="524"/>
                  </a:lnTo>
                  <a:lnTo>
                    <a:pt x="369" y="516"/>
                  </a:lnTo>
                  <a:lnTo>
                    <a:pt x="369" y="513"/>
                  </a:lnTo>
                  <a:lnTo>
                    <a:pt x="371" y="508"/>
                  </a:lnTo>
                  <a:lnTo>
                    <a:pt x="374" y="503"/>
                  </a:lnTo>
                  <a:lnTo>
                    <a:pt x="379" y="497"/>
                  </a:lnTo>
                  <a:lnTo>
                    <a:pt x="379" y="497"/>
                  </a:lnTo>
                  <a:lnTo>
                    <a:pt x="382" y="501"/>
                  </a:lnTo>
                  <a:lnTo>
                    <a:pt x="384" y="502"/>
                  </a:lnTo>
                  <a:lnTo>
                    <a:pt x="389" y="503"/>
                  </a:lnTo>
                  <a:lnTo>
                    <a:pt x="389" y="503"/>
                  </a:lnTo>
                  <a:lnTo>
                    <a:pt x="390" y="504"/>
                  </a:lnTo>
                  <a:lnTo>
                    <a:pt x="392" y="505"/>
                  </a:lnTo>
                  <a:lnTo>
                    <a:pt x="392" y="510"/>
                  </a:lnTo>
                  <a:lnTo>
                    <a:pt x="392" y="516"/>
                  </a:lnTo>
                  <a:lnTo>
                    <a:pt x="392" y="516"/>
                  </a:lnTo>
                  <a:lnTo>
                    <a:pt x="393" y="515"/>
                  </a:lnTo>
                  <a:lnTo>
                    <a:pt x="395" y="512"/>
                  </a:lnTo>
                  <a:lnTo>
                    <a:pt x="398" y="505"/>
                  </a:lnTo>
                  <a:lnTo>
                    <a:pt x="398" y="498"/>
                  </a:lnTo>
                  <a:lnTo>
                    <a:pt x="398" y="498"/>
                  </a:lnTo>
                  <a:lnTo>
                    <a:pt x="400" y="497"/>
                  </a:lnTo>
                  <a:lnTo>
                    <a:pt x="403" y="492"/>
                  </a:lnTo>
                  <a:lnTo>
                    <a:pt x="403" y="492"/>
                  </a:lnTo>
                  <a:lnTo>
                    <a:pt x="404" y="490"/>
                  </a:lnTo>
                  <a:lnTo>
                    <a:pt x="403" y="488"/>
                  </a:lnTo>
                  <a:lnTo>
                    <a:pt x="399" y="485"/>
                  </a:lnTo>
                  <a:lnTo>
                    <a:pt x="398" y="482"/>
                  </a:lnTo>
                  <a:lnTo>
                    <a:pt x="396" y="479"/>
                  </a:lnTo>
                  <a:lnTo>
                    <a:pt x="395" y="472"/>
                  </a:lnTo>
                  <a:lnTo>
                    <a:pt x="395" y="465"/>
                  </a:lnTo>
                  <a:lnTo>
                    <a:pt x="395" y="465"/>
                  </a:lnTo>
                  <a:lnTo>
                    <a:pt x="395" y="463"/>
                  </a:lnTo>
                  <a:lnTo>
                    <a:pt x="394" y="461"/>
                  </a:lnTo>
                  <a:lnTo>
                    <a:pt x="390" y="459"/>
                  </a:lnTo>
                  <a:lnTo>
                    <a:pt x="390" y="459"/>
                  </a:lnTo>
                  <a:lnTo>
                    <a:pt x="388" y="455"/>
                  </a:lnTo>
                  <a:lnTo>
                    <a:pt x="388" y="454"/>
                  </a:lnTo>
                  <a:lnTo>
                    <a:pt x="389" y="454"/>
                  </a:lnTo>
                  <a:lnTo>
                    <a:pt x="389" y="454"/>
                  </a:lnTo>
                  <a:lnTo>
                    <a:pt x="394" y="455"/>
                  </a:lnTo>
                  <a:lnTo>
                    <a:pt x="399" y="455"/>
                  </a:lnTo>
                  <a:lnTo>
                    <a:pt x="404" y="454"/>
                  </a:lnTo>
                  <a:lnTo>
                    <a:pt x="404" y="454"/>
                  </a:lnTo>
                  <a:lnTo>
                    <a:pt x="404" y="439"/>
                  </a:lnTo>
                  <a:lnTo>
                    <a:pt x="405" y="432"/>
                  </a:lnTo>
                  <a:lnTo>
                    <a:pt x="404" y="428"/>
                  </a:lnTo>
                  <a:lnTo>
                    <a:pt x="404" y="428"/>
                  </a:lnTo>
                  <a:lnTo>
                    <a:pt x="399" y="428"/>
                  </a:lnTo>
                  <a:lnTo>
                    <a:pt x="394" y="427"/>
                  </a:lnTo>
                  <a:lnTo>
                    <a:pt x="392" y="426"/>
                  </a:lnTo>
                  <a:lnTo>
                    <a:pt x="389" y="424"/>
                  </a:lnTo>
                  <a:lnTo>
                    <a:pt x="389" y="424"/>
                  </a:lnTo>
                  <a:lnTo>
                    <a:pt x="393" y="424"/>
                  </a:lnTo>
                  <a:lnTo>
                    <a:pt x="398" y="424"/>
                  </a:lnTo>
                  <a:lnTo>
                    <a:pt x="401" y="424"/>
                  </a:lnTo>
                  <a:lnTo>
                    <a:pt x="404" y="421"/>
                  </a:lnTo>
                  <a:lnTo>
                    <a:pt x="404" y="421"/>
                  </a:lnTo>
                  <a:lnTo>
                    <a:pt x="404" y="409"/>
                  </a:lnTo>
                  <a:lnTo>
                    <a:pt x="403" y="400"/>
                  </a:lnTo>
                  <a:lnTo>
                    <a:pt x="403" y="398"/>
                  </a:lnTo>
                  <a:lnTo>
                    <a:pt x="401" y="397"/>
                  </a:lnTo>
                  <a:lnTo>
                    <a:pt x="401" y="397"/>
                  </a:lnTo>
                  <a:lnTo>
                    <a:pt x="396" y="398"/>
                  </a:lnTo>
                  <a:lnTo>
                    <a:pt x="393" y="398"/>
                  </a:lnTo>
                  <a:lnTo>
                    <a:pt x="389" y="397"/>
                  </a:lnTo>
                  <a:lnTo>
                    <a:pt x="385" y="396"/>
                  </a:lnTo>
                  <a:lnTo>
                    <a:pt x="385" y="396"/>
                  </a:lnTo>
                  <a:lnTo>
                    <a:pt x="384" y="394"/>
                  </a:lnTo>
                  <a:lnTo>
                    <a:pt x="383" y="392"/>
                  </a:lnTo>
                  <a:lnTo>
                    <a:pt x="383" y="388"/>
                  </a:lnTo>
                  <a:lnTo>
                    <a:pt x="382" y="386"/>
                  </a:lnTo>
                  <a:lnTo>
                    <a:pt x="382" y="385"/>
                  </a:lnTo>
                  <a:lnTo>
                    <a:pt x="381" y="383"/>
                  </a:lnTo>
                  <a:lnTo>
                    <a:pt x="381" y="383"/>
                  </a:lnTo>
                  <a:lnTo>
                    <a:pt x="373" y="381"/>
                  </a:lnTo>
                  <a:lnTo>
                    <a:pt x="366" y="377"/>
                  </a:lnTo>
                  <a:lnTo>
                    <a:pt x="362" y="374"/>
                  </a:lnTo>
                  <a:lnTo>
                    <a:pt x="358" y="371"/>
                  </a:lnTo>
                  <a:lnTo>
                    <a:pt x="358" y="371"/>
                  </a:lnTo>
                  <a:lnTo>
                    <a:pt x="356" y="367"/>
                  </a:lnTo>
                  <a:lnTo>
                    <a:pt x="356" y="364"/>
                  </a:lnTo>
                  <a:lnTo>
                    <a:pt x="356" y="361"/>
                  </a:lnTo>
                  <a:lnTo>
                    <a:pt x="356" y="361"/>
                  </a:lnTo>
                  <a:lnTo>
                    <a:pt x="362" y="364"/>
                  </a:lnTo>
                  <a:lnTo>
                    <a:pt x="365" y="364"/>
                  </a:lnTo>
                  <a:lnTo>
                    <a:pt x="368" y="363"/>
                  </a:lnTo>
                  <a:lnTo>
                    <a:pt x="369" y="343"/>
                  </a:lnTo>
                  <a:lnTo>
                    <a:pt x="369" y="343"/>
                  </a:lnTo>
                  <a:lnTo>
                    <a:pt x="367" y="343"/>
                  </a:lnTo>
                  <a:lnTo>
                    <a:pt x="362" y="342"/>
                  </a:lnTo>
                  <a:lnTo>
                    <a:pt x="362" y="342"/>
                  </a:lnTo>
                  <a:lnTo>
                    <a:pt x="360" y="339"/>
                  </a:lnTo>
                  <a:lnTo>
                    <a:pt x="357" y="337"/>
                  </a:lnTo>
                  <a:lnTo>
                    <a:pt x="356" y="334"/>
                  </a:lnTo>
                  <a:lnTo>
                    <a:pt x="356" y="334"/>
                  </a:lnTo>
                  <a:lnTo>
                    <a:pt x="358" y="336"/>
                  </a:lnTo>
                  <a:lnTo>
                    <a:pt x="363" y="337"/>
                  </a:lnTo>
                  <a:lnTo>
                    <a:pt x="363" y="337"/>
                  </a:lnTo>
                  <a:lnTo>
                    <a:pt x="368" y="337"/>
                  </a:lnTo>
                  <a:lnTo>
                    <a:pt x="371" y="336"/>
                  </a:lnTo>
                  <a:lnTo>
                    <a:pt x="373" y="314"/>
                  </a:lnTo>
                  <a:lnTo>
                    <a:pt x="373" y="314"/>
                  </a:lnTo>
                  <a:lnTo>
                    <a:pt x="369" y="314"/>
                  </a:lnTo>
                  <a:lnTo>
                    <a:pt x="366" y="313"/>
                  </a:lnTo>
                  <a:lnTo>
                    <a:pt x="362" y="311"/>
                  </a:lnTo>
                  <a:lnTo>
                    <a:pt x="361" y="308"/>
                  </a:lnTo>
                  <a:lnTo>
                    <a:pt x="361" y="306"/>
                  </a:lnTo>
                  <a:lnTo>
                    <a:pt x="361" y="306"/>
                  </a:lnTo>
                  <a:lnTo>
                    <a:pt x="369" y="304"/>
                  </a:lnTo>
                  <a:lnTo>
                    <a:pt x="377" y="300"/>
                  </a:lnTo>
                  <a:lnTo>
                    <a:pt x="383" y="295"/>
                  </a:lnTo>
                  <a:lnTo>
                    <a:pt x="388" y="291"/>
                  </a:lnTo>
                  <a:lnTo>
                    <a:pt x="393" y="284"/>
                  </a:lnTo>
                  <a:lnTo>
                    <a:pt x="396" y="277"/>
                  </a:lnTo>
                  <a:lnTo>
                    <a:pt x="400" y="271"/>
                  </a:lnTo>
                  <a:lnTo>
                    <a:pt x="401" y="264"/>
                  </a:lnTo>
                  <a:lnTo>
                    <a:pt x="401" y="264"/>
                  </a:lnTo>
                  <a:lnTo>
                    <a:pt x="407" y="266"/>
                  </a:lnTo>
                  <a:lnTo>
                    <a:pt x="411" y="266"/>
                  </a:lnTo>
                  <a:lnTo>
                    <a:pt x="414" y="266"/>
                  </a:lnTo>
                  <a:lnTo>
                    <a:pt x="414" y="266"/>
                  </a:lnTo>
                  <a:lnTo>
                    <a:pt x="415" y="258"/>
                  </a:lnTo>
                  <a:lnTo>
                    <a:pt x="415" y="248"/>
                  </a:lnTo>
                  <a:lnTo>
                    <a:pt x="415" y="248"/>
                  </a:lnTo>
                  <a:lnTo>
                    <a:pt x="409" y="247"/>
                  </a:lnTo>
                  <a:lnTo>
                    <a:pt x="406" y="245"/>
                  </a:lnTo>
                  <a:lnTo>
                    <a:pt x="404" y="242"/>
                  </a:lnTo>
                  <a:close/>
                </a:path>
              </a:pathLst>
            </a:custGeom>
            <a:solidFill>
              <a:srgbClr val="365AB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33" name="Freeform 30"/>
            <p:cNvSpPr>
              <a:spLocks/>
            </p:cNvSpPr>
            <p:nvPr userDrawn="1"/>
          </p:nvSpPr>
          <p:spPr bwMode="auto">
            <a:xfrm>
              <a:off x="557" y="898"/>
              <a:ext cx="233" cy="61"/>
            </a:xfrm>
            <a:custGeom>
              <a:avLst/>
              <a:gdLst>
                <a:gd name="T0" fmla="*/ 0 w 233"/>
                <a:gd name="T1" fmla="*/ 23 h 61"/>
                <a:gd name="T2" fmla="*/ 0 w 233"/>
                <a:gd name="T3" fmla="*/ 23 h 61"/>
                <a:gd name="T4" fmla="*/ 13 w 233"/>
                <a:gd name="T5" fmla="*/ 33 h 61"/>
                <a:gd name="T6" fmla="*/ 25 w 233"/>
                <a:gd name="T7" fmla="*/ 40 h 61"/>
                <a:gd name="T8" fmla="*/ 25 w 233"/>
                <a:gd name="T9" fmla="*/ 40 h 61"/>
                <a:gd name="T10" fmla="*/ 46 w 233"/>
                <a:gd name="T11" fmla="*/ 48 h 61"/>
                <a:gd name="T12" fmla="*/ 60 w 233"/>
                <a:gd name="T13" fmla="*/ 52 h 61"/>
                <a:gd name="T14" fmla="*/ 74 w 233"/>
                <a:gd name="T15" fmla="*/ 56 h 61"/>
                <a:gd name="T16" fmla="*/ 92 w 233"/>
                <a:gd name="T17" fmla="*/ 59 h 61"/>
                <a:gd name="T18" fmla="*/ 110 w 233"/>
                <a:gd name="T19" fmla="*/ 61 h 61"/>
                <a:gd name="T20" fmla="*/ 129 w 233"/>
                <a:gd name="T21" fmla="*/ 61 h 61"/>
                <a:gd name="T22" fmla="*/ 151 w 233"/>
                <a:gd name="T23" fmla="*/ 60 h 61"/>
                <a:gd name="T24" fmla="*/ 151 w 233"/>
                <a:gd name="T25" fmla="*/ 60 h 61"/>
                <a:gd name="T26" fmla="*/ 171 w 233"/>
                <a:gd name="T27" fmla="*/ 57 h 61"/>
                <a:gd name="T28" fmla="*/ 187 w 233"/>
                <a:gd name="T29" fmla="*/ 54 h 61"/>
                <a:gd name="T30" fmla="*/ 202 w 233"/>
                <a:gd name="T31" fmla="*/ 50 h 61"/>
                <a:gd name="T32" fmla="*/ 213 w 233"/>
                <a:gd name="T33" fmla="*/ 46 h 61"/>
                <a:gd name="T34" fmla="*/ 229 w 233"/>
                <a:gd name="T35" fmla="*/ 38 h 61"/>
                <a:gd name="T36" fmla="*/ 233 w 233"/>
                <a:gd name="T37" fmla="*/ 35 h 61"/>
                <a:gd name="T38" fmla="*/ 233 w 233"/>
                <a:gd name="T39" fmla="*/ 35 h 61"/>
                <a:gd name="T40" fmla="*/ 226 w 233"/>
                <a:gd name="T41" fmla="*/ 33 h 61"/>
                <a:gd name="T42" fmla="*/ 220 w 233"/>
                <a:gd name="T43" fmla="*/ 29 h 61"/>
                <a:gd name="T44" fmla="*/ 210 w 233"/>
                <a:gd name="T45" fmla="*/ 21 h 61"/>
                <a:gd name="T46" fmla="*/ 210 w 233"/>
                <a:gd name="T47" fmla="*/ 21 h 61"/>
                <a:gd name="T48" fmla="*/ 209 w 233"/>
                <a:gd name="T49" fmla="*/ 26 h 61"/>
                <a:gd name="T50" fmla="*/ 209 w 233"/>
                <a:gd name="T51" fmla="*/ 26 h 61"/>
                <a:gd name="T52" fmla="*/ 208 w 233"/>
                <a:gd name="T53" fmla="*/ 34 h 61"/>
                <a:gd name="T54" fmla="*/ 208 w 233"/>
                <a:gd name="T55" fmla="*/ 34 h 61"/>
                <a:gd name="T56" fmla="*/ 203 w 233"/>
                <a:gd name="T57" fmla="*/ 33 h 61"/>
                <a:gd name="T58" fmla="*/ 203 w 233"/>
                <a:gd name="T59" fmla="*/ 33 h 61"/>
                <a:gd name="T60" fmla="*/ 199 w 233"/>
                <a:gd name="T61" fmla="*/ 30 h 61"/>
                <a:gd name="T62" fmla="*/ 196 w 233"/>
                <a:gd name="T63" fmla="*/ 27 h 61"/>
                <a:gd name="T64" fmla="*/ 193 w 233"/>
                <a:gd name="T65" fmla="*/ 22 h 61"/>
                <a:gd name="T66" fmla="*/ 192 w 233"/>
                <a:gd name="T67" fmla="*/ 16 h 61"/>
                <a:gd name="T68" fmla="*/ 192 w 233"/>
                <a:gd name="T69" fmla="*/ 16 h 61"/>
                <a:gd name="T70" fmla="*/ 192 w 233"/>
                <a:gd name="T71" fmla="*/ 15 h 61"/>
                <a:gd name="T72" fmla="*/ 192 w 233"/>
                <a:gd name="T73" fmla="*/ 15 h 61"/>
                <a:gd name="T74" fmla="*/ 182 w 233"/>
                <a:gd name="T75" fmla="*/ 18 h 61"/>
                <a:gd name="T76" fmla="*/ 169 w 233"/>
                <a:gd name="T77" fmla="*/ 22 h 61"/>
                <a:gd name="T78" fmla="*/ 153 w 233"/>
                <a:gd name="T79" fmla="*/ 26 h 61"/>
                <a:gd name="T80" fmla="*/ 137 w 233"/>
                <a:gd name="T81" fmla="*/ 27 h 61"/>
                <a:gd name="T82" fmla="*/ 137 w 233"/>
                <a:gd name="T83" fmla="*/ 27 h 61"/>
                <a:gd name="T84" fmla="*/ 107 w 233"/>
                <a:gd name="T85" fmla="*/ 26 h 61"/>
                <a:gd name="T86" fmla="*/ 93 w 233"/>
                <a:gd name="T87" fmla="*/ 24 h 61"/>
                <a:gd name="T88" fmla="*/ 78 w 233"/>
                <a:gd name="T89" fmla="*/ 22 h 61"/>
                <a:gd name="T90" fmla="*/ 63 w 233"/>
                <a:gd name="T91" fmla="*/ 19 h 61"/>
                <a:gd name="T92" fmla="*/ 49 w 233"/>
                <a:gd name="T93" fmla="*/ 15 h 61"/>
                <a:gd name="T94" fmla="*/ 34 w 233"/>
                <a:gd name="T95" fmla="*/ 10 h 61"/>
                <a:gd name="T96" fmla="*/ 21 w 233"/>
                <a:gd name="T97" fmla="*/ 5 h 61"/>
                <a:gd name="T98" fmla="*/ 21 w 233"/>
                <a:gd name="T99" fmla="*/ 5 h 61"/>
                <a:gd name="T100" fmla="*/ 10 w 233"/>
                <a:gd name="T101" fmla="*/ 0 h 61"/>
                <a:gd name="T102" fmla="*/ 10 w 233"/>
                <a:gd name="T103" fmla="*/ 0 h 61"/>
                <a:gd name="T104" fmla="*/ 10 w 233"/>
                <a:gd name="T105" fmla="*/ 1 h 61"/>
                <a:gd name="T106" fmla="*/ 10 w 233"/>
                <a:gd name="T107" fmla="*/ 4 h 61"/>
                <a:gd name="T108" fmla="*/ 12 w 233"/>
                <a:gd name="T109" fmla="*/ 10 h 61"/>
                <a:gd name="T110" fmla="*/ 17 w 233"/>
                <a:gd name="T111" fmla="*/ 17 h 61"/>
                <a:gd name="T112" fmla="*/ 17 w 233"/>
                <a:gd name="T113" fmla="*/ 17 h 61"/>
                <a:gd name="T114" fmla="*/ 11 w 233"/>
                <a:gd name="T115" fmla="*/ 16 h 61"/>
                <a:gd name="T116" fmla="*/ 5 w 233"/>
                <a:gd name="T117" fmla="*/ 18 h 61"/>
                <a:gd name="T118" fmla="*/ 5 w 233"/>
                <a:gd name="T119" fmla="*/ 18 h 61"/>
                <a:gd name="T120" fmla="*/ 1 w 233"/>
                <a:gd name="T121" fmla="*/ 21 h 61"/>
                <a:gd name="T122" fmla="*/ 0 w 233"/>
                <a:gd name="T123" fmla="*/ 23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33" h="61">
                  <a:moveTo>
                    <a:pt x="0" y="23"/>
                  </a:moveTo>
                  <a:lnTo>
                    <a:pt x="0" y="23"/>
                  </a:lnTo>
                  <a:lnTo>
                    <a:pt x="13" y="33"/>
                  </a:lnTo>
                  <a:lnTo>
                    <a:pt x="25" y="40"/>
                  </a:lnTo>
                  <a:lnTo>
                    <a:pt x="25" y="40"/>
                  </a:lnTo>
                  <a:lnTo>
                    <a:pt x="46" y="48"/>
                  </a:lnTo>
                  <a:lnTo>
                    <a:pt x="60" y="52"/>
                  </a:lnTo>
                  <a:lnTo>
                    <a:pt x="74" y="56"/>
                  </a:lnTo>
                  <a:lnTo>
                    <a:pt x="92" y="59"/>
                  </a:lnTo>
                  <a:lnTo>
                    <a:pt x="110" y="61"/>
                  </a:lnTo>
                  <a:lnTo>
                    <a:pt x="129" y="61"/>
                  </a:lnTo>
                  <a:lnTo>
                    <a:pt x="151" y="60"/>
                  </a:lnTo>
                  <a:lnTo>
                    <a:pt x="151" y="60"/>
                  </a:lnTo>
                  <a:lnTo>
                    <a:pt x="171" y="57"/>
                  </a:lnTo>
                  <a:lnTo>
                    <a:pt x="187" y="54"/>
                  </a:lnTo>
                  <a:lnTo>
                    <a:pt x="202" y="50"/>
                  </a:lnTo>
                  <a:lnTo>
                    <a:pt x="213" y="46"/>
                  </a:lnTo>
                  <a:lnTo>
                    <a:pt x="229" y="38"/>
                  </a:lnTo>
                  <a:lnTo>
                    <a:pt x="233" y="35"/>
                  </a:lnTo>
                  <a:lnTo>
                    <a:pt x="233" y="35"/>
                  </a:lnTo>
                  <a:lnTo>
                    <a:pt x="226" y="33"/>
                  </a:lnTo>
                  <a:lnTo>
                    <a:pt x="220" y="29"/>
                  </a:lnTo>
                  <a:lnTo>
                    <a:pt x="210" y="21"/>
                  </a:lnTo>
                  <a:lnTo>
                    <a:pt x="210" y="21"/>
                  </a:lnTo>
                  <a:lnTo>
                    <a:pt x="209" y="26"/>
                  </a:lnTo>
                  <a:lnTo>
                    <a:pt x="209" y="26"/>
                  </a:lnTo>
                  <a:lnTo>
                    <a:pt x="208" y="34"/>
                  </a:lnTo>
                  <a:lnTo>
                    <a:pt x="208" y="34"/>
                  </a:lnTo>
                  <a:lnTo>
                    <a:pt x="203" y="33"/>
                  </a:lnTo>
                  <a:lnTo>
                    <a:pt x="203" y="33"/>
                  </a:lnTo>
                  <a:lnTo>
                    <a:pt x="199" y="30"/>
                  </a:lnTo>
                  <a:lnTo>
                    <a:pt x="196" y="27"/>
                  </a:lnTo>
                  <a:lnTo>
                    <a:pt x="193" y="22"/>
                  </a:lnTo>
                  <a:lnTo>
                    <a:pt x="192" y="16"/>
                  </a:lnTo>
                  <a:lnTo>
                    <a:pt x="192" y="16"/>
                  </a:lnTo>
                  <a:lnTo>
                    <a:pt x="192" y="15"/>
                  </a:lnTo>
                  <a:lnTo>
                    <a:pt x="192" y="15"/>
                  </a:lnTo>
                  <a:lnTo>
                    <a:pt x="182" y="18"/>
                  </a:lnTo>
                  <a:lnTo>
                    <a:pt x="169" y="22"/>
                  </a:lnTo>
                  <a:lnTo>
                    <a:pt x="153" y="26"/>
                  </a:lnTo>
                  <a:lnTo>
                    <a:pt x="137" y="27"/>
                  </a:lnTo>
                  <a:lnTo>
                    <a:pt x="137" y="27"/>
                  </a:lnTo>
                  <a:lnTo>
                    <a:pt x="107" y="26"/>
                  </a:lnTo>
                  <a:lnTo>
                    <a:pt x="93" y="24"/>
                  </a:lnTo>
                  <a:lnTo>
                    <a:pt x="78" y="22"/>
                  </a:lnTo>
                  <a:lnTo>
                    <a:pt x="63" y="19"/>
                  </a:lnTo>
                  <a:lnTo>
                    <a:pt x="49" y="15"/>
                  </a:lnTo>
                  <a:lnTo>
                    <a:pt x="34" y="10"/>
                  </a:lnTo>
                  <a:lnTo>
                    <a:pt x="21" y="5"/>
                  </a:lnTo>
                  <a:lnTo>
                    <a:pt x="21" y="5"/>
                  </a:lnTo>
                  <a:lnTo>
                    <a:pt x="10" y="0"/>
                  </a:lnTo>
                  <a:lnTo>
                    <a:pt x="10" y="0"/>
                  </a:lnTo>
                  <a:lnTo>
                    <a:pt x="10" y="1"/>
                  </a:lnTo>
                  <a:lnTo>
                    <a:pt x="10" y="4"/>
                  </a:lnTo>
                  <a:lnTo>
                    <a:pt x="12" y="10"/>
                  </a:lnTo>
                  <a:lnTo>
                    <a:pt x="17" y="17"/>
                  </a:lnTo>
                  <a:lnTo>
                    <a:pt x="17" y="17"/>
                  </a:lnTo>
                  <a:lnTo>
                    <a:pt x="11" y="16"/>
                  </a:lnTo>
                  <a:lnTo>
                    <a:pt x="5" y="18"/>
                  </a:lnTo>
                  <a:lnTo>
                    <a:pt x="5" y="18"/>
                  </a:lnTo>
                  <a:lnTo>
                    <a:pt x="1" y="21"/>
                  </a:lnTo>
                  <a:lnTo>
                    <a:pt x="0" y="2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34" name="Freeform 31"/>
            <p:cNvSpPr>
              <a:spLocks/>
            </p:cNvSpPr>
            <p:nvPr userDrawn="1"/>
          </p:nvSpPr>
          <p:spPr bwMode="auto">
            <a:xfrm>
              <a:off x="504" y="701"/>
              <a:ext cx="239" cy="170"/>
            </a:xfrm>
            <a:custGeom>
              <a:avLst/>
              <a:gdLst>
                <a:gd name="T0" fmla="*/ 218 w 239"/>
                <a:gd name="T1" fmla="*/ 14 h 170"/>
                <a:gd name="T2" fmla="*/ 214 w 239"/>
                <a:gd name="T3" fmla="*/ 3 h 170"/>
                <a:gd name="T4" fmla="*/ 208 w 239"/>
                <a:gd name="T5" fmla="*/ 0 h 170"/>
                <a:gd name="T6" fmla="*/ 152 w 239"/>
                <a:gd name="T7" fmla="*/ 27 h 170"/>
                <a:gd name="T8" fmla="*/ 138 w 239"/>
                <a:gd name="T9" fmla="*/ 36 h 170"/>
                <a:gd name="T10" fmla="*/ 118 w 239"/>
                <a:gd name="T11" fmla="*/ 36 h 170"/>
                <a:gd name="T12" fmla="*/ 121 w 239"/>
                <a:gd name="T13" fmla="*/ 48 h 170"/>
                <a:gd name="T14" fmla="*/ 115 w 239"/>
                <a:gd name="T15" fmla="*/ 53 h 170"/>
                <a:gd name="T16" fmla="*/ 121 w 239"/>
                <a:gd name="T17" fmla="*/ 63 h 170"/>
                <a:gd name="T18" fmla="*/ 132 w 239"/>
                <a:gd name="T19" fmla="*/ 61 h 170"/>
                <a:gd name="T20" fmla="*/ 126 w 239"/>
                <a:gd name="T21" fmla="*/ 77 h 170"/>
                <a:gd name="T22" fmla="*/ 98 w 239"/>
                <a:gd name="T23" fmla="*/ 98 h 170"/>
                <a:gd name="T24" fmla="*/ 67 w 239"/>
                <a:gd name="T25" fmla="*/ 104 h 170"/>
                <a:gd name="T26" fmla="*/ 53 w 239"/>
                <a:gd name="T27" fmla="*/ 92 h 170"/>
                <a:gd name="T28" fmla="*/ 45 w 239"/>
                <a:gd name="T29" fmla="*/ 85 h 170"/>
                <a:gd name="T30" fmla="*/ 33 w 239"/>
                <a:gd name="T31" fmla="*/ 85 h 170"/>
                <a:gd name="T32" fmla="*/ 19 w 239"/>
                <a:gd name="T33" fmla="*/ 92 h 170"/>
                <a:gd name="T34" fmla="*/ 32 w 239"/>
                <a:gd name="T35" fmla="*/ 94 h 170"/>
                <a:gd name="T36" fmla="*/ 30 w 239"/>
                <a:gd name="T37" fmla="*/ 101 h 170"/>
                <a:gd name="T38" fmla="*/ 50 w 239"/>
                <a:gd name="T39" fmla="*/ 114 h 170"/>
                <a:gd name="T40" fmla="*/ 50 w 239"/>
                <a:gd name="T41" fmla="*/ 115 h 170"/>
                <a:gd name="T42" fmla="*/ 26 w 239"/>
                <a:gd name="T43" fmla="*/ 108 h 170"/>
                <a:gd name="T44" fmla="*/ 19 w 239"/>
                <a:gd name="T45" fmla="*/ 110 h 170"/>
                <a:gd name="T46" fmla="*/ 5 w 239"/>
                <a:gd name="T47" fmla="*/ 115 h 170"/>
                <a:gd name="T48" fmla="*/ 1 w 239"/>
                <a:gd name="T49" fmla="*/ 130 h 170"/>
                <a:gd name="T50" fmla="*/ 11 w 239"/>
                <a:gd name="T51" fmla="*/ 121 h 170"/>
                <a:gd name="T52" fmla="*/ 15 w 239"/>
                <a:gd name="T53" fmla="*/ 126 h 170"/>
                <a:gd name="T54" fmla="*/ 17 w 239"/>
                <a:gd name="T55" fmla="*/ 132 h 170"/>
                <a:gd name="T56" fmla="*/ 44 w 239"/>
                <a:gd name="T57" fmla="*/ 131 h 170"/>
                <a:gd name="T58" fmla="*/ 50 w 239"/>
                <a:gd name="T59" fmla="*/ 132 h 170"/>
                <a:gd name="T60" fmla="*/ 26 w 239"/>
                <a:gd name="T61" fmla="*/ 138 h 170"/>
                <a:gd name="T62" fmla="*/ 25 w 239"/>
                <a:gd name="T63" fmla="*/ 143 h 170"/>
                <a:gd name="T64" fmla="*/ 19 w 239"/>
                <a:gd name="T65" fmla="*/ 157 h 170"/>
                <a:gd name="T66" fmla="*/ 23 w 239"/>
                <a:gd name="T67" fmla="*/ 166 h 170"/>
                <a:gd name="T68" fmla="*/ 27 w 239"/>
                <a:gd name="T69" fmla="*/ 164 h 170"/>
                <a:gd name="T70" fmla="*/ 28 w 239"/>
                <a:gd name="T71" fmla="*/ 158 h 170"/>
                <a:gd name="T72" fmla="*/ 37 w 239"/>
                <a:gd name="T73" fmla="*/ 163 h 170"/>
                <a:gd name="T74" fmla="*/ 48 w 239"/>
                <a:gd name="T75" fmla="*/ 155 h 170"/>
                <a:gd name="T76" fmla="*/ 63 w 239"/>
                <a:gd name="T77" fmla="*/ 143 h 170"/>
                <a:gd name="T78" fmla="*/ 72 w 239"/>
                <a:gd name="T79" fmla="*/ 142 h 170"/>
                <a:gd name="T80" fmla="*/ 74 w 239"/>
                <a:gd name="T81" fmla="*/ 149 h 170"/>
                <a:gd name="T82" fmla="*/ 77 w 239"/>
                <a:gd name="T83" fmla="*/ 157 h 170"/>
                <a:gd name="T84" fmla="*/ 76 w 239"/>
                <a:gd name="T85" fmla="*/ 163 h 170"/>
                <a:gd name="T86" fmla="*/ 91 w 239"/>
                <a:gd name="T87" fmla="*/ 151 h 170"/>
                <a:gd name="T88" fmla="*/ 94 w 239"/>
                <a:gd name="T89" fmla="*/ 147 h 170"/>
                <a:gd name="T90" fmla="*/ 97 w 239"/>
                <a:gd name="T91" fmla="*/ 142 h 170"/>
                <a:gd name="T92" fmla="*/ 98 w 239"/>
                <a:gd name="T93" fmla="*/ 135 h 170"/>
                <a:gd name="T94" fmla="*/ 112 w 239"/>
                <a:gd name="T95" fmla="*/ 130 h 170"/>
                <a:gd name="T96" fmla="*/ 114 w 239"/>
                <a:gd name="T97" fmla="*/ 121 h 170"/>
                <a:gd name="T98" fmla="*/ 121 w 239"/>
                <a:gd name="T99" fmla="*/ 120 h 170"/>
                <a:gd name="T100" fmla="*/ 134 w 239"/>
                <a:gd name="T101" fmla="*/ 132 h 170"/>
                <a:gd name="T102" fmla="*/ 154 w 239"/>
                <a:gd name="T103" fmla="*/ 122 h 170"/>
                <a:gd name="T104" fmla="*/ 152 w 239"/>
                <a:gd name="T105" fmla="*/ 114 h 170"/>
                <a:gd name="T106" fmla="*/ 149 w 239"/>
                <a:gd name="T107" fmla="*/ 104 h 170"/>
                <a:gd name="T108" fmla="*/ 164 w 239"/>
                <a:gd name="T109" fmla="*/ 116 h 170"/>
                <a:gd name="T110" fmla="*/ 185 w 239"/>
                <a:gd name="T111" fmla="*/ 104 h 170"/>
                <a:gd name="T112" fmla="*/ 182 w 239"/>
                <a:gd name="T113" fmla="*/ 101 h 170"/>
                <a:gd name="T114" fmla="*/ 176 w 239"/>
                <a:gd name="T115" fmla="*/ 88 h 170"/>
                <a:gd name="T116" fmla="*/ 175 w 239"/>
                <a:gd name="T117" fmla="*/ 77 h 170"/>
                <a:gd name="T118" fmla="*/ 175 w 239"/>
                <a:gd name="T119" fmla="*/ 66 h 170"/>
                <a:gd name="T120" fmla="*/ 236 w 239"/>
                <a:gd name="T121" fmla="*/ 3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39" h="170">
                  <a:moveTo>
                    <a:pt x="230" y="21"/>
                  </a:moveTo>
                  <a:lnTo>
                    <a:pt x="230" y="21"/>
                  </a:lnTo>
                  <a:lnTo>
                    <a:pt x="224" y="16"/>
                  </a:lnTo>
                  <a:lnTo>
                    <a:pt x="218" y="14"/>
                  </a:lnTo>
                  <a:lnTo>
                    <a:pt x="207" y="9"/>
                  </a:lnTo>
                  <a:lnTo>
                    <a:pt x="207" y="9"/>
                  </a:lnTo>
                  <a:lnTo>
                    <a:pt x="212" y="5"/>
                  </a:lnTo>
                  <a:lnTo>
                    <a:pt x="214" y="3"/>
                  </a:lnTo>
                  <a:lnTo>
                    <a:pt x="214" y="2"/>
                  </a:lnTo>
                  <a:lnTo>
                    <a:pt x="214" y="2"/>
                  </a:lnTo>
                  <a:lnTo>
                    <a:pt x="211" y="0"/>
                  </a:lnTo>
                  <a:lnTo>
                    <a:pt x="208" y="0"/>
                  </a:lnTo>
                  <a:lnTo>
                    <a:pt x="208" y="0"/>
                  </a:lnTo>
                  <a:lnTo>
                    <a:pt x="187" y="9"/>
                  </a:lnTo>
                  <a:lnTo>
                    <a:pt x="169" y="18"/>
                  </a:lnTo>
                  <a:lnTo>
                    <a:pt x="152" y="27"/>
                  </a:lnTo>
                  <a:lnTo>
                    <a:pt x="140" y="36"/>
                  </a:lnTo>
                  <a:lnTo>
                    <a:pt x="140" y="36"/>
                  </a:lnTo>
                  <a:lnTo>
                    <a:pt x="138" y="36"/>
                  </a:lnTo>
                  <a:lnTo>
                    <a:pt x="138" y="36"/>
                  </a:lnTo>
                  <a:lnTo>
                    <a:pt x="135" y="38"/>
                  </a:lnTo>
                  <a:lnTo>
                    <a:pt x="131" y="38"/>
                  </a:lnTo>
                  <a:lnTo>
                    <a:pt x="124" y="37"/>
                  </a:lnTo>
                  <a:lnTo>
                    <a:pt x="118" y="36"/>
                  </a:lnTo>
                  <a:lnTo>
                    <a:pt x="116" y="35"/>
                  </a:lnTo>
                  <a:lnTo>
                    <a:pt x="114" y="46"/>
                  </a:lnTo>
                  <a:lnTo>
                    <a:pt x="114" y="46"/>
                  </a:lnTo>
                  <a:lnTo>
                    <a:pt x="121" y="48"/>
                  </a:lnTo>
                  <a:lnTo>
                    <a:pt x="126" y="50"/>
                  </a:lnTo>
                  <a:lnTo>
                    <a:pt x="126" y="50"/>
                  </a:lnTo>
                  <a:lnTo>
                    <a:pt x="119" y="52"/>
                  </a:lnTo>
                  <a:lnTo>
                    <a:pt x="115" y="53"/>
                  </a:lnTo>
                  <a:lnTo>
                    <a:pt x="113" y="55"/>
                  </a:lnTo>
                  <a:lnTo>
                    <a:pt x="116" y="65"/>
                  </a:lnTo>
                  <a:lnTo>
                    <a:pt x="116" y="65"/>
                  </a:lnTo>
                  <a:lnTo>
                    <a:pt x="121" y="63"/>
                  </a:lnTo>
                  <a:lnTo>
                    <a:pt x="126" y="61"/>
                  </a:lnTo>
                  <a:lnTo>
                    <a:pt x="132" y="60"/>
                  </a:lnTo>
                  <a:lnTo>
                    <a:pt x="132" y="60"/>
                  </a:lnTo>
                  <a:lnTo>
                    <a:pt x="132" y="61"/>
                  </a:lnTo>
                  <a:lnTo>
                    <a:pt x="132" y="61"/>
                  </a:lnTo>
                  <a:lnTo>
                    <a:pt x="132" y="66"/>
                  </a:lnTo>
                  <a:lnTo>
                    <a:pt x="130" y="71"/>
                  </a:lnTo>
                  <a:lnTo>
                    <a:pt x="126" y="77"/>
                  </a:lnTo>
                  <a:lnTo>
                    <a:pt x="121" y="82"/>
                  </a:lnTo>
                  <a:lnTo>
                    <a:pt x="110" y="92"/>
                  </a:lnTo>
                  <a:lnTo>
                    <a:pt x="104" y="96"/>
                  </a:lnTo>
                  <a:lnTo>
                    <a:pt x="98" y="98"/>
                  </a:lnTo>
                  <a:lnTo>
                    <a:pt x="98" y="98"/>
                  </a:lnTo>
                  <a:lnTo>
                    <a:pt x="86" y="102"/>
                  </a:lnTo>
                  <a:lnTo>
                    <a:pt x="75" y="104"/>
                  </a:lnTo>
                  <a:lnTo>
                    <a:pt x="67" y="104"/>
                  </a:lnTo>
                  <a:lnTo>
                    <a:pt x="64" y="103"/>
                  </a:lnTo>
                  <a:lnTo>
                    <a:pt x="64" y="103"/>
                  </a:lnTo>
                  <a:lnTo>
                    <a:pt x="56" y="97"/>
                  </a:lnTo>
                  <a:lnTo>
                    <a:pt x="53" y="92"/>
                  </a:lnTo>
                  <a:lnTo>
                    <a:pt x="49" y="87"/>
                  </a:lnTo>
                  <a:lnTo>
                    <a:pt x="48" y="85"/>
                  </a:lnTo>
                  <a:lnTo>
                    <a:pt x="45" y="85"/>
                  </a:lnTo>
                  <a:lnTo>
                    <a:pt x="45" y="85"/>
                  </a:lnTo>
                  <a:lnTo>
                    <a:pt x="43" y="85"/>
                  </a:lnTo>
                  <a:lnTo>
                    <a:pt x="41" y="86"/>
                  </a:lnTo>
                  <a:lnTo>
                    <a:pt x="41" y="86"/>
                  </a:lnTo>
                  <a:lnTo>
                    <a:pt x="33" y="85"/>
                  </a:lnTo>
                  <a:lnTo>
                    <a:pt x="27" y="86"/>
                  </a:lnTo>
                  <a:lnTo>
                    <a:pt x="22" y="88"/>
                  </a:lnTo>
                  <a:lnTo>
                    <a:pt x="20" y="90"/>
                  </a:lnTo>
                  <a:lnTo>
                    <a:pt x="19" y="92"/>
                  </a:lnTo>
                  <a:lnTo>
                    <a:pt x="19" y="92"/>
                  </a:lnTo>
                  <a:lnTo>
                    <a:pt x="27" y="92"/>
                  </a:lnTo>
                  <a:lnTo>
                    <a:pt x="32" y="93"/>
                  </a:lnTo>
                  <a:lnTo>
                    <a:pt x="32" y="94"/>
                  </a:lnTo>
                  <a:lnTo>
                    <a:pt x="31" y="96"/>
                  </a:lnTo>
                  <a:lnTo>
                    <a:pt x="31" y="96"/>
                  </a:lnTo>
                  <a:lnTo>
                    <a:pt x="28" y="98"/>
                  </a:lnTo>
                  <a:lnTo>
                    <a:pt x="30" y="101"/>
                  </a:lnTo>
                  <a:lnTo>
                    <a:pt x="31" y="103"/>
                  </a:lnTo>
                  <a:lnTo>
                    <a:pt x="34" y="105"/>
                  </a:lnTo>
                  <a:lnTo>
                    <a:pt x="50" y="114"/>
                  </a:lnTo>
                  <a:lnTo>
                    <a:pt x="50" y="114"/>
                  </a:lnTo>
                  <a:lnTo>
                    <a:pt x="50" y="114"/>
                  </a:lnTo>
                  <a:lnTo>
                    <a:pt x="50" y="115"/>
                  </a:lnTo>
                  <a:lnTo>
                    <a:pt x="50" y="115"/>
                  </a:lnTo>
                  <a:lnTo>
                    <a:pt x="50" y="115"/>
                  </a:lnTo>
                  <a:lnTo>
                    <a:pt x="45" y="115"/>
                  </a:lnTo>
                  <a:lnTo>
                    <a:pt x="39" y="113"/>
                  </a:lnTo>
                  <a:lnTo>
                    <a:pt x="26" y="108"/>
                  </a:lnTo>
                  <a:lnTo>
                    <a:pt x="26" y="108"/>
                  </a:lnTo>
                  <a:lnTo>
                    <a:pt x="23" y="108"/>
                  </a:lnTo>
                  <a:lnTo>
                    <a:pt x="21" y="108"/>
                  </a:lnTo>
                  <a:lnTo>
                    <a:pt x="19" y="110"/>
                  </a:lnTo>
                  <a:lnTo>
                    <a:pt x="19" y="110"/>
                  </a:lnTo>
                  <a:lnTo>
                    <a:pt x="16" y="110"/>
                  </a:lnTo>
                  <a:lnTo>
                    <a:pt x="12" y="110"/>
                  </a:lnTo>
                  <a:lnTo>
                    <a:pt x="8" y="113"/>
                  </a:lnTo>
                  <a:lnTo>
                    <a:pt x="5" y="115"/>
                  </a:lnTo>
                  <a:lnTo>
                    <a:pt x="1" y="118"/>
                  </a:lnTo>
                  <a:lnTo>
                    <a:pt x="0" y="121"/>
                  </a:lnTo>
                  <a:lnTo>
                    <a:pt x="0" y="125"/>
                  </a:lnTo>
                  <a:lnTo>
                    <a:pt x="1" y="130"/>
                  </a:lnTo>
                  <a:lnTo>
                    <a:pt x="1" y="130"/>
                  </a:lnTo>
                  <a:lnTo>
                    <a:pt x="5" y="125"/>
                  </a:lnTo>
                  <a:lnTo>
                    <a:pt x="9" y="121"/>
                  </a:lnTo>
                  <a:lnTo>
                    <a:pt x="11" y="121"/>
                  </a:lnTo>
                  <a:lnTo>
                    <a:pt x="14" y="121"/>
                  </a:lnTo>
                  <a:lnTo>
                    <a:pt x="14" y="121"/>
                  </a:lnTo>
                  <a:lnTo>
                    <a:pt x="15" y="122"/>
                  </a:lnTo>
                  <a:lnTo>
                    <a:pt x="15" y="126"/>
                  </a:lnTo>
                  <a:lnTo>
                    <a:pt x="15" y="129"/>
                  </a:lnTo>
                  <a:lnTo>
                    <a:pt x="16" y="131"/>
                  </a:lnTo>
                  <a:lnTo>
                    <a:pt x="17" y="132"/>
                  </a:lnTo>
                  <a:lnTo>
                    <a:pt x="17" y="132"/>
                  </a:lnTo>
                  <a:lnTo>
                    <a:pt x="20" y="133"/>
                  </a:lnTo>
                  <a:lnTo>
                    <a:pt x="25" y="133"/>
                  </a:lnTo>
                  <a:lnTo>
                    <a:pt x="34" y="132"/>
                  </a:lnTo>
                  <a:lnTo>
                    <a:pt x="44" y="131"/>
                  </a:lnTo>
                  <a:lnTo>
                    <a:pt x="49" y="131"/>
                  </a:lnTo>
                  <a:lnTo>
                    <a:pt x="50" y="131"/>
                  </a:lnTo>
                  <a:lnTo>
                    <a:pt x="50" y="131"/>
                  </a:lnTo>
                  <a:lnTo>
                    <a:pt x="50" y="132"/>
                  </a:lnTo>
                  <a:lnTo>
                    <a:pt x="48" y="133"/>
                  </a:lnTo>
                  <a:lnTo>
                    <a:pt x="39" y="135"/>
                  </a:lnTo>
                  <a:lnTo>
                    <a:pt x="30" y="136"/>
                  </a:lnTo>
                  <a:lnTo>
                    <a:pt x="26" y="138"/>
                  </a:lnTo>
                  <a:lnTo>
                    <a:pt x="25" y="140"/>
                  </a:lnTo>
                  <a:lnTo>
                    <a:pt x="25" y="140"/>
                  </a:lnTo>
                  <a:lnTo>
                    <a:pt x="25" y="143"/>
                  </a:lnTo>
                  <a:lnTo>
                    <a:pt x="25" y="143"/>
                  </a:lnTo>
                  <a:lnTo>
                    <a:pt x="25" y="144"/>
                  </a:lnTo>
                  <a:lnTo>
                    <a:pt x="22" y="147"/>
                  </a:lnTo>
                  <a:lnTo>
                    <a:pt x="20" y="152"/>
                  </a:lnTo>
                  <a:lnTo>
                    <a:pt x="19" y="157"/>
                  </a:lnTo>
                  <a:lnTo>
                    <a:pt x="19" y="157"/>
                  </a:lnTo>
                  <a:lnTo>
                    <a:pt x="19" y="159"/>
                  </a:lnTo>
                  <a:lnTo>
                    <a:pt x="20" y="163"/>
                  </a:lnTo>
                  <a:lnTo>
                    <a:pt x="23" y="166"/>
                  </a:lnTo>
                  <a:lnTo>
                    <a:pt x="27" y="170"/>
                  </a:lnTo>
                  <a:lnTo>
                    <a:pt x="27" y="170"/>
                  </a:lnTo>
                  <a:lnTo>
                    <a:pt x="28" y="169"/>
                  </a:lnTo>
                  <a:lnTo>
                    <a:pt x="27" y="164"/>
                  </a:lnTo>
                  <a:lnTo>
                    <a:pt x="27" y="160"/>
                  </a:lnTo>
                  <a:lnTo>
                    <a:pt x="28" y="159"/>
                  </a:lnTo>
                  <a:lnTo>
                    <a:pt x="28" y="158"/>
                  </a:lnTo>
                  <a:lnTo>
                    <a:pt x="28" y="158"/>
                  </a:lnTo>
                  <a:lnTo>
                    <a:pt x="31" y="158"/>
                  </a:lnTo>
                  <a:lnTo>
                    <a:pt x="32" y="159"/>
                  </a:lnTo>
                  <a:lnTo>
                    <a:pt x="34" y="162"/>
                  </a:lnTo>
                  <a:lnTo>
                    <a:pt x="37" y="163"/>
                  </a:lnTo>
                  <a:lnTo>
                    <a:pt x="37" y="163"/>
                  </a:lnTo>
                  <a:lnTo>
                    <a:pt x="39" y="162"/>
                  </a:lnTo>
                  <a:lnTo>
                    <a:pt x="42" y="160"/>
                  </a:lnTo>
                  <a:lnTo>
                    <a:pt x="48" y="155"/>
                  </a:lnTo>
                  <a:lnTo>
                    <a:pt x="54" y="149"/>
                  </a:lnTo>
                  <a:lnTo>
                    <a:pt x="58" y="146"/>
                  </a:lnTo>
                  <a:lnTo>
                    <a:pt x="63" y="143"/>
                  </a:lnTo>
                  <a:lnTo>
                    <a:pt x="63" y="143"/>
                  </a:lnTo>
                  <a:lnTo>
                    <a:pt x="69" y="141"/>
                  </a:lnTo>
                  <a:lnTo>
                    <a:pt x="71" y="140"/>
                  </a:lnTo>
                  <a:lnTo>
                    <a:pt x="72" y="141"/>
                  </a:lnTo>
                  <a:lnTo>
                    <a:pt x="72" y="142"/>
                  </a:lnTo>
                  <a:lnTo>
                    <a:pt x="72" y="146"/>
                  </a:lnTo>
                  <a:lnTo>
                    <a:pt x="72" y="148"/>
                  </a:lnTo>
                  <a:lnTo>
                    <a:pt x="74" y="149"/>
                  </a:lnTo>
                  <a:lnTo>
                    <a:pt x="74" y="149"/>
                  </a:lnTo>
                  <a:lnTo>
                    <a:pt x="77" y="151"/>
                  </a:lnTo>
                  <a:lnTo>
                    <a:pt x="78" y="152"/>
                  </a:lnTo>
                  <a:lnTo>
                    <a:pt x="78" y="154"/>
                  </a:lnTo>
                  <a:lnTo>
                    <a:pt x="77" y="157"/>
                  </a:lnTo>
                  <a:lnTo>
                    <a:pt x="75" y="160"/>
                  </a:lnTo>
                  <a:lnTo>
                    <a:pt x="72" y="163"/>
                  </a:lnTo>
                  <a:lnTo>
                    <a:pt x="72" y="163"/>
                  </a:lnTo>
                  <a:lnTo>
                    <a:pt x="76" y="163"/>
                  </a:lnTo>
                  <a:lnTo>
                    <a:pt x="81" y="162"/>
                  </a:lnTo>
                  <a:lnTo>
                    <a:pt x="86" y="157"/>
                  </a:lnTo>
                  <a:lnTo>
                    <a:pt x="88" y="154"/>
                  </a:lnTo>
                  <a:lnTo>
                    <a:pt x="91" y="151"/>
                  </a:lnTo>
                  <a:lnTo>
                    <a:pt x="91" y="151"/>
                  </a:lnTo>
                  <a:lnTo>
                    <a:pt x="91" y="148"/>
                  </a:lnTo>
                  <a:lnTo>
                    <a:pt x="92" y="148"/>
                  </a:lnTo>
                  <a:lnTo>
                    <a:pt x="94" y="147"/>
                  </a:lnTo>
                  <a:lnTo>
                    <a:pt x="96" y="146"/>
                  </a:lnTo>
                  <a:lnTo>
                    <a:pt x="96" y="146"/>
                  </a:lnTo>
                  <a:lnTo>
                    <a:pt x="97" y="144"/>
                  </a:lnTo>
                  <a:lnTo>
                    <a:pt x="97" y="142"/>
                  </a:lnTo>
                  <a:lnTo>
                    <a:pt x="97" y="140"/>
                  </a:lnTo>
                  <a:lnTo>
                    <a:pt x="97" y="137"/>
                  </a:lnTo>
                  <a:lnTo>
                    <a:pt x="97" y="137"/>
                  </a:lnTo>
                  <a:lnTo>
                    <a:pt x="98" y="135"/>
                  </a:lnTo>
                  <a:lnTo>
                    <a:pt x="101" y="133"/>
                  </a:lnTo>
                  <a:lnTo>
                    <a:pt x="105" y="132"/>
                  </a:lnTo>
                  <a:lnTo>
                    <a:pt x="110" y="131"/>
                  </a:lnTo>
                  <a:lnTo>
                    <a:pt x="112" y="130"/>
                  </a:lnTo>
                  <a:lnTo>
                    <a:pt x="112" y="129"/>
                  </a:lnTo>
                  <a:lnTo>
                    <a:pt x="112" y="129"/>
                  </a:lnTo>
                  <a:lnTo>
                    <a:pt x="112" y="125"/>
                  </a:lnTo>
                  <a:lnTo>
                    <a:pt x="114" y="121"/>
                  </a:lnTo>
                  <a:lnTo>
                    <a:pt x="118" y="120"/>
                  </a:lnTo>
                  <a:lnTo>
                    <a:pt x="120" y="119"/>
                  </a:lnTo>
                  <a:lnTo>
                    <a:pt x="120" y="119"/>
                  </a:lnTo>
                  <a:lnTo>
                    <a:pt x="121" y="120"/>
                  </a:lnTo>
                  <a:lnTo>
                    <a:pt x="123" y="124"/>
                  </a:lnTo>
                  <a:lnTo>
                    <a:pt x="126" y="127"/>
                  </a:lnTo>
                  <a:lnTo>
                    <a:pt x="130" y="130"/>
                  </a:lnTo>
                  <a:lnTo>
                    <a:pt x="134" y="132"/>
                  </a:lnTo>
                  <a:lnTo>
                    <a:pt x="134" y="132"/>
                  </a:lnTo>
                  <a:lnTo>
                    <a:pt x="148" y="125"/>
                  </a:lnTo>
                  <a:lnTo>
                    <a:pt x="148" y="125"/>
                  </a:lnTo>
                  <a:lnTo>
                    <a:pt x="154" y="122"/>
                  </a:lnTo>
                  <a:lnTo>
                    <a:pt x="157" y="120"/>
                  </a:lnTo>
                  <a:lnTo>
                    <a:pt x="157" y="120"/>
                  </a:lnTo>
                  <a:lnTo>
                    <a:pt x="154" y="116"/>
                  </a:lnTo>
                  <a:lnTo>
                    <a:pt x="152" y="114"/>
                  </a:lnTo>
                  <a:lnTo>
                    <a:pt x="151" y="110"/>
                  </a:lnTo>
                  <a:lnTo>
                    <a:pt x="151" y="110"/>
                  </a:lnTo>
                  <a:lnTo>
                    <a:pt x="149" y="107"/>
                  </a:lnTo>
                  <a:lnTo>
                    <a:pt x="149" y="104"/>
                  </a:lnTo>
                  <a:lnTo>
                    <a:pt x="149" y="104"/>
                  </a:lnTo>
                  <a:lnTo>
                    <a:pt x="153" y="109"/>
                  </a:lnTo>
                  <a:lnTo>
                    <a:pt x="158" y="113"/>
                  </a:lnTo>
                  <a:lnTo>
                    <a:pt x="164" y="116"/>
                  </a:lnTo>
                  <a:lnTo>
                    <a:pt x="164" y="116"/>
                  </a:lnTo>
                  <a:lnTo>
                    <a:pt x="181" y="105"/>
                  </a:lnTo>
                  <a:lnTo>
                    <a:pt x="181" y="105"/>
                  </a:lnTo>
                  <a:lnTo>
                    <a:pt x="185" y="104"/>
                  </a:lnTo>
                  <a:lnTo>
                    <a:pt x="185" y="104"/>
                  </a:lnTo>
                  <a:lnTo>
                    <a:pt x="185" y="104"/>
                  </a:lnTo>
                  <a:lnTo>
                    <a:pt x="185" y="104"/>
                  </a:lnTo>
                  <a:lnTo>
                    <a:pt x="182" y="101"/>
                  </a:lnTo>
                  <a:lnTo>
                    <a:pt x="179" y="97"/>
                  </a:lnTo>
                  <a:lnTo>
                    <a:pt x="175" y="92"/>
                  </a:lnTo>
                  <a:lnTo>
                    <a:pt x="175" y="90"/>
                  </a:lnTo>
                  <a:lnTo>
                    <a:pt x="176" y="88"/>
                  </a:lnTo>
                  <a:lnTo>
                    <a:pt x="176" y="88"/>
                  </a:lnTo>
                  <a:lnTo>
                    <a:pt x="178" y="87"/>
                  </a:lnTo>
                  <a:lnTo>
                    <a:pt x="178" y="85"/>
                  </a:lnTo>
                  <a:lnTo>
                    <a:pt x="175" y="77"/>
                  </a:lnTo>
                  <a:lnTo>
                    <a:pt x="173" y="71"/>
                  </a:lnTo>
                  <a:lnTo>
                    <a:pt x="173" y="68"/>
                  </a:lnTo>
                  <a:lnTo>
                    <a:pt x="175" y="66"/>
                  </a:lnTo>
                  <a:lnTo>
                    <a:pt x="175" y="66"/>
                  </a:lnTo>
                  <a:lnTo>
                    <a:pt x="209" y="49"/>
                  </a:lnTo>
                  <a:lnTo>
                    <a:pt x="239" y="35"/>
                  </a:lnTo>
                  <a:lnTo>
                    <a:pt x="239" y="35"/>
                  </a:lnTo>
                  <a:lnTo>
                    <a:pt x="236" y="31"/>
                  </a:lnTo>
                  <a:lnTo>
                    <a:pt x="234" y="26"/>
                  </a:lnTo>
                  <a:lnTo>
                    <a:pt x="230" y="2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35" name="Freeform 32"/>
            <p:cNvSpPr>
              <a:spLocks/>
            </p:cNvSpPr>
            <p:nvPr userDrawn="1"/>
          </p:nvSpPr>
          <p:spPr bwMode="auto">
            <a:xfrm>
              <a:off x="470" y="854"/>
              <a:ext cx="101" cy="96"/>
            </a:xfrm>
            <a:custGeom>
              <a:avLst/>
              <a:gdLst>
                <a:gd name="T0" fmla="*/ 0 w 101"/>
                <a:gd name="T1" fmla="*/ 28 h 96"/>
                <a:gd name="T2" fmla="*/ 1 w 101"/>
                <a:gd name="T3" fmla="*/ 34 h 96"/>
                <a:gd name="T4" fmla="*/ 2 w 101"/>
                <a:gd name="T5" fmla="*/ 38 h 96"/>
                <a:gd name="T6" fmla="*/ 10 w 101"/>
                <a:gd name="T7" fmla="*/ 40 h 96"/>
                <a:gd name="T8" fmla="*/ 12 w 101"/>
                <a:gd name="T9" fmla="*/ 39 h 96"/>
                <a:gd name="T10" fmla="*/ 13 w 101"/>
                <a:gd name="T11" fmla="*/ 34 h 96"/>
                <a:gd name="T12" fmla="*/ 15 w 101"/>
                <a:gd name="T13" fmla="*/ 29 h 96"/>
                <a:gd name="T14" fmla="*/ 16 w 101"/>
                <a:gd name="T15" fmla="*/ 28 h 96"/>
                <a:gd name="T16" fmla="*/ 17 w 101"/>
                <a:gd name="T17" fmla="*/ 28 h 96"/>
                <a:gd name="T18" fmla="*/ 18 w 101"/>
                <a:gd name="T19" fmla="*/ 27 h 96"/>
                <a:gd name="T20" fmla="*/ 45 w 101"/>
                <a:gd name="T21" fmla="*/ 40 h 96"/>
                <a:gd name="T22" fmla="*/ 71 w 101"/>
                <a:gd name="T23" fmla="*/ 57 h 96"/>
                <a:gd name="T24" fmla="*/ 75 w 101"/>
                <a:gd name="T25" fmla="*/ 60 h 96"/>
                <a:gd name="T26" fmla="*/ 71 w 101"/>
                <a:gd name="T27" fmla="*/ 67 h 96"/>
                <a:gd name="T28" fmla="*/ 64 w 101"/>
                <a:gd name="T29" fmla="*/ 85 h 96"/>
                <a:gd name="T30" fmla="*/ 62 w 101"/>
                <a:gd name="T31" fmla="*/ 90 h 96"/>
                <a:gd name="T32" fmla="*/ 65 w 101"/>
                <a:gd name="T33" fmla="*/ 95 h 96"/>
                <a:gd name="T34" fmla="*/ 70 w 101"/>
                <a:gd name="T35" fmla="*/ 96 h 96"/>
                <a:gd name="T36" fmla="*/ 73 w 101"/>
                <a:gd name="T37" fmla="*/ 96 h 96"/>
                <a:gd name="T38" fmla="*/ 78 w 101"/>
                <a:gd name="T39" fmla="*/ 93 h 96"/>
                <a:gd name="T40" fmla="*/ 79 w 101"/>
                <a:gd name="T41" fmla="*/ 90 h 96"/>
                <a:gd name="T42" fmla="*/ 79 w 101"/>
                <a:gd name="T43" fmla="*/ 87 h 96"/>
                <a:gd name="T44" fmla="*/ 75 w 101"/>
                <a:gd name="T45" fmla="*/ 82 h 96"/>
                <a:gd name="T46" fmla="*/ 73 w 101"/>
                <a:gd name="T47" fmla="*/ 82 h 96"/>
                <a:gd name="T48" fmla="*/ 77 w 101"/>
                <a:gd name="T49" fmla="*/ 73 h 96"/>
                <a:gd name="T50" fmla="*/ 82 w 101"/>
                <a:gd name="T51" fmla="*/ 62 h 96"/>
                <a:gd name="T52" fmla="*/ 88 w 101"/>
                <a:gd name="T53" fmla="*/ 57 h 96"/>
                <a:gd name="T54" fmla="*/ 94 w 101"/>
                <a:gd name="T55" fmla="*/ 56 h 96"/>
                <a:gd name="T56" fmla="*/ 93 w 101"/>
                <a:gd name="T57" fmla="*/ 54 h 96"/>
                <a:gd name="T58" fmla="*/ 90 w 101"/>
                <a:gd name="T59" fmla="*/ 46 h 96"/>
                <a:gd name="T60" fmla="*/ 92 w 101"/>
                <a:gd name="T61" fmla="*/ 38 h 96"/>
                <a:gd name="T62" fmla="*/ 94 w 101"/>
                <a:gd name="T63" fmla="*/ 33 h 96"/>
                <a:gd name="T64" fmla="*/ 101 w 101"/>
                <a:gd name="T65" fmla="*/ 12 h 96"/>
                <a:gd name="T66" fmla="*/ 101 w 101"/>
                <a:gd name="T67" fmla="*/ 9 h 96"/>
                <a:gd name="T68" fmla="*/ 98 w 101"/>
                <a:gd name="T69" fmla="*/ 4 h 96"/>
                <a:gd name="T70" fmla="*/ 94 w 101"/>
                <a:gd name="T71" fmla="*/ 2 h 96"/>
                <a:gd name="T72" fmla="*/ 88 w 101"/>
                <a:gd name="T73" fmla="*/ 5 h 96"/>
                <a:gd name="T74" fmla="*/ 86 w 101"/>
                <a:gd name="T75" fmla="*/ 10 h 96"/>
                <a:gd name="T76" fmla="*/ 86 w 101"/>
                <a:gd name="T77" fmla="*/ 13 h 96"/>
                <a:gd name="T78" fmla="*/ 89 w 101"/>
                <a:gd name="T79" fmla="*/ 18 h 96"/>
                <a:gd name="T80" fmla="*/ 92 w 101"/>
                <a:gd name="T81" fmla="*/ 20 h 96"/>
                <a:gd name="T82" fmla="*/ 88 w 101"/>
                <a:gd name="T83" fmla="*/ 31 h 96"/>
                <a:gd name="T84" fmla="*/ 83 w 101"/>
                <a:gd name="T85" fmla="*/ 37 h 96"/>
                <a:gd name="T86" fmla="*/ 78 w 101"/>
                <a:gd name="T87" fmla="*/ 34 h 96"/>
                <a:gd name="T88" fmla="*/ 40 w 101"/>
                <a:gd name="T89" fmla="*/ 16 h 96"/>
                <a:gd name="T90" fmla="*/ 27 w 101"/>
                <a:gd name="T91" fmla="*/ 12 h 96"/>
                <a:gd name="T92" fmla="*/ 28 w 101"/>
                <a:gd name="T93" fmla="*/ 9 h 96"/>
                <a:gd name="T94" fmla="*/ 33 w 101"/>
                <a:gd name="T95" fmla="*/ 0 h 96"/>
                <a:gd name="T96" fmla="*/ 31 w 101"/>
                <a:gd name="T97" fmla="*/ 1 h 96"/>
                <a:gd name="T98" fmla="*/ 26 w 101"/>
                <a:gd name="T99" fmla="*/ 4 h 96"/>
                <a:gd name="T100" fmla="*/ 16 w 101"/>
                <a:gd name="T101" fmla="*/ 7 h 96"/>
                <a:gd name="T102" fmla="*/ 12 w 101"/>
                <a:gd name="T103" fmla="*/ 7 h 96"/>
                <a:gd name="T104" fmla="*/ 10 w 101"/>
                <a:gd name="T105" fmla="*/ 7 h 96"/>
                <a:gd name="T106" fmla="*/ 6 w 101"/>
                <a:gd name="T107" fmla="*/ 15 h 96"/>
                <a:gd name="T108" fmla="*/ 4 w 101"/>
                <a:gd name="T109" fmla="*/ 22 h 96"/>
                <a:gd name="T110" fmla="*/ 1 w 101"/>
                <a:gd name="T111" fmla="*/ 2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01" h="96">
                  <a:moveTo>
                    <a:pt x="0" y="28"/>
                  </a:moveTo>
                  <a:lnTo>
                    <a:pt x="0" y="28"/>
                  </a:lnTo>
                  <a:lnTo>
                    <a:pt x="0" y="32"/>
                  </a:lnTo>
                  <a:lnTo>
                    <a:pt x="1" y="34"/>
                  </a:lnTo>
                  <a:lnTo>
                    <a:pt x="2" y="38"/>
                  </a:lnTo>
                  <a:lnTo>
                    <a:pt x="2" y="38"/>
                  </a:lnTo>
                  <a:lnTo>
                    <a:pt x="7" y="39"/>
                  </a:lnTo>
                  <a:lnTo>
                    <a:pt x="10" y="40"/>
                  </a:lnTo>
                  <a:lnTo>
                    <a:pt x="12" y="39"/>
                  </a:lnTo>
                  <a:lnTo>
                    <a:pt x="12" y="39"/>
                  </a:lnTo>
                  <a:lnTo>
                    <a:pt x="13" y="37"/>
                  </a:lnTo>
                  <a:lnTo>
                    <a:pt x="13" y="34"/>
                  </a:lnTo>
                  <a:lnTo>
                    <a:pt x="13" y="32"/>
                  </a:lnTo>
                  <a:lnTo>
                    <a:pt x="15" y="29"/>
                  </a:lnTo>
                  <a:lnTo>
                    <a:pt x="15" y="29"/>
                  </a:lnTo>
                  <a:lnTo>
                    <a:pt x="16" y="28"/>
                  </a:lnTo>
                  <a:lnTo>
                    <a:pt x="17" y="28"/>
                  </a:lnTo>
                  <a:lnTo>
                    <a:pt x="17" y="28"/>
                  </a:lnTo>
                  <a:lnTo>
                    <a:pt x="18" y="27"/>
                  </a:lnTo>
                  <a:lnTo>
                    <a:pt x="18" y="27"/>
                  </a:lnTo>
                  <a:lnTo>
                    <a:pt x="32" y="33"/>
                  </a:lnTo>
                  <a:lnTo>
                    <a:pt x="45" y="40"/>
                  </a:lnTo>
                  <a:lnTo>
                    <a:pt x="71" y="57"/>
                  </a:lnTo>
                  <a:lnTo>
                    <a:pt x="71" y="57"/>
                  </a:lnTo>
                  <a:lnTo>
                    <a:pt x="75" y="60"/>
                  </a:lnTo>
                  <a:lnTo>
                    <a:pt x="75" y="60"/>
                  </a:lnTo>
                  <a:lnTo>
                    <a:pt x="71" y="67"/>
                  </a:lnTo>
                  <a:lnTo>
                    <a:pt x="71" y="67"/>
                  </a:lnTo>
                  <a:lnTo>
                    <a:pt x="65" y="79"/>
                  </a:lnTo>
                  <a:lnTo>
                    <a:pt x="64" y="85"/>
                  </a:lnTo>
                  <a:lnTo>
                    <a:pt x="62" y="90"/>
                  </a:lnTo>
                  <a:lnTo>
                    <a:pt x="62" y="90"/>
                  </a:lnTo>
                  <a:lnTo>
                    <a:pt x="64" y="93"/>
                  </a:lnTo>
                  <a:lnTo>
                    <a:pt x="65" y="95"/>
                  </a:lnTo>
                  <a:lnTo>
                    <a:pt x="67" y="96"/>
                  </a:lnTo>
                  <a:lnTo>
                    <a:pt x="70" y="96"/>
                  </a:lnTo>
                  <a:lnTo>
                    <a:pt x="70" y="96"/>
                  </a:lnTo>
                  <a:lnTo>
                    <a:pt x="73" y="96"/>
                  </a:lnTo>
                  <a:lnTo>
                    <a:pt x="76" y="95"/>
                  </a:lnTo>
                  <a:lnTo>
                    <a:pt x="78" y="93"/>
                  </a:lnTo>
                  <a:lnTo>
                    <a:pt x="79" y="90"/>
                  </a:lnTo>
                  <a:lnTo>
                    <a:pt x="79" y="90"/>
                  </a:lnTo>
                  <a:lnTo>
                    <a:pt x="79" y="88"/>
                  </a:lnTo>
                  <a:lnTo>
                    <a:pt x="79" y="87"/>
                  </a:lnTo>
                  <a:lnTo>
                    <a:pt x="77" y="83"/>
                  </a:lnTo>
                  <a:lnTo>
                    <a:pt x="75" y="82"/>
                  </a:lnTo>
                  <a:lnTo>
                    <a:pt x="73" y="82"/>
                  </a:lnTo>
                  <a:lnTo>
                    <a:pt x="73" y="82"/>
                  </a:lnTo>
                  <a:lnTo>
                    <a:pt x="77" y="73"/>
                  </a:lnTo>
                  <a:lnTo>
                    <a:pt x="77" y="73"/>
                  </a:lnTo>
                  <a:lnTo>
                    <a:pt x="79" y="67"/>
                  </a:lnTo>
                  <a:lnTo>
                    <a:pt x="82" y="62"/>
                  </a:lnTo>
                  <a:lnTo>
                    <a:pt x="86" y="60"/>
                  </a:lnTo>
                  <a:lnTo>
                    <a:pt x="88" y="57"/>
                  </a:lnTo>
                  <a:lnTo>
                    <a:pt x="92" y="56"/>
                  </a:lnTo>
                  <a:lnTo>
                    <a:pt x="94" y="56"/>
                  </a:lnTo>
                  <a:lnTo>
                    <a:pt x="94" y="56"/>
                  </a:lnTo>
                  <a:lnTo>
                    <a:pt x="93" y="54"/>
                  </a:lnTo>
                  <a:lnTo>
                    <a:pt x="90" y="50"/>
                  </a:lnTo>
                  <a:lnTo>
                    <a:pt x="90" y="46"/>
                  </a:lnTo>
                  <a:lnTo>
                    <a:pt x="90" y="43"/>
                  </a:lnTo>
                  <a:lnTo>
                    <a:pt x="92" y="38"/>
                  </a:lnTo>
                  <a:lnTo>
                    <a:pt x="94" y="33"/>
                  </a:lnTo>
                  <a:lnTo>
                    <a:pt x="94" y="33"/>
                  </a:lnTo>
                  <a:lnTo>
                    <a:pt x="99" y="21"/>
                  </a:lnTo>
                  <a:lnTo>
                    <a:pt x="101" y="12"/>
                  </a:lnTo>
                  <a:lnTo>
                    <a:pt x="101" y="12"/>
                  </a:lnTo>
                  <a:lnTo>
                    <a:pt x="101" y="9"/>
                  </a:lnTo>
                  <a:lnTo>
                    <a:pt x="100" y="6"/>
                  </a:lnTo>
                  <a:lnTo>
                    <a:pt x="98" y="4"/>
                  </a:lnTo>
                  <a:lnTo>
                    <a:pt x="94" y="2"/>
                  </a:lnTo>
                  <a:lnTo>
                    <a:pt x="94" y="2"/>
                  </a:lnTo>
                  <a:lnTo>
                    <a:pt x="92" y="4"/>
                  </a:lnTo>
                  <a:lnTo>
                    <a:pt x="88" y="5"/>
                  </a:lnTo>
                  <a:lnTo>
                    <a:pt x="87" y="7"/>
                  </a:lnTo>
                  <a:lnTo>
                    <a:pt x="86" y="10"/>
                  </a:lnTo>
                  <a:lnTo>
                    <a:pt x="86" y="10"/>
                  </a:lnTo>
                  <a:lnTo>
                    <a:pt x="86" y="13"/>
                  </a:lnTo>
                  <a:lnTo>
                    <a:pt x="87" y="16"/>
                  </a:lnTo>
                  <a:lnTo>
                    <a:pt x="89" y="18"/>
                  </a:lnTo>
                  <a:lnTo>
                    <a:pt x="92" y="20"/>
                  </a:lnTo>
                  <a:lnTo>
                    <a:pt x="92" y="20"/>
                  </a:lnTo>
                  <a:lnTo>
                    <a:pt x="92" y="20"/>
                  </a:lnTo>
                  <a:lnTo>
                    <a:pt x="88" y="31"/>
                  </a:lnTo>
                  <a:lnTo>
                    <a:pt x="83" y="37"/>
                  </a:lnTo>
                  <a:lnTo>
                    <a:pt x="83" y="37"/>
                  </a:lnTo>
                  <a:lnTo>
                    <a:pt x="78" y="34"/>
                  </a:lnTo>
                  <a:lnTo>
                    <a:pt x="78" y="34"/>
                  </a:lnTo>
                  <a:lnTo>
                    <a:pt x="54" y="21"/>
                  </a:lnTo>
                  <a:lnTo>
                    <a:pt x="40" y="16"/>
                  </a:lnTo>
                  <a:lnTo>
                    <a:pt x="27" y="12"/>
                  </a:lnTo>
                  <a:lnTo>
                    <a:pt x="27" y="12"/>
                  </a:lnTo>
                  <a:lnTo>
                    <a:pt x="28" y="9"/>
                  </a:lnTo>
                  <a:lnTo>
                    <a:pt x="28" y="9"/>
                  </a:lnTo>
                  <a:lnTo>
                    <a:pt x="32" y="2"/>
                  </a:lnTo>
                  <a:lnTo>
                    <a:pt x="33" y="0"/>
                  </a:lnTo>
                  <a:lnTo>
                    <a:pt x="33" y="0"/>
                  </a:lnTo>
                  <a:lnTo>
                    <a:pt x="31" y="1"/>
                  </a:lnTo>
                  <a:lnTo>
                    <a:pt x="26" y="4"/>
                  </a:lnTo>
                  <a:lnTo>
                    <a:pt x="26" y="4"/>
                  </a:lnTo>
                  <a:lnTo>
                    <a:pt x="19" y="6"/>
                  </a:lnTo>
                  <a:lnTo>
                    <a:pt x="16" y="7"/>
                  </a:lnTo>
                  <a:lnTo>
                    <a:pt x="16" y="7"/>
                  </a:lnTo>
                  <a:lnTo>
                    <a:pt x="12" y="7"/>
                  </a:lnTo>
                  <a:lnTo>
                    <a:pt x="10" y="7"/>
                  </a:lnTo>
                  <a:lnTo>
                    <a:pt x="10" y="7"/>
                  </a:lnTo>
                  <a:lnTo>
                    <a:pt x="8" y="9"/>
                  </a:lnTo>
                  <a:lnTo>
                    <a:pt x="6" y="15"/>
                  </a:lnTo>
                  <a:lnTo>
                    <a:pt x="6" y="15"/>
                  </a:lnTo>
                  <a:lnTo>
                    <a:pt x="4" y="22"/>
                  </a:lnTo>
                  <a:lnTo>
                    <a:pt x="4" y="22"/>
                  </a:lnTo>
                  <a:lnTo>
                    <a:pt x="1" y="26"/>
                  </a:lnTo>
                  <a:lnTo>
                    <a:pt x="0" y="2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36" name="Freeform 33"/>
            <p:cNvSpPr>
              <a:spLocks/>
            </p:cNvSpPr>
            <p:nvPr userDrawn="1"/>
          </p:nvSpPr>
          <p:spPr bwMode="auto">
            <a:xfrm>
              <a:off x="467" y="446"/>
              <a:ext cx="25" cy="30"/>
            </a:xfrm>
            <a:custGeom>
              <a:avLst/>
              <a:gdLst>
                <a:gd name="T0" fmla="*/ 9 w 25"/>
                <a:gd name="T1" fmla="*/ 30 h 30"/>
                <a:gd name="T2" fmla="*/ 9 w 25"/>
                <a:gd name="T3" fmla="*/ 30 h 30"/>
                <a:gd name="T4" fmla="*/ 19 w 25"/>
                <a:gd name="T5" fmla="*/ 28 h 30"/>
                <a:gd name="T6" fmla="*/ 25 w 25"/>
                <a:gd name="T7" fmla="*/ 27 h 30"/>
                <a:gd name="T8" fmla="*/ 25 w 25"/>
                <a:gd name="T9" fmla="*/ 3 h 30"/>
                <a:gd name="T10" fmla="*/ 25 w 25"/>
                <a:gd name="T11" fmla="*/ 3 h 30"/>
                <a:gd name="T12" fmla="*/ 11 w 25"/>
                <a:gd name="T13" fmla="*/ 0 h 30"/>
                <a:gd name="T14" fmla="*/ 11 w 25"/>
                <a:gd name="T15" fmla="*/ 0 h 30"/>
                <a:gd name="T16" fmla="*/ 8 w 25"/>
                <a:gd name="T17" fmla="*/ 0 h 30"/>
                <a:gd name="T18" fmla="*/ 5 w 25"/>
                <a:gd name="T19" fmla="*/ 1 h 30"/>
                <a:gd name="T20" fmla="*/ 3 w 25"/>
                <a:gd name="T21" fmla="*/ 3 h 30"/>
                <a:gd name="T22" fmla="*/ 2 w 25"/>
                <a:gd name="T23" fmla="*/ 5 h 30"/>
                <a:gd name="T24" fmla="*/ 0 w 25"/>
                <a:gd name="T25" fmla="*/ 9 h 30"/>
                <a:gd name="T26" fmla="*/ 0 w 25"/>
                <a:gd name="T27" fmla="*/ 11 h 30"/>
                <a:gd name="T28" fmla="*/ 0 w 25"/>
                <a:gd name="T29" fmla="*/ 19 h 30"/>
                <a:gd name="T30" fmla="*/ 0 w 25"/>
                <a:gd name="T31" fmla="*/ 19 h 30"/>
                <a:gd name="T32" fmla="*/ 2 w 25"/>
                <a:gd name="T33" fmla="*/ 23 h 30"/>
                <a:gd name="T34" fmla="*/ 4 w 25"/>
                <a:gd name="T35" fmla="*/ 27 h 30"/>
                <a:gd name="T36" fmla="*/ 7 w 25"/>
                <a:gd name="T37" fmla="*/ 28 h 30"/>
                <a:gd name="T38" fmla="*/ 9 w 25"/>
                <a:gd name="T39"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5" h="30">
                  <a:moveTo>
                    <a:pt x="9" y="30"/>
                  </a:moveTo>
                  <a:lnTo>
                    <a:pt x="9" y="30"/>
                  </a:lnTo>
                  <a:lnTo>
                    <a:pt x="19" y="28"/>
                  </a:lnTo>
                  <a:lnTo>
                    <a:pt x="25" y="27"/>
                  </a:lnTo>
                  <a:lnTo>
                    <a:pt x="25" y="3"/>
                  </a:lnTo>
                  <a:lnTo>
                    <a:pt x="25" y="3"/>
                  </a:lnTo>
                  <a:lnTo>
                    <a:pt x="11" y="0"/>
                  </a:lnTo>
                  <a:lnTo>
                    <a:pt x="11" y="0"/>
                  </a:lnTo>
                  <a:lnTo>
                    <a:pt x="8" y="0"/>
                  </a:lnTo>
                  <a:lnTo>
                    <a:pt x="5" y="1"/>
                  </a:lnTo>
                  <a:lnTo>
                    <a:pt x="3" y="3"/>
                  </a:lnTo>
                  <a:lnTo>
                    <a:pt x="2" y="5"/>
                  </a:lnTo>
                  <a:lnTo>
                    <a:pt x="0" y="9"/>
                  </a:lnTo>
                  <a:lnTo>
                    <a:pt x="0" y="11"/>
                  </a:lnTo>
                  <a:lnTo>
                    <a:pt x="0" y="19"/>
                  </a:lnTo>
                  <a:lnTo>
                    <a:pt x="0" y="19"/>
                  </a:lnTo>
                  <a:lnTo>
                    <a:pt x="2" y="23"/>
                  </a:lnTo>
                  <a:lnTo>
                    <a:pt x="4" y="27"/>
                  </a:lnTo>
                  <a:lnTo>
                    <a:pt x="7" y="28"/>
                  </a:lnTo>
                  <a:lnTo>
                    <a:pt x="9" y="3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37" name="Freeform 34"/>
            <p:cNvSpPr>
              <a:spLocks/>
            </p:cNvSpPr>
            <p:nvPr userDrawn="1"/>
          </p:nvSpPr>
          <p:spPr bwMode="auto">
            <a:xfrm>
              <a:off x="498" y="440"/>
              <a:ext cx="37" cy="36"/>
            </a:xfrm>
            <a:custGeom>
              <a:avLst/>
              <a:gdLst>
                <a:gd name="T0" fmla="*/ 37 w 37"/>
                <a:gd name="T1" fmla="*/ 26 h 36"/>
                <a:gd name="T2" fmla="*/ 37 w 37"/>
                <a:gd name="T3" fmla="*/ 18 h 36"/>
                <a:gd name="T4" fmla="*/ 37 w 37"/>
                <a:gd name="T5" fmla="*/ 5 h 36"/>
                <a:gd name="T6" fmla="*/ 37 w 37"/>
                <a:gd name="T7" fmla="*/ 1 h 36"/>
                <a:gd name="T8" fmla="*/ 36 w 37"/>
                <a:gd name="T9" fmla="*/ 0 h 36"/>
                <a:gd name="T10" fmla="*/ 31 w 37"/>
                <a:gd name="T11" fmla="*/ 0 h 36"/>
                <a:gd name="T12" fmla="*/ 27 w 37"/>
                <a:gd name="T13" fmla="*/ 0 h 36"/>
                <a:gd name="T14" fmla="*/ 20 w 37"/>
                <a:gd name="T15" fmla="*/ 0 h 36"/>
                <a:gd name="T16" fmla="*/ 18 w 37"/>
                <a:gd name="T17" fmla="*/ 5 h 36"/>
                <a:gd name="T18" fmla="*/ 17 w 37"/>
                <a:gd name="T19" fmla="*/ 0 h 36"/>
                <a:gd name="T20" fmla="*/ 11 w 37"/>
                <a:gd name="T21" fmla="*/ 0 h 36"/>
                <a:gd name="T22" fmla="*/ 7 w 37"/>
                <a:gd name="T23" fmla="*/ 0 h 36"/>
                <a:gd name="T24" fmla="*/ 3 w 37"/>
                <a:gd name="T25" fmla="*/ 0 h 36"/>
                <a:gd name="T26" fmla="*/ 1 w 37"/>
                <a:gd name="T27" fmla="*/ 1 h 36"/>
                <a:gd name="T28" fmla="*/ 0 w 37"/>
                <a:gd name="T29" fmla="*/ 5 h 36"/>
                <a:gd name="T30" fmla="*/ 0 w 37"/>
                <a:gd name="T31" fmla="*/ 18 h 36"/>
                <a:gd name="T32" fmla="*/ 0 w 37"/>
                <a:gd name="T33" fmla="*/ 33 h 36"/>
                <a:gd name="T34" fmla="*/ 4 w 37"/>
                <a:gd name="T35" fmla="*/ 33 h 36"/>
                <a:gd name="T36" fmla="*/ 6 w 37"/>
                <a:gd name="T37" fmla="*/ 32 h 36"/>
                <a:gd name="T38" fmla="*/ 9 w 37"/>
                <a:gd name="T39" fmla="*/ 27 h 36"/>
                <a:gd name="T40" fmla="*/ 9 w 37"/>
                <a:gd name="T41" fmla="*/ 36 h 36"/>
                <a:gd name="T42" fmla="*/ 11 w 37"/>
                <a:gd name="T43" fmla="*/ 36 h 36"/>
                <a:gd name="T44" fmla="*/ 16 w 37"/>
                <a:gd name="T45" fmla="*/ 33 h 36"/>
                <a:gd name="T46" fmla="*/ 17 w 37"/>
                <a:gd name="T47" fmla="*/ 29 h 36"/>
                <a:gd name="T48" fmla="*/ 18 w 37"/>
                <a:gd name="T49" fmla="*/ 27 h 36"/>
                <a:gd name="T50" fmla="*/ 18 w 37"/>
                <a:gd name="T51" fmla="*/ 36 h 36"/>
                <a:gd name="T52" fmla="*/ 26 w 37"/>
                <a:gd name="T53" fmla="*/ 33 h 36"/>
                <a:gd name="T54" fmla="*/ 28 w 37"/>
                <a:gd name="T55" fmla="*/ 29 h 36"/>
                <a:gd name="T56" fmla="*/ 28 w 37"/>
                <a:gd name="T57" fmla="*/ 27 h 36"/>
                <a:gd name="T58" fmla="*/ 28 w 37"/>
                <a:gd name="T59" fmla="*/ 33 h 36"/>
                <a:gd name="T60" fmla="*/ 31 w 37"/>
                <a:gd name="T61" fmla="*/ 32 h 36"/>
                <a:gd name="T62" fmla="*/ 34 w 37"/>
                <a:gd name="T63" fmla="*/ 31 h 36"/>
                <a:gd name="T64" fmla="*/ 37 w 37"/>
                <a:gd name="T65" fmla="*/ 2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7" h="36">
                  <a:moveTo>
                    <a:pt x="37" y="26"/>
                  </a:moveTo>
                  <a:lnTo>
                    <a:pt x="37" y="26"/>
                  </a:lnTo>
                  <a:lnTo>
                    <a:pt x="37" y="18"/>
                  </a:lnTo>
                  <a:lnTo>
                    <a:pt x="37" y="18"/>
                  </a:lnTo>
                  <a:lnTo>
                    <a:pt x="37" y="5"/>
                  </a:lnTo>
                  <a:lnTo>
                    <a:pt x="37" y="5"/>
                  </a:lnTo>
                  <a:lnTo>
                    <a:pt x="37" y="3"/>
                  </a:lnTo>
                  <a:lnTo>
                    <a:pt x="37" y="1"/>
                  </a:lnTo>
                  <a:lnTo>
                    <a:pt x="36" y="0"/>
                  </a:lnTo>
                  <a:lnTo>
                    <a:pt x="36" y="0"/>
                  </a:lnTo>
                  <a:lnTo>
                    <a:pt x="31" y="0"/>
                  </a:lnTo>
                  <a:lnTo>
                    <a:pt x="31" y="0"/>
                  </a:lnTo>
                  <a:lnTo>
                    <a:pt x="28" y="5"/>
                  </a:lnTo>
                  <a:lnTo>
                    <a:pt x="27" y="0"/>
                  </a:lnTo>
                  <a:lnTo>
                    <a:pt x="27" y="0"/>
                  </a:lnTo>
                  <a:lnTo>
                    <a:pt x="20" y="0"/>
                  </a:lnTo>
                  <a:lnTo>
                    <a:pt x="20" y="0"/>
                  </a:lnTo>
                  <a:lnTo>
                    <a:pt x="18" y="5"/>
                  </a:lnTo>
                  <a:lnTo>
                    <a:pt x="17" y="0"/>
                  </a:lnTo>
                  <a:lnTo>
                    <a:pt x="17" y="0"/>
                  </a:lnTo>
                  <a:lnTo>
                    <a:pt x="11" y="0"/>
                  </a:lnTo>
                  <a:lnTo>
                    <a:pt x="11" y="0"/>
                  </a:lnTo>
                  <a:lnTo>
                    <a:pt x="9" y="5"/>
                  </a:lnTo>
                  <a:lnTo>
                    <a:pt x="7" y="0"/>
                  </a:lnTo>
                  <a:lnTo>
                    <a:pt x="7" y="0"/>
                  </a:lnTo>
                  <a:lnTo>
                    <a:pt x="3" y="0"/>
                  </a:lnTo>
                  <a:lnTo>
                    <a:pt x="3" y="0"/>
                  </a:lnTo>
                  <a:lnTo>
                    <a:pt x="1" y="1"/>
                  </a:lnTo>
                  <a:lnTo>
                    <a:pt x="0" y="3"/>
                  </a:lnTo>
                  <a:lnTo>
                    <a:pt x="0" y="5"/>
                  </a:lnTo>
                  <a:lnTo>
                    <a:pt x="0" y="5"/>
                  </a:lnTo>
                  <a:lnTo>
                    <a:pt x="0" y="18"/>
                  </a:lnTo>
                  <a:lnTo>
                    <a:pt x="0" y="18"/>
                  </a:lnTo>
                  <a:lnTo>
                    <a:pt x="0" y="33"/>
                  </a:lnTo>
                  <a:lnTo>
                    <a:pt x="0" y="33"/>
                  </a:lnTo>
                  <a:lnTo>
                    <a:pt x="4" y="33"/>
                  </a:lnTo>
                  <a:lnTo>
                    <a:pt x="6" y="32"/>
                  </a:lnTo>
                  <a:lnTo>
                    <a:pt x="6" y="32"/>
                  </a:lnTo>
                  <a:lnTo>
                    <a:pt x="7" y="28"/>
                  </a:lnTo>
                  <a:lnTo>
                    <a:pt x="9" y="27"/>
                  </a:lnTo>
                  <a:lnTo>
                    <a:pt x="9" y="27"/>
                  </a:lnTo>
                  <a:lnTo>
                    <a:pt x="9" y="36"/>
                  </a:lnTo>
                  <a:lnTo>
                    <a:pt x="9" y="36"/>
                  </a:lnTo>
                  <a:lnTo>
                    <a:pt x="11" y="36"/>
                  </a:lnTo>
                  <a:lnTo>
                    <a:pt x="14" y="34"/>
                  </a:lnTo>
                  <a:lnTo>
                    <a:pt x="16" y="33"/>
                  </a:lnTo>
                  <a:lnTo>
                    <a:pt x="16" y="33"/>
                  </a:lnTo>
                  <a:lnTo>
                    <a:pt x="17" y="29"/>
                  </a:lnTo>
                  <a:lnTo>
                    <a:pt x="18" y="27"/>
                  </a:lnTo>
                  <a:lnTo>
                    <a:pt x="18" y="27"/>
                  </a:lnTo>
                  <a:lnTo>
                    <a:pt x="18" y="36"/>
                  </a:lnTo>
                  <a:lnTo>
                    <a:pt x="18" y="36"/>
                  </a:lnTo>
                  <a:lnTo>
                    <a:pt x="22" y="34"/>
                  </a:lnTo>
                  <a:lnTo>
                    <a:pt x="26" y="33"/>
                  </a:lnTo>
                  <a:lnTo>
                    <a:pt x="26" y="33"/>
                  </a:lnTo>
                  <a:lnTo>
                    <a:pt x="28" y="29"/>
                  </a:lnTo>
                  <a:lnTo>
                    <a:pt x="28" y="27"/>
                  </a:lnTo>
                  <a:lnTo>
                    <a:pt x="28" y="27"/>
                  </a:lnTo>
                  <a:lnTo>
                    <a:pt x="28" y="33"/>
                  </a:lnTo>
                  <a:lnTo>
                    <a:pt x="28" y="33"/>
                  </a:lnTo>
                  <a:lnTo>
                    <a:pt x="31" y="32"/>
                  </a:lnTo>
                  <a:lnTo>
                    <a:pt x="31" y="32"/>
                  </a:lnTo>
                  <a:lnTo>
                    <a:pt x="34" y="31"/>
                  </a:lnTo>
                  <a:lnTo>
                    <a:pt x="34" y="31"/>
                  </a:lnTo>
                  <a:lnTo>
                    <a:pt x="36" y="29"/>
                  </a:lnTo>
                  <a:lnTo>
                    <a:pt x="37" y="2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38" name="Freeform 35"/>
            <p:cNvSpPr>
              <a:spLocks/>
            </p:cNvSpPr>
            <p:nvPr userDrawn="1"/>
          </p:nvSpPr>
          <p:spPr bwMode="auto">
            <a:xfrm>
              <a:off x="503" y="441"/>
              <a:ext cx="45" cy="52"/>
            </a:xfrm>
            <a:custGeom>
              <a:avLst/>
              <a:gdLst>
                <a:gd name="T0" fmla="*/ 45 w 45"/>
                <a:gd name="T1" fmla="*/ 38 h 52"/>
                <a:gd name="T2" fmla="*/ 45 w 45"/>
                <a:gd name="T3" fmla="*/ 30 h 52"/>
                <a:gd name="T4" fmla="*/ 45 w 45"/>
                <a:gd name="T5" fmla="*/ 30 h 52"/>
                <a:gd name="T6" fmla="*/ 44 w 45"/>
                <a:gd name="T7" fmla="*/ 28 h 52"/>
                <a:gd name="T8" fmla="*/ 43 w 45"/>
                <a:gd name="T9" fmla="*/ 25 h 52"/>
                <a:gd name="T10" fmla="*/ 43 w 45"/>
                <a:gd name="T11" fmla="*/ 20 h 52"/>
                <a:gd name="T12" fmla="*/ 43 w 45"/>
                <a:gd name="T13" fmla="*/ 20 h 52"/>
                <a:gd name="T14" fmla="*/ 43 w 45"/>
                <a:gd name="T15" fmla="*/ 17 h 52"/>
                <a:gd name="T16" fmla="*/ 44 w 45"/>
                <a:gd name="T17" fmla="*/ 14 h 52"/>
                <a:gd name="T18" fmla="*/ 45 w 45"/>
                <a:gd name="T19" fmla="*/ 11 h 52"/>
                <a:gd name="T20" fmla="*/ 45 w 45"/>
                <a:gd name="T21" fmla="*/ 4 h 52"/>
                <a:gd name="T22" fmla="*/ 45 w 45"/>
                <a:gd name="T23" fmla="*/ 4 h 52"/>
                <a:gd name="T24" fmla="*/ 43 w 45"/>
                <a:gd name="T25" fmla="*/ 2 h 52"/>
                <a:gd name="T26" fmla="*/ 40 w 45"/>
                <a:gd name="T27" fmla="*/ 0 h 52"/>
                <a:gd name="T28" fmla="*/ 38 w 45"/>
                <a:gd name="T29" fmla="*/ 0 h 52"/>
                <a:gd name="T30" fmla="*/ 38 w 45"/>
                <a:gd name="T31" fmla="*/ 27 h 52"/>
                <a:gd name="T32" fmla="*/ 38 w 45"/>
                <a:gd name="T33" fmla="*/ 27 h 52"/>
                <a:gd name="T34" fmla="*/ 37 w 45"/>
                <a:gd name="T35" fmla="*/ 31 h 52"/>
                <a:gd name="T36" fmla="*/ 34 w 45"/>
                <a:gd name="T37" fmla="*/ 35 h 52"/>
                <a:gd name="T38" fmla="*/ 31 w 45"/>
                <a:gd name="T39" fmla="*/ 37 h 52"/>
                <a:gd name="T40" fmla="*/ 26 w 45"/>
                <a:gd name="T41" fmla="*/ 38 h 52"/>
                <a:gd name="T42" fmla="*/ 26 w 45"/>
                <a:gd name="T43" fmla="*/ 38 h 52"/>
                <a:gd name="T44" fmla="*/ 16 w 45"/>
                <a:gd name="T45" fmla="*/ 39 h 52"/>
                <a:gd name="T46" fmla="*/ 7 w 45"/>
                <a:gd name="T47" fmla="*/ 41 h 52"/>
                <a:gd name="T48" fmla="*/ 0 w 45"/>
                <a:gd name="T49" fmla="*/ 41 h 52"/>
                <a:gd name="T50" fmla="*/ 0 w 45"/>
                <a:gd name="T51" fmla="*/ 41 h 52"/>
                <a:gd name="T52" fmla="*/ 1 w 45"/>
                <a:gd name="T53" fmla="*/ 47 h 52"/>
                <a:gd name="T54" fmla="*/ 1 w 45"/>
                <a:gd name="T55" fmla="*/ 47 h 52"/>
                <a:gd name="T56" fmla="*/ 4 w 45"/>
                <a:gd name="T57" fmla="*/ 50 h 52"/>
                <a:gd name="T58" fmla="*/ 5 w 45"/>
                <a:gd name="T59" fmla="*/ 52 h 52"/>
                <a:gd name="T60" fmla="*/ 37 w 45"/>
                <a:gd name="T61" fmla="*/ 52 h 52"/>
                <a:gd name="T62" fmla="*/ 45 w 45"/>
                <a:gd name="T63" fmla="*/ 3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5" h="52">
                  <a:moveTo>
                    <a:pt x="45" y="38"/>
                  </a:moveTo>
                  <a:lnTo>
                    <a:pt x="45" y="30"/>
                  </a:lnTo>
                  <a:lnTo>
                    <a:pt x="45" y="30"/>
                  </a:lnTo>
                  <a:lnTo>
                    <a:pt x="44" y="28"/>
                  </a:lnTo>
                  <a:lnTo>
                    <a:pt x="43" y="25"/>
                  </a:lnTo>
                  <a:lnTo>
                    <a:pt x="43" y="20"/>
                  </a:lnTo>
                  <a:lnTo>
                    <a:pt x="43" y="20"/>
                  </a:lnTo>
                  <a:lnTo>
                    <a:pt x="43" y="17"/>
                  </a:lnTo>
                  <a:lnTo>
                    <a:pt x="44" y="14"/>
                  </a:lnTo>
                  <a:lnTo>
                    <a:pt x="45" y="11"/>
                  </a:lnTo>
                  <a:lnTo>
                    <a:pt x="45" y="4"/>
                  </a:lnTo>
                  <a:lnTo>
                    <a:pt x="45" y="4"/>
                  </a:lnTo>
                  <a:lnTo>
                    <a:pt x="43" y="2"/>
                  </a:lnTo>
                  <a:lnTo>
                    <a:pt x="40" y="0"/>
                  </a:lnTo>
                  <a:lnTo>
                    <a:pt x="38" y="0"/>
                  </a:lnTo>
                  <a:lnTo>
                    <a:pt x="38" y="27"/>
                  </a:lnTo>
                  <a:lnTo>
                    <a:pt x="38" y="27"/>
                  </a:lnTo>
                  <a:lnTo>
                    <a:pt x="37" y="31"/>
                  </a:lnTo>
                  <a:lnTo>
                    <a:pt x="34" y="35"/>
                  </a:lnTo>
                  <a:lnTo>
                    <a:pt x="31" y="37"/>
                  </a:lnTo>
                  <a:lnTo>
                    <a:pt x="26" y="38"/>
                  </a:lnTo>
                  <a:lnTo>
                    <a:pt x="26" y="38"/>
                  </a:lnTo>
                  <a:lnTo>
                    <a:pt x="16" y="39"/>
                  </a:lnTo>
                  <a:lnTo>
                    <a:pt x="7" y="41"/>
                  </a:lnTo>
                  <a:lnTo>
                    <a:pt x="0" y="41"/>
                  </a:lnTo>
                  <a:lnTo>
                    <a:pt x="0" y="41"/>
                  </a:lnTo>
                  <a:lnTo>
                    <a:pt x="1" y="47"/>
                  </a:lnTo>
                  <a:lnTo>
                    <a:pt x="1" y="47"/>
                  </a:lnTo>
                  <a:lnTo>
                    <a:pt x="4" y="50"/>
                  </a:lnTo>
                  <a:lnTo>
                    <a:pt x="5" y="52"/>
                  </a:lnTo>
                  <a:lnTo>
                    <a:pt x="37" y="52"/>
                  </a:lnTo>
                  <a:lnTo>
                    <a:pt x="45" y="3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39" name="Freeform 36"/>
            <p:cNvSpPr>
              <a:spLocks/>
            </p:cNvSpPr>
            <p:nvPr userDrawn="1"/>
          </p:nvSpPr>
          <p:spPr bwMode="auto">
            <a:xfrm>
              <a:off x="505" y="499"/>
              <a:ext cx="37" cy="12"/>
            </a:xfrm>
            <a:custGeom>
              <a:avLst/>
              <a:gdLst>
                <a:gd name="T0" fmla="*/ 3 w 37"/>
                <a:gd name="T1" fmla="*/ 12 h 12"/>
                <a:gd name="T2" fmla="*/ 35 w 37"/>
                <a:gd name="T3" fmla="*/ 12 h 12"/>
                <a:gd name="T4" fmla="*/ 35 w 37"/>
                <a:gd name="T5" fmla="*/ 12 h 12"/>
                <a:gd name="T6" fmla="*/ 37 w 37"/>
                <a:gd name="T7" fmla="*/ 6 h 12"/>
                <a:gd name="T8" fmla="*/ 36 w 37"/>
                <a:gd name="T9" fmla="*/ 0 h 12"/>
                <a:gd name="T10" fmla="*/ 3 w 37"/>
                <a:gd name="T11" fmla="*/ 0 h 12"/>
                <a:gd name="T12" fmla="*/ 0 w 37"/>
                <a:gd name="T13" fmla="*/ 6 h 12"/>
                <a:gd name="T14" fmla="*/ 3 w 37"/>
                <a:gd name="T15" fmla="*/ 12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 h="12">
                  <a:moveTo>
                    <a:pt x="3" y="12"/>
                  </a:moveTo>
                  <a:lnTo>
                    <a:pt x="35" y="12"/>
                  </a:lnTo>
                  <a:lnTo>
                    <a:pt x="35" y="12"/>
                  </a:lnTo>
                  <a:lnTo>
                    <a:pt x="37" y="6"/>
                  </a:lnTo>
                  <a:lnTo>
                    <a:pt x="36" y="0"/>
                  </a:lnTo>
                  <a:lnTo>
                    <a:pt x="3" y="0"/>
                  </a:lnTo>
                  <a:lnTo>
                    <a:pt x="0" y="6"/>
                  </a:lnTo>
                  <a:lnTo>
                    <a:pt x="3" y="1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40" name="Freeform 37"/>
            <p:cNvSpPr>
              <a:spLocks/>
            </p:cNvSpPr>
            <p:nvPr userDrawn="1"/>
          </p:nvSpPr>
          <p:spPr bwMode="auto">
            <a:xfrm>
              <a:off x="508" y="517"/>
              <a:ext cx="37" cy="43"/>
            </a:xfrm>
            <a:custGeom>
              <a:avLst/>
              <a:gdLst>
                <a:gd name="T0" fmla="*/ 32 w 37"/>
                <a:gd name="T1" fmla="*/ 0 h 43"/>
                <a:gd name="T2" fmla="*/ 0 w 37"/>
                <a:gd name="T3" fmla="*/ 0 h 43"/>
                <a:gd name="T4" fmla="*/ 0 w 37"/>
                <a:gd name="T5" fmla="*/ 42 h 43"/>
                <a:gd name="T6" fmla="*/ 28 w 37"/>
                <a:gd name="T7" fmla="*/ 43 h 43"/>
                <a:gd name="T8" fmla="*/ 37 w 37"/>
                <a:gd name="T9" fmla="*/ 35 h 43"/>
                <a:gd name="T10" fmla="*/ 32 w 37"/>
                <a:gd name="T11" fmla="*/ 0 h 43"/>
              </a:gdLst>
              <a:ahLst/>
              <a:cxnLst>
                <a:cxn ang="0">
                  <a:pos x="T0" y="T1"/>
                </a:cxn>
                <a:cxn ang="0">
                  <a:pos x="T2" y="T3"/>
                </a:cxn>
                <a:cxn ang="0">
                  <a:pos x="T4" y="T5"/>
                </a:cxn>
                <a:cxn ang="0">
                  <a:pos x="T6" y="T7"/>
                </a:cxn>
                <a:cxn ang="0">
                  <a:pos x="T8" y="T9"/>
                </a:cxn>
                <a:cxn ang="0">
                  <a:pos x="T10" y="T11"/>
                </a:cxn>
              </a:cxnLst>
              <a:rect l="0" t="0" r="r" b="b"/>
              <a:pathLst>
                <a:path w="37" h="43">
                  <a:moveTo>
                    <a:pt x="32" y="0"/>
                  </a:moveTo>
                  <a:lnTo>
                    <a:pt x="0" y="0"/>
                  </a:lnTo>
                  <a:lnTo>
                    <a:pt x="0" y="42"/>
                  </a:lnTo>
                  <a:lnTo>
                    <a:pt x="28" y="43"/>
                  </a:lnTo>
                  <a:lnTo>
                    <a:pt x="37" y="35"/>
                  </a:lnTo>
                  <a:lnTo>
                    <a:pt x="3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41" name="Freeform 38"/>
            <p:cNvSpPr>
              <a:spLocks/>
            </p:cNvSpPr>
            <p:nvPr userDrawn="1"/>
          </p:nvSpPr>
          <p:spPr bwMode="auto">
            <a:xfrm>
              <a:off x="507" y="559"/>
              <a:ext cx="49" cy="42"/>
            </a:xfrm>
            <a:custGeom>
              <a:avLst/>
              <a:gdLst>
                <a:gd name="T0" fmla="*/ 49 w 49"/>
                <a:gd name="T1" fmla="*/ 11 h 42"/>
                <a:gd name="T2" fmla="*/ 49 w 49"/>
                <a:gd name="T3" fmla="*/ 11 h 42"/>
                <a:gd name="T4" fmla="*/ 42 w 49"/>
                <a:gd name="T5" fmla="*/ 6 h 42"/>
                <a:gd name="T6" fmla="*/ 42 w 49"/>
                <a:gd name="T7" fmla="*/ 6 h 42"/>
                <a:gd name="T8" fmla="*/ 41 w 49"/>
                <a:gd name="T9" fmla="*/ 0 h 42"/>
                <a:gd name="T10" fmla="*/ 31 w 49"/>
                <a:gd name="T11" fmla="*/ 7 h 42"/>
                <a:gd name="T12" fmla="*/ 0 w 49"/>
                <a:gd name="T13" fmla="*/ 7 h 42"/>
                <a:gd name="T14" fmla="*/ 0 w 49"/>
                <a:gd name="T15" fmla="*/ 7 h 42"/>
                <a:gd name="T16" fmla="*/ 0 w 49"/>
                <a:gd name="T17" fmla="*/ 18 h 42"/>
                <a:gd name="T18" fmla="*/ 0 w 49"/>
                <a:gd name="T19" fmla="*/ 30 h 42"/>
                <a:gd name="T20" fmla="*/ 0 w 49"/>
                <a:gd name="T21" fmla="*/ 30 h 42"/>
                <a:gd name="T22" fmla="*/ 7 w 49"/>
                <a:gd name="T23" fmla="*/ 36 h 42"/>
                <a:gd name="T24" fmla="*/ 16 w 49"/>
                <a:gd name="T25" fmla="*/ 42 h 42"/>
                <a:gd name="T26" fmla="*/ 36 w 49"/>
                <a:gd name="T27" fmla="*/ 17 h 42"/>
                <a:gd name="T28" fmla="*/ 49 w 49"/>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 h="42">
                  <a:moveTo>
                    <a:pt x="49" y="11"/>
                  </a:moveTo>
                  <a:lnTo>
                    <a:pt x="49" y="11"/>
                  </a:lnTo>
                  <a:lnTo>
                    <a:pt x="42" y="6"/>
                  </a:lnTo>
                  <a:lnTo>
                    <a:pt x="42" y="6"/>
                  </a:lnTo>
                  <a:lnTo>
                    <a:pt x="41" y="0"/>
                  </a:lnTo>
                  <a:lnTo>
                    <a:pt x="31" y="7"/>
                  </a:lnTo>
                  <a:lnTo>
                    <a:pt x="0" y="7"/>
                  </a:lnTo>
                  <a:lnTo>
                    <a:pt x="0" y="7"/>
                  </a:lnTo>
                  <a:lnTo>
                    <a:pt x="0" y="18"/>
                  </a:lnTo>
                  <a:lnTo>
                    <a:pt x="0" y="30"/>
                  </a:lnTo>
                  <a:lnTo>
                    <a:pt x="0" y="30"/>
                  </a:lnTo>
                  <a:lnTo>
                    <a:pt x="7" y="36"/>
                  </a:lnTo>
                  <a:lnTo>
                    <a:pt x="16" y="42"/>
                  </a:lnTo>
                  <a:lnTo>
                    <a:pt x="36" y="17"/>
                  </a:lnTo>
                  <a:lnTo>
                    <a:pt x="49" y="1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42" name="Freeform 39"/>
            <p:cNvSpPr>
              <a:spLocks/>
            </p:cNvSpPr>
            <p:nvPr userDrawn="1"/>
          </p:nvSpPr>
          <p:spPr bwMode="auto">
            <a:xfrm>
              <a:off x="530" y="574"/>
              <a:ext cx="72" cy="43"/>
            </a:xfrm>
            <a:custGeom>
              <a:avLst/>
              <a:gdLst>
                <a:gd name="T0" fmla="*/ 18 w 72"/>
                <a:gd name="T1" fmla="*/ 5 h 43"/>
                <a:gd name="T2" fmla="*/ 0 w 72"/>
                <a:gd name="T3" fmla="*/ 30 h 43"/>
                <a:gd name="T4" fmla="*/ 30 w 72"/>
                <a:gd name="T5" fmla="*/ 43 h 43"/>
                <a:gd name="T6" fmla="*/ 30 w 72"/>
                <a:gd name="T7" fmla="*/ 43 h 43"/>
                <a:gd name="T8" fmla="*/ 44 w 72"/>
                <a:gd name="T9" fmla="*/ 35 h 43"/>
                <a:gd name="T10" fmla="*/ 57 w 72"/>
                <a:gd name="T11" fmla="*/ 26 h 43"/>
                <a:gd name="T12" fmla="*/ 72 w 72"/>
                <a:gd name="T13" fmla="*/ 16 h 43"/>
                <a:gd name="T14" fmla="*/ 29 w 72"/>
                <a:gd name="T15" fmla="*/ 0 h 43"/>
                <a:gd name="T16" fmla="*/ 18 w 72"/>
                <a:gd name="T17" fmla="*/ 5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43">
                  <a:moveTo>
                    <a:pt x="18" y="5"/>
                  </a:moveTo>
                  <a:lnTo>
                    <a:pt x="0" y="30"/>
                  </a:lnTo>
                  <a:lnTo>
                    <a:pt x="30" y="43"/>
                  </a:lnTo>
                  <a:lnTo>
                    <a:pt x="30" y="43"/>
                  </a:lnTo>
                  <a:lnTo>
                    <a:pt x="44" y="35"/>
                  </a:lnTo>
                  <a:lnTo>
                    <a:pt x="57" y="26"/>
                  </a:lnTo>
                  <a:lnTo>
                    <a:pt x="72" y="16"/>
                  </a:lnTo>
                  <a:lnTo>
                    <a:pt x="29" y="0"/>
                  </a:lnTo>
                  <a:lnTo>
                    <a:pt x="18" y="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43" name="Freeform 40"/>
            <p:cNvSpPr>
              <a:spLocks/>
            </p:cNvSpPr>
            <p:nvPr userDrawn="1"/>
          </p:nvSpPr>
          <p:spPr bwMode="auto">
            <a:xfrm>
              <a:off x="551" y="421"/>
              <a:ext cx="18" cy="78"/>
            </a:xfrm>
            <a:custGeom>
              <a:avLst/>
              <a:gdLst>
                <a:gd name="T0" fmla="*/ 14 w 18"/>
                <a:gd name="T1" fmla="*/ 33 h 78"/>
                <a:gd name="T2" fmla="*/ 14 w 18"/>
                <a:gd name="T3" fmla="*/ 33 h 78"/>
                <a:gd name="T4" fmla="*/ 14 w 18"/>
                <a:gd name="T5" fmla="*/ 7 h 78"/>
                <a:gd name="T6" fmla="*/ 14 w 18"/>
                <a:gd name="T7" fmla="*/ 7 h 78"/>
                <a:gd name="T8" fmla="*/ 16 w 18"/>
                <a:gd name="T9" fmla="*/ 5 h 78"/>
                <a:gd name="T10" fmla="*/ 16 w 18"/>
                <a:gd name="T11" fmla="*/ 5 h 78"/>
                <a:gd name="T12" fmla="*/ 16 w 18"/>
                <a:gd name="T13" fmla="*/ 2 h 78"/>
                <a:gd name="T14" fmla="*/ 16 w 18"/>
                <a:gd name="T15" fmla="*/ 0 h 78"/>
                <a:gd name="T16" fmla="*/ 1 w 18"/>
                <a:gd name="T17" fmla="*/ 0 h 78"/>
                <a:gd name="T18" fmla="*/ 1 w 18"/>
                <a:gd name="T19" fmla="*/ 0 h 78"/>
                <a:gd name="T20" fmla="*/ 1 w 18"/>
                <a:gd name="T21" fmla="*/ 3 h 78"/>
                <a:gd name="T22" fmla="*/ 1 w 18"/>
                <a:gd name="T23" fmla="*/ 3 h 78"/>
                <a:gd name="T24" fmla="*/ 1 w 18"/>
                <a:gd name="T25" fmla="*/ 6 h 78"/>
                <a:gd name="T26" fmla="*/ 2 w 18"/>
                <a:gd name="T27" fmla="*/ 7 h 78"/>
                <a:gd name="T28" fmla="*/ 2 w 18"/>
                <a:gd name="T29" fmla="*/ 33 h 78"/>
                <a:gd name="T30" fmla="*/ 2 w 18"/>
                <a:gd name="T31" fmla="*/ 33 h 78"/>
                <a:gd name="T32" fmla="*/ 1 w 18"/>
                <a:gd name="T33" fmla="*/ 34 h 78"/>
                <a:gd name="T34" fmla="*/ 0 w 18"/>
                <a:gd name="T35" fmla="*/ 40 h 78"/>
                <a:gd name="T36" fmla="*/ 0 w 18"/>
                <a:gd name="T37" fmla="*/ 40 h 78"/>
                <a:gd name="T38" fmla="*/ 0 w 18"/>
                <a:gd name="T39" fmla="*/ 44 h 78"/>
                <a:gd name="T40" fmla="*/ 1 w 18"/>
                <a:gd name="T41" fmla="*/ 47 h 78"/>
                <a:gd name="T42" fmla="*/ 3 w 18"/>
                <a:gd name="T43" fmla="*/ 50 h 78"/>
                <a:gd name="T44" fmla="*/ 2 w 18"/>
                <a:gd name="T45" fmla="*/ 70 h 78"/>
                <a:gd name="T46" fmla="*/ 2 w 18"/>
                <a:gd name="T47" fmla="*/ 70 h 78"/>
                <a:gd name="T48" fmla="*/ 2 w 18"/>
                <a:gd name="T49" fmla="*/ 72 h 78"/>
                <a:gd name="T50" fmla="*/ 1 w 18"/>
                <a:gd name="T51" fmla="*/ 74 h 78"/>
                <a:gd name="T52" fmla="*/ 1 w 18"/>
                <a:gd name="T53" fmla="*/ 74 h 78"/>
                <a:gd name="T54" fmla="*/ 1 w 18"/>
                <a:gd name="T55" fmla="*/ 78 h 78"/>
                <a:gd name="T56" fmla="*/ 16 w 18"/>
                <a:gd name="T57" fmla="*/ 78 h 78"/>
                <a:gd name="T58" fmla="*/ 16 w 18"/>
                <a:gd name="T59" fmla="*/ 78 h 78"/>
                <a:gd name="T60" fmla="*/ 16 w 18"/>
                <a:gd name="T61" fmla="*/ 73 h 78"/>
                <a:gd name="T62" fmla="*/ 16 w 18"/>
                <a:gd name="T63" fmla="*/ 73 h 78"/>
                <a:gd name="T64" fmla="*/ 14 w 18"/>
                <a:gd name="T65" fmla="*/ 70 h 78"/>
                <a:gd name="T66" fmla="*/ 14 w 18"/>
                <a:gd name="T67" fmla="*/ 50 h 78"/>
                <a:gd name="T68" fmla="*/ 14 w 18"/>
                <a:gd name="T69" fmla="*/ 50 h 78"/>
                <a:gd name="T70" fmla="*/ 17 w 18"/>
                <a:gd name="T71" fmla="*/ 46 h 78"/>
                <a:gd name="T72" fmla="*/ 17 w 18"/>
                <a:gd name="T73" fmla="*/ 44 h 78"/>
                <a:gd name="T74" fmla="*/ 18 w 18"/>
                <a:gd name="T75" fmla="*/ 41 h 78"/>
                <a:gd name="T76" fmla="*/ 18 w 18"/>
                <a:gd name="T77" fmla="*/ 41 h 78"/>
                <a:gd name="T78" fmla="*/ 16 w 18"/>
                <a:gd name="T79" fmla="*/ 35 h 78"/>
                <a:gd name="T80" fmla="*/ 14 w 18"/>
                <a:gd name="T81" fmla="*/ 33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 h="78">
                  <a:moveTo>
                    <a:pt x="14" y="33"/>
                  </a:moveTo>
                  <a:lnTo>
                    <a:pt x="14" y="33"/>
                  </a:lnTo>
                  <a:lnTo>
                    <a:pt x="14" y="7"/>
                  </a:lnTo>
                  <a:lnTo>
                    <a:pt x="14" y="7"/>
                  </a:lnTo>
                  <a:lnTo>
                    <a:pt x="16" y="5"/>
                  </a:lnTo>
                  <a:lnTo>
                    <a:pt x="16" y="5"/>
                  </a:lnTo>
                  <a:lnTo>
                    <a:pt x="16" y="2"/>
                  </a:lnTo>
                  <a:lnTo>
                    <a:pt x="16" y="0"/>
                  </a:lnTo>
                  <a:lnTo>
                    <a:pt x="1" y="0"/>
                  </a:lnTo>
                  <a:lnTo>
                    <a:pt x="1" y="0"/>
                  </a:lnTo>
                  <a:lnTo>
                    <a:pt x="1" y="3"/>
                  </a:lnTo>
                  <a:lnTo>
                    <a:pt x="1" y="3"/>
                  </a:lnTo>
                  <a:lnTo>
                    <a:pt x="1" y="6"/>
                  </a:lnTo>
                  <a:lnTo>
                    <a:pt x="2" y="7"/>
                  </a:lnTo>
                  <a:lnTo>
                    <a:pt x="2" y="33"/>
                  </a:lnTo>
                  <a:lnTo>
                    <a:pt x="2" y="33"/>
                  </a:lnTo>
                  <a:lnTo>
                    <a:pt x="1" y="34"/>
                  </a:lnTo>
                  <a:lnTo>
                    <a:pt x="0" y="40"/>
                  </a:lnTo>
                  <a:lnTo>
                    <a:pt x="0" y="40"/>
                  </a:lnTo>
                  <a:lnTo>
                    <a:pt x="0" y="44"/>
                  </a:lnTo>
                  <a:lnTo>
                    <a:pt x="1" y="47"/>
                  </a:lnTo>
                  <a:lnTo>
                    <a:pt x="3" y="50"/>
                  </a:lnTo>
                  <a:lnTo>
                    <a:pt x="2" y="70"/>
                  </a:lnTo>
                  <a:lnTo>
                    <a:pt x="2" y="70"/>
                  </a:lnTo>
                  <a:lnTo>
                    <a:pt x="2" y="72"/>
                  </a:lnTo>
                  <a:lnTo>
                    <a:pt x="1" y="74"/>
                  </a:lnTo>
                  <a:lnTo>
                    <a:pt x="1" y="74"/>
                  </a:lnTo>
                  <a:lnTo>
                    <a:pt x="1" y="78"/>
                  </a:lnTo>
                  <a:lnTo>
                    <a:pt x="16" y="78"/>
                  </a:lnTo>
                  <a:lnTo>
                    <a:pt x="16" y="78"/>
                  </a:lnTo>
                  <a:lnTo>
                    <a:pt x="16" y="73"/>
                  </a:lnTo>
                  <a:lnTo>
                    <a:pt x="16" y="73"/>
                  </a:lnTo>
                  <a:lnTo>
                    <a:pt x="14" y="70"/>
                  </a:lnTo>
                  <a:lnTo>
                    <a:pt x="14" y="50"/>
                  </a:lnTo>
                  <a:lnTo>
                    <a:pt x="14" y="50"/>
                  </a:lnTo>
                  <a:lnTo>
                    <a:pt x="17" y="46"/>
                  </a:lnTo>
                  <a:lnTo>
                    <a:pt x="17" y="44"/>
                  </a:lnTo>
                  <a:lnTo>
                    <a:pt x="18" y="41"/>
                  </a:lnTo>
                  <a:lnTo>
                    <a:pt x="18" y="41"/>
                  </a:lnTo>
                  <a:lnTo>
                    <a:pt x="16" y="35"/>
                  </a:lnTo>
                  <a:lnTo>
                    <a:pt x="14" y="3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44" name="Freeform 41"/>
            <p:cNvSpPr>
              <a:spLocks/>
            </p:cNvSpPr>
            <p:nvPr userDrawn="1"/>
          </p:nvSpPr>
          <p:spPr bwMode="auto">
            <a:xfrm>
              <a:off x="569" y="444"/>
              <a:ext cx="51" cy="36"/>
            </a:xfrm>
            <a:custGeom>
              <a:avLst/>
              <a:gdLst>
                <a:gd name="T0" fmla="*/ 28 w 51"/>
                <a:gd name="T1" fmla="*/ 30 h 36"/>
                <a:gd name="T2" fmla="*/ 51 w 51"/>
                <a:gd name="T3" fmla="*/ 6 h 36"/>
                <a:gd name="T4" fmla="*/ 51 w 51"/>
                <a:gd name="T5" fmla="*/ 6 h 36"/>
                <a:gd name="T6" fmla="*/ 17 w 51"/>
                <a:gd name="T7" fmla="*/ 6 h 36"/>
                <a:gd name="T8" fmla="*/ 17 w 51"/>
                <a:gd name="T9" fmla="*/ 6 h 36"/>
                <a:gd name="T10" fmla="*/ 13 w 51"/>
                <a:gd name="T11" fmla="*/ 5 h 36"/>
                <a:gd name="T12" fmla="*/ 10 w 51"/>
                <a:gd name="T13" fmla="*/ 2 h 36"/>
                <a:gd name="T14" fmla="*/ 5 w 51"/>
                <a:gd name="T15" fmla="*/ 0 h 36"/>
                <a:gd name="T16" fmla="*/ 4 w 51"/>
                <a:gd name="T17" fmla="*/ 0 h 36"/>
                <a:gd name="T18" fmla="*/ 4 w 51"/>
                <a:gd name="T19" fmla="*/ 0 h 36"/>
                <a:gd name="T20" fmla="*/ 0 w 51"/>
                <a:gd name="T21" fmla="*/ 7 h 36"/>
                <a:gd name="T22" fmla="*/ 0 w 51"/>
                <a:gd name="T23" fmla="*/ 7 h 36"/>
                <a:gd name="T24" fmla="*/ 2 w 51"/>
                <a:gd name="T25" fmla="*/ 11 h 36"/>
                <a:gd name="T26" fmla="*/ 4 w 51"/>
                <a:gd name="T27" fmla="*/ 13 h 36"/>
                <a:gd name="T28" fmla="*/ 5 w 51"/>
                <a:gd name="T29" fmla="*/ 18 h 36"/>
                <a:gd name="T30" fmla="*/ 5 w 51"/>
                <a:gd name="T31" fmla="*/ 18 h 36"/>
                <a:gd name="T32" fmla="*/ 5 w 51"/>
                <a:gd name="T33" fmla="*/ 22 h 36"/>
                <a:gd name="T34" fmla="*/ 2 w 51"/>
                <a:gd name="T35" fmla="*/ 25 h 36"/>
                <a:gd name="T36" fmla="*/ 0 w 51"/>
                <a:gd name="T37" fmla="*/ 28 h 36"/>
                <a:gd name="T38" fmla="*/ 0 w 51"/>
                <a:gd name="T39" fmla="*/ 28 h 36"/>
                <a:gd name="T40" fmla="*/ 5 w 51"/>
                <a:gd name="T41" fmla="*/ 36 h 36"/>
                <a:gd name="T42" fmla="*/ 5 w 51"/>
                <a:gd name="T43" fmla="*/ 36 h 36"/>
                <a:gd name="T44" fmla="*/ 9 w 51"/>
                <a:gd name="T45" fmla="*/ 34 h 36"/>
                <a:gd name="T46" fmla="*/ 18 w 51"/>
                <a:gd name="T47" fmla="*/ 30 h 36"/>
                <a:gd name="T48" fmla="*/ 18 w 51"/>
                <a:gd name="T49" fmla="*/ 30 h 36"/>
                <a:gd name="T50" fmla="*/ 28 w 51"/>
                <a:gd name="T51" fmla="*/ 3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1" h="36">
                  <a:moveTo>
                    <a:pt x="28" y="30"/>
                  </a:moveTo>
                  <a:lnTo>
                    <a:pt x="51" y="6"/>
                  </a:lnTo>
                  <a:lnTo>
                    <a:pt x="51" y="6"/>
                  </a:lnTo>
                  <a:lnTo>
                    <a:pt x="17" y="6"/>
                  </a:lnTo>
                  <a:lnTo>
                    <a:pt x="17" y="6"/>
                  </a:lnTo>
                  <a:lnTo>
                    <a:pt x="13" y="5"/>
                  </a:lnTo>
                  <a:lnTo>
                    <a:pt x="10" y="2"/>
                  </a:lnTo>
                  <a:lnTo>
                    <a:pt x="5" y="0"/>
                  </a:lnTo>
                  <a:lnTo>
                    <a:pt x="4" y="0"/>
                  </a:lnTo>
                  <a:lnTo>
                    <a:pt x="4" y="0"/>
                  </a:lnTo>
                  <a:lnTo>
                    <a:pt x="0" y="7"/>
                  </a:lnTo>
                  <a:lnTo>
                    <a:pt x="0" y="7"/>
                  </a:lnTo>
                  <a:lnTo>
                    <a:pt x="2" y="11"/>
                  </a:lnTo>
                  <a:lnTo>
                    <a:pt x="4" y="13"/>
                  </a:lnTo>
                  <a:lnTo>
                    <a:pt x="5" y="18"/>
                  </a:lnTo>
                  <a:lnTo>
                    <a:pt x="5" y="18"/>
                  </a:lnTo>
                  <a:lnTo>
                    <a:pt x="5" y="22"/>
                  </a:lnTo>
                  <a:lnTo>
                    <a:pt x="2" y="25"/>
                  </a:lnTo>
                  <a:lnTo>
                    <a:pt x="0" y="28"/>
                  </a:lnTo>
                  <a:lnTo>
                    <a:pt x="0" y="28"/>
                  </a:lnTo>
                  <a:lnTo>
                    <a:pt x="5" y="36"/>
                  </a:lnTo>
                  <a:lnTo>
                    <a:pt x="5" y="36"/>
                  </a:lnTo>
                  <a:lnTo>
                    <a:pt x="9" y="34"/>
                  </a:lnTo>
                  <a:lnTo>
                    <a:pt x="18" y="30"/>
                  </a:lnTo>
                  <a:lnTo>
                    <a:pt x="18" y="30"/>
                  </a:lnTo>
                  <a:lnTo>
                    <a:pt x="28" y="3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45" name="Freeform 42"/>
            <p:cNvSpPr>
              <a:spLocks/>
            </p:cNvSpPr>
            <p:nvPr userDrawn="1"/>
          </p:nvSpPr>
          <p:spPr bwMode="auto">
            <a:xfrm>
              <a:off x="633" y="395"/>
              <a:ext cx="101" cy="79"/>
            </a:xfrm>
            <a:custGeom>
              <a:avLst/>
              <a:gdLst>
                <a:gd name="T0" fmla="*/ 101 w 101"/>
                <a:gd name="T1" fmla="*/ 40 h 79"/>
                <a:gd name="T2" fmla="*/ 99 w 101"/>
                <a:gd name="T3" fmla="*/ 39 h 79"/>
                <a:gd name="T4" fmla="*/ 93 w 101"/>
                <a:gd name="T5" fmla="*/ 42 h 79"/>
                <a:gd name="T6" fmla="*/ 90 w 101"/>
                <a:gd name="T7" fmla="*/ 43 h 79"/>
                <a:gd name="T8" fmla="*/ 89 w 101"/>
                <a:gd name="T9" fmla="*/ 50 h 79"/>
                <a:gd name="T10" fmla="*/ 87 w 101"/>
                <a:gd name="T11" fmla="*/ 48 h 79"/>
                <a:gd name="T12" fmla="*/ 80 w 101"/>
                <a:gd name="T13" fmla="*/ 46 h 79"/>
                <a:gd name="T14" fmla="*/ 75 w 101"/>
                <a:gd name="T15" fmla="*/ 48 h 79"/>
                <a:gd name="T16" fmla="*/ 78 w 101"/>
                <a:gd name="T17" fmla="*/ 54 h 79"/>
                <a:gd name="T18" fmla="*/ 75 w 101"/>
                <a:gd name="T19" fmla="*/ 60 h 79"/>
                <a:gd name="T20" fmla="*/ 73 w 101"/>
                <a:gd name="T21" fmla="*/ 60 h 79"/>
                <a:gd name="T22" fmla="*/ 68 w 101"/>
                <a:gd name="T23" fmla="*/ 56 h 79"/>
                <a:gd name="T24" fmla="*/ 68 w 101"/>
                <a:gd name="T25" fmla="*/ 52 h 79"/>
                <a:gd name="T26" fmla="*/ 62 w 101"/>
                <a:gd name="T27" fmla="*/ 55 h 79"/>
                <a:gd name="T28" fmla="*/ 58 w 101"/>
                <a:gd name="T29" fmla="*/ 52 h 79"/>
                <a:gd name="T30" fmla="*/ 60 w 101"/>
                <a:gd name="T31" fmla="*/ 46 h 79"/>
                <a:gd name="T32" fmla="*/ 69 w 101"/>
                <a:gd name="T33" fmla="*/ 44 h 79"/>
                <a:gd name="T34" fmla="*/ 68 w 101"/>
                <a:gd name="T35" fmla="*/ 40 h 79"/>
                <a:gd name="T36" fmla="*/ 64 w 101"/>
                <a:gd name="T37" fmla="*/ 35 h 79"/>
                <a:gd name="T38" fmla="*/ 61 w 101"/>
                <a:gd name="T39" fmla="*/ 34 h 79"/>
                <a:gd name="T40" fmla="*/ 55 w 101"/>
                <a:gd name="T41" fmla="*/ 35 h 79"/>
                <a:gd name="T42" fmla="*/ 57 w 101"/>
                <a:gd name="T43" fmla="*/ 34 h 79"/>
                <a:gd name="T44" fmla="*/ 60 w 101"/>
                <a:gd name="T45" fmla="*/ 29 h 79"/>
                <a:gd name="T46" fmla="*/ 60 w 101"/>
                <a:gd name="T47" fmla="*/ 23 h 79"/>
                <a:gd name="T48" fmla="*/ 56 w 101"/>
                <a:gd name="T49" fmla="*/ 17 h 79"/>
                <a:gd name="T50" fmla="*/ 56 w 101"/>
                <a:gd name="T51" fmla="*/ 17 h 79"/>
                <a:gd name="T52" fmla="*/ 52 w 101"/>
                <a:gd name="T53" fmla="*/ 18 h 79"/>
                <a:gd name="T54" fmla="*/ 45 w 101"/>
                <a:gd name="T55" fmla="*/ 22 h 79"/>
                <a:gd name="T56" fmla="*/ 44 w 101"/>
                <a:gd name="T57" fmla="*/ 26 h 79"/>
                <a:gd name="T58" fmla="*/ 44 w 101"/>
                <a:gd name="T59" fmla="*/ 31 h 79"/>
                <a:gd name="T60" fmla="*/ 41 w 101"/>
                <a:gd name="T61" fmla="*/ 27 h 79"/>
                <a:gd name="T62" fmla="*/ 36 w 101"/>
                <a:gd name="T63" fmla="*/ 23 h 79"/>
                <a:gd name="T64" fmla="*/ 33 w 101"/>
                <a:gd name="T65" fmla="*/ 23 h 79"/>
                <a:gd name="T66" fmla="*/ 28 w 101"/>
                <a:gd name="T67" fmla="*/ 26 h 79"/>
                <a:gd name="T68" fmla="*/ 31 w 101"/>
                <a:gd name="T69" fmla="*/ 31 h 79"/>
                <a:gd name="T70" fmla="*/ 31 w 101"/>
                <a:gd name="T71" fmla="*/ 38 h 79"/>
                <a:gd name="T72" fmla="*/ 28 w 101"/>
                <a:gd name="T73" fmla="*/ 39 h 79"/>
                <a:gd name="T74" fmla="*/ 23 w 101"/>
                <a:gd name="T75" fmla="*/ 35 h 79"/>
                <a:gd name="T76" fmla="*/ 22 w 101"/>
                <a:gd name="T77" fmla="*/ 32 h 79"/>
                <a:gd name="T78" fmla="*/ 17 w 101"/>
                <a:gd name="T79" fmla="*/ 35 h 79"/>
                <a:gd name="T80" fmla="*/ 13 w 101"/>
                <a:gd name="T81" fmla="*/ 34 h 79"/>
                <a:gd name="T82" fmla="*/ 11 w 101"/>
                <a:gd name="T83" fmla="*/ 28 h 79"/>
                <a:gd name="T84" fmla="*/ 20 w 101"/>
                <a:gd name="T85" fmla="*/ 23 h 79"/>
                <a:gd name="T86" fmla="*/ 19 w 101"/>
                <a:gd name="T87" fmla="*/ 22 h 79"/>
                <a:gd name="T88" fmla="*/ 14 w 101"/>
                <a:gd name="T89" fmla="*/ 16 h 79"/>
                <a:gd name="T90" fmla="*/ 9 w 101"/>
                <a:gd name="T91" fmla="*/ 16 h 79"/>
                <a:gd name="T92" fmla="*/ 12 w 101"/>
                <a:gd name="T93" fmla="*/ 12 h 79"/>
                <a:gd name="T94" fmla="*/ 13 w 101"/>
                <a:gd name="T95" fmla="*/ 6 h 79"/>
                <a:gd name="T96" fmla="*/ 12 w 101"/>
                <a:gd name="T97" fmla="*/ 4 h 79"/>
                <a:gd name="T98" fmla="*/ 8 w 101"/>
                <a:gd name="T99" fmla="*/ 0 h 79"/>
                <a:gd name="T100" fmla="*/ 23 w 101"/>
                <a:gd name="T101" fmla="*/ 59 h 79"/>
                <a:gd name="T102" fmla="*/ 30 w 101"/>
                <a:gd name="T103" fmla="*/ 55 h 79"/>
                <a:gd name="T104" fmla="*/ 34 w 101"/>
                <a:gd name="T105" fmla="*/ 52 h 79"/>
                <a:gd name="T106" fmla="*/ 44 w 101"/>
                <a:gd name="T107" fmla="*/ 54 h 79"/>
                <a:gd name="T108" fmla="*/ 47 w 101"/>
                <a:gd name="T109" fmla="*/ 55 h 79"/>
                <a:gd name="T110" fmla="*/ 55 w 101"/>
                <a:gd name="T111" fmla="*/ 60 h 79"/>
                <a:gd name="T112" fmla="*/ 56 w 101"/>
                <a:gd name="T113" fmla="*/ 66 h 79"/>
                <a:gd name="T114" fmla="*/ 56 w 101"/>
                <a:gd name="T115" fmla="*/ 70 h 79"/>
                <a:gd name="T116" fmla="*/ 71 w 101"/>
                <a:gd name="T117" fmla="*/ 7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01" h="79">
                  <a:moveTo>
                    <a:pt x="71" y="79"/>
                  </a:moveTo>
                  <a:lnTo>
                    <a:pt x="101" y="40"/>
                  </a:lnTo>
                  <a:lnTo>
                    <a:pt x="101" y="40"/>
                  </a:lnTo>
                  <a:lnTo>
                    <a:pt x="99" y="39"/>
                  </a:lnTo>
                  <a:lnTo>
                    <a:pt x="96" y="40"/>
                  </a:lnTo>
                  <a:lnTo>
                    <a:pt x="93" y="42"/>
                  </a:lnTo>
                  <a:lnTo>
                    <a:pt x="93" y="42"/>
                  </a:lnTo>
                  <a:lnTo>
                    <a:pt x="90" y="43"/>
                  </a:lnTo>
                  <a:lnTo>
                    <a:pt x="89" y="46"/>
                  </a:lnTo>
                  <a:lnTo>
                    <a:pt x="89" y="50"/>
                  </a:lnTo>
                  <a:lnTo>
                    <a:pt x="89" y="50"/>
                  </a:lnTo>
                  <a:lnTo>
                    <a:pt x="87" y="48"/>
                  </a:lnTo>
                  <a:lnTo>
                    <a:pt x="85" y="46"/>
                  </a:lnTo>
                  <a:lnTo>
                    <a:pt x="80" y="46"/>
                  </a:lnTo>
                  <a:lnTo>
                    <a:pt x="77" y="46"/>
                  </a:lnTo>
                  <a:lnTo>
                    <a:pt x="75" y="48"/>
                  </a:lnTo>
                  <a:lnTo>
                    <a:pt x="75" y="48"/>
                  </a:lnTo>
                  <a:lnTo>
                    <a:pt x="78" y="54"/>
                  </a:lnTo>
                  <a:lnTo>
                    <a:pt x="78" y="57"/>
                  </a:lnTo>
                  <a:lnTo>
                    <a:pt x="75" y="60"/>
                  </a:lnTo>
                  <a:lnTo>
                    <a:pt x="73" y="60"/>
                  </a:lnTo>
                  <a:lnTo>
                    <a:pt x="73" y="60"/>
                  </a:lnTo>
                  <a:lnTo>
                    <a:pt x="69" y="59"/>
                  </a:lnTo>
                  <a:lnTo>
                    <a:pt x="68" y="56"/>
                  </a:lnTo>
                  <a:lnTo>
                    <a:pt x="68" y="52"/>
                  </a:lnTo>
                  <a:lnTo>
                    <a:pt x="68" y="52"/>
                  </a:lnTo>
                  <a:lnTo>
                    <a:pt x="64" y="55"/>
                  </a:lnTo>
                  <a:lnTo>
                    <a:pt x="62" y="55"/>
                  </a:lnTo>
                  <a:lnTo>
                    <a:pt x="58" y="52"/>
                  </a:lnTo>
                  <a:lnTo>
                    <a:pt x="58" y="52"/>
                  </a:lnTo>
                  <a:lnTo>
                    <a:pt x="57" y="50"/>
                  </a:lnTo>
                  <a:lnTo>
                    <a:pt x="60" y="46"/>
                  </a:lnTo>
                  <a:lnTo>
                    <a:pt x="63" y="45"/>
                  </a:lnTo>
                  <a:lnTo>
                    <a:pt x="69" y="44"/>
                  </a:lnTo>
                  <a:lnTo>
                    <a:pt x="69" y="44"/>
                  </a:lnTo>
                  <a:lnTo>
                    <a:pt x="68" y="40"/>
                  </a:lnTo>
                  <a:lnTo>
                    <a:pt x="67" y="38"/>
                  </a:lnTo>
                  <a:lnTo>
                    <a:pt x="64" y="35"/>
                  </a:lnTo>
                  <a:lnTo>
                    <a:pt x="64" y="35"/>
                  </a:lnTo>
                  <a:lnTo>
                    <a:pt x="61" y="34"/>
                  </a:lnTo>
                  <a:lnTo>
                    <a:pt x="58" y="34"/>
                  </a:lnTo>
                  <a:lnTo>
                    <a:pt x="55" y="35"/>
                  </a:lnTo>
                  <a:lnTo>
                    <a:pt x="55" y="35"/>
                  </a:lnTo>
                  <a:lnTo>
                    <a:pt x="57" y="34"/>
                  </a:lnTo>
                  <a:lnTo>
                    <a:pt x="58" y="32"/>
                  </a:lnTo>
                  <a:lnTo>
                    <a:pt x="60" y="29"/>
                  </a:lnTo>
                  <a:lnTo>
                    <a:pt x="60" y="29"/>
                  </a:lnTo>
                  <a:lnTo>
                    <a:pt x="60" y="23"/>
                  </a:lnTo>
                  <a:lnTo>
                    <a:pt x="58" y="21"/>
                  </a:lnTo>
                  <a:lnTo>
                    <a:pt x="56" y="17"/>
                  </a:lnTo>
                  <a:lnTo>
                    <a:pt x="56" y="17"/>
                  </a:lnTo>
                  <a:lnTo>
                    <a:pt x="56" y="17"/>
                  </a:lnTo>
                  <a:lnTo>
                    <a:pt x="56" y="17"/>
                  </a:lnTo>
                  <a:lnTo>
                    <a:pt x="52" y="18"/>
                  </a:lnTo>
                  <a:lnTo>
                    <a:pt x="49" y="20"/>
                  </a:lnTo>
                  <a:lnTo>
                    <a:pt x="45" y="22"/>
                  </a:lnTo>
                  <a:lnTo>
                    <a:pt x="45" y="22"/>
                  </a:lnTo>
                  <a:lnTo>
                    <a:pt x="44" y="26"/>
                  </a:lnTo>
                  <a:lnTo>
                    <a:pt x="44" y="28"/>
                  </a:lnTo>
                  <a:lnTo>
                    <a:pt x="44" y="31"/>
                  </a:lnTo>
                  <a:lnTo>
                    <a:pt x="44" y="31"/>
                  </a:lnTo>
                  <a:lnTo>
                    <a:pt x="41" y="27"/>
                  </a:lnTo>
                  <a:lnTo>
                    <a:pt x="40" y="24"/>
                  </a:lnTo>
                  <a:lnTo>
                    <a:pt x="36" y="23"/>
                  </a:lnTo>
                  <a:lnTo>
                    <a:pt x="36" y="23"/>
                  </a:lnTo>
                  <a:lnTo>
                    <a:pt x="33" y="23"/>
                  </a:lnTo>
                  <a:lnTo>
                    <a:pt x="30" y="24"/>
                  </a:lnTo>
                  <a:lnTo>
                    <a:pt x="28" y="26"/>
                  </a:lnTo>
                  <a:lnTo>
                    <a:pt x="28" y="26"/>
                  </a:lnTo>
                  <a:lnTo>
                    <a:pt x="31" y="31"/>
                  </a:lnTo>
                  <a:lnTo>
                    <a:pt x="31" y="35"/>
                  </a:lnTo>
                  <a:lnTo>
                    <a:pt x="31" y="38"/>
                  </a:lnTo>
                  <a:lnTo>
                    <a:pt x="28" y="39"/>
                  </a:lnTo>
                  <a:lnTo>
                    <a:pt x="28" y="39"/>
                  </a:lnTo>
                  <a:lnTo>
                    <a:pt x="24" y="38"/>
                  </a:lnTo>
                  <a:lnTo>
                    <a:pt x="23" y="35"/>
                  </a:lnTo>
                  <a:lnTo>
                    <a:pt x="22" y="32"/>
                  </a:lnTo>
                  <a:lnTo>
                    <a:pt x="22" y="32"/>
                  </a:lnTo>
                  <a:lnTo>
                    <a:pt x="19" y="34"/>
                  </a:lnTo>
                  <a:lnTo>
                    <a:pt x="17" y="35"/>
                  </a:lnTo>
                  <a:lnTo>
                    <a:pt x="13" y="34"/>
                  </a:lnTo>
                  <a:lnTo>
                    <a:pt x="13" y="34"/>
                  </a:lnTo>
                  <a:lnTo>
                    <a:pt x="11" y="32"/>
                  </a:lnTo>
                  <a:lnTo>
                    <a:pt x="11" y="28"/>
                  </a:lnTo>
                  <a:lnTo>
                    <a:pt x="14" y="26"/>
                  </a:lnTo>
                  <a:lnTo>
                    <a:pt x="20" y="23"/>
                  </a:lnTo>
                  <a:lnTo>
                    <a:pt x="20" y="23"/>
                  </a:lnTo>
                  <a:lnTo>
                    <a:pt x="19" y="22"/>
                  </a:lnTo>
                  <a:lnTo>
                    <a:pt x="18" y="18"/>
                  </a:lnTo>
                  <a:lnTo>
                    <a:pt x="14" y="16"/>
                  </a:lnTo>
                  <a:lnTo>
                    <a:pt x="12" y="15"/>
                  </a:lnTo>
                  <a:lnTo>
                    <a:pt x="9" y="16"/>
                  </a:lnTo>
                  <a:lnTo>
                    <a:pt x="9" y="16"/>
                  </a:lnTo>
                  <a:lnTo>
                    <a:pt x="12" y="12"/>
                  </a:lnTo>
                  <a:lnTo>
                    <a:pt x="13" y="10"/>
                  </a:lnTo>
                  <a:lnTo>
                    <a:pt x="13" y="6"/>
                  </a:lnTo>
                  <a:lnTo>
                    <a:pt x="13" y="6"/>
                  </a:lnTo>
                  <a:lnTo>
                    <a:pt x="12" y="4"/>
                  </a:lnTo>
                  <a:lnTo>
                    <a:pt x="11" y="1"/>
                  </a:lnTo>
                  <a:lnTo>
                    <a:pt x="8" y="0"/>
                  </a:lnTo>
                  <a:lnTo>
                    <a:pt x="0" y="49"/>
                  </a:lnTo>
                  <a:lnTo>
                    <a:pt x="23" y="59"/>
                  </a:lnTo>
                  <a:lnTo>
                    <a:pt x="23" y="59"/>
                  </a:lnTo>
                  <a:lnTo>
                    <a:pt x="30" y="55"/>
                  </a:lnTo>
                  <a:lnTo>
                    <a:pt x="30" y="55"/>
                  </a:lnTo>
                  <a:lnTo>
                    <a:pt x="34" y="52"/>
                  </a:lnTo>
                  <a:lnTo>
                    <a:pt x="39" y="52"/>
                  </a:lnTo>
                  <a:lnTo>
                    <a:pt x="44" y="54"/>
                  </a:lnTo>
                  <a:lnTo>
                    <a:pt x="47" y="55"/>
                  </a:lnTo>
                  <a:lnTo>
                    <a:pt x="47" y="55"/>
                  </a:lnTo>
                  <a:lnTo>
                    <a:pt x="52" y="57"/>
                  </a:lnTo>
                  <a:lnTo>
                    <a:pt x="55" y="60"/>
                  </a:lnTo>
                  <a:lnTo>
                    <a:pt x="56" y="63"/>
                  </a:lnTo>
                  <a:lnTo>
                    <a:pt x="56" y="66"/>
                  </a:lnTo>
                  <a:lnTo>
                    <a:pt x="56" y="66"/>
                  </a:lnTo>
                  <a:lnTo>
                    <a:pt x="56" y="70"/>
                  </a:lnTo>
                  <a:lnTo>
                    <a:pt x="53" y="73"/>
                  </a:lnTo>
                  <a:lnTo>
                    <a:pt x="71" y="7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46" name="Freeform 43"/>
            <p:cNvSpPr>
              <a:spLocks/>
            </p:cNvSpPr>
            <p:nvPr userDrawn="1"/>
          </p:nvSpPr>
          <p:spPr bwMode="auto">
            <a:xfrm>
              <a:off x="715" y="450"/>
              <a:ext cx="121" cy="21"/>
            </a:xfrm>
            <a:custGeom>
              <a:avLst/>
              <a:gdLst>
                <a:gd name="T0" fmla="*/ 101 w 121"/>
                <a:gd name="T1" fmla="*/ 18 h 21"/>
                <a:gd name="T2" fmla="*/ 121 w 121"/>
                <a:gd name="T3" fmla="*/ 10 h 21"/>
                <a:gd name="T4" fmla="*/ 101 w 121"/>
                <a:gd name="T5" fmla="*/ 1 h 21"/>
                <a:gd name="T6" fmla="*/ 101 w 121"/>
                <a:gd name="T7" fmla="*/ 1 h 21"/>
                <a:gd name="T8" fmla="*/ 68 w 121"/>
                <a:gd name="T9" fmla="*/ 1 h 21"/>
                <a:gd name="T10" fmla="*/ 16 w 121"/>
                <a:gd name="T11" fmla="*/ 0 h 21"/>
                <a:gd name="T12" fmla="*/ 0 w 121"/>
                <a:gd name="T13" fmla="*/ 21 h 21"/>
                <a:gd name="T14" fmla="*/ 0 w 121"/>
                <a:gd name="T15" fmla="*/ 21 h 21"/>
                <a:gd name="T16" fmla="*/ 101 w 121"/>
                <a:gd name="T17"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1" h="21">
                  <a:moveTo>
                    <a:pt x="101" y="18"/>
                  </a:moveTo>
                  <a:lnTo>
                    <a:pt x="121" y="10"/>
                  </a:lnTo>
                  <a:lnTo>
                    <a:pt x="101" y="1"/>
                  </a:lnTo>
                  <a:lnTo>
                    <a:pt x="101" y="1"/>
                  </a:lnTo>
                  <a:lnTo>
                    <a:pt x="68" y="1"/>
                  </a:lnTo>
                  <a:lnTo>
                    <a:pt x="16" y="0"/>
                  </a:lnTo>
                  <a:lnTo>
                    <a:pt x="0" y="21"/>
                  </a:lnTo>
                  <a:lnTo>
                    <a:pt x="0" y="21"/>
                  </a:lnTo>
                  <a:lnTo>
                    <a:pt x="101" y="1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47" name="Freeform 44"/>
            <p:cNvSpPr>
              <a:spLocks/>
            </p:cNvSpPr>
            <p:nvPr userDrawn="1"/>
          </p:nvSpPr>
          <p:spPr bwMode="auto">
            <a:xfrm>
              <a:off x="754" y="502"/>
              <a:ext cx="72" cy="71"/>
            </a:xfrm>
            <a:custGeom>
              <a:avLst/>
              <a:gdLst>
                <a:gd name="T0" fmla="*/ 36 w 72"/>
                <a:gd name="T1" fmla="*/ 71 h 71"/>
                <a:gd name="T2" fmla="*/ 36 w 72"/>
                <a:gd name="T3" fmla="*/ 71 h 71"/>
                <a:gd name="T4" fmla="*/ 25 w 72"/>
                <a:gd name="T5" fmla="*/ 65 h 71"/>
                <a:gd name="T6" fmla="*/ 17 w 72"/>
                <a:gd name="T7" fmla="*/ 60 h 71"/>
                <a:gd name="T8" fmla="*/ 8 w 72"/>
                <a:gd name="T9" fmla="*/ 54 h 71"/>
                <a:gd name="T10" fmla="*/ 2 w 72"/>
                <a:gd name="T11" fmla="*/ 47 h 71"/>
                <a:gd name="T12" fmla="*/ 2 w 72"/>
                <a:gd name="T13" fmla="*/ 47 h 71"/>
                <a:gd name="T14" fmla="*/ 0 w 72"/>
                <a:gd name="T15" fmla="*/ 42 h 71"/>
                <a:gd name="T16" fmla="*/ 0 w 72"/>
                <a:gd name="T17" fmla="*/ 36 h 71"/>
                <a:gd name="T18" fmla="*/ 0 w 72"/>
                <a:gd name="T19" fmla="*/ 31 h 71"/>
                <a:gd name="T20" fmla="*/ 0 w 72"/>
                <a:gd name="T21" fmla="*/ 25 h 71"/>
                <a:gd name="T22" fmla="*/ 2 w 72"/>
                <a:gd name="T23" fmla="*/ 19 h 71"/>
                <a:gd name="T24" fmla="*/ 5 w 72"/>
                <a:gd name="T25" fmla="*/ 14 h 71"/>
                <a:gd name="T26" fmla="*/ 10 w 72"/>
                <a:gd name="T27" fmla="*/ 9 h 71"/>
                <a:gd name="T28" fmla="*/ 14 w 72"/>
                <a:gd name="T29" fmla="*/ 5 h 71"/>
                <a:gd name="T30" fmla="*/ 14 w 72"/>
                <a:gd name="T31" fmla="*/ 5 h 71"/>
                <a:gd name="T32" fmla="*/ 17 w 72"/>
                <a:gd name="T33" fmla="*/ 8 h 71"/>
                <a:gd name="T34" fmla="*/ 18 w 72"/>
                <a:gd name="T35" fmla="*/ 10 h 71"/>
                <a:gd name="T36" fmla="*/ 18 w 72"/>
                <a:gd name="T37" fmla="*/ 13 h 71"/>
                <a:gd name="T38" fmla="*/ 18 w 72"/>
                <a:gd name="T39" fmla="*/ 13 h 71"/>
                <a:gd name="T40" fmla="*/ 34 w 72"/>
                <a:gd name="T41" fmla="*/ 11 h 71"/>
                <a:gd name="T42" fmla="*/ 34 w 72"/>
                <a:gd name="T43" fmla="*/ 11 h 71"/>
                <a:gd name="T44" fmla="*/ 34 w 72"/>
                <a:gd name="T45" fmla="*/ 7 h 71"/>
                <a:gd name="T46" fmla="*/ 34 w 72"/>
                <a:gd name="T47" fmla="*/ 3 h 71"/>
                <a:gd name="T48" fmla="*/ 33 w 72"/>
                <a:gd name="T49" fmla="*/ 0 h 71"/>
                <a:gd name="T50" fmla="*/ 33 w 72"/>
                <a:gd name="T51" fmla="*/ 0 h 71"/>
                <a:gd name="T52" fmla="*/ 38 w 72"/>
                <a:gd name="T53" fmla="*/ 4 h 71"/>
                <a:gd name="T54" fmla="*/ 39 w 72"/>
                <a:gd name="T55" fmla="*/ 8 h 71"/>
                <a:gd name="T56" fmla="*/ 40 w 72"/>
                <a:gd name="T57" fmla="*/ 11 h 71"/>
                <a:gd name="T58" fmla="*/ 40 w 72"/>
                <a:gd name="T59" fmla="*/ 11 h 71"/>
                <a:gd name="T60" fmla="*/ 55 w 72"/>
                <a:gd name="T61" fmla="*/ 13 h 71"/>
                <a:gd name="T62" fmla="*/ 55 w 72"/>
                <a:gd name="T63" fmla="*/ 13 h 71"/>
                <a:gd name="T64" fmla="*/ 55 w 72"/>
                <a:gd name="T65" fmla="*/ 8 h 71"/>
                <a:gd name="T66" fmla="*/ 52 w 72"/>
                <a:gd name="T67" fmla="*/ 3 h 71"/>
                <a:gd name="T68" fmla="*/ 52 w 72"/>
                <a:gd name="T69" fmla="*/ 3 h 71"/>
                <a:gd name="T70" fmla="*/ 57 w 72"/>
                <a:gd name="T71" fmla="*/ 7 h 71"/>
                <a:gd name="T72" fmla="*/ 62 w 72"/>
                <a:gd name="T73" fmla="*/ 9 h 71"/>
                <a:gd name="T74" fmla="*/ 66 w 72"/>
                <a:gd name="T75" fmla="*/ 14 h 71"/>
                <a:gd name="T76" fmla="*/ 68 w 72"/>
                <a:gd name="T77" fmla="*/ 18 h 71"/>
                <a:gd name="T78" fmla="*/ 71 w 72"/>
                <a:gd name="T79" fmla="*/ 26 h 71"/>
                <a:gd name="T80" fmla="*/ 72 w 72"/>
                <a:gd name="T81" fmla="*/ 33 h 71"/>
                <a:gd name="T82" fmla="*/ 72 w 72"/>
                <a:gd name="T83" fmla="*/ 33 h 71"/>
                <a:gd name="T84" fmla="*/ 71 w 72"/>
                <a:gd name="T85" fmla="*/ 42 h 71"/>
                <a:gd name="T86" fmla="*/ 68 w 72"/>
                <a:gd name="T87" fmla="*/ 49 h 71"/>
                <a:gd name="T88" fmla="*/ 63 w 72"/>
                <a:gd name="T89" fmla="*/ 55 h 71"/>
                <a:gd name="T90" fmla="*/ 57 w 72"/>
                <a:gd name="T91" fmla="*/ 60 h 71"/>
                <a:gd name="T92" fmla="*/ 57 w 72"/>
                <a:gd name="T93" fmla="*/ 60 h 71"/>
                <a:gd name="T94" fmla="*/ 46 w 72"/>
                <a:gd name="T95" fmla="*/ 66 h 71"/>
                <a:gd name="T96" fmla="*/ 36 w 72"/>
                <a:gd name="T97" fmla="*/ 71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72" h="71">
                  <a:moveTo>
                    <a:pt x="36" y="71"/>
                  </a:moveTo>
                  <a:lnTo>
                    <a:pt x="36" y="71"/>
                  </a:lnTo>
                  <a:lnTo>
                    <a:pt x="25" y="65"/>
                  </a:lnTo>
                  <a:lnTo>
                    <a:pt x="17" y="60"/>
                  </a:lnTo>
                  <a:lnTo>
                    <a:pt x="8" y="54"/>
                  </a:lnTo>
                  <a:lnTo>
                    <a:pt x="2" y="47"/>
                  </a:lnTo>
                  <a:lnTo>
                    <a:pt x="2" y="47"/>
                  </a:lnTo>
                  <a:lnTo>
                    <a:pt x="0" y="42"/>
                  </a:lnTo>
                  <a:lnTo>
                    <a:pt x="0" y="36"/>
                  </a:lnTo>
                  <a:lnTo>
                    <a:pt x="0" y="31"/>
                  </a:lnTo>
                  <a:lnTo>
                    <a:pt x="0" y="25"/>
                  </a:lnTo>
                  <a:lnTo>
                    <a:pt x="2" y="19"/>
                  </a:lnTo>
                  <a:lnTo>
                    <a:pt x="5" y="14"/>
                  </a:lnTo>
                  <a:lnTo>
                    <a:pt x="10" y="9"/>
                  </a:lnTo>
                  <a:lnTo>
                    <a:pt x="14" y="5"/>
                  </a:lnTo>
                  <a:lnTo>
                    <a:pt x="14" y="5"/>
                  </a:lnTo>
                  <a:lnTo>
                    <a:pt x="17" y="8"/>
                  </a:lnTo>
                  <a:lnTo>
                    <a:pt x="18" y="10"/>
                  </a:lnTo>
                  <a:lnTo>
                    <a:pt x="18" y="13"/>
                  </a:lnTo>
                  <a:lnTo>
                    <a:pt x="18" y="13"/>
                  </a:lnTo>
                  <a:lnTo>
                    <a:pt x="34" y="11"/>
                  </a:lnTo>
                  <a:lnTo>
                    <a:pt x="34" y="11"/>
                  </a:lnTo>
                  <a:lnTo>
                    <a:pt x="34" y="7"/>
                  </a:lnTo>
                  <a:lnTo>
                    <a:pt x="34" y="3"/>
                  </a:lnTo>
                  <a:lnTo>
                    <a:pt x="33" y="0"/>
                  </a:lnTo>
                  <a:lnTo>
                    <a:pt x="33" y="0"/>
                  </a:lnTo>
                  <a:lnTo>
                    <a:pt x="38" y="4"/>
                  </a:lnTo>
                  <a:lnTo>
                    <a:pt x="39" y="8"/>
                  </a:lnTo>
                  <a:lnTo>
                    <a:pt x="40" y="11"/>
                  </a:lnTo>
                  <a:lnTo>
                    <a:pt x="40" y="11"/>
                  </a:lnTo>
                  <a:lnTo>
                    <a:pt x="55" y="13"/>
                  </a:lnTo>
                  <a:lnTo>
                    <a:pt x="55" y="13"/>
                  </a:lnTo>
                  <a:lnTo>
                    <a:pt x="55" y="8"/>
                  </a:lnTo>
                  <a:lnTo>
                    <a:pt x="52" y="3"/>
                  </a:lnTo>
                  <a:lnTo>
                    <a:pt x="52" y="3"/>
                  </a:lnTo>
                  <a:lnTo>
                    <a:pt x="57" y="7"/>
                  </a:lnTo>
                  <a:lnTo>
                    <a:pt x="62" y="9"/>
                  </a:lnTo>
                  <a:lnTo>
                    <a:pt x="66" y="14"/>
                  </a:lnTo>
                  <a:lnTo>
                    <a:pt x="68" y="18"/>
                  </a:lnTo>
                  <a:lnTo>
                    <a:pt x="71" y="26"/>
                  </a:lnTo>
                  <a:lnTo>
                    <a:pt x="72" y="33"/>
                  </a:lnTo>
                  <a:lnTo>
                    <a:pt x="72" y="33"/>
                  </a:lnTo>
                  <a:lnTo>
                    <a:pt x="71" y="42"/>
                  </a:lnTo>
                  <a:lnTo>
                    <a:pt x="68" y="49"/>
                  </a:lnTo>
                  <a:lnTo>
                    <a:pt x="63" y="55"/>
                  </a:lnTo>
                  <a:lnTo>
                    <a:pt x="57" y="60"/>
                  </a:lnTo>
                  <a:lnTo>
                    <a:pt x="57" y="60"/>
                  </a:lnTo>
                  <a:lnTo>
                    <a:pt x="46" y="66"/>
                  </a:lnTo>
                  <a:lnTo>
                    <a:pt x="36" y="7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48" name="Freeform 45"/>
            <p:cNvSpPr>
              <a:spLocks/>
            </p:cNvSpPr>
            <p:nvPr userDrawn="1"/>
          </p:nvSpPr>
          <p:spPr bwMode="auto">
            <a:xfrm>
              <a:off x="773" y="676"/>
              <a:ext cx="3" cy="1"/>
            </a:xfrm>
            <a:custGeom>
              <a:avLst/>
              <a:gdLst>
                <a:gd name="T0" fmla="*/ 3 w 3"/>
                <a:gd name="T1" fmla="*/ 1 h 1"/>
                <a:gd name="T2" fmla="*/ 3 w 3"/>
                <a:gd name="T3" fmla="*/ 1 h 1"/>
                <a:gd name="T4" fmla="*/ 2 w 3"/>
                <a:gd name="T5" fmla="*/ 0 h 1"/>
                <a:gd name="T6" fmla="*/ 2 w 3"/>
                <a:gd name="T7" fmla="*/ 0 h 1"/>
                <a:gd name="T8" fmla="*/ 0 w 3"/>
                <a:gd name="T9" fmla="*/ 0 h 1"/>
                <a:gd name="T10" fmla="*/ 0 w 3"/>
                <a:gd name="T11" fmla="*/ 0 h 1"/>
                <a:gd name="T12" fmla="*/ 3 w 3"/>
                <a:gd name="T13" fmla="*/ 1 h 1"/>
              </a:gdLst>
              <a:ahLst/>
              <a:cxnLst>
                <a:cxn ang="0">
                  <a:pos x="T0" y="T1"/>
                </a:cxn>
                <a:cxn ang="0">
                  <a:pos x="T2" y="T3"/>
                </a:cxn>
                <a:cxn ang="0">
                  <a:pos x="T4" y="T5"/>
                </a:cxn>
                <a:cxn ang="0">
                  <a:pos x="T6" y="T7"/>
                </a:cxn>
                <a:cxn ang="0">
                  <a:pos x="T8" y="T9"/>
                </a:cxn>
                <a:cxn ang="0">
                  <a:pos x="T10" y="T11"/>
                </a:cxn>
                <a:cxn ang="0">
                  <a:pos x="T12" y="T13"/>
                </a:cxn>
              </a:cxnLst>
              <a:rect l="0" t="0" r="r" b="b"/>
              <a:pathLst>
                <a:path w="3" h="1">
                  <a:moveTo>
                    <a:pt x="3" y="1"/>
                  </a:moveTo>
                  <a:lnTo>
                    <a:pt x="3" y="1"/>
                  </a:lnTo>
                  <a:lnTo>
                    <a:pt x="2" y="0"/>
                  </a:lnTo>
                  <a:lnTo>
                    <a:pt x="2" y="0"/>
                  </a:lnTo>
                  <a:lnTo>
                    <a:pt x="0" y="0"/>
                  </a:lnTo>
                  <a:lnTo>
                    <a:pt x="0" y="0"/>
                  </a:lnTo>
                  <a:lnTo>
                    <a:pt x="3" y="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49" name="Freeform 46"/>
            <p:cNvSpPr>
              <a:spLocks/>
            </p:cNvSpPr>
            <p:nvPr userDrawn="1"/>
          </p:nvSpPr>
          <p:spPr bwMode="auto">
            <a:xfrm>
              <a:off x="618" y="477"/>
              <a:ext cx="13" cy="7"/>
            </a:xfrm>
            <a:custGeom>
              <a:avLst/>
              <a:gdLst>
                <a:gd name="T0" fmla="*/ 13 w 13"/>
                <a:gd name="T1" fmla="*/ 6 h 7"/>
                <a:gd name="T2" fmla="*/ 13 w 13"/>
                <a:gd name="T3" fmla="*/ 6 h 7"/>
                <a:gd name="T4" fmla="*/ 12 w 13"/>
                <a:gd name="T5" fmla="*/ 6 h 7"/>
                <a:gd name="T6" fmla="*/ 7 w 13"/>
                <a:gd name="T7" fmla="*/ 7 h 7"/>
                <a:gd name="T8" fmla="*/ 1 w 13"/>
                <a:gd name="T9" fmla="*/ 7 h 7"/>
                <a:gd name="T10" fmla="*/ 1 w 13"/>
                <a:gd name="T11" fmla="*/ 7 h 7"/>
                <a:gd name="T12" fmla="*/ 0 w 13"/>
                <a:gd name="T13" fmla="*/ 5 h 7"/>
                <a:gd name="T14" fmla="*/ 0 w 13"/>
                <a:gd name="T15" fmla="*/ 0 h 7"/>
                <a:gd name="T16" fmla="*/ 0 w 13"/>
                <a:gd name="T17" fmla="*/ 0 h 7"/>
                <a:gd name="T18" fmla="*/ 2 w 13"/>
                <a:gd name="T19" fmla="*/ 0 h 7"/>
                <a:gd name="T20" fmla="*/ 7 w 13"/>
                <a:gd name="T21" fmla="*/ 1 h 7"/>
                <a:gd name="T22" fmla="*/ 11 w 13"/>
                <a:gd name="T23" fmla="*/ 2 h 7"/>
                <a:gd name="T24" fmla="*/ 13 w 13"/>
                <a:gd name="T25"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 h="7">
                  <a:moveTo>
                    <a:pt x="13" y="6"/>
                  </a:moveTo>
                  <a:lnTo>
                    <a:pt x="13" y="6"/>
                  </a:lnTo>
                  <a:lnTo>
                    <a:pt x="12" y="6"/>
                  </a:lnTo>
                  <a:lnTo>
                    <a:pt x="7" y="7"/>
                  </a:lnTo>
                  <a:lnTo>
                    <a:pt x="1" y="7"/>
                  </a:lnTo>
                  <a:lnTo>
                    <a:pt x="1" y="7"/>
                  </a:lnTo>
                  <a:lnTo>
                    <a:pt x="0" y="5"/>
                  </a:lnTo>
                  <a:lnTo>
                    <a:pt x="0" y="0"/>
                  </a:lnTo>
                  <a:lnTo>
                    <a:pt x="0" y="0"/>
                  </a:lnTo>
                  <a:lnTo>
                    <a:pt x="2" y="0"/>
                  </a:lnTo>
                  <a:lnTo>
                    <a:pt x="7" y="1"/>
                  </a:lnTo>
                  <a:lnTo>
                    <a:pt x="11" y="2"/>
                  </a:lnTo>
                  <a:lnTo>
                    <a:pt x="13" y="6"/>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50" name="Freeform 47"/>
            <p:cNvSpPr>
              <a:spLocks/>
            </p:cNvSpPr>
            <p:nvPr userDrawn="1"/>
          </p:nvSpPr>
          <p:spPr bwMode="auto">
            <a:xfrm>
              <a:off x="443" y="450"/>
              <a:ext cx="415" cy="487"/>
            </a:xfrm>
            <a:custGeom>
              <a:avLst/>
              <a:gdLst>
                <a:gd name="T0" fmla="*/ 396 w 415"/>
                <a:gd name="T1" fmla="*/ 164 h 487"/>
                <a:gd name="T2" fmla="*/ 394 w 415"/>
                <a:gd name="T3" fmla="*/ 100 h 487"/>
                <a:gd name="T4" fmla="*/ 344 w 415"/>
                <a:gd name="T5" fmla="*/ 38 h 487"/>
                <a:gd name="T6" fmla="*/ 299 w 415"/>
                <a:gd name="T7" fmla="*/ 100 h 487"/>
                <a:gd name="T8" fmla="*/ 308 w 415"/>
                <a:gd name="T9" fmla="*/ 162 h 487"/>
                <a:gd name="T10" fmla="*/ 328 w 415"/>
                <a:gd name="T11" fmla="*/ 171 h 487"/>
                <a:gd name="T12" fmla="*/ 339 w 415"/>
                <a:gd name="T13" fmla="*/ 160 h 487"/>
                <a:gd name="T14" fmla="*/ 381 w 415"/>
                <a:gd name="T15" fmla="*/ 167 h 487"/>
                <a:gd name="T16" fmla="*/ 357 w 415"/>
                <a:gd name="T17" fmla="*/ 231 h 487"/>
                <a:gd name="T18" fmla="*/ 288 w 415"/>
                <a:gd name="T19" fmla="*/ 194 h 487"/>
                <a:gd name="T20" fmla="*/ 279 w 415"/>
                <a:gd name="T21" fmla="*/ 132 h 487"/>
                <a:gd name="T22" fmla="*/ 280 w 415"/>
                <a:gd name="T23" fmla="*/ 122 h 487"/>
                <a:gd name="T24" fmla="*/ 251 w 415"/>
                <a:gd name="T25" fmla="*/ 81 h 487"/>
                <a:gd name="T26" fmla="*/ 284 w 415"/>
                <a:gd name="T27" fmla="*/ 51 h 487"/>
                <a:gd name="T28" fmla="*/ 236 w 415"/>
                <a:gd name="T29" fmla="*/ 18 h 487"/>
                <a:gd name="T30" fmla="*/ 165 w 415"/>
                <a:gd name="T31" fmla="*/ 22 h 487"/>
                <a:gd name="T32" fmla="*/ 150 w 415"/>
                <a:gd name="T33" fmla="*/ 49 h 487"/>
                <a:gd name="T34" fmla="*/ 163 w 415"/>
                <a:gd name="T35" fmla="*/ 70 h 487"/>
                <a:gd name="T36" fmla="*/ 196 w 415"/>
                <a:gd name="T37" fmla="*/ 59 h 487"/>
                <a:gd name="T38" fmla="*/ 147 w 415"/>
                <a:gd name="T39" fmla="*/ 77 h 487"/>
                <a:gd name="T40" fmla="*/ 127 w 415"/>
                <a:gd name="T41" fmla="*/ 73 h 487"/>
                <a:gd name="T42" fmla="*/ 173 w 415"/>
                <a:gd name="T43" fmla="*/ 74 h 487"/>
                <a:gd name="T44" fmla="*/ 175 w 415"/>
                <a:gd name="T45" fmla="*/ 85 h 487"/>
                <a:gd name="T46" fmla="*/ 159 w 415"/>
                <a:gd name="T47" fmla="*/ 101 h 487"/>
                <a:gd name="T48" fmla="*/ 174 w 415"/>
                <a:gd name="T49" fmla="*/ 128 h 487"/>
                <a:gd name="T50" fmla="*/ 89 w 415"/>
                <a:gd name="T51" fmla="*/ 184 h 487"/>
                <a:gd name="T52" fmla="*/ 35 w 415"/>
                <a:gd name="T53" fmla="*/ 168 h 487"/>
                <a:gd name="T54" fmla="*/ 28 w 415"/>
                <a:gd name="T55" fmla="*/ 178 h 487"/>
                <a:gd name="T56" fmla="*/ 34 w 415"/>
                <a:gd name="T57" fmla="*/ 192 h 487"/>
                <a:gd name="T58" fmla="*/ 1 w 415"/>
                <a:gd name="T59" fmla="*/ 204 h 487"/>
                <a:gd name="T60" fmla="*/ 39 w 415"/>
                <a:gd name="T61" fmla="*/ 209 h 487"/>
                <a:gd name="T62" fmla="*/ 24 w 415"/>
                <a:gd name="T63" fmla="*/ 221 h 487"/>
                <a:gd name="T64" fmla="*/ 35 w 415"/>
                <a:gd name="T65" fmla="*/ 231 h 487"/>
                <a:gd name="T66" fmla="*/ 70 w 415"/>
                <a:gd name="T67" fmla="*/ 231 h 487"/>
                <a:gd name="T68" fmla="*/ 78 w 415"/>
                <a:gd name="T69" fmla="*/ 232 h 487"/>
                <a:gd name="T70" fmla="*/ 109 w 415"/>
                <a:gd name="T71" fmla="*/ 206 h 487"/>
                <a:gd name="T72" fmla="*/ 143 w 415"/>
                <a:gd name="T73" fmla="*/ 200 h 487"/>
                <a:gd name="T74" fmla="*/ 190 w 415"/>
                <a:gd name="T75" fmla="*/ 217 h 487"/>
                <a:gd name="T76" fmla="*/ 279 w 415"/>
                <a:gd name="T77" fmla="*/ 258 h 487"/>
                <a:gd name="T78" fmla="*/ 312 w 415"/>
                <a:gd name="T79" fmla="*/ 328 h 487"/>
                <a:gd name="T80" fmla="*/ 311 w 415"/>
                <a:gd name="T81" fmla="*/ 345 h 487"/>
                <a:gd name="T82" fmla="*/ 343 w 415"/>
                <a:gd name="T83" fmla="*/ 352 h 487"/>
                <a:gd name="T84" fmla="*/ 352 w 415"/>
                <a:gd name="T85" fmla="*/ 419 h 487"/>
                <a:gd name="T86" fmla="*/ 310 w 415"/>
                <a:gd name="T87" fmla="*/ 426 h 487"/>
                <a:gd name="T88" fmla="*/ 329 w 415"/>
                <a:gd name="T89" fmla="*/ 435 h 487"/>
                <a:gd name="T90" fmla="*/ 321 w 415"/>
                <a:gd name="T91" fmla="*/ 443 h 487"/>
                <a:gd name="T92" fmla="*/ 318 w 415"/>
                <a:gd name="T93" fmla="*/ 475 h 487"/>
                <a:gd name="T94" fmla="*/ 336 w 415"/>
                <a:gd name="T95" fmla="*/ 463 h 487"/>
                <a:gd name="T96" fmla="*/ 344 w 415"/>
                <a:gd name="T97" fmla="*/ 467 h 487"/>
                <a:gd name="T98" fmla="*/ 365 w 415"/>
                <a:gd name="T99" fmla="*/ 481 h 487"/>
                <a:gd name="T100" fmla="*/ 371 w 415"/>
                <a:gd name="T101" fmla="*/ 453 h 487"/>
                <a:gd name="T102" fmla="*/ 393 w 415"/>
                <a:gd name="T103" fmla="*/ 460 h 487"/>
                <a:gd name="T104" fmla="*/ 395 w 415"/>
                <a:gd name="T105" fmla="*/ 417 h 487"/>
                <a:gd name="T106" fmla="*/ 404 w 415"/>
                <a:gd name="T107" fmla="*/ 399 h 487"/>
                <a:gd name="T108" fmla="*/ 401 w 415"/>
                <a:gd name="T109" fmla="*/ 369 h 487"/>
                <a:gd name="T110" fmla="*/ 384 w 415"/>
                <a:gd name="T111" fmla="*/ 339 h 487"/>
                <a:gd name="T112" fmla="*/ 356 w 415"/>
                <a:gd name="T113" fmla="*/ 309 h 487"/>
                <a:gd name="T114" fmla="*/ 356 w 415"/>
                <a:gd name="T115" fmla="*/ 279 h 487"/>
                <a:gd name="T116" fmla="*/ 361 w 415"/>
                <a:gd name="T117" fmla="*/ 251 h 487"/>
                <a:gd name="T118" fmla="*/ 414 w 415"/>
                <a:gd name="T119" fmla="*/ 211 h 4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15" h="487">
                  <a:moveTo>
                    <a:pt x="404" y="187"/>
                  </a:moveTo>
                  <a:lnTo>
                    <a:pt x="404" y="187"/>
                  </a:lnTo>
                  <a:lnTo>
                    <a:pt x="410" y="188"/>
                  </a:lnTo>
                  <a:lnTo>
                    <a:pt x="415" y="187"/>
                  </a:lnTo>
                  <a:lnTo>
                    <a:pt x="415" y="187"/>
                  </a:lnTo>
                  <a:lnTo>
                    <a:pt x="414" y="179"/>
                  </a:lnTo>
                  <a:lnTo>
                    <a:pt x="412" y="168"/>
                  </a:lnTo>
                  <a:lnTo>
                    <a:pt x="412" y="168"/>
                  </a:lnTo>
                  <a:lnTo>
                    <a:pt x="409" y="168"/>
                  </a:lnTo>
                  <a:lnTo>
                    <a:pt x="405" y="168"/>
                  </a:lnTo>
                  <a:lnTo>
                    <a:pt x="401" y="167"/>
                  </a:lnTo>
                  <a:lnTo>
                    <a:pt x="396" y="164"/>
                  </a:lnTo>
                  <a:lnTo>
                    <a:pt x="396" y="164"/>
                  </a:lnTo>
                  <a:lnTo>
                    <a:pt x="394" y="159"/>
                  </a:lnTo>
                  <a:lnTo>
                    <a:pt x="394" y="159"/>
                  </a:lnTo>
                  <a:lnTo>
                    <a:pt x="387" y="149"/>
                  </a:lnTo>
                  <a:lnTo>
                    <a:pt x="378" y="142"/>
                  </a:lnTo>
                  <a:lnTo>
                    <a:pt x="369" y="135"/>
                  </a:lnTo>
                  <a:lnTo>
                    <a:pt x="362" y="131"/>
                  </a:lnTo>
                  <a:lnTo>
                    <a:pt x="362" y="131"/>
                  </a:lnTo>
                  <a:lnTo>
                    <a:pt x="374" y="123"/>
                  </a:lnTo>
                  <a:lnTo>
                    <a:pt x="383" y="116"/>
                  </a:lnTo>
                  <a:lnTo>
                    <a:pt x="389" y="110"/>
                  </a:lnTo>
                  <a:lnTo>
                    <a:pt x="392" y="105"/>
                  </a:lnTo>
                  <a:lnTo>
                    <a:pt x="392" y="105"/>
                  </a:lnTo>
                  <a:lnTo>
                    <a:pt x="394" y="100"/>
                  </a:lnTo>
                  <a:lnTo>
                    <a:pt x="396" y="93"/>
                  </a:lnTo>
                  <a:lnTo>
                    <a:pt x="396" y="85"/>
                  </a:lnTo>
                  <a:lnTo>
                    <a:pt x="396" y="77"/>
                  </a:lnTo>
                  <a:lnTo>
                    <a:pt x="394" y="68"/>
                  </a:lnTo>
                  <a:lnTo>
                    <a:pt x="390" y="60"/>
                  </a:lnTo>
                  <a:lnTo>
                    <a:pt x="384" y="52"/>
                  </a:lnTo>
                  <a:lnTo>
                    <a:pt x="379" y="49"/>
                  </a:lnTo>
                  <a:lnTo>
                    <a:pt x="374" y="45"/>
                  </a:lnTo>
                  <a:lnTo>
                    <a:pt x="374" y="45"/>
                  </a:lnTo>
                  <a:lnTo>
                    <a:pt x="367" y="41"/>
                  </a:lnTo>
                  <a:lnTo>
                    <a:pt x="358" y="39"/>
                  </a:lnTo>
                  <a:lnTo>
                    <a:pt x="351" y="38"/>
                  </a:lnTo>
                  <a:lnTo>
                    <a:pt x="344" y="38"/>
                  </a:lnTo>
                  <a:lnTo>
                    <a:pt x="332" y="40"/>
                  </a:lnTo>
                  <a:lnTo>
                    <a:pt x="322" y="43"/>
                  </a:lnTo>
                  <a:lnTo>
                    <a:pt x="322" y="43"/>
                  </a:lnTo>
                  <a:lnTo>
                    <a:pt x="316" y="46"/>
                  </a:lnTo>
                  <a:lnTo>
                    <a:pt x="310" y="51"/>
                  </a:lnTo>
                  <a:lnTo>
                    <a:pt x="305" y="56"/>
                  </a:lnTo>
                  <a:lnTo>
                    <a:pt x="301" y="62"/>
                  </a:lnTo>
                  <a:lnTo>
                    <a:pt x="299" y="70"/>
                  </a:lnTo>
                  <a:lnTo>
                    <a:pt x="296" y="77"/>
                  </a:lnTo>
                  <a:lnTo>
                    <a:pt x="296" y="84"/>
                  </a:lnTo>
                  <a:lnTo>
                    <a:pt x="296" y="94"/>
                  </a:lnTo>
                  <a:lnTo>
                    <a:pt x="296" y="94"/>
                  </a:lnTo>
                  <a:lnTo>
                    <a:pt x="299" y="100"/>
                  </a:lnTo>
                  <a:lnTo>
                    <a:pt x="301" y="106"/>
                  </a:lnTo>
                  <a:lnTo>
                    <a:pt x="305" y="112"/>
                  </a:lnTo>
                  <a:lnTo>
                    <a:pt x="308" y="116"/>
                  </a:lnTo>
                  <a:lnTo>
                    <a:pt x="319" y="123"/>
                  </a:lnTo>
                  <a:lnTo>
                    <a:pt x="332" y="131"/>
                  </a:lnTo>
                  <a:lnTo>
                    <a:pt x="332" y="131"/>
                  </a:lnTo>
                  <a:lnTo>
                    <a:pt x="322" y="135"/>
                  </a:lnTo>
                  <a:lnTo>
                    <a:pt x="314" y="143"/>
                  </a:lnTo>
                  <a:lnTo>
                    <a:pt x="312" y="146"/>
                  </a:lnTo>
                  <a:lnTo>
                    <a:pt x="311" y="151"/>
                  </a:lnTo>
                  <a:lnTo>
                    <a:pt x="310" y="156"/>
                  </a:lnTo>
                  <a:lnTo>
                    <a:pt x="308" y="162"/>
                  </a:lnTo>
                  <a:lnTo>
                    <a:pt x="308" y="162"/>
                  </a:lnTo>
                  <a:lnTo>
                    <a:pt x="310" y="170"/>
                  </a:lnTo>
                  <a:lnTo>
                    <a:pt x="312" y="178"/>
                  </a:lnTo>
                  <a:lnTo>
                    <a:pt x="313" y="188"/>
                  </a:lnTo>
                  <a:lnTo>
                    <a:pt x="313" y="194"/>
                  </a:lnTo>
                  <a:lnTo>
                    <a:pt x="312" y="200"/>
                  </a:lnTo>
                  <a:lnTo>
                    <a:pt x="312" y="200"/>
                  </a:lnTo>
                  <a:lnTo>
                    <a:pt x="313" y="200"/>
                  </a:lnTo>
                  <a:lnTo>
                    <a:pt x="318" y="199"/>
                  </a:lnTo>
                  <a:lnTo>
                    <a:pt x="324" y="194"/>
                  </a:lnTo>
                  <a:lnTo>
                    <a:pt x="324" y="194"/>
                  </a:lnTo>
                  <a:lnTo>
                    <a:pt x="327" y="187"/>
                  </a:lnTo>
                  <a:lnTo>
                    <a:pt x="328" y="179"/>
                  </a:lnTo>
                  <a:lnTo>
                    <a:pt x="328" y="171"/>
                  </a:lnTo>
                  <a:lnTo>
                    <a:pt x="328" y="171"/>
                  </a:lnTo>
                  <a:lnTo>
                    <a:pt x="330" y="175"/>
                  </a:lnTo>
                  <a:lnTo>
                    <a:pt x="332" y="181"/>
                  </a:lnTo>
                  <a:lnTo>
                    <a:pt x="332" y="185"/>
                  </a:lnTo>
                  <a:lnTo>
                    <a:pt x="330" y="190"/>
                  </a:lnTo>
                  <a:lnTo>
                    <a:pt x="330" y="190"/>
                  </a:lnTo>
                  <a:lnTo>
                    <a:pt x="335" y="188"/>
                  </a:lnTo>
                  <a:lnTo>
                    <a:pt x="338" y="185"/>
                  </a:lnTo>
                  <a:lnTo>
                    <a:pt x="340" y="183"/>
                  </a:lnTo>
                  <a:lnTo>
                    <a:pt x="340" y="183"/>
                  </a:lnTo>
                  <a:lnTo>
                    <a:pt x="341" y="175"/>
                  </a:lnTo>
                  <a:lnTo>
                    <a:pt x="341" y="166"/>
                  </a:lnTo>
                  <a:lnTo>
                    <a:pt x="339" y="160"/>
                  </a:lnTo>
                  <a:lnTo>
                    <a:pt x="338" y="155"/>
                  </a:lnTo>
                  <a:lnTo>
                    <a:pt x="338" y="155"/>
                  </a:lnTo>
                  <a:lnTo>
                    <a:pt x="336" y="150"/>
                  </a:lnTo>
                  <a:lnTo>
                    <a:pt x="338" y="145"/>
                  </a:lnTo>
                  <a:lnTo>
                    <a:pt x="341" y="140"/>
                  </a:lnTo>
                  <a:lnTo>
                    <a:pt x="345" y="138"/>
                  </a:lnTo>
                  <a:lnTo>
                    <a:pt x="345" y="138"/>
                  </a:lnTo>
                  <a:lnTo>
                    <a:pt x="357" y="144"/>
                  </a:lnTo>
                  <a:lnTo>
                    <a:pt x="357" y="144"/>
                  </a:lnTo>
                  <a:lnTo>
                    <a:pt x="362" y="148"/>
                  </a:lnTo>
                  <a:lnTo>
                    <a:pt x="369" y="154"/>
                  </a:lnTo>
                  <a:lnTo>
                    <a:pt x="377" y="162"/>
                  </a:lnTo>
                  <a:lnTo>
                    <a:pt x="381" y="167"/>
                  </a:lnTo>
                  <a:lnTo>
                    <a:pt x="383" y="173"/>
                  </a:lnTo>
                  <a:lnTo>
                    <a:pt x="383" y="173"/>
                  </a:lnTo>
                  <a:lnTo>
                    <a:pt x="387" y="181"/>
                  </a:lnTo>
                  <a:lnTo>
                    <a:pt x="388" y="188"/>
                  </a:lnTo>
                  <a:lnTo>
                    <a:pt x="388" y="194"/>
                  </a:lnTo>
                  <a:lnTo>
                    <a:pt x="388" y="200"/>
                  </a:lnTo>
                  <a:lnTo>
                    <a:pt x="385" y="209"/>
                  </a:lnTo>
                  <a:lnTo>
                    <a:pt x="383" y="214"/>
                  </a:lnTo>
                  <a:lnTo>
                    <a:pt x="383" y="214"/>
                  </a:lnTo>
                  <a:lnTo>
                    <a:pt x="378" y="220"/>
                  </a:lnTo>
                  <a:lnTo>
                    <a:pt x="373" y="226"/>
                  </a:lnTo>
                  <a:lnTo>
                    <a:pt x="366" y="229"/>
                  </a:lnTo>
                  <a:lnTo>
                    <a:pt x="357" y="231"/>
                  </a:lnTo>
                  <a:lnTo>
                    <a:pt x="357" y="231"/>
                  </a:lnTo>
                  <a:lnTo>
                    <a:pt x="356" y="231"/>
                  </a:lnTo>
                  <a:lnTo>
                    <a:pt x="356" y="231"/>
                  </a:lnTo>
                  <a:lnTo>
                    <a:pt x="346" y="231"/>
                  </a:lnTo>
                  <a:lnTo>
                    <a:pt x="346" y="231"/>
                  </a:lnTo>
                  <a:lnTo>
                    <a:pt x="338" y="228"/>
                  </a:lnTo>
                  <a:lnTo>
                    <a:pt x="338" y="228"/>
                  </a:lnTo>
                  <a:lnTo>
                    <a:pt x="330" y="226"/>
                  </a:lnTo>
                  <a:lnTo>
                    <a:pt x="330" y="226"/>
                  </a:lnTo>
                  <a:lnTo>
                    <a:pt x="323" y="222"/>
                  </a:lnTo>
                  <a:lnTo>
                    <a:pt x="312" y="215"/>
                  </a:lnTo>
                  <a:lnTo>
                    <a:pt x="300" y="206"/>
                  </a:lnTo>
                  <a:lnTo>
                    <a:pt x="288" y="194"/>
                  </a:lnTo>
                  <a:lnTo>
                    <a:pt x="288" y="194"/>
                  </a:lnTo>
                  <a:lnTo>
                    <a:pt x="272" y="175"/>
                  </a:lnTo>
                  <a:lnTo>
                    <a:pt x="261" y="161"/>
                  </a:lnTo>
                  <a:lnTo>
                    <a:pt x="261" y="161"/>
                  </a:lnTo>
                  <a:lnTo>
                    <a:pt x="267" y="164"/>
                  </a:lnTo>
                  <a:lnTo>
                    <a:pt x="272" y="164"/>
                  </a:lnTo>
                  <a:lnTo>
                    <a:pt x="278" y="164"/>
                  </a:lnTo>
                  <a:lnTo>
                    <a:pt x="278" y="164"/>
                  </a:lnTo>
                  <a:lnTo>
                    <a:pt x="279" y="153"/>
                  </a:lnTo>
                  <a:lnTo>
                    <a:pt x="279" y="142"/>
                  </a:lnTo>
                  <a:lnTo>
                    <a:pt x="279" y="142"/>
                  </a:lnTo>
                  <a:lnTo>
                    <a:pt x="279" y="132"/>
                  </a:lnTo>
                  <a:lnTo>
                    <a:pt x="279" y="132"/>
                  </a:lnTo>
                  <a:lnTo>
                    <a:pt x="275" y="132"/>
                  </a:lnTo>
                  <a:lnTo>
                    <a:pt x="267" y="129"/>
                  </a:lnTo>
                  <a:lnTo>
                    <a:pt x="263" y="128"/>
                  </a:lnTo>
                  <a:lnTo>
                    <a:pt x="258" y="126"/>
                  </a:lnTo>
                  <a:lnTo>
                    <a:pt x="254" y="123"/>
                  </a:lnTo>
                  <a:lnTo>
                    <a:pt x="252" y="120"/>
                  </a:lnTo>
                  <a:lnTo>
                    <a:pt x="252" y="120"/>
                  </a:lnTo>
                  <a:lnTo>
                    <a:pt x="256" y="121"/>
                  </a:lnTo>
                  <a:lnTo>
                    <a:pt x="259" y="122"/>
                  </a:lnTo>
                  <a:lnTo>
                    <a:pt x="264" y="123"/>
                  </a:lnTo>
                  <a:lnTo>
                    <a:pt x="264" y="123"/>
                  </a:lnTo>
                  <a:lnTo>
                    <a:pt x="275" y="122"/>
                  </a:lnTo>
                  <a:lnTo>
                    <a:pt x="280" y="122"/>
                  </a:lnTo>
                  <a:lnTo>
                    <a:pt x="280" y="122"/>
                  </a:lnTo>
                  <a:lnTo>
                    <a:pt x="281" y="111"/>
                  </a:lnTo>
                  <a:lnTo>
                    <a:pt x="281" y="101"/>
                  </a:lnTo>
                  <a:lnTo>
                    <a:pt x="281" y="101"/>
                  </a:lnTo>
                  <a:lnTo>
                    <a:pt x="281" y="91"/>
                  </a:lnTo>
                  <a:lnTo>
                    <a:pt x="281" y="91"/>
                  </a:lnTo>
                  <a:lnTo>
                    <a:pt x="274" y="91"/>
                  </a:lnTo>
                  <a:lnTo>
                    <a:pt x="265" y="90"/>
                  </a:lnTo>
                  <a:lnTo>
                    <a:pt x="265" y="90"/>
                  </a:lnTo>
                  <a:lnTo>
                    <a:pt x="257" y="87"/>
                  </a:lnTo>
                  <a:lnTo>
                    <a:pt x="253" y="84"/>
                  </a:lnTo>
                  <a:lnTo>
                    <a:pt x="251" y="81"/>
                  </a:lnTo>
                  <a:lnTo>
                    <a:pt x="251" y="81"/>
                  </a:lnTo>
                  <a:lnTo>
                    <a:pt x="254" y="82"/>
                  </a:lnTo>
                  <a:lnTo>
                    <a:pt x="264" y="84"/>
                  </a:lnTo>
                  <a:lnTo>
                    <a:pt x="264" y="84"/>
                  </a:lnTo>
                  <a:lnTo>
                    <a:pt x="270" y="84"/>
                  </a:lnTo>
                  <a:lnTo>
                    <a:pt x="277" y="83"/>
                  </a:lnTo>
                  <a:lnTo>
                    <a:pt x="281" y="83"/>
                  </a:lnTo>
                  <a:lnTo>
                    <a:pt x="283" y="82"/>
                  </a:lnTo>
                  <a:lnTo>
                    <a:pt x="283" y="82"/>
                  </a:lnTo>
                  <a:lnTo>
                    <a:pt x="283" y="62"/>
                  </a:lnTo>
                  <a:lnTo>
                    <a:pt x="283" y="62"/>
                  </a:lnTo>
                  <a:lnTo>
                    <a:pt x="284" y="57"/>
                  </a:lnTo>
                  <a:lnTo>
                    <a:pt x="284" y="51"/>
                  </a:lnTo>
                  <a:lnTo>
                    <a:pt x="284" y="51"/>
                  </a:lnTo>
                  <a:lnTo>
                    <a:pt x="280" y="51"/>
                  </a:lnTo>
                  <a:lnTo>
                    <a:pt x="273" y="50"/>
                  </a:lnTo>
                  <a:lnTo>
                    <a:pt x="264" y="46"/>
                  </a:lnTo>
                  <a:lnTo>
                    <a:pt x="261" y="44"/>
                  </a:lnTo>
                  <a:lnTo>
                    <a:pt x="256" y="40"/>
                  </a:lnTo>
                  <a:lnTo>
                    <a:pt x="256" y="40"/>
                  </a:lnTo>
                  <a:lnTo>
                    <a:pt x="254" y="38"/>
                  </a:lnTo>
                  <a:lnTo>
                    <a:pt x="254" y="35"/>
                  </a:lnTo>
                  <a:lnTo>
                    <a:pt x="256" y="30"/>
                  </a:lnTo>
                  <a:lnTo>
                    <a:pt x="256" y="30"/>
                  </a:lnTo>
                  <a:lnTo>
                    <a:pt x="234" y="21"/>
                  </a:lnTo>
                  <a:lnTo>
                    <a:pt x="234" y="21"/>
                  </a:lnTo>
                  <a:lnTo>
                    <a:pt x="236" y="18"/>
                  </a:lnTo>
                  <a:lnTo>
                    <a:pt x="239" y="15"/>
                  </a:lnTo>
                  <a:lnTo>
                    <a:pt x="239" y="12"/>
                  </a:lnTo>
                  <a:lnTo>
                    <a:pt x="239" y="12"/>
                  </a:lnTo>
                  <a:lnTo>
                    <a:pt x="237" y="8"/>
                  </a:lnTo>
                  <a:lnTo>
                    <a:pt x="234" y="6"/>
                  </a:lnTo>
                  <a:lnTo>
                    <a:pt x="230" y="5"/>
                  </a:lnTo>
                  <a:lnTo>
                    <a:pt x="225" y="5"/>
                  </a:lnTo>
                  <a:lnTo>
                    <a:pt x="225" y="5"/>
                  </a:lnTo>
                  <a:lnTo>
                    <a:pt x="220" y="6"/>
                  </a:lnTo>
                  <a:lnTo>
                    <a:pt x="218" y="8"/>
                  </a:lnTo>
                  <a:lnTo>
                    <a:pt x="214" y="12"/>
                  </a:lnTo>
                  <a:lnTo>
                    <a:pt x="187" y="0"/>
                  </a:lnTo>
                  <a:lnTo>
                    <a:pt x="165" y="22"/>
                  </a:lnTo>
                  <a:lnTo>
                    <a:pt x="165" y="22"/>
                  </a:lnTo>
                  <a:lnTo>
                    <a:pt x="164" y="23"/>
                  </a:lnTo>
                  <a:lnTo>
                    <a:pt x="164" y="26"/>
                  </a:lnTo>
                  <a:lnTo>
                    <a:pt x="164" y="28"/>
                  </a:lnTo>
                  <a:lnTo>
                    <a:pt x="164" y="28"/>
                  </a:lnTo>
                  <a:lnTo>
                    <a:pt x="164" y="29"/>
                  </a:lnTo>
                  <a:lnTo>
                    <a:pt x="163" y="30"/>
                  </a:lnTo>
                  <a:lnTo>
                    <a:pt x="163" y="30"/>
                  </a:lnTo>
                  <a:lnTo>
                    <a:pt x="157" y="38"/>
                  </a:lnTo>
                  <a:lnTo>
                    <a:pt x="157" y="38"/>
                  </a:lnTo>
                  <a:lnTo>
                    <a:pt x="153" y="44"/>
                  </a:lnTo>
                  <a:lnTo>
                    <a:pt x="153" y="44"/>
                  </a:lnTo>
                  <a:lnTo>
                    <a:pt x="150" y="49"/>
                  </a:lnTo>
                  <a:lnTo>
                    <a:pt x="149" y="52"/>
                  </a:lnTo>
                  <a:lnTo>
                    <a:pt x="149" y="52"/>
                  </a:lnTo>
                  <a:lnTo>
                    <a:pt x="148" y="54"/>
                  </a:lnTo>
                  <a:lnTo>
                    <a:pt x="148" y="56"/>
                  </a:lnTo>
                  <a:lnTo>
                    <a:pt x="150" y="61"/>
                  </a:lnTo>
                  <a:lnTo>
                    <a:pt x="157" y="66"/>
                  </a:lnTo>
                  <a:lnTo>
                    <a:pt x="157" y="67"/>
                  </a:lnTo>
                  <a:lnTo>
                    <a:pt x="157" y="67"/>
                  </a:lnTo>
                  <a:lnTo>
                    <a:pt x="158" y="66"/>
                  </a:lnTo>
                  <a:lnTo>
                    <a:pt x="159" y="66"/>
                  </a:lnTo>
                  <a:lnTo>
                    <a:pt x="159" y="66"/>
                  </a:lnTo>
                  <a:lnTo>
                    <a:pt x="163" y="70"/>
                  </a:lnTo>
                  <a:lnTo>
                    <a:pt x="163" y="70"/>
                  </a:lnTo>
                  <a:lnTo>
                    <a:pt x="164" y="67"/>
                  </a:lnTo>
                  <a:lnTo>
                    <a:pt x="166" y="63"/>
                  </a:lnTo>
                  <a:lnTo>
                    <a:pt x="166" y="63"/>
                  </a:lnTo>
                  <a:lnTo>
                    <a:pt x="170" y="59"/>
                  </a:lnTo>
                  <a:lnTo>
                    <a:pt x="175" y="55"/>
                  </a:lnTo>
                  <a:lnTo>
                    <a:pt x="175" y="55"/>
                  </a:lnTo>
                  <a:lnTo>
                    <a:pt x="180" y="52"/>
                  </a:lnTo>
                  <a:lnTo>
                    <a:pt x="185" y="52"/>
                  </a:lnTo>
                  <a:lnTo>
                    <a:pt x="185" y="52"/>
                  </a:lnTo>
                  <a:lnTo>
                    <a:pt x="190" y="52"/>
                  </a:lnTo>
                  <a:lnTo>
                    <a:pt x="193" y="55"/>
                  </a:lnTo>
                  <a:lnTo>
                    <a:pt x="193" y="55"/>
                  </a:lnTo>
                  <a:lnTo>
                    <a:pt x="196" y="59"/>
                  </a:lnTo>
                  <a:lnTo>
                    <a:pt x="197" y="63"/>
                  </a:lnTo>
                  <a:lnTo>
                    <a:pt x="197" y="68"/>
                  </a:lnTo>
                  <a:lnTo>
                    <a:pt x="197" y="72"/>
                  </a:lnTo>
                  <a:lnTo>
                    <a:pt x="197" y="72"/>
                  </a:lnTo>
                  <a:lnTo>
                    <a:pt x="195" y="70"/>
                  </a:lnTo>
                  <a:lnTo>
                    <a:pt x="195" y="70"/>
                  </a:lnTo>
                  <a:lnTo>
                    <a:pt x="191" y="68"/>
                  </a:lnTo>
                  <a:lnTo>
                    <a:pt x="185" y="67"/>
                  </a:lnTo>
                  <a:lnTo>
                    <a:pt x="177" y="67"/>
                  </a:lnTo>
                  <a:lnTo>
                    <a:pt x="170" y="68"/>
                  </a:lnTo>
                  <a:lnTo>
                    <a:pt x="170" y="68"/>
                  </a:lnTo>
                  <a:lnTo>
                    <a:pt x="162" y="72"/>
                  </a:lnTo>
                  <a:lnTo>
                    <a:pt x="147" y="77"/>
                  </a:lnTo>
                  <a:lnTo>
                    <a:pt x="147" y="77"/>
                  </a:lnTo>
                  <a:lnTo>
                    <a:pt x="143" y="78"/>
                  </a:lnTo>
                  <a:lnTo>
                    <a:pt x="139" y="78"/>
                  </a:lnTo>
                  <a:lnTo>
                    <a:pt x="137" y="76"/>
                  </a:lnTo>
                  <a:lnTo>
                    <a:pt x="136" y="73"/>
                  </a:lnTo>
                  <a:lnTo>
                    <a:pt x="136" y="73"/>
                  </a:lnTo>
                  <a:lnTo>
                    <a:pt x="136" y="70"/>
                  </a:lnTo>
                  <a:lnTo>
                    <a:pt x="136" y="67"/>
                  </a:lnTo>
                  <a:lnTo>
                    <a:pt x="137" y="65"/>
                  </a:lnTo>
                  <a:lnTo>
                    <a:pt x="137" y="65"/>
                  </a:lnTo>
                  <a:lnTo>
                    <a:pt x="133" y="67"/>
                  </a:lnTo>
                  <a:lnTo>
                    <a:pt x="130" y="70"/>
                  </a:lnTo>
                  <a:lnTo>
                    <a:pt x="127" y="73"/>
                  </a:lnTo>
                  <a:lnTo>
                    <a:pt x="127" y="73"/>
                  </a:lnTo>
                  <a:lnTo>
                    <a:pt x="127" y="78"/>
                  </a:lnTo>
                  <a:lnTo>
                    <a:pt x="128" y="83"/>
                  </a:lnTo>
                  <a:lnTo>
                    <a:pt x="131" y="85"/>
                  </a:lnTo>
                  <a:lnTo>
                    <a:pt x="135" y="88"/>
                  </a:lnTo>
                  <a:lnTo>
                    <a:pt x="135" y="88"/>
                  </a:lnTo>
                  <a:lnTo>
                    <a:pt x="139" y="88"/>
                  </a:lnTo>
                  <a:lnTo>
                    <a:pt x="146" y="87"/>
                  </a:lnTo>
                  <a:lnTo>
                    <a:pt x="157" y="82"/>
                  </a:lnTo>
                  <a:lnTo>
                    <a:pt x="157" y="82"/>
                  </a:lnTo>
                  <a:lnTo>
                    <a:pt x="168" y="76"/>
                  </a:lnTo>
                  <a:lnTo>
                    <a:pt x="168" y="76"/>
                  </a:lnTo>
                  <a:lnTo>
                    <a:pt x="173" y="74"/>
                  </a:lnTo>
                  <a:lnTo>
                    <a:pt x="176" y="73"/>
                  </a:lnTo>
                  <a:lnTo>
                    <a:pt x="181" y="74"/>
                  </a:lnTo>
                  <a:lnTo>
                    <a:pt x="186" y="76"/>
                  </a:lnTo>
                  <a:lnTo>
                    <a:pt x="186" y="76"/>
                  </a:lnTo>
                  <a:lnTo>
                    <a:pt x="191" y="79"/>
                  </a:lnTo>
                  <a:lnTo>
                    <a:pt x="193" y="81"/>
                  </a:lnTo>
                  <a:lnTo>
                    <a:pt x="193" y="81"/>
                  </a:lnTo>
                  <a:lnTo>
                    <a:pt x="191" y="84"/>
                  </a:lnTo>
                  <a:lnTo>
                    <a:pt x="188" y="87"/>
                  </a:lnTo>
                  <a:lnTo>
                    <a:pt x="184" y="87"/>
                  </a:lnTo>
                  <a:lnTo>
                    <a:pt x="184" y="87"/>
                  </a:lnTo>
                  <a:lnTo>
                    <a:pt x="179" y="87"/>
                  </a:lnTo>
                  <a:lnTo>
                    <a:pt x="175" y="85"/>
                  </a:lnTo>
                  <a:lnTo>
                    <a:pt x="171" y="83"/>
                  </a:lnTo>
                  <a:lnTo>
                    <a:pt x="170" y="81"/>
                  </a:lnTo>
                  <a:lnTo>
                    <a:pt x="170" y="81"/>
                  </a:lnTo>
                  <a:lnTo>
                    <a:pt x="168" y="85"/>
                  </a:lnTo>
                  <a:lnTo>
                    <a:pt x="168" y="85"/>
                  </a:lnTo>
                  <a:lnTo>
                    <a:pt x="166" y="88"/>
                  </a:lnTo>
                  <a:lnTo>
                    <a:pt x="166" y="90"/>
                  </a:lnTo>
                  <a:lnTo>
                    <a:pt x="168" y="91"/>
                  </a:lnTo>
                  <a:lnTo>
                    <a:pt x="166" y="94"/>
                  </a:lnTo>
                  <a:lnTo>
                    <a:pt x="166" y="94"/>
                  </a:lnTo>
                  <a:lnTo>
                    <a:pt x="165" y="95"/>
                  </a:lnTo>
                  <a:lnTo>
                    <a:pt x="164" y="98"/>
                  </a:lnTo>
                  <a:lnTo>
                    <a:pt x="159" y="101"/>
                  </a:lnTo>
                  <a:lnTo>
                    <a:pt x="159" y="101"/>
                  </a:lnTo>
                  <a:lnTo>
                    <a:pt x="152" y="105"/>
                  </a:lnTo>
                  <a:lnTo>
                    <a:pt x="147" y="106"/>
                  </a:lnTo>
                  <a:lnTo>
                    <a:pt x="147" y="106"/>
                  </a:lnTo>
                  <a:lnTo>
                    <a:pt x="152" y="117"/>
                  </a:lnTo>
                  <a:lnTo>
                    <a:pt x="152" y="117"/>
                  </a:lnTo>
                  <a:lnTo>
                    <a:pt x="155" y="124"/>
                  </a:lnTo>
                  <a:lnTo>
                    <a:pt x="158" y="129"/>
                  </a:lnTo>
                  <a:lnTo>
                    <a:pt x="160" y="133"/>
                  </a:lnTo>
                  <a:lnTo>
                    <a:pt x="160" y="133"/>
                  </a:lnTo>
                  <a:lnTo>
                    <a:pt x="165" y="132"/>
                  </a:lnTo>
                  <a:lnTo>
                    <a:pt x="174" y="128"/>
                  </a:lnTo>
                  <a:lnTo>
                    <a:pt x="174" y="128"/>
                  </a:lnTo>
                  <a:lnTo>
                    <a:pt x="180" y="123"/>
                  </a:lnTo>
                  <a:lnTo>
                    <a:pt x="184" y="118"/>
                  </a:lnTo>
                  <a:lnTo>
                    <a:pt x="184" y="118"/>
                  </a:lnTo>
                  <a:lnTo>
                    <a:pt x="179" y="129"/>
                  </a:lnTo>
                  <a:lnTo>
                    <a:pt x="175" y="135"/>
                  </a:lnTo>
                  <a:lnTo>
                    <a:pt x="170" y="140"/>
                  </a:lnTo>
                  <a:lnTo>
                    <a:pt x="166" y="144"/>
                  </a:lnTo>
                  <a:lnTo>
                    <a:pt x="166" y="144"/>
                  </a:lnTo>
                  <a:lnTo>
                    <a:pt x="150" y="155"/>
                  </a:lnTo>
                  <a:lnTo>
                    <a:pt x="128" y="167"/>
                  </a:lnTo>
                  <a:lnTo>
                    <a:pt x="115" y="175"/>
                  </a:lnTo>
                  <a:lnTo>
                    <a:pt x="103" y="179"/>
                  </a:lnTo>
                  <a:lnTo>
                    <a:pt x="89" y="184"/>
                  </a:lnTo>
                  <a:lnTo>
                    <a:pt x="76" y="187"/>
                  </a:lnTo>
                  <a:lnTo>
                    <a:pt x="76" y="187"/>
                  </a:lnTo>
                  <a:lnTo>
                    <a:pt x="72" y="185"/>
                  </a:lnTo>
                  <a:lnTo>
                    <a:pt x="67" y="184"/>
                  </a:lnTo>
                  <a:lnTo>
                    <a:pt x="59" y="178"/>
                  </a:lnTo>
                  <a:lnTo>
                    <a:pt x="50" y="172"/>
                  </a:lnTo>
                  <a:lnTo>
                    <a:pt x="45" y="166"/>
                  </a:lnTo>
                  <a:lnTo>
                    <a:pt x="45" y="166"/>
                  </a:lnTo>
                  <a:lnTo>
                    <a:pt x="44" y="166"/>
                  </a:lnTo>
                  <a:lnTo>
                    <a:pt x="42" y="165"/>
                  </a:lnTo>
                  <a:lnTo>
                    <a:pt x="39" y="166"/>
                  </a:lnTo>
                  <a:lnTo>
                    <a:pt x="35" y="168"/>
                  </a:lnTo>
                  <a:lnTo>
                    <a:pt x="35" y="168"/>
                  </a:lnTo>
                  <a:lnTo>
                    <a:pt x="33" y="168"/>
                  </a:lnTo>
                  <a:lnTo>
                    <a:pt x="28" y="168"/>
                  </a:lnTo>
                  <a:lnTo>
                    <a:pt x="21" y="170"/>
                  </a:lnTo>
                  <a:lnTo>
                    <a:pt x="18" y="172"/>
                  </a:lnTo>
                  <a:lnTo>
                    <a:pt x="16" y="175"/>
                  </a:lnTo>
                  <a:lnTo>
                    <a:pt x="16" y="175"/>
                  </a:lnTo>
                  <a:lnTo>
                    <a:pt x="16" y="176"/>
                  </a:lnTo>
                  <a:lnTo>
                    <a:pt x="20" y="176"/>
                  </a:lnTo>
                  <a:lnTo>
                    <a:pt x="23" y="175"/>
                  </a:lnTo>
                  <a:lnTo>
                    <a:pt x="28" y="176"/>
                  </a:lnTo>
                  <a:lnTo>
                    <a:pt x="28" y="176"/>
                  </a:lnTo>
                  <a:lnTo>
                    <a:pt x="29" y="177"/>
                  </a:lnTo>
                  <a:lnTo>
                    <a:pt x="28" y="178"/>
                  </a:lnTo>
                  <a:lnTo>
                    <a:pt x="27" y="179"/>
                  </a:lnTo>
                  <a:lnTo>
                    <a:pt x="27" y="182"/>
                  </a:lnTo>
                  <a:lnTo>
                    <a:pt x="27" y="182"/>
                  </a:lnTo>
                  <a:lnTo>
                    <a:pt x="27" y="183"/>
                  </a:lnTo>
                  <a:lnTo>
                    <a:pt x="29" y="185"/>
                  </a:lnTo>
                  <a:lnTo>
                    <a:pt x="35" y="188"/>
                  </a:lnTo>
                  <a:lnTo>
                    <a:pt x="48" y="193"/>
                  </a:lnTo>
                  <a:lnTo>
                    <a:pt x="48" y="193"/>
                  </a:lnTo>
                  <a:lnTo>
                    <a:pt x="49" y="194"/>
                  </a:lnTo>
                  <a:lnTo>
                    <a:pt x="49" y="195"/>
                  </a:lnTo>
                  <a:lnTo>
                    <a:pt x="49" y="195"/>
                  </a:lnTo>
                  <a:lnTo>
                    <a:pt x="40" y="194"/>
                  </a:lnTo>
                  <a:lnTo>
                    <a:pt x="34" y="192"/>
                  </a:lnTo>
                  <a:lnTo>
                    <a:pt x="26" y="188"/>
                  </a:lnTo>
                  <a:lnTo>
                    <a:pt x="26" y="188"/>
                  </a:lnTo>
                  <a:lnTo>
                    <a:pt x="20" y="187"/>
                  </a:lnTo>
                  <a:lnTo>
                    <a:pt x="16" y="187"/>
                  </a:lnTo>
                  <a:lnTo>
                    <a:pt x="15" y="189"/>
                  </a:lnTo>
                  <a:lnTo>
                    <a:pt x="13" y="192"/>
                  </a:lnTo>
                  <a:lnTo>
                    <a:pt x="13" y="192"/>
                  </a:lnTo>
                  <a:lnTo>
                    <a:pt x="12" y="193"/>
                  </a:lnTo>
                  <a:lnTo>
                    <a:pt x="11" y="193"/>
                  </a:lnTo>
                  <a:lnTo>
                    <a:pt x="7" y="195"/>
                  </a:lnTo>
                  <a:lnTo>
                    <a:pt x="5" y="196"/>
                  </a:lnTo>
                  <a:lnTo>
                    <a:pt x="2" y="200"/>
                  </a:lnTo>
                  <a:lnTo>
                    <a:pt x="1" y="204"/>
                  </a:lnTo>
                  <a:lnTo>
                    <a:pt x="0" y="210"/>
                  </a:lnTo>
                  <a:lnTo>
                    <a:pt x="0" y="210"/>
                  </a:lnTo>
                  <a:lnTo>
                    <a:pt x="2" y="209"/>
                  </a:lnTo>
                  <a:lnTo>
                    <a:pt x="6" y="205"/>
                  </a:lnTo>
                  <a:lnTo>
                    <a:pt x="10" y="203"/>
                  </a:lnTo>
                  <a:lnTo>
                    <a:pt x="12" y="201"/>
                  </a:lnTo>
                  <a:lnTo>
                    <a:pt x="12" y="203"/>
                  </a:lnTo>
                  <a:lnTo>
                    <a:pt x="12" y="203"/>
                  </a:lnTo>
                  <a:lnTo>
                    <a:pt x="15" y="207"/>
                  </a:lnTo>
                  <a:lnTo>
                    <a:pt x="18" y="210"/>
                  </a:lnTo>
                  <a:lnTo>
                    <a:pt x="23" y="210"/>
                  </a:lnTo>
                  <a:lnTo>
                    <a:pt x="28" y="210"/>
                  </a:lnTo>
                  <a:lnTo>
                    <a:pt x="39" y="209"/>
                  </a:lnTo>
                  <a:lnTo>
                    <a:pt x="44" y="209"/>
                  </a:lnTo>
                  <a:lnTo>
                    <a:pt x="46" y="209"/>
                  </a:lnTo>
                  <a:lnTo>
                    <a:pt x="46" y="209"/>
                  </a:lnTo>
                  <a:lnTo>
                    <a:pt x="46" y="210"/>
                  </a:lnTo>
                  <a:lnTo>
                    <a:pt x="46" y="210"/>
                  </a:lnTo>
                  <a:lnTo>
                    <a:pt x="44" y="211"/>
                  </a:lnTo>
                  <a:lnTo>
                    <a:pt x="35" y="212"/>
                  </a:lnTo>
                  <a:lnTo>
                    <a:pt x="31" y="214"/>
                  </a:lnTo>
                  <a:lnTo>
                    <a:pt x="26" y="216"/>
                  </a:lnTo>
                  <a:lnTo>
                    <a:pt x="24" y="217"/>
                  </a:lnTo>
                  <a:lnTo>
                    <a:pt x="23" y="220"/>
                  </a:lnTo>
                  <a:lnTo>
                    <a:pt x="24" y="221"/>
                  </a:lnTo>
                  <a:lnTo>
                    <a:pt x="24" y="221"/>
                  </a:lnTo>
                  <a:lnTo>
                    <a:pt x="22" y="223"/>
                  </a:lnTo>
                  <a:lnTo>
                    <a:pt x="20" y="228"/>
                  </a:lnTo>
                  <a:lnTo>
                    <a:pt x="18" y="231"/>
                  </a:lnTo>
                  <a:lnTo>
                    <a:pt x="18" y="234"/>
                  </a:lnTo>
                  <a:lnTo>
                    <a:pt x="20" y="238"/>
                  </a:lnTo>
                  <a:lnTo>
                    <a:pt x="23" y="243"/>
                  </a:lnTo>
                  <a:lnTo>
                    <a:pt x="23" y="243"/>
                  </a:lnTo>
                  <a:lnTo>
                    <a:pt x="24" y="236"/>
                  </a:lnTo>
                  <a:lnTo>
                    <a:pt x="27" y="232"/>
                  </a:lnTo>
                  <a:lnTo>
                    <a:pt x="28" y="231"/>
                  </a:lnTo>
                  <a:lnTo>
                    <a:pt x="31" y="231"/>
                  </a:lnTo>
                  <a:lnTo>
                    <a:pt x="31" y="231"/>
                  </a:lnTo>
                  <a:lnTo>
                    <a:pt x="35" y="231"/>
                  </a:lnTo>
                  <a:lnTo>
                    <a:pt x="39" y="233"/>
                  </a:lnTo>
                  <a:lnTo>
                    <a:pt x="43" y="233"/>
                  </a:lnTo>
                  <a:lnTo>
                    <a:pt x="48" y="231"/>
                  </a:lnTo>
                  <a:lnTo>
                    <a:pt x="48" y="231"/>
                  </a:lnTo>
                  <a:lnTo>
                    <a:pt x="53" y="227"/>
                  </a:lnTo>
                  <a:lnTo>
                    <a:pt x="56" y="225"/>
                  </a:lnTo>
                  <a:lnTo>
                    <a:pt x="64" y="222"/>
                  </a:lnTo>
                  <a:lnTo>
                    <a:pt x="64" y="222"/>
                  </a:lnTo>
                  <a:lnTo>
                    <a:pt x="64" y="225"/>
                  </a:lnTo>
                  <a:lnTo>
                    <a:pt x="66" y="228"/>
                  </a:lnTo>
                  <a:lnTo>
                    <a:pt x="66" y="228"/>
                  </a:lnTo>
                  <a:lnTo>
                    <a:pt x="69" y="229"/>
                  </a:lnTo>
                  <a:lnTo>
                    <a:pt x="70" y="231"/>
                  </a:lnTo>
                  <a:lnTo>
                    <a:pt x="70" y="231"/>
                  </a:lnTo>
                  <a:lnTo>
                    <a:pt x="70" y="231"/>
                  </a:lnTo>
                  <a:lnTo>
                    <a:pt x="69" y="234"/>
                  </a:lnTo>
                  <a:lnTo>
                    <a:pt x="66" y="238"/>
                  </a:lnTo>
                  <a:lnTo>
                    <a:pt x="64" y="240"/>
                  </a:lnTo>
                  <a:lnTo>
                    <a:pt x="64" y="240"/>
                  </a:lnTo>
                  <a:lnTo>
                    <a:pt x="65" y="240"/>
                  </a:lnTo>
                  <a:lnTo>
                    <a:pt x="69" y="240"/>
                  </a:lnTo>
                  <a:lnTo>
                    <a:pt x="72" y="239"/>
                  </a:lnTo>
                  <a:lnTo>
                    <a:pt x="75" y="237"/>
                  </a:lnTo>
                  <a:lnTo>
                    <a:pt x="77" y="233"/>
                  </a:lnTo>
                  <a:lnTo>
                    <a:pt x="77" y="233"/>
                  </a:lnTo>
                  <a:lnTo>
                    <a:pt x="78" y="232"/>
                  </a:lnTo>
                  <a:lnTo>
                    <a:pt x="80" y="232"/>
                  </a:lnTo>
                  <a:lnTo>
                    <a:pt x="83" y="232"/>
                  </a:lnTo>
                  <a:lnTo>
                    <a:pt x="83" y="232"/>
                  </a:lnTo>
                  <a:lnTo>
                    <a:pt x="86" y="231"/>
                  </a:lnTo>
                  <a:lnTo>
                    <a:pt x="87" y="229"/>
                  </a:lnTo>
                  <a:lnTo>
                    <a:pt x="87" y="226"/>
                  </a:lnTo>
                  <a:lnTo>
                    <a:pt x="87" y="222"/>
                  </a:lnTo>
                  <a:lnTo>
                    <a:pt x="87" y="220"/>
                  </a:lnTo>
                  <a:lnTo>
                    <a:pt x="88" y="218"/>
                  </a:lnTo>
                  <a:lnTo>
                    <a:pt x="88" y="218"/>
                  </a:lnTo>
                  <a:lnTo>
                    <a:pt x="93" y="215"/>
                  </a:lnTo>
                  <a:lnTo>
                    <a:pt x="98" y="211"/>
                  </a:lnTo>
                  <a:lnTo>
                    <a:pt x="109" y="206"/>
                  </a:lnTo>
                  <a:lnTo>
                    <a:pt x="109" y="206"/>
                  </a:lnTo>
                  <a:lnTo>
                    <a:pt x="108" y="211"/>
                  </a:lnTo>
                  <a:lnTo>
                    <a:pt x="108" y="216"/>
                  </a:lnTo>
                  <a:lnTo>
                    <a:pt x="110" y="222"/>
                  </a:lnTo>
                  <a:lnTo>
                    <a:pt x="137" y="215"/>
                  </a:lnTo>
                  <a:lnTo>
                    <a:pt x="137" y="215"/>
                  </a:lnTo>
                  <a:lnTo>
                    <a:pt x="136" y="209"/>
                  </a:lnTo>
                  <a:lnTo>
                    <a:pt x="137" y="204"/>
                  </a:lnTo>
                  <a:lnTo>
                    <a:pt x="141" y="198"/>
                  </a:lnTo>
                  <a:lnTo>
                    <a:pt x="144" y="192"/>
                  </a:lnTo>
                  <a:lnTo>
                    <a:pt x="144" y="192"/>
                  </a:lnTo>
                  <a:lnTo>
                    <a:pt x="144" y="194"/>
                  </a:lnTo>
                  <a:lnTo>
                    <a:pt x="143" y="200"/>
                  </a:lnTo>
                  <a:lnTo>
                    <a:pt x="143" y="207"/>
                  </a:lnTo>
                  <a:lnTo>
                    <a:pt x="143" y="211"/>
                  </a:lnTo>
                  <a:lnTo>
                    <a:pt x="144" y="212"/>
                  </a:lnTo>
                  <a:lnTo>
                    <a:pt x="171" y="206"/>
                  </a:lnTo>
                  <a:lnTo>
                    <a:pt x="171" y="206"/>
                  </a:lnTo>
                  <a:lnTo>
                    <a:pt x="170" y="203"/>
                  </a:lnTo>
                  <a:lnTo>
                    <a:pt x="170" y="198"/>
                  </a:lnTo>
                  <a:lnTo>
                    <a:pt x="173" y="189"/>
                  </a:lnTo>
                  <a:lnTo>
                    <a:pt x="173" y="189"/>
                  </a:lnTo>
                  <a:lnTo>
                    <a:pt x="175" y="199"/>
                  </a:lnTo>
                  <a:lnTo>
                    <a:pt x="180" y="207"/>
                  </a:lnTo>
                  <a:lnTo>
                    <a:pt x="186" y="215"/>
                  </a:lnTo>
                  <a:lnTo>
                    <a:pt x="190" y="217"/>
                  </a:lnTo>
                  <a:lnTo>
                    <a:pt x="193" y="220"/>
                  </a:lnTo>
                  <a:lnTo>
                    <a:pt x="193" y="220"/>
                  </a:lnTo>
                  <a:lnTo>
                    <a:pt x="208" y="226"/>
                  </a:lnTo>
                  <a:lnTo>
                    <a:pt x="224" y="231"/>
                  </a:lnTo>
                  <a:lnTo>
                    <a:pt x="262" y="242"/>
                  </a:lnTo>
                  <a:lnTo>
                    <a:pt x="262" y="242"/>
                  </a:lnTo>
                  <a:lnTo>
                    <a:pt x="273" y="245"/>
                  </a:lnTo>
                  <a:lnTo>
                    <a:pt x="281" y="249"/>
                  </a:lnTo>
                  <a:lnTo>
                    <a:pt x="281" y="249"/>
                  </a:lnTo>
                  <a:lnTo>
                    <a:pt x="284" y="250"/>
                  </a:lnTo>
                  <a:lnTo>
                    <a:pt x="284" y="251"/>
                  </a:lnTo>
                  <a:lnTo>
                    <a:pt x="283" y="255"/>
                  </a:lnTo>
                  <a:lnTo>
                    <a:pt x="279" y="258"/>
                  </a:lnTo>
                  <a:lnTo>
                    <a:pt x="279" y="258"/>
                  </a:lnTo>
                  <a:lnTo>
                    <a:pt x="284" y="261"/>
                  </a:lnTo>
                  <a:lnTo>
                    <a:pt x="294" y="267"/>
                  </a:lnTo>
                  <a:lnTo>
                    <a:pt x="294" y="267"/>
                  </a:lnTo>
                  <a:lnTo>
                    <a:pt x="300" y="273"/>
                  </a:lnTo>
                  <a:lnTo>
                    <a:pt x="303" y="281"/>
                  </a:lnTo>
                  <a:lnTo>
                    <a:pt x="307" y="290"/>
                  </a:lnTo>
                  <a:lnTo>
                    <a:pt x="310" y="300"/>
                  </a:lnTo>
                  <a:lnTo>
                    <a:pt x="310" y="300"/>
                  </a:lnTo>
                  <a:lnTo>
                    <a:pt x="312" y="309"/>
                  </a:lnTo>
                  <a:lnTo>
                    <a:pt x="312" y="317"/>
                  </a:lnTo>
                  <a:lnTo>
                    <a:pt x="312" y="325"/>
                  </a:lnTo>
                  <a:lnTo>
                    <a:pt x="312" y="328"/>
                  </a:lnTo>
                  <a:lnTo>
                    <a:pt x="311" y="330"/>
                  </a:lnTo>
                  <a:lnTo>
                    <a:pt x="311" y="330"/>
                  </a:lnTo>
                  <a:lnTo>
                    <a:pt x="308" y="332"/>
                  </a:lnTo>
                  <a:lnTo>
                    <a:pt x="306" y="333"/>
                  </a:lnTo>
                  <a:lnTo>
                    <a:pt x="302" y="334"/>
                  </a:lnTo>
                  <a:lnTo>
                    <a:pt x="295" y="337"/>
                  </a:lnTo>
                  <a:lnTo>
                    <a:pt x="297" y="347"/>
                  </a:lnTo>
                  <a:lnTo>
                    <a:pt x="297" y="347"/>
                  </a:lnTo>
                  <a:lnTo>
                    <a:pt x="302" y="347"/>
                  </a:lnTo>
                  <a:lnTo>
                    <a:pt x="307" y="345"/>
                  </a:lnTo>
                  <a:lnTo>
                    <a:pt x="312" y="344"/>
                  </a:lnTo>
                  <a:lnTo>
                    <a:pt x="312" y="344"/>
                  </a:lnTo>
                  <a:lnTo>
                    <a:pt x="311" y="345"/>
                  </a:lnTo>
                  <a:lnTo>
                    <a:pt x="311" y="345"/>
                  </a:lnTo>
                  <a:lnTo>
                    <a:pt x="307" y="352"/>
                  </a:lnTo>
                  <a:lnTo>
                    <a:pt x="306" y="356"/>
                  </a:lnTo>
                  <a:lnTo>
                    <a:pt x="317" y="364"/>
                  </a:lnTo>
                  <a:lnTo>
                    <a:pt x="317" y="364"/>
                  </a:lnTo>
                  <a:lnTo>
                    <a:pt x="322" y="352"/>
                  </a:lnTo>
                  <a:lnTo>
                    <a:pt x="324" y="348"/>
                  </a:lnTo>
                  <a:lnTo>
                    <a:pt x="327" y="345"/>
                  </a:lnTo>
                  <a:lnTo>
                    <a:pt x="327" y="345"/>
                  </a:lnTo>
                  <a:lnTo>
                    <a:pt x="329" y="345"/>
                  </a:lnTo>
                  <a:lnTo>
                    <a:pt x="333" y="347"/>
                  </a:lnTo>
                  <a:lnTo>
                    <a:pt x="338" y="349"/>
                  </a:lnTo>
                  <a:lnTo>
                    <a:pt x="343" y="352"/>
                  </a:lnTo>
                  <a:lnTo>
                    <a:pt x="349" y="356"/>
                  </a:lnTo>
                  <a:lnTo>
                    <a:pt x="354" y="363"/>
                  </a:lnTo>
                  <a:lnTo>
                    <a:pt x="358" y="369"/>
                  </a:lnTo>
                  <a:lnTo>
                    <a:pt x="362" y="376"/>
                  </a:lnTo>
                  <a:lnTo>
                    <a:pt x="362" y="376"/>
                  </a:lnTo>
                  <a:lnTo>
                    <a:pt x="363" y="382"/>
                  </a:lnTo>
                  <a:lnTo>
                    <a:pt x="365" y="388"/>
                  </a:lnTo>
                  <a:lnTo>
                    <a:pt x="365" y="394"/>
                  </a:lnTo>
                  <a:lnTo>
                    <a:pt x="363" y="402"/>
                  </a:lnTo>
                  <a:lnTo>
                    <a:pt x="362" y="408"/>
                  </a:lnTo>
                  <a:lnTo>
                    <a:pt x="360" y="413"/>
                  </a:lnTo>
                  <a:lnTo>
                    <a:pt x="356" y="416"/>
                  </a:lnTo>
                  <a:lnTo>
                    <a:pt x="352" y="419"/>
                  </a:lnTo>
                  <a:lnTo>
                    <a:pt x="352" y="419"/>
                  </a:lnTo>
                  <a:lnTo>
                    <a:pt x="349" y="419"/>
                  </a:lnTo>
                  <a:lnTo>
                    <a:pt x="346" y="417"/>
                  </a:lnTo>
                  <a:lnTo>
                    <a:pt x="338" y="414"/>
                  </a:lnTo>
                  <a:lnTo>
                    <a:pt x="330" y="410"/>
                  </a:lnTo>
                  <a:lnTo>
                    <a:pt x="328" y="410"/>
                  </a:lnTo>
                  <a:lnTo>
                    <a:pt x="325" y="413"/>
                  </a:lnTo>
                  <a:lnTo>
                    <a:pt x="325" y="413"/>
                  </a:lnTo>
                  <a:lnTo>
                    <a:pt x="324" y="414"/>
                  </a:lnTo>
                  <a:lnTo>
                    <a:pt x="321" y="416"/>
                  </a:lnTo>
                  <a:lnTo>
                    <a:pt x="314" y="420"/>
                  </a:lnTo>
                  <a:lnTo>
                    <a:pt x="312" y="422"/>
                  </a:lnTo>
                  <a:lnTo>
                    <a:pt x="310" y="426"/>
                  </a:lnTo>
                  <a:lnTo>
                    <a:pt x="310" y="431"/>
                  </a:lnTo>
                  <a:lnTo>
                    <a:pt x="311" y="437"/>
                  </a:lnTo>
                  <a:lnTo>
                    <a:pt x="311" y="437"/>
                  </a:lnTo>
                  <a:lnTo>
                    <a:pt x="317" y="431"/>
                  </a:lnTo>
                  <a:lnTo>
                    <a:pt x="319" y="428"/>
                  </a:lnTo>
                  <a:lnTo>
                    <a:pt x="322" y="428"/>
                  </a:lnTo>
                  <a:lnTo>
                    <a:pt x="322" y="428"/>
                  </a:lnTo>
                  <a:lnTo>
                    <a:pt x="323" y="430"/>
                  </a:lnTo>
                  <a:lnTo>
                    <a:pt x="323" y="431"/>
                  </a:lnTo>
                  <a:lnTo>
                    <a:pt x="325" y="433"/>
                  </a:lnTo>
                  <a:lnTo>
                    <a:pt x="325" y="433"/>
                  </a:lnTo>
                  <a:lnTo>
                    <a:pt x="327" y="435"/>
                  </a:lnTo>
                  <a:lnTo>
                    <a:pt x="329" y="435"/>
                  </a:lnTo>
                  <a:lnTo>
                    <a:pt x="336" y="435"/>
                  </a:lnTo>
                  <a:lnTo>
                    <a:pt x="343" y="433"/>
                  </a:lnTo>
                  <a:lnTo>
                    <a:pt x="345" y="433"/>
                  </a:lnTo>
                  <a:lnTo>
                    <a:pt x="346" y="435"/>
                  </a:lnTo>
                  <a:lnTo>
                    <a:pt x="346" y="435"/>
                  </a:lnTo>
                  <a:lnTo>
                    <a:pt x="346" y="436"/>
                  </a:lnTo>
                  <a:lnTo>
                    <a:pt x="345" y="436"/>
                  </a:lnTo>
                  <a:lnTo>
                    <a:pt x="341" y="436"/>
                  </a:lnTo>
                  <a:lnTo>
                    <a:pt x="341" y="436"/>
                  </a:lnTo>
                  <a:lnTo>
                    <a:pt x="329" y="438"/>
                  </a:lnTo>
                  <a:lnTo>
                    <a:pt x="324" y="441"/>
                  </a:lnTo>
                  <a:lnTo>
                    <a:pt x="321" y="443"/>
                  </a:lnTo>
                  <a:lnTo>
                    <a:pt x="321" y="443"/>
                  </a:lnTo>
                  <a:lnTo>
                    <a:pt x="321" y="444"/>
                  </a:lnTo>
                  <a:lnTo>
                    <a:pt x="321" y="447"/>
                  </a:lnTo>
                  <a:lnTo>
                    <a:pt x="321" y="447"/>
                  </a:lnTo>
                  <a:lnTo>
                    <a:pt x="318" y="450"/>
                  </a:lnTo>
                  <a:lnTo>
                    <a:pt x="314" y="453"/>
                  </a:lnTo>
                  <a:lnTo>
                    <a:pt x="312" y="457"/>
                  </a:lnTo>
                  <a:lnTo>
                    <a:pt x="311" y="460"/>
                  </a:lnTo>
                  <a:lnTo>
                    <a:pt x="311" y="464"/>
                  </a:lnTo>
                  <a:lnTo>
                    <a:pt x="311" y="464"/>
                  </a:lnTo>
                  <a:lnTo>
                    <a:pt x="312" y="469"/>
                  </a:lnTo>
                  <a:lnTo>
                    <a:pt x="314" y="471"/>
                  </a:lnTo>
                  <a:lnTo>
                    <a:pt x="318" y="475"/>
                  </a:lnTo>
                  <a:lnTo>
                    <a:pt x="318" y="475"/>
                  </a:lnTo>
                  <a:lnTo>
                    <a:pt x="318" y="472"/>
                  </a:lnTo>
                  <a:lnTo>
                    <a:pt x="319" y="469"/>
                  </a:lnTo>
                  <a:lnTo>
                    <a:pt x="321" y="464"/>
                  </a:lnTo>
                  <a:lnTo>
                    <a:pt x="321" y="461"/>
                  </a:lnTo>
                  <a:lnTo>
                    <a:pt x="323" y="461"/>
                  </a:lnTo>
                  <a:lnTo>
                    <a:pt x="323" y="461"/>
                  </a:lnTo>
                  <a:lnTo>
                    <a:pt x="324" y="461"/>
                  </a:lnTo>
                  <a:lnTo>
                    <a:pt x="327" y="463"/>
                  </a:lnTo>
                  <a:lnTo>
                    <a:pt x="328" y="465"/>
                  </a:lnTo>
                  <a:lnTo>
                    <a:pt x="330" y="465"/>
                  </a:lnTo>
                  <a:lnTo>
                    <a:pt x="330" y="465"/>
                  </a:lnTo>
                  <a:lnTo>
                    <a:pt x="333" y="465"/>
                  </a:lnTo>
                  <a:lnTo>
                    <a:pt x="336" y="463"/>
                  </a:lnTo>
                  <a:lnTo>
                    <a:pt x="344" y="455"/>
                  </a:lnTo>
                  <a:lnTo>
                    <a:pt x="351" y="449"/>
                  </a:lnTo>
                  <a:lnTo>
                    <a:pt x="354" y="447"/>
                  </a:lnTo>
                  <a:lnTo>
                    <a:pt x="356" y="447"/>
                  </a:lnTo>
                  <a:lnTo>
                    <a:pt x="356" y="447"/>
                  </a:lnTo>
                  <a:lnTo>
                    <a:pt x="357" y="448"/>
                  </a:lnTo>
                  <a:lnTo>
                    <a:pt x="356" y="449"/>
                  </a:lnTo>
                  <a:lnTo>
                    <a:pt x="351" y="453"/>
                  </a:lnTo>
                  <a:lnTo>
                    <a:pt x="346" y="458"/>
                  </a:lnTo>
                  <a:lnTo>
                    <a:pt x="344" y="460"/>
                  </a:lnTo>
                  <a:lnTo>
                    <a:pt x="343" y="464"/>
                  </a:lnTo>
                  <a:lnTo>
                    <a:pt x="343" y="464"/>
                  </a:lnTo>
                  <a:lnTo>
                    <a:pt x="344" y="467"/>
                  </a:lnTo>
                  <a:lnTo>
                    <a:pt x="345" y="470"/>
                  </a:lnTo>
                  <a:lnTo>
                    <a:pt x="347" y="472"/>
                  </a:lnTo>
                  <a:lnTo>
                    <a:pt x="349" y="475"/>
                  </a:lnTo>
                  <a:lnTo>
                    <a:pt x="349" y="475"/>
                  </a:lnTo>
                  <a:lnTo>
                    <a:pt x="350" y="477"/>
                  </a:lnTo>
                  <a:lnTo>
                    <a:pt x="352" y="481"/>
                  </a:lnTo>
                  <a:lnTo>
                    <a:pt x="355" y="483"/>
                  </a:lnTo>
                  <a:lnTo>
                    <a:pt x="358" y="485"/>
                  </a:lnTo>
                  <a:lnTo>
                    <a:pt x="366" y="487"/>
                  </a:lnTo>
                  <a:lnTo>
                    <a:pt x="369" y="487"/>
                  </a:lnTo>
                  <a:lnTo>
                    <a:pt x="369" y="487"/>
                  </a:lnTo>
                  <a:lnTo>
                    <a:pt x="368" y="485"/>
                  </a:lnTo>
                  <a:lnTo>
                    <a:pt x="365" y="481"/>
                  </a:lnTo>
                  <a:lnTo>
                    <a:pt x="361" y="476"/>
                  </a:lnTo>
                  <a:lnTo>
                    <a:pt x="361" y="475"/>
                  </a:lnTo>
                  <a:lnTo>
                    <a:pt x="361" y="472"/>
                  </a:lnTo>
                  <a:lnTo>
                    <a:pt x="361" y="472"/>
                  </a:lnTo>
                  <a:lnTo>
                    <a:pt x="362" y="471"/>
                  </a:lnTo>
                  <a:lnTo>
                    <a:pt x="365" y="472"/>
                  </a:lnTo>
                  <a:lnTo>
                    <a:pt x="367" y="472"/>
                  </a:lnTo>
                  <a:lnTo>
                    <a:pt x="369" y="471"/>
                  </a:lnTo>
                  <a:lnTo>
                    <a:pt x="369" y="471"/>
                  </a:lnTo>
                  <a:lnTo>
                    <a:pt x="369" y="469"/>
                  </a:lnTo>
                  <a:lnTo>
                    <a:pt x="369" y="461"/>
                  </a:lnTo>
                  <a:lnTo>
                    <a:pt x="369" y="458"/>
                  </a:lnTo>
                  <a:lnTo>
                    <a:pt x="371" y="453"/>
                  </a:lnTo>
                  <a:lnTo>
                    <a:pt x="374" y="448"/>
                  </a:lnTo>
                  <a:lnTo>
                    <a:pt x="379" y="442"/>
                  </a:lnTo>
                  <a:lnTo>
                    <a:pt x="379" y="442"/>
                  </a:lnTo>
                  <a:lnTo>
                    <a:pt x="382" y="446"/>
                  </a:lnTo>
                  <a:lnTo>
                    <a:pt x="384" y="447"/>
                  </a:lnTo>
                  <a:lnTo>
                    <a:pt x="389" y="448"/>
                  </a:lnTo>
                  <a:lnTo>
                    <a:pt x="389" y="448"/>
                  </a:lnTo>
                  <a:lnTo>
                    <a:pt x="390" y="449"/>
                  </a:lnTo>
                  <a:lnTo>
                    <a:pt x="392" y="450"/>
                  </a:lnTo>
                  <a:lnTo>
                    <a:pt x="392" y="455"/>
                  </a:lnTo>
                  <a:lnTo>
                    <a:pt x="392" y="461"/>
                  </a:lnTo>
                  <a:lnTo>
                    <a:pt x="392" y="461"/>
                  </a:lnTo>
                  <a:lnTo>
                    <a:pt x="393" y="460"/>
                  </a:lnTo>
                  <a:lnTo>
                    <a:pt x="395" y="457"/>
                  </a:lnTo>
                  <a:lnTo>
                    <a:pt x="398" y="450"/>
                  </a:lnTo>
                  <a:lnTo>
                    <a:pt x="398" y="443"/>
                  </a:lnTo>
                  <a:lnTo>
                    <a:pt x="398" y="443"/>
                  </a:lnTo>
                  <a:lnTo>
                    <a:pt x="400" y="442"/>
                  </a:lnTo>
                  <a:lnTo>
                    <a:pt x="403" y="437"/>
                  </a:lnTo>
                  <a:lnTo>
                    <a:pt x="403" y="437"/>
                  </a:lnTo>
                  <a:lnTo>
                    <a:pt x="404" y="435"/>
                  </a:lnTo>
                  <a:lnTo>
                    <a:pt x="403" y="433"/>
                  </a:lnTo>
                  <a:lnTo>
                    <a:pt x="399" y="430"/>
                  </a:lnTo>
                  <a:lnTo>
                    <a:pt x="398" y="427"/>
                  </a:lnTo>
                  <a:lnTo>
                    <a:pt x="396" y="424"/>
                  </a:lnTo>
                  <a:lnTo>
                    <a:pt x="395" y="417"/>
                  </a:lnTo>
                  <a:lnTo>
                    <a:pt x="395" y="410"/>
                  </a:lnTo>
                  <a:lnTo>
                    <a:pt x="395" y="410"/>
                  </a:lnTo>
                  <a:lnTo>
                    <a:pt x="395" y="408"/>
                  </a:lnTo>
                  <a:lnTo>
                    <a:pt x="394" y="406"/>
                  </a:lnTo>
                  <a:lnTo>
                    <a:pt x="390" y="404"/>
                  </a:lnTo>
                  <a:lnTo>
                    <a:pt x="390" y="404"/>
                  </a:lnTo>
                  <a:lnTo>
                    <a:pt x="388" y="400"/>
                  </a:lnTo>
                  <a:lnTo>
                    <a:pt x="388" y="399"/>
                  </a:lnTo>
                  <a:lnTo>
                    <a:pt x="389" y="399"/>
                  </a:lnTo>
                  <a:lnTo>
                    <a:pt x="389" y="399"/>
                  </a:lnTo>
                  <a:lnTo>
                    <a:pt x="394" y="400"/>
                  </a:lnTo>
                  <a:lnTo>
                    <a:pt x="399" y="400"/>
                  </a:lnTo>
                  <a:lnTo>
                    <a:pt x="404" y="399"/>
                  </a:lnTo>
                  <a:lnTo>
                    <a:pt x="404" y="399"/>
                  </a:lnTo>
                  <a:lnTo>
                    <a:pt x="404" y="384"/>
                  </a:lnTo>
                  <a:lnTo>
                    <a:pt x="405" y="377"/>
                  </a:lnTo>
                  <a:lnTo>
                    <a:pt x="404" y="373"/>
                  </a:lnTo>
                  <a:lnTo>
                    <a:pt x="404" y="373"/>
                  </a:lnTo>
                  <a:lnTo>
                    <a:pt x="399" y="373"/>
                  </a:lnTo>
                  <a:lnTo>
                    <a:pt x="394" y="372"/>
                  </a:lnTo>
                  <a:lnTo>
                    <a:pt x="392" y="371"/>
                  </a:lnTo>
                  <a:lnTo>
                    <a:pt x="389" y="369"/>
                  </a:lnTo>
                  <a:lnTo>
                    <a:pt x="389" y="369"/>
                  </a:lnTo>
                  <a:lnTo>
                    <a:pt x="393" y="369"/>
                  </a:lnTo>
                  <a:lnTo>
                    <a:pt x="398" y="369"/>
                  </a:lnTo>
                  <a:lnTo>
                    <a:pt x="401" y="369"/>
                  </a:lnTo>
                  <a:lnTo>
                    <a:pt x="404" y="366"/>
                  </a:lnTo>
                  <a:lnTo>
                    <a:pt x="404" y="366"/>
                  </a:lnTo>
                  <a:lnTo>
                    <a:pt x="404" y="354"/>
                  </a:lnTo>
                  <a:lnTo>
                    <a:pt x="403" y="345"/>
                  </a:lnTo>
                  <a:lnTo>
                    <a:pt x="403" y="343"/>
                  </a:lnTo>
                  <a:lnTo>
                    <a:pt x="401" y="342"/>
                  </a:lnTo>
                  <a:lnTo>
                    <a:pt x="401" y="342"/>
                  </a:lnTo>
                  <a:lnTo>
                    <a:pt x="396" y="343"/>
                  </a:lnTo>
                  <a:lnTo>
                    <a:pt x="393" y="343"/>
                  </a:lnTo>
                  <a:lnTo>
                    <a:pt x="389" y="342"/>
                  </a:lnTo>
                  <a:lnTo>
                    <a:pt x="385" y="341"/>
                  </a:lnTo>
                  <a:lnTo>
                    <a:pt x="385" y="341"/>
                  </a:lnTo>
                  <a:lnTo>
                    <a:pt x="384" y="339"/>
                  </a:lnTo>
                  <a:lnTo>
                    <a:pt x="383" y="337"/>
                  </a:lnTo>
                  <a:lnTo>
                    <a:pt x="383" y="333"/>
                  </a:lnTo>
                  <a:lnTo>
                    <a:pt x="382" y="331"/>
                  </a:lnTo>
                  <a:lnTo>
                    <a:pt x="382" y="330"/>
                  </a:lnTo>
                  <a:lnTo>
                    <a:pt x="381" y="328"/>
                  </a:lnTo>
                  <a:lnTo>
                    <a:pt x="381" y="328"/>
                  </a:lnTo>
                  <a:lnTo>
                    <a:pt x="373" y="326"/>
                  </a:lnTo>
                  <a:lnTo>
                    <a:pt x="366" y="322"/>
                  </a:lnTo>
                  <a:lnTo>
                    <a:pt x="362" y="319"/>
                  </a:lnTo>
                  <a:lnTo>
                    <a:pt x="358" y="316"/>
                  </a:lnTo>
                  <a:lnTo>
                    <a:pt x="358" y="316"/>
                  </a:lnTo>
                  <a:lnTo>
                    <a:pt x="356" y="312"/>
                  </a:lnTo>
                  <a:lnTo>
                    <a:pt x="356" y="309"/>
                  </a:lnTo>
                  <a:lnTo>
                    <a:pt x="356" y="306"/>
                  </a:lnTo>
                  <a:lnTo>
                    <a:pt x="356" y="306"/>
                  </a:lnTo>
                  <a:lnTo>
                    <a:pt x="362" y="309"/>
                  </a:lnTo>
                  <a:lnTo>
                    <a:pt x="365" y="309"/>
                  </a:lnTo>
                  <a:lnTo>
                    <a:pt x="368" y="308"/>
                  </a:lnTo>
                  <a:lnTo>
                    <a:pt x="369" y="288"/>
                  </a:lnTo>
                  <a:lnTo>
                    <a:pt x="369" y="288"/>
                  </a:lnTo>
                  <a:lnTo>
                    <a:pt x="367" y="288"/>
                  </a:lnTo>
                  <a:lnTo>
                    <a:pt x="362" y="287"/>
                  </a:lnTo>
                  <a:lnTo>
                    <a:pt x="362" y="287"/>
                  </a:lnTo>
                  <a:lnTo>
                    <a:pt x="360" y="284"/>
                  </a:lnTo>
                  <a:lnTo>
                    <a:pt x="357" y="282"/>
                  </a:lnTo>
                  <a:lnTo>
                    <a:pt x="356" y="279"/>
                  </a:lnTo>
                  <a:lnTo>
                    <a:pt x="356" y="279"/>
                  </a:lnTo>
                  <a:lnTo>
                    <a:pt x="358" y="281"/>
                  </a:lnTo>
                  <a:lnTo>
                    <a:pt x="363" y="282"/>
                  </a:lnTo>
                  <a:lnTo>
                    <a:pt x="363" y="282"/>
                  </a:lnTo>
                  <a:lnTo>
                    <a:pt x="368" y="282"/>
                  </a:lnTo>
                  <a:lnTo>
                    <a:pt x="371" y="281"/>
                  </a:lnTo>
                  <a:lnTo>
                    <a:pt x="373" y="259"/>
                  </a:lnTo>
                  <a:lnTo>
                    <a:pt x="373" y="259"/>
                  </a:lnTo>
                  <a:lnTo>
                    <a:pt x="369" y="259"/>
                  </a:lnTo>
                  <a:lnTo>
                    <a:pt x="366" y="258"/>
                  </a:lnTo>
                  <a:lnTo>
                    <a:pt x="362" y="256"/>
                  </a:lnTo>
                  <a:lnTo>
                    <a:pt x="361" y="253"/>
                  </a:lnTo>
                  <a:lnTo>
                    <a:pt x="361" y="251"/>
                  </a:lnTo>
                  <a:lnTo>
                    <a:pt x="361" y="251"/>
                  </a:lnTo>
                  <a:lnTo>
                    <a:pt x="369" y="249"/>
                  </a:lnTo>
                  <a:lnTo>
                    <a:pt x="377" y="245"/>
                  </a:lnTo>
                  <a:lnTo>
                    <a:pt x="383" y="240"/>
                  </a:lnTo>
                  <a:lnTo>
                    <a:pt x="388" y="236"/>
                  </a:lnTo>
                  <a:lnTo>
                    <a:pt x="393" y="229"/>
                  </a:lnTo>
                  <a:lnTo>
                    <a:pt x="396" y="222"/>
                  </a:lnTo>
                  <a:lnTo>
                    <a:pt x="400" y="216"/>
                  </a:lnTo>
                  <a:lnTo>
                    <a:pt x="401" y="209"/>
                  </a:lnTo>
                  <a:lnTo>
                    <a:pt x="401" y="209"/>
                  </a:lnTo>
                  <a:lnTo>
                    <a:pt x="407" y="211"/>
                  </a:lnTo>
                  <a:lnTo>
                    <a:pt x="411" y="211"/>
                  </a:lnTo>
                  <a:lnTo>
                    <a:pt x="414" y="211"/>
                  </a:lnTo>
                  <a:lnTo>
                    <a:pt x="414" y="211"/>
                  </a:lnTo>
                  <a:lnTo>
                    <a:pt x="415" y="203"/>
                  </a:lnTo>
                  <a:lnTo>
                    <a:pt x="415" y="193"/>
                  </a:lnTo>
                  <a:lnTo>
                    <a:pt x="415" y="193"/>
                  </a:lnTo>
                  <a:lnTo>
                    <a:pt x="409" y="192"/>
                  </a:lnTo>
                  <a:lnTo>
                    <a:pt x="406" y="190"/>
                  </a:lnTo>
                  <a:lnTo>
                    <a:pt x="404" y="18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grpSp>
    </p:spTree>
    <p:extLst>
      <p:ext uri="{BB962C8B-B14F-4D97-AF65-F5344CB8AC3E}">
        <p14:creationId xmlns:p14="http://schemas.microsoft.com/office/powerpoint/2010/main" val="3150896549"/>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3_Otsikko ja sisältö ">
    <p:spTree>
      <p:nvGrpSpPr>
        <p:cNvPr id="1" name=""/>
        <p:cNvGrpSpPr/>
        <p:nvPr/>
      </p:nvGrpSpPr>
      <p:grpSpPr>
        <a:xfrm>
          <a:off x="0" y="0"/>
          <a:ext cx="0" cy="0"/>
          <a:chOff x="0" y="0"/>
          <a:chExt cx="0" cy="0"/>
        </a:xfrm>
      </p:grpSpPr>
      <p:sp>
        <p:nvSpPr>
          <p:cNvPr id="10" name="Freeform 6"/>
          <p:cNvSpPr>
            <a:spLocks/>
          </p:cNvSpPr>
          <p:nvPr userDrawn="1"/>
        </p:nvSpPr>
        <p:spPr bwMode="auto">
          <a:xfrm>
            <a:off x="7975600" y="1"/>
            <a:ext cx="1168400" cy="1756833"/>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tx2">
              <a:lumMod val="40000"/>
              <a:lumOff val="60000"/>
            </a:schemeClr>
          </a:solidFill>
          <a:ln>
            <a:noFill/>
          </a:ln>
          <a:extLst/>
        </p:spPr>
        <p:txBody>
          <a:bodyPr vert="horz" wrap="square" lIns="91440" tIns="45720" rIns="91440" bIns="45720" numCol="1" anchor="t" anchorCtr="0" compatLnSpc="1">
            <a:prstTxWarp prst="textNoShape">
              <a:avLst/>
            </a:prstTxWarp>
          </a:bodyPr>
          <a:lstStyle/>
          <a:p>
            <a:endParaRPr lang="fi-FI" sz="1800"/>
          </a:p>
        </p:txBody>
      </p:sp>
      <p:sp>
        <p:nvSpPr>
          <p:cNvPr id="3" name="Sisällön paikkamerkki 2"/>
          <p:cNvSpPr>
            <a:spLocks noGrp="1"/>
          </p:cNvSpPr>
          <p:nvPr userDrawn="1">
            <p:ph idx="1"/>
          </p:nvPr>
        </p:nvSpPr>
        <p:spPr>
          <a:xfrm>
            <a:off x="432786" y="1881331"/>
            <a:ext cx="7739615" cy="45240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8" name="Otsikko 7"/>
          <p:cNvSpPr>
            <a:spLocks noGrp="1"/>
          </p:cNvSpPr>
          <p:nvPr userDrawn="1">
            <p:ph type="title"/>
          </p:nvPr>
        </p:nvSpPr>
        <p:spPr>
          <a:xfrm>
            <a:off x="432786" y="313788"/>
            <a:ext cx="7739615" cy="1299027"/>
          </a:xfrm>
        </p:spPr>
        <p:txBody>
          <a:bodyPr/>
          <a:lstStyle>
            <a:lvl1pPr>
              <a:defRPr>
                <a:solidFill>
                  <a:schemeClr val="tx2"/>
                </a:solidFill>
              </a:defRPr>
            </a:lvl1pPr>
          </a:lstStyle>
          <a:p>
            <a:r>
              <a:rPr lang="en-US" dirty="0" smtClean="0"/>
              <a:t>Click to edit Master title style</a:t>
            </a:r>
            <a:endParaRPr lang="fi-FI" dirty="0"/>
          </a:p>
        </p:txBody>
      </p:sp>
      <p:sp>
        <p:nvSpPr>
          <p:cNvPr id="13" name="Alatunnisteen paikkamerkki 4"/>
          <p:cNvSpPr>
            <a:spLocks noGrp="1"/>
          </p:cNvSpPr>
          <p:nvPr userDrawn="1">
            <p:ph type="ftr" sz="quarter" idx="11"/>
          </p:nvPr>
        </p:nvSpPr>
        <p:spPr>
          <a:xfrm>
            <a:off x="1187625" y="6497453"/>
            <a:ext cx="2736304" cy="258163"/>
          </a:xfrm>
          <a:prstGeom prst="rect">
            <a:avLst/>
          </a:prstGeom>
        </p:spPr>
        <p:txBody>
          <a:bodyPr/>
          <a:lstStyle>
            <a:lvl1pPr algn="l">
              <a:defRPr sz="800">
                <a:solidFill>
                  <a:schemeClr val="tx1">
                    <a:lumMod val="50000"/>
                    <a:lumOff val="50000"/>
                  </a:schemeClr>
                </a:solidFill>
              </a:defRPr>
            </a:lvl1pPr>
          </a:lstStyle>
          <a:p>
            <a:endParaRPr lang="fi-FI" dirty="0"/>
          </a:p>
        </p:txBody>
      </p:sp>
      <p:sp>
        <p:nvSpPr>
          <p:cNvPr id="17" name="Päivämäärän paikkamerkki 3"/>
          <p:cNvSpPr>
            <a:spLocks noGrp="1"/>
          </p:cNvSpPr>
          <p:nvPr userDrawn="1">
            <p:ph type="dt" sz="half" idx="2"/>
          </p:nvPr>
        </p:nvSpPr>
        <p:spPr>
          <a:xfrm>
            <a:off x="432785" y="6497453"/>
            <a:ext cx="683568" cy="268139"/>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9504BABE-377C-4042-9CE4-D8BB0ACFBA08}" type="datetime1">
              <a:rPr lang="fi-FI" smtClean="0"/>
              <a:pPr/>
              <a:t>11.2.2021</a:t>
            </a:fld>
            <a:endParaRPr lang="fi-FI" dirty="0"/>
          </a:p>
        </p:txBody>
      </p:sp>
      <p:sp>
        <p:nvSpPr>
          <p:cNvPr id="11" name="Dian numeron paikkamerkki 5"/>
          <p:cNvSpPr>
            <a:spLocks noGrp="1"/>
          </p:cNvSpPr>
          <p:nvPr>
            <p:ph type="sldNum" sz="quarter" idx="12"/>
          </p:nvPr>
        </p:nvSpPr>
        <p:spPr>
          <a:xfrm>
            <a:off x="-1" y="6497454"/>
            <a:ext cx="404211" cy="268137"/>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smtClean="0"/>
              <a:t>  </a:t>
            </a:r>
            <a:r>
              <a:rPr lang="fi-FI" b="0" dirty="0" smtClean="0">
                <a:solidFill>
                  <a:schemeClr val="bg1">
                    <a:lumMod val="65000"/>
                  </a:schemeClr>
                </a:solidFill>
              </a:rPr>
              <a:t>|</a:t>
            </a:r>
            <a:endParaRPr lang="fi-FI" sz="600" b="0" dirty="0">
              <a:solidFill>
                <a:schemeClr val="bg1">
                  <a:lumMod val="65000"/>
                </a:schemeClr>
              </a:solidFill>
            </a:endParaRPr>
          </a:p>
        </p:txBody>
      </p:sp>
      <p:grpSp>
        <p:nvGrpSpPr>
          <p:cNvPr id="2" name="Group 4"/>
          <p:cNvGrpSpPr>
            <a:grpSpLocks noChangeAspect="1"/>
          </p:cNvGrpSpPr>
          <p:nvPr userDrawn="1"/>
        </p:nvGrpSpPr>
        <p:grpSpPr bwMode="auto">
          <a:xfrm>
            <a:off x="8604251" y="313267"/>
            <a:ext cx="306388" cy="558800"/>
            <a:chOff x="5420" y="148"/>
            <a:chExt cx="193" cy="264"/>
          </a:xfrm>
        </p:grpSpPr>
        <p:sp>
          <p:nvSpPr>
            <p:cNvPr id="4" name="AutoShape 3"/>
            <p:cNvSpPr>
              <a:spLocks noChangeAspect="1" noChangeArrowheads="1" noTextEdit="1"/>
            </p:cNvSpPr>
            <p:nvPr userDrawn="1"/>
          </p:nvSpPr>
          <p:spPr bwMode="auto">
            <a:xfrm>
              <a:off x="5420" y="148"/>
              <a:ext cx="193"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5" name="Freeform 5"/>
            <p:cNvSpPr>
              <a:spLocks noEditPoints="1"/>
            </p:cNvSpPr>
            <p:nvPr userDrawn="1"/>
          </p:nvSpPr>
          <p:spPr bwMode="auto">
            <a:xfrm>
              <a:off x="5419" y="148"/>
              <a:ext cx="195" cy="266"/>
            </a:xfrm>
            <a:custGeom>
              <a:avLst/>
              <a:gdLst>
                <a:gd name="T0" fmla="*/ 147 w 200"/>
                <a:gd name="T1" fmla="*/ 251 h 275"/>
                <a:gd name="T2" fmla="*/ 129 w 200"/>
                <a:gd name="T3" fmla="*/ 152 h 275"/>
                <a:gd name="T4" fmla="*/ 90 w 200"/>
                <a:gd name="T5" fmla="*/ 172 h 275"/>
                <a:gd name="T6" fmla="*/ 49 w 200"/>
                <a:gd name="T7" fmla="*/ 189 h 275"/>
                <a:gd name="T8" fmla="*/ 39 w 200"/>
                <a:gd name="T9" fmla="*/ 201 h 275"/>
                <a:gd name="T10" fmla="*/ 49 w 200"/>
                <a:gd name="T11" fmla="*/ 213 h 275"/>
                <a:gd name="T12" fmla="*/ 59 w 200"/>
                <a:gd name="T13" fmla="*/ 217 h 275"/>
                <a:gd name="T14" fmla="*/ 75 w 200"/>
                <a:gd name="T15" fmla="*/ 216 h 275"/>
                <a:gd name="T16" fmla="*/ 104 w 200"/>
                <a:gd name="T17" fmla="*/ 206 h 275"/>
                <a:gd name="T18" fmla="*/ 113 w 200"/>
                <a:gd name="T19" fmla="*/ 180 h 275"/>
                <a:gd name="T20" fmla="*/ 20 w 200"/>
                <a:gd name="T21" fmla="*/ 235 h 275"/>
                <a:gd name="T22" fmla="*/ 51 w 200"/>
                <a:gd name="T23" fmla="*/ 266 h 275"/>
                <a:gd name="T24" fmla="*/ 54 w 200"/>
                <a:gd name="T25" fmla="*/ 227 h 275"/>
                <a:gd name="T26" fmla="*/ 27 w 200"/>
                <a:gd name="T27" fmla="*/ 224 h 275"/>
                <a:gd name="T28" fmla="*/ 13 w 200"/>
                <a:gd name="T29" fmla="*/ 236 h 275"/>
                <a:gd name="T30" fmla="*/ 44 w 200"/>
                <a:gd name="T31" fmla="*/ 31 h 275"/>
                <a:gd name="T32" fmla="*/ 36 w 200"/>
                <a:gd name="T33" fmla="*/ 23 h 275"/>
                <a:gd name="T34" fmla="*/ 27 w 200"/>
                <a:gd name="T35" fmla="*/ 22 h 275"/>
                <a:gd name="T36" fmla="*/ 33 w 200"/>
                <a:gd name="T37" fmla="*/ 37 h 275"/>
                <a:gd name="T38" fmla="*/ 42 w 200"/>
                <a:gd name="T39" fmla="*/ 36 h 275"/>
                <a:gd name="T40" fmla="*/ 29 w 200"/>
                <a:gd name="T41" fmla="*/ 45 h 275"/>
                <a:gd name="T42" fmla="*/ 31 w 200"/>
                <a:gd name="T43" fmla="*/ 56 h 275"/>
                <a:gd name="T44" fmla="*/ 45 w 200"/>
                <a:gd name="T45" fmla="*/ 83 h 275"/>
                <a:gd name="T46" fmla="*/ 56 w 200"/>
                <a:gd name="T47" fmla="*/ 87 h 275"/>
                <a:gd name="T48" fmla="*/ 53 w 200"/>
                <a:gd name="T49" fmla="*/ 28 h 275"/>
                <a:gd name="T50" fmla="*/ 58 w 200"/>
                <a:gd name="T51" fmla="*/ 46 h 275"/>
                <a:gd name="T52" fmla="*/ 80 w 200"/>
                <a:gd name="T53" fmla="*/ 26 h 275"/>
                <a:gd name="T54" fmla="*/ 125 w 200"/>
                <a:gd name="T55" fmla="*/ 38 h 275"/>
                <a:gd name="T56" fmla="*/ 121 w 200"/>
                <a:gd name="T57" fmla="*/ 26 h 275"/>
                <a:gd name="T58" fmla="*/ 113 w 200"/>
                <a:gd name="T59" fmla="*/ 10 h 275"/>
                <a:gd name="T60" fmla="*/ 96 w 200"/>
                <a:gd name="T61" fmla="*/ 14 h 275"/>
                <a:gd name="T62" fmla="*/ 114 w 200"/>
                <a:gd name="T63" fmla="*/ 26 h 275"/>
                <a:gd name="T64" fmla="*/ 180 w 200"/>
                <a:gd name="T65" fmla="*/ 35 h 275"/>
                <a:gd name="T66" fmla="*/ 166 w 200"/>
                <a:gd name="T67" fmla="*/ 57 h 275"/>
                <a:gd name="T68" fmla="*/ 168 w 200"/>
                <a:gd name="T69" fmla="*/ 86 h 275"/>
                <a:gd name="T70" fmla="*/ 200 w 200"/>
                <a:gd name="T71" fmla="*/ 116 h 275"/>
                <a:gd name="T72" fmla="*/ 143 w 200"/>
                <a:gd name="T73" fmla="*/ 71 h 275"/>
                <a:gd name="T74" fmla="*/ 160 w 200"/>
                <a:gd name="T75" fmla="*/ 118 h 275"/>
                <a:gd name="T76" fmla="*/ 172 w 200"/>
                <a:gd name="T77" fmla="*/ 138 h 275"/>
                <a:gd name="T78" fmla="*/ 125 w 200"/>
                <a:gd name="T79" fmla="*/ 104 h 275"/>
                <a:gd name="T80" fmla="*/ 135 w 200"/>
                <a:gd name="T81" fmla="*/ 85 h 275"/>
                <a:gd name="T82" fmla="*/ 123 w 200"/>
                <a:gd name="T83" fmla="*/ 46 h 275"/>
                <a:gd name="T84" fmla="*/ 79 w 200"/>
                <a:gd name="T85" fmla="*/ 39 h 275"/>
                <a:gd name="T86" fmla="*/ 76 w 200"/>
                <a:gd name="T87" fmla="*/ 58 h 275"/>
                <a:gd name="T88" fmla="*/ 95 w 200"/>
                <a:gd name="T89" fmla="*/ 61 h 275"/>
                <a:gd name="T90" fmla="*/ 75 w 200"/>
                <a:gd name="T91" fmla="*/ 65 h 275"/>
                <a:gd name="T92" fmla="*/ 76 w 200"/>
                <a:gd name="T93" fmla="*/ 75 h 275"/>
                <a:gd name="T94" fmla="*/ 36 w 200"/>
                <a:gd name="T95" fmla="*/ 117 h 275"/>
                <a:gd name="T96" fmla="*/ 21 w 200"/>
                <a:gd name="T97" fmla="*/ 119 h 275"/>
                <a:gd name="T98" fmla="*/ 5 w 200"/>
                <a:gd name="T99" fmla="*/ 124 h 275"/>
                <a:gd name="T100" fmla="*/ 14 w 200"/>
                <a:gd name="T101" fmla="*/ 138 h 275"/>
                <a:gd name="T102" fmla="*/ 31 w 200"/>
                <a:gd name="T103" fmla="*/ 143 h 275"/>
                <a:gd name="T104" fmla="*/ 65 w 200"/>
                <a:gd name="T105" fmla="*/ 130 h 275"/>
                <a:gd name="T106" fmla="*/ 126 w 200"/>
                <a:gd name="T107" fmla="*/ 143 h 275"/>
                <a:gd name="T108" fmla="*/ 151 w 200"/>
                <a:gd name="T109" fmla="*/ 193 h 275"/>
                <a:gd name="T110" fmla="*/ 154 w 200"/>
                <a:gd name="T111" fmla="*/ 228 h 275"/>
                <a:gd name="T112" fmla="*/ 155 w 200"/>
                <a:gd name="T113" fmla="*/ 241 h 275"/>
                <a:gd name="T114" fmla="*/ 172 w 200"/>
                <a:gd name="T115" fmla="*/ 243 h 275"/>
                <a:gd name="T116" fmla="*/ 174 w 200"/>
                <a:gd name="T117" fmla="*/ 255 h 275"/>
                <a:gd name="T118" fmla="*/ 192 w 200"/>
                <a:gd name="T119" fmla="*/ 241 h 275"/>
                <a:gd name="T120" fmla="*/ 187 w 200"/>
                <a:gd name="T121" fmla="*/ 205 h 275"/>
                <a:gd name="T122" fmla="*/ 177 w 200"/>
                <a:gd name="T123" fmla="*/ 175 h 275"/>
                <a:gd name="T124" fmla="*/ 174 w 200"/>
                <a:gd name="T125" fmla="*/ 148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0" h="275">
                  <a:moveTo>
                    <a:pt x="54" y="255"/>
                  </a:moveTo>
                  <a:cubicBezTo>
                    <a:pt x="60" y="258"/>
                    <a:pt x="63" y="260"/>
                    <a:pt x="67" y="262"/>
                  </a:cubicBezTo>
                  <a:cubicBezTo>
                    <a:pt x="77" y="267"/>
                    <a:pt x="99" y="275"/>
                    <a:pt x="128" y="272"/>
                  </a:cubicBezTo>
                  <a:cubicBezTo>
                    <a:pt x="152" y="270"/>
                    <a:pt x="165" y="262"/>
                    <a:pt x="167" y="260"/>
                  </a:cubicBezTo>
                  <a:cubicBezTo>
                    <a:pt x="163" y="259"/>
                    <a:pt x="160" y="257"/>
                    <a:pt x="156" y="254"/>
                  </a:cubicBezTo>
                  <a:cubicBezTo>
                    <a:pt x="156" y="254"/>
                    <a:pt x="156" y="255"/>
                    <a:pt x="156" y="256"/>
                  </a:cubicBezTo>
                  <a:cubicBezTo>
                    <a:pt x="156" y="258"/>
                    <a:pt x="155" y="260"/>
                    <a:pt x="155" y="260"/>
                  </a:cubicBezTo>
                  <a:cubicBezTo>
                    <a:pt x="155" y="260"/>
                    <a:pt x="155" y="260"/>
                    <a:pt x="155" y="260"/>
                  </a:cubicBezTo>
                  <a:cubicBezTo>
                    <a:pt x="155" y="260"/>
                    <a:pt x="155" y="260"/>
                    <a:pt x="155" y="260"/>
                  </a:cubicBezTo>
                  <a:cubicBezTo>
                    <a:pt x="155" y="260"/>
                    <a:pt x="154" y="260"/>
                    <a:pt x="153" y="259"/>
                  </a:cubicBezTo>
                  <a:cubicBezTo>
                    <a:pt x="151" y="258"/>
                    <a:pt x="147" y="255"/>
                    <a:pt x="147" y="251"/>
                  </a:cubicBezTo>
                  <a:cubicBezTo>
                    <a:pt x="147" y="251"/>
                    <a:pt x="147" y="251"/>
                    <a:pt x="147" y="250"/>
                  </a:cubicBezTo>
                  <a:cubicBezTo>
                    <a:pt x="142" y="253"/>
                    <a:pt x="131" y="256"/>
                    <a:pt x="121" y="256"/>
                  </a:cubicBezTo>
                  <a:cubicBezTo>
                    <a:pt x="100" y="257"/>
                    <a:pt x="81" y="253"/>
                    <a:pt x="64" y="246"/>
                  </a:cubicBezTo>
                  <a:cubicBezTo>
                    <a:pt x="62" y="245"/>
                    <a:pt x="60" y="244"/>
                    <a:pt x="59" y="243"/>
                  </a:cubicBezTo>
                  <a:cubicBezTo>
                    <a:pt x="59" y="244"/>
                    <a:pt x="59" y="247"/>
                    <a:pt x="63" y="251"/>
                  </a:cubicBezTo>
                  <a:cubicBezTo>
                    <a:pt x="63" y="251"/>
                    <a:pt x="63" y="251"/>
                    <a:pt x="63" y="252"/>
                  </a:cubicBezTo>
                  <a:cubicBezTo>
                    <a:pt x="63" y="252"/>
                    <a:pt x="63" y="252"/>
                    <a:pt x="63" y="252"/>
                  </a:cubicBezTo>
                  <a:cubicBezTo>
                    <a:pt x="61" y="251"/>
                    <a:pt x="59" y="251"/>
                    <a:pt x="57" y="252"/>
                  </a:cubicBezTo>
                  <a:cubicBezTo>
                    <a:pt x="56" y="253"/>
                    <a:pt x="55" y="254"/>
                    <a:pt x="54" y="255"/>
                  </a:cubicBezTo>
                  <a:moveTo>
                    <a:pt x="129" y="152"/>
                  </a:moveTo>
                  <a:cubicBezTo>
                    <a:pt x="129" y="152"/>
                    <a:pt x="129" y="152"/>
                    <a:pt x="129" y="152"/>
                  </a:cubicBezTo>
                  <a:cubicBezTo>
                    <a:pt x="129" y="152"/>
                    <a:pt x="129" y="152"/>
                    <a:pt x="129" y="152"/>
                  </a:cubicBezTo>
                  <a:cubicBezTo>
                    <a:pt x="131" y="150"/>
                    <a:pt x="133" y="149"/>
                    <a:pt x="133" y="149"/>
                  </a:cubicBezTo>
                  <a:cubicBezTo>
                    <a:pt x="131" y="148"/>
                    <a:pt x="130" y="148"/>
                    <a:pt x="130" y="148"/>
                  </a:cubicBezTo>
                  <a:cubicBezTo>
                    <a:pt x="117" y="153"/>
                    <a:pt x="104" y="160"/>
                    <a:pt x="96" y="165"/>
                  </a:cubicBezTo>
                  <a:cubicBezTo>
                    <a:pt x="96" y="165"/>
                    <a:pt x="96" y="165"/>
                    <a:pt x="96" y="165"/>
                  </a:cubicBezTo>
                  <a:cubicBezTo>
                    <a:pt x="94" y="167"/>
                    <a:pt x="92" y="167"/>
                    <a:pt x="89" y="166"/>
                  </a:cubicBezTo>
                  <a:cubicBezTo>
                    <a:pt x="87" y="166"/>
                    <a:pt x="86" y="165"/>
                    <a:pt x="85" y="165"/>
                  </a:cubicBezTo>
                  <a:cubicBezTo>
                    <a:pt x="84" y="170"/>
                    <a:pt x="84" y="170"/>
                    <a:pt x="84" y="170"/>
                  </a:cubicBezTo>
                  <a:cubicBezTo>
                    <a:pt x="87" y="171"/>
                    <a:pt x="88" y="172"/>
                    <a:pt x="90" y="172"/>
                  </a:cubicBezTo>
                  <a:cubicBezTo>
                    <a:pt x="90" y="172"/>
                    <a:pt x="90" y="172"/>
                    <a:pt x="90" y="172"/>
                  </a:cubicBezTo>
                  <a:cubicBezTo>
                    <a:pt x="90" y="172"/>
                    <a:pt x="90" y="172"/>
                    <a:pt x="90" y="172"/>
                  </a:cubicBezTo>
                  <a:cubicBezTo>
                    <a:pt x="88" y="173"/>
                    <a:pt x="85" y="173"/>
                    <a:pt x="84" y="175"/>
                  </a:cubicBezTo>
                  <a:cubicBezTo>
                    <a:pt x="86" y="179"/>
                    <a:pt x="86" y="179"/>
                    <a:pt x="86" y="179"/>
                  </a:cubicBezTo>
                  <a:cubicBezTo>
                    <a:pt x="86" y="179"/>
                    <a:pt x="89" y="177"/>
                    <a:pt x="93" y="177"/>
                  </a:cubicBezTo>
                  <a:cubicBezTo>
                    <a:pt x="93" y="177"/>
                    <a:pt x="93" y="177"/>
                    <a:pt x="93" y="177"/>
                  </a:cubicBezTo>
                  <a:cubicBezTo>
                    <a:pt x="93" y="177"/>
                    <a:pt x="93" y="178"/>
                    <a:pt x="93" y="178"/>
                  </a:cubicBezTo>
                  <a:cubicBezTo>
                    <a:pt x="94" y="184"/>
                    <a:pt x="84" y="192"/>
                    <a:pt x="76" y="196"/>
                  </a:cubicBezTo>
                  <a:cubicBezTo>
                    <a:pt x="68" y="199"/>
                    <a:pt x="61" y="199"/>
                    <a:pt x="60" y="198"/>
                  </a:cubicBezTo>
                  <a:cubicBezTo>
                    <a:pt x="57" y="196"/>
                    <a:pt x="55" y="194"/>
                    <a:pt x="54" y="192"/>
                  </a:cubicBezTo>
                  <a:cubicBezTo>
                    <a:pt x="53" y="190"/>
                    <a:pt x="52" y="189"/>
                    <a:pt x="51" y="189"/>
                  </a:cubicBezTo>
                  <a:cubicBezTo>
                    <a:pt x="51" y="189"/>
                    <a:pt x="51" y="189"/>
                    <a:pt x="50" y="189"/>
                  </a:cubicBezTo>
                  <a:cubicBezTo>
                    <a:pt x="50" y="189"/>
                    <a:pt x="49" y="190"/>
                    <a:pt x="49" y="189"/>
                  </a:cubicBezTo>
                  <a:cubicBezTo>
                    <a:pt x="45" y="189"/>
                    <a:pt x="40" y="189"/>
                    <a:pt x="38" y="192"/>
                  </a:cubicBezTo>
                  <a:cubicBezTo>
                    <a:pt x="40" y="192"/>
                    <a:pt x="44" y="192"/>
                    <a:pt x="45" y="193"/>
                  </a:cubicBezTo>
                  <a:cubicBezTo>
                    <a:pt x="45" y="194"/>
                    <a:pt x="45" y="194"/>
                    <a:pt x="44" y="195"/>
                  </a:cubicBezTo>
                  <a:cubicBezTo>
                    <a:pt x="43" y="195"/>
                    <a:pt x="43" y="195"/>
                    <a:pt x="43" y="196"/>
                  </a:cubicBezTo>
                  <a:cubicBezTo>
                    <a:pt x="43" y="197"/>
                    <a:pt x="48" y="200"/>
                    <a:pt x="51" y="201"/>
                  </a:cubicBezTo>
                  <a:cubicBezTo>
                    <a:pt x="52" y="202"/>
                    <a:pt x="53" y="202"/>
                    <a:pt x="53" y="203"/>
                  </a:cubicBezTo>
                  <a:cubicBezTo>
                    <a:pt x="53" y="203"/>
                    <a:pt x="54" y="203"/>
                    <a:pt x="54" y="204"/>
                  </a:cubicBezTo>
                  <a:cubicBezTo>
                    <a:pt x="54" y="204"/>
                    <a:pt x="53" y="204"/>
                    <a:pt x="53" y="204"/>
                  </a:cubicBezTo>
                  <a:cubicBezTo>
                    <a:pt x="52" y="204"/>
                    <a:pt x="49" y="203"/>
                    <a:pt x="46" y="202"/>
                  </a:cubicBezTo>
                  <a:cubicBezTo>
                    <a:pt x="44" y="201"/>
                    <a:pt x="43" y="201"/>
                    <a:pt x="41" y="200"/>
                  </a:cubicBezTo>
                  <a:cubicBezTo>
                    <a:pt x="40" y="200"/>
                    <a:pt x="39" y="200"/>
                    <a:pt x="39" y="201"/>
                  </a:cubicBezTo>
                  <a:cubicBezTo>
                    <a:pt x="39" y="201"/>
                    <a:pt x="38" y="201"/>
                    <a:pt x="38" y="201"/>
                  </a:cubicBezTo>
                  <a:cubicBezTo>
                    <a:pt x="36" y="201"/>
                    <a:pt x="32" y="202"/>
                    <a:pt x="30" y="205"/>
                  </a:cubicBezTo>
                  <a:cubicBezTo>
                    <a:pt x="29" y="207"/>
                    <a:pt x="29" y="208"/>
                    <a:pt x="30" y="210"/>
                  </a:cubicBezTo>
                  <a:cubicBezTo>
                    <a:pt x="30" y="209"/>
                    <a:pt x="33" y="206"/>
                    <a:pt x="36" y="206"/>
                  </a:cubicBezTo>
                  <a:cubicBezTo>
                    <a:pt x="36" y="207"/>
                    <a:pt x="36" y="207"/>
                    <a:pt x="36" y="208"/>
                  </a:cubicBezTo>
                  <a:cubicBezTo>
                    <a:pt x="36" y="209"/>
                    <a:pt x="36" y="211"/>
                    <a:pt x="37" y="212"/>
                  </a:cubicBezTo>
                  <a:cubicBezTo>
                    <a:pt x="39" y="213"/>
                    <a:pt x="43" y="212"/>
                    <a:pt x="46" y="212"/>
                  </a:cubicBezTo>
                  <a:cubicBezTo>
                    <a:pt x="48" y="211"/>
                    <a:pt x="50" y="211"/>
                    <a:pt x="51" y="211"/>
                  </a:cubicBezTo>
                  <a:cubicBezTo>
                    <a:pt x="52" y="211"/>
                    <a:pt x="53" y="211"/>
                    <a:pt x="54" y="211"/>
                  </a:cubicBezTo>
                  <a:cubicBezTo>
                    <a:pt x="54" y="212"/>
                    <a:pt x="54" y="212"/>
                    <a:pt x="54" y="212"/>
                  </a:cubicBezTo>
                  <a:cubicBezTo>
                    <a:pt x="54" y="212"/>
                    <a:pt x="52" y="213"/>
                    <a:pt x="49" y="213"/>
                  </a:cubicBezTo>
                  <a:cubicBezTo>
                    <a:pt x="46" y="214"/>
                    <a:pt x="41" y="214"/>
                    <a:pt x="41" y="216"/>
                  </a:cubicBezTo>
                  <a:cubicBezTo>
                    <a:pt x="41" y="216"/>
                    <a:pt x="41" y="216"/>
                    <a:pt x="41" y="217"/>
                  </a:cubicBezTo>
                  <a:cubicBezTo>
                    <a:pt x="41" y="218"/>
                    <a:pt x="41" y="218"/>
                    <a:pt x="40" y="219"/>
                  </a:cubicBezTo>
                  <a:cubicBezTo>
                    <a:pt x="39" y="220"/>
                    <a:pt x="38" y="221"/>
                    <a:pt x="38" y="224"/>
                  </a:cubicBezTo>
                  <a:cubicBezTo>
                    <a:pt x="38" y="227"/>
                    <a:pt x="41" y="230"/>
                    <a:pt x="42" y="230"/>
                  </a:cubicBezTo>
                  <a:cubicBezTo>
                    <a:pt x="42" y="230"/>
                    <a:pt x="42" y="229"/>
                    <a:pt x="42" y="229"/>
                  </a:cubicBezTo>
                  <a:cubicBezTo>
                    <a:pt x="42" y="227"/>
                    <a:pt x="41" y="225"/>
                    <a:pt x="43" y="224"/>
                  </a:cubicBezTo>
                  <a:cubicBezTo>
                    <a:pt x="43" y="224"/>
                    <a:pt x="44" y="224"/>
                    <a:pt x="44" y="225"/>
                  </a:cubicBezTo>
                  <a:cubicBezTo>
                    <a:pt x="45" y="226"/>
                    <a:pt x="46" y="226"/>
                    <a:pt x="47" y="226"/>
                  </a:cubicBezTo>
                  <a:cubicBezTo>
                    <a:pt x="49" y="227"/>
                    <a:pt x="50" y="225"/>
                    <a:pt x="52" y="223"/>
                  </a:cubicBezTo>
                  <a:cubicBezTo>
                    <a:pt x="54" y="221"/>
                    <a:pt x="56" y="219"/>
                    <a:pt x="59" y="217"/>
                  </a:cubicBezTo>
                  <a:cubicBezTo>
                    <a:pt x="63" y="215"/>
                    <a:pt x="64" y="215"/>
                    <a:pt x="64" y="216"/>
                  </a:cubicBezTo>
                  <a:cubicBezTo>
                    <a:pt x="65" y="216"/>
                    <a:pt x="64" y="217"/>
                    <a:pt x="64" y="217"/>
                  </a:cubicBezTo>
                  <a:cubicBezTo>
                    <a:pt x="64" y="218"/>
                    <a:pt x="64" y="219"/>
                    <a:pt x="64" y="219"/>
                  </a:cubicBezTo>
                  <a:cubicBezTo>
                    <a:pt x="64" y="220"/>
                    <a:pt x="64" y="220"/>
                    <a:pt x="65" y="220"/>
                  </a:cubicBezTo>
                  <a:cubicBezTo>
                    <a:pt x="66" y="220"/>
                    <a:pt x="67" y="221"/>
                    <a:pt x="67" y="222"/>
                  </a:cubicBezTo>
                  <a:cubicBezTo>
                    <a:pt x="68" y="224"/>
                    <a:pt x="65" y="226"/>
                    <a:pt x="64" y="226"/>
                  </a:cubicBezTo>
                  <a:cubicBezTo>
                    <a:pt x="65" y="227"/>
                    <a:pt x="66" y="227"/>
                    <a:pt x="67" y="226"/>
                  </a:cubicBezTo>
                  <a:cubicBezTo>
                    <a:pt x="69" y="226"/>
                    <a:pt x="71" y="224"/>
                    <a:pt x="72" y="221"/>
                  </a:cubicBezTo>
                  <a:cubicBezTo>
                    <a:pt x="73" y="220"/>
                    <a:pt x="73" y="219"/>
                    <a:pt x="74" y="219"/>
                  </a:cubicBezTo>
                  <a:cubicBezTo>
                    <a:pt x="74" y="219"/>
                    <a:pt x="75" y="219"/>
                    <a:pt x="75" y="218"/>
                  </a:cubicBezTo>
                  <a:cubicBezTo>
                    <a:pt x="75" y="218"/>
                    <a:pt x="75" y="217"/>
                    <a:pt x="75" y="216"/>
                  </a:cubicBezTo>
                  <a:cubicBezTo>
                    <a:pt x="75" y="216"/>
                    <a:pt x="75" y="215"/>
                    <a:pt x="76" y="214"/>
                  </a:cubicBezTo>
                  <a:cubicBezTo>
                    <a:pt x="76" y="213"/>
                    <a:pt x="78" y="212"/>
                    <a:pt x="80" y="212"/>
                  </a:cubicBezTo>
                  <a:cubicBezTo>
                    <a:pt x="82" y="212"/>
                    <a:pt x="83" y="211"/>
                    <a:pt x="83" y="210"/>
                  </a:cubicBezTo>
                  <a:cubicBezTo>
                    <a:pt x="82" y="207"/>
                    <a:pt x="85" y="206"/>
                    <a:pt x="87" y="205"/>
                  </a:cubicBezTo>
                  <a:cubicBezTo>
                    <a:pt x="87" y="205"/>
                    <a:pt x="87" y="205"/>
                    <a:pt x="87" y="205"/>
                  </a:cubicBezTo>
                  <a:cubicBezTo>
                    <a:pt x="87" y="205"/>
                    <a:pt x="87" y="205"/>
                    <a:pt x="88" y="206"/>
                  </a:cubicBezTo>
                  <a:cubicBezTo>
                    <a:pt x="88" y="207"/>
                    <a:pt x="89" y="210"/>
                    <a:pt x="94" y="212"/>
                  </a:cubicBezTo>
                  <a:cubicBezTo>
                    <a:pt x="94" y="211"/>
                    <a:pt x="95" y="211"/>
                    <a:pt x="95" y="211"/>
                  </a:cubicBezTo>
                  <a:cubicBezTo>
                    <a:pt x="97" y="210"/>
                    <a:pt x="98" y="210"/>
                    <a:pt x="101" y="208"/>
                  </a:cubicBezTo>
                  <a:cubicBezTo>
                    <a:pt x="102" y="207"/>
                    <a:pt x="104" y="207"/>
                    <a:pt x="105" y="206"/>
                  </a:cubicBezTo>
                  <a:cubicBezTo>
                    <a:pt x="105" y="206"/>
                    <a:pt x="105" y="206"/>
                    <a:pt x="104" y="206"/>
                  </a:cubicBezTo>
                  <a:cubicBezTo>
                    <a:pt x="104" y="205"/>
                    <a:pt x="102" y="203"/>
                    <a:pt x="101" y="201"/>
                  </a:cubicBezTo>
                  <a:cubicBezTo>
                    <a:pt x="101" y="200"/>
                    <a:pt x="101" y="199"/>
                    <a:pt x="101" y="198"/>
                  </a:cubicBezTo>
                  <a:cubicBezTo>
                    <a:pt x="101" y="198"/>
                    <a:pt x="101" y="198"/>
                    <a:pt x="101" y="198"/>
                  </a:cubicBezTo>
                  <a:cubicBezTo>
                    <a:pt x="101" y="199"/>
                    <a:pt x="104" y="202"/>
                    <a:pt x="108" y="204"/>
                  </a:cubicBezTo>
                  <a:cubicBezTo>
                    <a:pt x="111" y="202"/>
                    <a:pt x="114" y="201"/>
                    <a:pt x="117" y="199"/>
                  </a:cubicBezTo>
                  <a:cubicBezTo>
                    <a:pt x="117" y="199"/>
                    <a:pt x="118" y="198"/>
                    <a:pt x="118" y="198"/>
                  </a:cubicBezTo>
                  <a:cubicBezTo>
                    <a:pt x="118" y="198"/>
                    <a:pt x="117" y="197"/>
                    <a:pt x="117" y="196"/>
                  </a:cubicBezTo>
                  <a:cubicBezTo>
                    <a:pt x="115" y="195"/>
                    <a:pt x="113" y="193"/>
                    <a:pt x="113" y="192"/>
                  </a:cubicBezTo>
                  <a:cubicBezTo>
                    <a:pt x="113" y="191"/>
                    <a:pt x="114" y="191"/>
                    <a:pt x="114" y="191"/>
                  </a:cubicBezTo>
                  <a:cubicBezTo>
                    <a:pt x="115" y="190"/>
                    <a:pt x="115" y="188"/>
                    <a:pt x="114" y="186"/>
                  </a:cubicBezTo>
                  <a:cubicBezTo>
                    <a:pt x="113" y="184"/>
                    <a:pt x="111" y="181"/>
                    <a:pt x="113" y="180"/>
                  </a:cubicBezTo>
                  <a:cubicBezTo>
                    <a:pt x="120" y="176"/>
                    <a:pt x="127" y="173"/>
                    <a:pt x="134" y="170"/>
                  </a:cubicBezTo>
                  <a:cubicBezTo>
                    <a:pt x="138" y="168"/>
                    <a:pt x="141" y="166"/>
                    <a:pt x="144" y="165"/>
                  </a:cubicBezTo>
                  <a:cubicBezTo>
                    <a:pt x="144" y="164"/>
                    <a:pt x="143" y="161"/>
                    <a:pt x="140" y="158"/>
                  </a:cubicBezTo>
                  <a:cubicBezTo>
                    <a:pt x="137" y="156"/>
                    <a:pt x="134" y="154"/>
                    <a:pt x="131" y="153"/>
                  </a:cubicBezTo>
                  <a:cubicBezTo>
                    <a:pt x="131" y="153"/>
                    <a:pt x="130" y="152"/>
                    <a:pt x="129" y="152"/>
                  </a:cubicBezTo>
                  <a:moveTo>
                    <a:pt x="13" y="236"/>
                  </a:moveTo>
                  <a:cubicBezTo>
                    <a:pt x="13" y="236"/>
                    <a:pt x="12" y="238"/>
                    <a:pt x="14" y="240"/>
                  </a:cubicBezTo>
                  <a:cubicBezTo>
                    <a:pt x="15" y="241"/>
                    <a:pt x="17" y="242"/>
                    <a:pt x="18" y="241"/>
                  </a:cubicBezTo>
                  <a:cubicBezTo>
                    <a:pt x="19" y="240"/>
                    <a:pt x="19" y="239"/>
                    <a:pt x="19" y="238"/>
                  </a:cubicBezTo>
                  <a:cubicBezTo>
                    <a:pt x="19" y="237"/>
                    <a:pt x="19" y="237"/>
                    <a:pt x="19" y="236"/>
                  </a:cubicBezTo>
                  <a:cubicBezTo>
                    <a:pt x="19" y="235"/>
                    <a:pt x="20" y="235"/>
                    <a:pt x="20" y="235"/>
                  </a:cubicBezTo>
                  <a:cubicBezTo>
                    <a:pt x="21" y="235"/>
                    <a:pt x="21" y="235"/>
                    <a:pt x="21" y="235"/>
                  </a:cubicBezTo>
                  <a:cubicBezTo>
                    <a:pt x="21" y="235"/>
                    <a:pt x="21" y="235"/>
                    <a:pt x="21" y="235"/>
                  </a:cubicBezTo>
                  <a:cubicBezTo>
                    <a:pt x="21" y="235"/>
                    <a:pt x="21" y="235"/>
                    <a:pt x="22" y="235"/>
                  </a:cubicBezTo>
                  <a:cubicBezTo>
                    <a:pt x="29" y="238"/>
                    <a:pt x="38" y="243"/>
                    <a:pt x="47" y="250"/>
                  </a:cubicBezTo>
                  <a:cubicBezTo>
                    <a:pt x="48" y="250"/>
                    <a:pt x="48" y="250"/>
                    <a:pt x="49" y="251"/>
                  </a:cubicBezTo>
                  <a:cubicBezTo>
                    <a:pt x="49" y="251"/>
                    <a:pt x="49" y="251"/>
                    <a:pt x="49" y="251"/>
                  </a:cubicBezTo>
                  <a:cubicBezTo>
                    <a:pt x="48" y="252"/>
                    <a:pt x="48" y="253"/>
                    <a:pt x="47" y="255"/>
                  </a:cubicBezTo>
                  <a:cubicBezTo>
                    <a:pt x="47" y="255"/>
                    <a:pt x="47" y="256"/>
                    <a:pt x="46" y="256"/>
                  </a:cubicBezTo>
                  <a:cubicBezTo>
                    <a:pt x="44" y="260"/>
                    <a:pt x="43" y="263"/>
                    <a:pt x="43" y="266"/>
                  </a:cubicBezTo>
                  <a:cubicBezTo>
                    <a:pt x="43" y="268"/>
                    <a:pt x="45" y="269"/>
                    <a:pt x="46" y="269"/>
                  </a:cubicBezTo>
                  <a:cubicBezTo>
                    <a:pt x="49" y="269"/>
                    <a:pt x="50" y="267"/>
                    <a:pt x="51" y="266"/>
                  </a:cubicBezTo>
                  <a:cubicBezTo>
                    <a:pt x="51" y="265"/>
                    <a:pt x="51" y="264"/>
                    <a:pt x="50" y="263"/>
                  </a:cubicBezTo>
                  <a:cubicBezTo>
                    <a:pt x="49" y="262"/>
                    <a:pt x="48" y="262"/>
                    <a:pt x="48" y="262"/>
                  </a:cubicBezTo>
                  <a:cubicBezTo>
                    <a:pt x="48" y="262"/>
                    <a:pt x="48" y="262"/>
                    <a:pt x="48" y="262"/>
                  </a:cubicBezTo>
                  <a:cubicBezTo>
                    <a:pt x="48" y="262"/>
                    <a:pt x="48" y="262"/>
                    <a:pt x="48" y="262"/>
                  </a:cubicBezTo>
                  <a:cubicBezTo>
                    <a:pt x="48" y="262"/>
                    <a:pt x="49" y="258"/>
                    <a:pt x="49" y="257"/>
                  </a:cubicBezTo>
                  <a:cubicBezTo>
                    <a:pt x="52" y="250"/>
                    <a:pt x="56" y="249"/>
                    <a:pt x="57" y="249"/>
                  </a:cubicBezTo>
                  <a:cubicBezTo>
                    <a:pt x="56" y="248"/>
                    <a:pt x="54" y="244"/>
                    <a:pt x="58" y="238"/>
                  </a:cubicBezTo>
                  <a:cubicBezTo>
                    <a:pt x="60" y="234"/>
                    <a:pt x="61" y="231"/>
                    <a:pt x="62" y="228"/>
                  </a:cubicBezTo>
                  <a:cubicBezTo>
                    <a:pt x="62" y="227"/>
                    <a:pt x="61" y="226"/>
                    <a:pt x="61" y="225"/>
                  </a:cubicBezTo>
                  <a:cubicBezTo>
                    <a:pt x="60" y="224"/>
                    <a:pt x="59" y="224"/>
                    <a:pt x="58" y="223"/>
                  </a:cubicBezTo>
                  <a:cubicBezTo>
                    <a:pt x="56" y="223"/>
                    <a:pt x="54" y="225"/>
                    <a:pt x="54" y="227"/>
                  </a:cubicBezTo>
                  <a:cubicBezTo>
                    <a:pt x="54" y="230"/>
                    <a:pt x="55" y="231"/>
                    <a:pt x="56" y="231"/>
                  </a:cubicBezTo>
                  <a:cubicBezTo>
                    <a:pt x="57" y="231"/>
                    <a:pt x="57" y="231"/>
                    <a:pt x="57" y="232"/>
                  </a:cubicBezTo>
                  <a:cubicBezTo>
                    <a:pt x="56" y="235"/>
                    <a:pt x="55" y="238"/>
                    <a:pt x="53" y="240"/>
                  </a:cubicBezTo>
                  <a:cubicBezTo>
                    <a:pt x="53" y="240"/>
                    <a:pt x="53" y="240"/>
                    <a:pt x="53" y="240"/>
                  </a:cubicBezTo>
                  <a:cubicBezTo>
                    <a:pt x="52" y="240"/>
                    <a:pt x="51" y="239"/>
                    <a:pt x="50" y="239"/>
                  </a:cubicBezTo>
                  <a:cubicBezTo>
                    <a:pt x="49" y="238"/>
                    <a:pt x="49" y="238"/>
                    <a:pt x="49" y="238"/>
                  </a:cubicBezTo>
                  <a:cubicBezTo>
                    <a:pt x="41" y="234"/>
                    <a:pt x="34" y="230"/>
                    <a:pt x="25" y="228"/>
                  </a:cubicBezTo>
                  <a:cubicBezTo>
                    <a:pt x="25" y="228"/>
                    <a:pt x="25" y="228"/>
                    <a:pt x="25" y="228"/>
                  </a:cubicBezTo>
                  <a:cubicBezTo>
                    <a:pt x="25" y="228"/>
                    <a:pt x="25" y="228"/>
                    <a:pt x="25" y="228"/>
                  </a:cubicBezTo>
                  <a:cubicBezTo>
                    <a:pt x="25" y="227"/>
                    <a:pt x="26" y="227"/>
                    <a:pt x="26" y="226"/>
                  </a:cubicBezTo>
                  <a:cubicBezTo>
                    <a:pt x="26" y="225"/>
                    <a:pt x="27" y="225"/>
                    <a:pt x="27" y="224"/>
                  </a:cubicBezTo>
                  <a:cubicBezTo>
                    <a:pt x="28" y="223"/>
                    <a:pt x="28" y="222"/>
                    <a:pt x="28" y="222"/>
                  </a:cubicBezTo>
                  <a:cubicBezTo>
                    <a:pt x="28" y="222"/>
                    <a:pt x="28" y="222"/>
                    <a:pt x="27" y="223"/>
                  </a:cubicBezTo>
                  <a:cubicBezTo>
                    <a:pt x="27" y="223"/>
                    <a:pt x="26" y="223"/>
                    <a:pt x="25" y="224"/>
                  </a:cubicBezTo>
                  <a:cubicBezTo>
                    <a:pt x="22" y="225"/>
                    <a:pt x="22" y="226"/>
                    <a:pt x="20" y="226"/>
                  </a:cubicBezTo>
                  <a:cubicBezTo>
                    <a:pt x="19" y="226"/>
                    <a:pt x="19" y="226"/>
                    <a:pt x="18" y="226"/>
                  </a:cubicBezTo>
                  <a:cubicBezTo>
                    <a:pt x="18" y="225"/>
                    <a:pt x="18" y="225"/>
                    <a:pt x="17" y="225"/>
                  </a:cubicBezTo>
                  <a:cubicBezTo>
                    <a:pt x="17" y="226"/>
                    <a:pt x="16" y="227"/>
                    <a:pt x="16" y="229"/>
                  </a:cubicBezTo>
                  <a:cubicBezTo>
                    <a:pt x="15" y="230"/>
                    <a:pt x="15" y="230"/>
                    <a:pt x="15" y="230"/>
                  </a:cubicBezTo>
                  <a:cubicBezTo>
                    <a:pt x="15" y="232"/>
                    <a:pt x="15" y="232"/>
                    <a:pt x="14" y="233"/>
                  </a:cubicBezTo>
                  <a:cubicBezTo>
                    <a:pt x="14" y="234"/>
                    <a:pt x="14" y="234"/>
                    <a:pt x="13" y="235"/>
                  </a:cubicBezTo>
                  <a:cubicBezTo>
                    <a:pt x="13" y="235"/>
                    <a:pt x="13" y="235"/>
                    <a:pt x="13" y="236"/>
                  </a:cubicBezTo>
                  <a:moveTo>
                    <a:pt x="15" y="38"/>
                  </a:moveTo>
                  <a:cubicBezTo>
                    <a:pt x="18" y="38"/>
                    <a:pt x="22" y="38"/>
                    <a:pt x="23" y="37"/>
                  </a:cubicBezTo>
                  <a:cubicBezTo>
                    <a:pt x="23" y="26"/>
                    <a:pt x="23" y="26"/>
                    <a:pt x="23" y="26"/>
                  </a:cubicBezTo>
                  <a:cubicBezTo>
                    <a:pt x="22" y="25"/>
                    <a:pt x="19" y="25"/>
                    <a:pt x="17" y="25"/>
                  </a:cubicBezTo>
                  <a:cubicBezTo>
                    <a:pt x="16" y="25"/>
                    <a:pt x="16" y="25"/>
                    <a:pt x="16" y="25"/>
                  </a:cubicBezTo>
                  <a:cubicBezTo>
                    <a:pt x="15" y="25"/>
                    <a:pt x="14" y="25"/>
                    <a:pt x="13" y="25"/>
                  </a:cubicBezTo>
                  <a:cubicBezTo>
                    <a:pt x="11" y="27"/>
                    <a:pt x="11" y="30"/>
                    <a:pt x="11" y="30"/>
                  </a:cubicBezTo>
                  <a:cubicBezTo>
                    <a:pt x="11" y="33"/>
                    <a:pt x="11" y="33"/>
                    <a:pt x="11" y="33"/>
                  </a:cubicBezTo>
                  <a:cubicBezTo>
                    <a:pt x="11" y="33"/>
                    <a:pt x="12" y="38"/>
                    <a:pt x="15" y="38"/>
                  </a:cubicBezTo>
                  <a:close/>
                  <a:moveTo>
                    <a:pt x="44" y="34"/>
                  </a:moveTo>
                  <a:cubicBezTo>
                    <a:pt x="44" y="33"/>
                    <a:pt x="44" y="32"/>
                    <a:pt x="44" y="31"/>
                  </a:cubicBezTo>
                  <a:cubicBezTo>
                    <a:pt x="44" y="31"/>
                    <a:pt x="44" y="31"/>
                    <a:pt x="44" y="30"/>
                  </a:cubicBezTo>
                  <a:cubicBezTo>
                    <a:pt x="44" y="28"/>
                    <a:pt x="44" y="26"/>
                    <a:pt x="44" y="24"/>
                  </a:cubicBezTo>
                  <a:cubicBezTo>
                    <a:pt x="44" y="23"/>
                    <a:pt x="44" y="22"/>
                    <a:pt x="43" y="22"/>
                  </a:cubicBezTo>
                  <a:cubicBezTo>
                    <a:pt x="42" y="22"/>
                    <a:pt x="41" y="22"/>
                    <a:pt x="41" y="22"/>
                  </a:cubicBezTo>
                  <a:cubicBezTo>
                    <a:pt x="41" y="22"/>
                    <a:pt x="41" y="22"/>
                    <a:pt x="40" y="23"/>
                  </a:cubicBezTo>
                  <a:cubicBezTo>
                    <a:pt x="40" y="23"/>
                    <a:pt x="40" y="24"/>
                    <a:pt x="40" y="24"/>
                  </a:cubicBezTo>
                  <a:cubicBezTo>
                    <a:pt x="40" y="24"/>
                    <a:pt x="40" y="24"/>
                    <a:pt x="40" y="24"/>
                  </a:cubicBezTo>
                  <a:cubicBezTo>
                    <a:pt x="40" y="24"/>
                    <a:pt x="40" y="24"/>
                    <a:pt x="40" y="24"/>
                  </a:cubicBezTo>
                  <a:cubicBezTo>
                    <a:pt x="39" y="22"/>
                    <a:pt x="39" y="22"/>
                    <a:pt x="39" y="22"/>
                  </a:cubicBezTo>
                  <a:cubicBezTo>
                    <a:pt x="38" y="22"/>
                    <a:pt x="36" y="22"/>
                    <a:pt x="36" y="22"/>
                  </a:cubicBezTo>
                  <a:cubicBezTo>
                    <a:pt x="36" y="22"/>
                    <a:pt x="36" y="22"/>
                    <a:pt x="36" y="23"/>
                  </a:cubicBezTo>
                  <a:cubicBezTo>
                    <a:pt x="35" y="23"/>
                    <a:pt x="35" y="24"/>
                    <a:pt x="35" y="24"/>
                  </a:cubicBezTo>
                  <a:cubicBezTo>
                    <a:pt x="35" y="24"/>
                    <a:pt x="35" y="24"/>
                    <a:pt x="35" y="24"/>
                  </a:cubicBezTo>
                  <a:cubicBezTo>
                    <a:pt x="35" y="24"/>
                    <a:pt x="35" y="24"/>
                    <a:pt x="35" y="24"/>
                  </a:cubicBezTo>
                  <a:cubicBezTo>
                    <a:pt x="34" y="22"/>
                    <a:pt x="34" y="22"/>
                    <a:pt x="34" y="22"/>
                  </a:cubicBezTo>
                  <a:cubicBezTo>
                    <a:pt x="33" y="22"/>
                    <a:pt x="32" y="22"/>
                    <a:pt x="31" y="22"/>
                  </a:cubicBezTo>
                  <a:cubicBezTo>
                    <a:pt x="31" y="22"/>
                    <a:pt x="31" y="23"/>
                    <a:pt x="31" y="23"/>
                  </a:cubicBezTo>
                  <a:cubicBezTo>
                    <a:pt x="30" y="24"/>
                    <a:pt x="30" y="24"/>
                    <a:pt x="30" y="24"/>
                  </a:cubicBezTo>
                  <a:cubicBezTo>
                    <a:pt x="30" y="24"/>
                    <a:pt x="30" y="24"/>
                    <a:pt x="30" y="24"/>
                  </a:cubicBezTo>
                  <a:cubicBezTo>
                    <a:pt x="30" y="24"/>
                    <a:pt x="30" y="24"/>
                    <a:pt x="30" y="24"/>
                  </a:cubicBezTo>
                  <a:cubicBezTo>
                    <a:pt x="29" y="22"/>
                    <a:pt x="29" y="22"/>
                    <a:pt x="29" y="22"/>
                  </a:cubicBezTo>
                  <a:cubicBezTo>
                    <a:pt x="29" y="22"/>
                    <a:pt x="28" y="22"/>
                    <a:pt x="27" y="22"/>
                  </a:cubicBezTo>
                  <a:cubicBezTo>
                    <a:pt x="27" y="22"/>
                    <a:pt x="26" y="23"/>
                    <a:pt x="26" y="24"/>
                  </a:cubicBezTo>
                  <a:cubicBezTo>
                    <a:pt x="26" y="26"/>
                    <a:pt x="26" y="27"/>
                    <a:pt x="26" y="28"/>
                  </a:cubicBezTo>
                  <a:cubicBezTo>
                    <a:pt x="26" y="29"/>
                    <a:pt x="26" y="29"/>
                    <a:pt x="26" y="30"/>
                  </a:cubicBezTo>
                  <a:cubicBezTo>
                    <a:pt x="26" y="31"/>
                    <a:pt x="26" y="36"/>
                    <a:pt x="26" y="37"/>
                  </a:cubicBezTo>
                  <a:cubicBezTo>
                    <a:pt x="27" y="37"/>
                    <a:pt x="28" y="37"/>
                    <a:pt x="29" y="37"/>
                  </a:cubicBezTo>
                  <a:cubicBezTo>
                    <a:pt x="30" y="36"/>
                    <a:pt x="30" y="35"/>
                    <a:pt x="30" y="34"/>
                  </a:cubicBezTo>
                  <a:cubicBezTo>
                    <a:pt x="30" y="34"/>
                    <a:pt x="30" y="34"/>
                    <a:pt x="30" y="34"/>
                  </a:cubicBezTo>
                  <a:cubicBezTo>
                    <a:pt x="30" y="34"/>
                    <a:pt x="30" y="34"/>
                    <a:pt x="30" y="34"/>
                  </a:cubicBezTo>
                  <a:cubicBezTo>
                    <a:pt x="30" y="34"/>
                    <a:pt x="30" y="34"/>
                    <a:pt x="30" y="34"/>
                  </a:cubicBezTo>
                  <a:cubicBezTo>
                    <a:pt x="30" y="35"/>
                    <a:pt x="30" y="37"/>
                    <a:pt x="30" y="38"/>
                  </a:cubicBezTo>
                  <a:cubicBezTo>
                    <a:pt x="31" y="38"/>
                    <a:pt x="32" y="39"/>
                    <a:pt x="33" y="37"/>
                  </a:cubicBezTo>
                  <a:cubicBezTo>
                    <a:pt x="34" y="36"/>
                    <a:pt x="35" y="35"/>
                    <a:pt x="35" y="34"/>
                  </a:cubicBezTo>
                  <a:cubicBezTo>
                    <a:pt x="35" y="34"/>
                    <a:pt x="35" y="34"/>
                    <a:pt x="35" y="34"/>
                  </a:cubicBezTo>
                  <a:cubicBezTo>
                    <a:pt x="35" y="34"/>
                    <a:pt x="35" y="34"/>
                    <a:pt x="35" y="34"/>
                  </a:cubicBezTo>
                  <a:cubicBezTo>
                    <a:pt x="35" y="35"/>
                    <a:pt x="35" y="38"/>
                    <a:pt x="35" y="38"/>
                  </a:cubicBezTo>
                  <a:cubicBezTo>
                    <a:pt x="36" y="38"/>
                    <a:pt x="37" y="38"/>
                    <a:pt x="38" y="37"/>
                  </a:cubicBezTo>
                  <a:cubicBezTo>
                    <a:pt x="39" y="36"/>
                    <a:pt x="40" y="35"/>
                    <a:pt x="40" y="34"/>
                  </a:cubicBezTo>
                  <a:cubicBezTo>
                    <a:pt x="40" y="34"/>
                    <a:pt x="40" y="34"/>
                    <a:pt x="40" y="34"/>
                  </a:cubicBezTo>
                  <a:cubicBezTo>
                    <a:pt x="40" y="34"/>
                    <a:pt x="40" y="34"/>
                    <a:pt x="40" y="34"/>
                  </a:cubicBezTo>
                  <a:cubicBezTo>
                    <a:pt x="40" y="35"/>
                    <a:pt x="40" y="36"/>
                    <a:pt x="40" y="37"/>
                  </a:cubicBezTo>
                  <a:cubicBezTo>
                    <a:pt x="40" y="37"/>
                    <a:pt x="41" y="37"/>
                    <a:pt x="41" y="37"/>
                  </a:cubicBezTo>
                  <a:cubicBezTo>
                    <a:pt x="41" y="37"/>
                    <a:pt x="42" y="36"/>
                    <a:pt x="42" y="36"/>
                  </a:cubicBezTo>
                  <a:cubicBezTo>
                    <a:pt x="42" y="36"/>
                    <a:pt x="43" y="36"/>
                    <a:pt x="43" y="36"/>
                  </a:cubicBezTo>
                  <a:cubicBezTo>
                    <a:pt x="43" y="36"/>
                    <a:pt x="44" y="35"/>
                    <a:pt x="44" y="34"/>
                  </a:cubicBezTo>
                  <a:moveTo>
                    <a:pt x="50" y="36"/>
                  </a:moveTo>
                  <a:cubicBezTo>
                    <a:pt x="50" y="36"/>
                    <a:pt x="49" y="35"/>
                    <a:pt x="49" y="32"/>
                  </a:cubicBezTo>
                  <a:cubicBezTo>
                    <a:pt x="49" y="30"/>
                    <a:pt x="50" y="28"/>
                    <a:pt x="50" y="27"/>
                  </a:cubicBezTo>
                  <a:cubicBezTo>
                    <a:pt x="50" y="24"/>
                    <a:pt x="50" y="24"/>
                    <a:pt x="50" y="24"/>
                  </a:cubicBezTo>
                  <a:cubicBezTo>
                    <a:pt x="50" y="23"/>
                    <a:pt x="48" y="22"/>
                    <a:pt x="47" y="22"/>
                  </a:cubicBezTo>
                  <a:cubicBezTo>
                    <a:pt x="47" y="35"/>
                    <a:pt x="47" y="35"/>
                    <a:pt x="47" y="35"/>
                  </a:cubicBezTo>
                  <a:cubicBezTo>
                    <a:pt x="47" y="38"/>
                    <a:pt x="44" y="40"/>
                    <a:pt x="41" y="41"/>
                  </a:cubicBezTo>
                  <a:cubicBezTo>
                    <a:pt x="35" y="42"/>
                    <a:pt x="30" y="42"/>
                    <a:pt x="28" y="42"/>
                  </a:cubicBezTo>
                  <a:cubicBezTo>
                    <a:pt x="29" y="42"/>
                    <a:pt x="29" y="43"/>
                    <a:pt x="29" y="45"/>
                  </a:cubicBezTo>
                  <a:cubicBezTo>
                    <a:pt x="29" y="46"/>
                    <a:pt x="31" y="47"/>
                    <a:pt x="31" y="47"/>
                  </a:cubicBezTo>
                  <a:cubicBezTo>
                    <a:pt x="46" y="47"/>
                    <a:pt x="46" y="47"/>
                    <a:pt x="46" y="47"/>
                  </a:cubicBezTo>
                  <a:cubicBezTo>
                    <a:pt x="50" y="40"/>
                    <a:pt x="50" y="40"/>
                    <a:pt x="50" y="40"/>
                  </a:cubicBezTo>
                  <a:lnTo>
                    <a:pt x="50" y="36"/>
                  </a:lnTo>
                  <a:close/>
                  <a:moveTo>
                    <a:pt x="31" y="56"/>
                  </a:moveTo>
                  <a:cubicBezTo>
                    <a:pt x="46" y="56"/>
                    <a:pt x="46" y="56"/>
                    <a:pt x="46" y="56"/>
                  </a:cubicBezTo>
                  <a:cubicBezTo>
                    <a:pt x="46" y="55"/>
                    <a:pt x="47" y="53"/>
                    <a:pt x="47" y="53"/>
                  </a:cubicBezTo>
                  <a:cubicBezTo>
                    <a:pt x="47" y="50"/>
                    <a:pt x="47" y="50"/>
                    <a:pt x="47" y="50"/>
                  </a:cubicBezTo>
                  <a:cubicBezTo>
                    <a:pt x="31" y="50"/>
                    <a:pt x="31" y="50"/>
                    <a:pt x="31" y="50"/>
                  </a:cubicBezTo>
                  <a:cubicBezTo>
                    <a:pt x="30" y="53"/>
                    <a:pt x="30" y="53"/>
                    <a:pt x="30" y="53"/>
                  </a:cubicBezTo>
                  <a:lnTo>
                    <a:pt x="31" y="56"/>
                  </a:lnTo>
                  <a:close/>
                  <a:moveTo>
                    <a:pt x="46" y="59"/>
                  </a:moveTo>
                  <a:cubicBezTo>
                    <a:pt x="31" y="59"/>
                    <a:pt x="31" y="59"/>
                    <a:pt x="31" y="59"/>
                  </a:cubicBezTo>
                  <a:cubicBezTo>
                    <a:pt x="31" y="79"/>
                    <a:pt x="31" y="79"/>
                    <a:pt x="31" y="79"/>
                  </a:cubicBezTo>
                  <a:cubicBezTo>
                    <a:pt x="44" y="79"/>
                    <a:pt x="44" y="79"/>
                    <a:pt x="44" y="79"/>
                  </a:cubicBezTo>
                  <a:cubicBezTo>
                    <a:pt x="48" y="76"/>
                    <a:pt x="48" y="76"/>
                    <a:pt x="48" y="76"/>
                  </a:cubicBezTo>
                  <a:lnTo>
                    <a:pt x="46" y="59"/>
                  </a:lnTo>
                  <a:close/>
                  <a:moveTo>
                    <a:pt x="53" y="84"/>
                  </a:moveTo>
                  <a:cubicBezTo>
                    <a:pt x="53" y="84"/>
                    <a:pt x="51" y="82"/>
                    <a:pt x="51" y="82"/>
                  </a:cubicBezTo>
                  <a:cubicBezTo>
                    <a:pt x="50" y="82"/>
                    <a:pt x="50" y="80"/>
                    <a:pt x="50" y="79"/>
                  </a:cubicBezTo>
                  <a:cubicBezTo>
                    <a:pt x="46" y="83"/>
                    <a:pt x="46" y="83"/>
                    <a:pt x="46" y="83"/>
                  </a:cubicBezTo>
                  <a:cubicBezTo>
                    <a:pt x="45" y="83"/>
                    <a:pt x="45" y="83"/>
                    <a:pt x="45" y="83"/>
                  </a:cubicBezTo>
                  <a:cubicBezTo>
                    <a:pt x="30" y="83"/>
                    <a:pt x="30" y="83"/>
                    <a:pt x="30" y="83"/>
                  </a:cubicBezTo>
                  <a:cubicBezTo>
                    <a:pt x="30" y="84"/>
                    <a:pt x="30" y="90"/>
                    <a:pt x="30" y="93"/>
                  </a:cubicBezTo>
                  <a:cubicBezTo>
                    <a:pt x="33" y="96"/>
                    <a:pt x="37" y="99"/>
                    <a:pt x="38" y="99"/>
                  </a:cubicBezTo>
                  <a:cubicBezTo>
                    <a:pt x="48" y="87"/>
                    <a:pt x="48" y="87"/>
                    <a:pt x="48" y="87"/>
                  </a:cubicBezTo>
                  <a:cubicBezTo>
                    <a:pt x="48" y="87"/>
                    <a:pt x="48" y="87"/>
                    <a:pt x="48" y="87"/>
                  </a:cubicBezTo>
                  <a:lnTo>
                    <a:pt x="53" y="84"/>
                  </a:lnTo>
                  <a:close/>
                  <a:moveTo>
                    <a:pt x="50" y="89"/>
                  </a:moveTo>
                  <a:cubicBezTo>
                    <a:pt x="41" y="101"/>
                    <a:pt x="41" y="101"/>
                    <a:pt x="41" y="101"/>
                  </a:cubicBezTo>
                  <a:cubicBezTo>
                    <a:pt x="56" y="107"/>
                    <a:pt x="56" y="107"/>
                    <a:pt x="56" y="107"/>
                  </a:cubicBezTo>
                  <a:cubicBezTo>
                    <a:pt x="64" y="103"/>
                    <a:pt x="74" y="96"/>
                    <a:pt x="76" y="94"/>
                  </a:cubicBezTo>
                  <a:cubicBezTo>
                    <a:pt x="56" y="87"/>
                    <a:pt x="56" y="87"/>
                    <a:pt x="56" y="87"/>
                  </a:cubicBezTo>
                  <a:lnTo>
                    <a:pt x="50" y="89"/>
                  </a:lnTo>
                  <a:close/>
                  <a:moveTo>
                    <a:pt x="58" y="28"/>
                  </a:moveTo>
                  <a:cubicBezTo>
                    <a:pt x="58" y="26"/>
                    <a:pt x="58" y="16"/>
                    <a:pt x="58" y="15"/>
                  </a:cubicBezTo>
                  <a:cubicBezTo>
                    <a:pt x="58" y="15"/>
                    <a:pt x="58" y="15"/>
                    <a:pt x="58" y="15"/>
                  </a:cubicBezTo>
                  <a:cubicBezTo>
                    <a:pt x="58" y="15"/>
                    <a:pt x="59" y="15"/>
                    <a:pt x="59" y="14"/>
                  </a:cubicBezTo>
                  <a:cubicBezTo>
                    <a:pt x="59" y="14"/>
                    <a:pt x="59" y="13"/>
                    <a:pt x="59" y="12"/>
                  </a:cubicBezTo>
                  <a:cubicBezTo>
                    <a:pt x="52" y="12"/>
                    <a:pt x="52" y="12"/>
                    <a:pt x="52" y="12"/>
                  </a:cubicBezTo>
                  <a:cubicBezTo>
                    <a:pt x="52" y="13"/>
                    <a:pt x="52" y="13"/>
                    <a:pt x="52" y="14"/>
                  </a:cubicBezTo>
                  <a:cubicBezTo>
                    <a:pt x="52" y="14"/>
                    <a:pt x="53" y="15"/>
                    <a:pt x="53" y="15"/>
                  </a:cubicBezTo>
                  <a:cubicBezTo>
                    <a:pt x="53" y="15"/>
                    <a:pt x="53" y="15"/>
                    <a:pt x="53" y="15"/>
                  </a:cubicBezTo>
                  <a:cubicBezTo>
                    <a:pt x="53" y="28"/>
                    <a:pt x="53" y="28"/>
                    <a:pt x="53" y="28"/>
                  </a:cubicBezTo>
                  <a:cubicBezTo>
                    <a:pt x="53" y="28"/>
                    <a:pt x="53" y="28"/>
                    <a:pt x="53" y="28"/>
                  </a:cubicBezTo>
                  <a:cubicBezTo>
                    <a:pt x="53" y="28"/>
                    <a:pt x="52" y="29"/>
                    <a:pt x="52" y="32"/>
                  </a:cubicBezTo>
                  <a:cubicBezTo>
                    <a:pt x="52" y="34"/>
                    <a:pt x="53" y="36"/>
                    <a:pt x="53" y="36"/>
                  </a:cubicBezTo>
                  <a:cubicBezTo>
                    <a:pt x="53" y="36"/>
                    <a:pt x="53" y="36"/>
                    <a:pt x="53" y="36"/>
                  </a:cubicBezTo>
                  <a:cubicBezTo>
                    <a:pt x="53" y="46"/>
                    <a:pt x="53" y="46"/>
                    <a:pt x="53" y="46"/>
                  </a:cubicBezTo>
                  <a:cubicBezTo>
                    <a:pt x="53" y="46"/>
                    <a:pt x="53" y="46"/>
                    <a:pt x="53" y="46"/>
                  </a:cubicBezTo>
                  <a:cubicBezTo>
                    <a:pt x="53" y="47"/>
                    <a:pt x="52" y="47"/>
                    <a:pt x="52" y="48"/>
                  </a:cubicBezTo>
                  <a:cubicBezTo>
                    <a:pt x="52" y="49"/>
                    <a:pt x="52" y="49"/>
                    <a:pt x="52" y="49"/>
                  </a:cubicBezTo>
                  <a:cubicBezTo>
                    <a:pt x="59" y="49"/>
                    <a:pt x="59" y="49"/>
                    <a:pt x="59" y="49"/>
                  </a:cubicBezTo>
                  <a:cubicBezTo>
                    <a:pt x="59" y="49"/>
                    <a:pt x="59" y="48"/>
                    <a:pt x="59" y="47"/>
                  </a:cubicBezTo>
                  <a:cubicBezTo>
                    <a:pt x="59" y="47"/>
                    <a:pt x="59" y="46"/>
                    <a:pt x="58" y="46"/>
                  </a:cubicBezTo>
                  <a:cubicBezTo>
                    <a:pt x="58" y="46"/>
                    <a:pt x="58" y="46"/>
                    <a:pt x="58" y="46"/>
                  </a:cubicBezTo>
                  <a:cubicBezTo>
                    <a:pt x="58" y="36"/>
                    <a:pt x="58" y="36"/>
                    <a:pt x="58" y="36"/>
                  </a:cubicBezTo>
                  <a:cubicBezTo>
                    <a:pt x="58" y="36"/>
                    <a:pt x="58" y="36"/>
                    <a:pt x="58" y="36"/>
                  </a:cubicBezTo>
                  <a:cubicBezTo>
                    <a:pt x="58" y="36"/>
                    <a:pt x="59" y="35"/>
                    <a:pt x="59" y="35"/>
                  </a:cubicBezTo>
                  <a:cubicBezTo>
                    <a:pt x="59" y="34"/>
                    <a:pt x="60" y="33"/>
                    <a:pt x="60" y="32"/>
                  </a:cubicBezTo>
                  <a:cubicBezTo>
                    <a:pt x="60" y="30"/>
                    <a:pt x="59" y="29"/>
                    <a:pt x="58" y="28"/>
                  </a:cubicBezTo>
                  <a:cubicBezTo>
                    <a:pt x="58" y="28"/>
                    <a:pt x="58" y="28"/>
                    <a:pt x="58" y="28"/>
                  </a:cubicBezTo>
                  <a:cubicBezTo>
                    <a:pt x="58" y="28"/>
                    <a:pt x="58" y="28"/>
                    <a:pt x="58" y="28"/>
                  </a:cubicBezTo>
                  <a:moveTo>
                    <a:pt x="74" y="38"/>
                  </a:moveTo>
                  <a:cubicBezTo>
                    <a:pt x="85" y="26"/>
                    <a:pt x="85" y="26"/>
                    <a:pt x="85" y="26"/>
                  </a:cubicBezTo>
                  <a:cubicBezTo>
                    <a:pt x="83" y="26"/>
                    <a:pt x="82" y="26"/>
                    <a:pt x="80" y="26"/>
                  </a:cubicBezTo>
                  <a:cubicBezTo>
                    <a:pt x="77" y="26"/>
                    <a:pt x="73" y="26"/>
                    <a:pt x="69" y="26"/>
                  </a:cubicBezTo>
                  <a:cubicBezTo>
                    <a:pt x="68" y="26"/>
                    <a:pt x="66" y="25"/>
                    <a:pt x="65" y="25"/>
                  </a:cubicBezTo>
                  <a:cubicBezTo>
                    <a:pt x="64" y="24"/>
                    <a:pt x="62" y="23"/>
                    <a:pt x="62" y="23"/>
                  </a:cubicBezTo>
                  <a:cubicBezTo>
                    <a:pt x="62" y="24"/>
                    <a:pt x="61" y="26"/>
                    <a:pt x="61" y="27"/>
                  </a:cubicBezTo>
                  <a:cubicBezTo>
                    <a:pt x="61" y="27"/>
                    <a:pt x="63" y="29"/>
                    <a:pt x="63" y="32"/>
                  </a:cubicBezTo>
                  <a:cubicBezTo>
                    <a:pt x="63" y="32"/>
                    <a:pt x="63" y="32"/>
                    <a:pt x="63" y="32"/>
                  </a:cubicBezTo>
                  <a:cubicBezTo>
                    <a:pt x="63" y="33"/>
                    <a:pt x="63" y="35"/>
                    <a:pt x="61" y="37"/>
                  </a:cubicBezTo>
                  <a:cubicBezTo>
                    <a:pt x="62" y="39"/>
                    <a:pt x="62" y="40"/>
                    <a:pt x="63" y="41"/>
                  </a:cubicBezTo>
                  <a:cubicBezTo>
                    <a:pt x="63" y="40"/>
                    <a:pt x="66" y="38"/>
                    <a:pt x="69" y="38"/>
                  </a:cubicBezTo>
                  <a:cubicBezTo>
                    <a:pt x="69" y="38"/>
                    <a:pt x="71" y="38"/>
                    <a:pt x="74" y="38"/>
                  </a:cubicBezTo>
                  <a:moveTo>
                    <a:pt x="125" y="38"/>
                  </a:moveTo>
                  <a:cubicBezTo>
                    <a:pt x="140" y="19"/>
                    <a:pt x="140" y="19"/>
                    <a:pt x="140" y="19"/>
                  </a:cubicBezTo>
                  <a:cubicBezTo>
                    <a:pt x="139" y="19"/>
                    <a:pt x="138" y="19"/>
                    <a:pt x="136" y="20"/>
                  </a:cubicBezTo>
                  <a:cubicBezTo>
                    <a:pt x="135" y="21"/>
                    <a:pt x="134" y="23"/>
                    <a:pt x="134" y="24"/>
                  </a:cubicBezTo>
                  <a:cubicBezTo>
                    <a:pt x="134" y="24"/>
                    <a:pt x="134" y="24"/>
                    <a:pt x="134" y="24"/>
                  </a:cubicBezTo>
                  <a:cubicBezTo>
                    <a:pt x="134" y="24"/>
                    <a:pt x="134" y="24"/>
                    <a:pt x="134" y="24"/>
                  </a:cubicBezTo>
                  <a:cubicBezTo>
                    <a:pt x="134" y="23"/>
                    <a:pt x="133" y="22"/>
                    <a:pt x="132" y="22"/>
                  </a:cubicBezTo>
                  <a:cubicBezTo>
                    <a:pt x="131" y="22"/>
                    <a:pt x="129" y="22"/>
                    <a:pt x="128" y="23"/>
                  </a:cubicBezTo>
                  <a:cubicBezTo>
                    <a:pt x="130" y="26"/>
                    <a:pt x="130" y="27"/>
                    <a:pt x="129" y="28"/>
                  </a:cubicBezTo>
                  <a:cubicBezTo>
                    <a:pt x="128" y="29"/>
                    <a:pt x="127" y="29"/>
                    <a:pt x="126" y="29"/>
                  </a:cubicBezTo>
                  <a:cubicBezTo>
                    <a:pt x="124" y="28"/>
                    <a:pt x="124" y="26"/>
                    <a:pt x="124" y="25"/>
                  </a:cubicBezTo>
                  <a:cubicBezTo>
                    <a:pt x="124" y="26"/>
                    <a:pt x="123" y="26"/>
                    <a:pt x="121" y="26"/>
                  </a:cubicBezTo>
                  <a:cubicBezTo>
                    <a:pt x="121" y="26"/>
                    <a:pt x="120" y="26"/>
                    <a:pt x="119" y="25"/>
                  </a:cubicBezTo>
                  <a:cubicBezTo>
                    <a:pt x="119" y="24"/>
                    <a:pt x="119" y="24"/>
                    <a:pt x="119" y="23"/>
                  </a:cubicBezTo>
                  <a:cubicBezTo>
                    <a:pt x="120" y="21"/>
                    <a:pt x="122" y="21"/>
                    <a:pt x="124" y="21"/>
                  </a:cubicBezTo>
                  <a:cubicBezTo>
                    <a:pt x="124" y="20"/>
                    <a:pt x="124" y="18"/>
                    <a:pt x="122" y="17"/>
                  </a:cubicBezTo>
                  <a:cubicBezTo>
                    <a:pt x="121" y="16"/>
                    <a:pt x="118" y="17"/>
                    <a:pt x="118" y="17"/>
                  </a:cubicBezTo>
                  <a:cubicBezTo>
                    <a:pt x="118" y="17"/>
                    <a:pt x="118" y="17"/>
                    <a:pt x="118" y="17"/>
                  </a:cubicBezTo>
                  <a:cubicBezTo>
                    <a:pt x="118" y="17"/>
                    <a:pt x="118" y="16"/>
                    <a:pt x="118" y="16"/>
                  </a:cubicBezTo>
                  <a:cubicBezTo>
                    <a:pt x="118" y="16"/>
                    <a:pt x="120" y="15"/>
                    <a:pt x="120" y="13"/>
                  </a:cubicBezTo>
                  <a:cubicBezTo>
                    <a:pt x="120" y="12"/>
                    <a:pt x="120" y="10"/>
                    <a:pt x="118" y="8"/>
                  </a:cubicBezTo>
                  <a:cubicBezTo>
                    <a:pt x="118" y="8"/>
                    <a:pt x="118" y="8"/>
                    <a:pt x="118" y="8"/>
                  </a:cubicBezTo>
                  <a:cubicBezTo>
                    <a:pt x="116" y="8"/>
                    <a:pt x="114" y="9"/>
                    <a:pt x="113" y="10"/>
                  </a:cubicBezTo>
                  <a:cubicBezTo>
                    <a:pt x="112" y="12"/>
                    <a:pt x="112" y="14"/>
                    <a:pt x="112" y="14"/>
                  </a:cubicBezTo>
                  <a:cubicBezTo>
                    <a:pt x="113" y="14"/>
                    <a:pt x="112" y="14"/>
                    <a:pt x="112" y="14"/>
                  </a:cubicBezTo>
                  <a:cubicBezTo>
                    <a:pt x="112" y="14"/>
                    <a:pt x="112" y="14"/>
                    <a:pt x="112" y="14"/>
                  </a:cubicBezTo>
                  <a:cubicBezTo>
                    <a:pt x="112" y="14"/>
                    <a:pt x="111" y="11"/>
                    <a:pt x="109" y="11"/>
                  </a:cubicBezTo>
                  <a:cubicBezTo>
                    <a:pt x="107" y="10"/>
                    <a:pt x="105" y="12"/>
                    <a:pt x="105" y="12"/>
                  </a:cubicBezTo>
                  <a:cubicBezTo>
                    <a:pt x="107" y="14"/>
                    <a:pt x="107" y="16"/>
                    <a:pt x="107" y="17"/>
                  </a:cubicBezTo>
                  <a:cubicBezTo>
                    <a:pt x="106" y="18"/>
                    <a:pt x="106" y="19"/>
                    <a:pt x="105" y="19"/>
                  </a:cubicBezTo>
                  <a:cubicBezTo>
                    <a:pt x="104" y="19"/>
                    <a:pt x="103" y="18"/>
                    <a:pt x="103" y="18"/>
                  </a:cubicBezTo>
                  <a:cubicBezTo>
                    <a:pt x="102" y="17"/>
                    <a:pt x="102" y="16"/>
                    <a:pt x="102" y="16"/>
                  </a:cubicBezTo>
                  <a:cubicBezTo>
                    <a:pt x="101" y="16"/>
                    <a:pt x="99" y="17"/>
                    <a:pt x="98" y="16"/>
                  </a:cubicBezTo>
                  <a:cubicBezTo>
                    <a:pt x="97" y="15"/>
                    <a:pt x="96" y="15"/>
                    <a:pt x="96" y="14"/>
                  </a:cubicBezTo>
                  <a:cubicBezTo>
                    <a:pt x="97" y="13"/>
                    <a:pt x="97" y="11"/>
                    <a:pt x="101" y="11"/>
                  </a:cubicBezTo>
                  <a:cubicBezTo>
                    <a:pt x="101" y="10"/>
                    <a:pt x="100" y="8"/>
                    <a:pt x="99" y="7"/>
                  </a:cubicBezTo>
                  <a:cubicBezTo>
                    <a:pt x="98" y="7"/>
                    <a:pt x="97" y="7"/>
                    <a:pt x="96" y="7"/>
                  </a:cubicBezTo>
                  <a:cubicBezTo>
                    <a:pt x="96" y="7"/>
                    <a:pt x="96" y="7"/>
                    <a:pt x="96" y="7"/>
                  </a:cubicBezTo>
                  <a:cubicBezTo>
                    <a:pt x="96" y="7"/>
                    <a:pt x="96" y="7"/>
                    <a:pt x="96" y="7"/>
                  </a:cubicBezTo>
                  <a:cubicBezTo>
                    <a:pt x="96" y="7"/>
                    <a:pt x="98" y="5"/>
                    <a:pt x="98" y="3"/>
                  </a:cubicBezTo>
                  <a:cubicBezTo>
                    <a:pt x="97" y="1"/>
                    <a:pt x="96" y="0"/>
                    <a:pt x="96" y="0"/>
                  </a:cubicBezTo>
                  <a:cubicBezTo>
                    <a:pt x="92" y="23"/>
                    <a:pt x="92" y="23"/>
                    <a:pt x="92" y="23"/>
                  </a:cubicBezTo>
                  <a:cubicBezTo>
                    <a:pt x="102" y="28"/>
                    <a:pt x="102" y="28"/>
                    <a:pt x="102" y="28"/>
                  </a:cubicBezTo>
                  <a:cubicBezTo>
                    <a:pt x="103" y="27"/>
                    <a:pt x="105" y="26"/>
                    <a:pt x="106" y="26"/>
                  </a:cubicBezTo>
                  <a:cubicBezTo>
                    <a:pt x="108" y="24"/>
                    <a:pt x="111" y="25"/>
                    <a:pt x="114" y="26"/>
                  </a:cubicBezTo>
                  <a:cubicBezTo>
                    <a:pt x="118" y="28"/>
                    <a:pt x="119" y="30"/>
                    <a:pt x="119" y="31"/>
                  </a:cubicBezTo>
                  <a:cubicBezTo>
                    <a:pt x="119" y="32"/>
                    <a:pt x="118" y="34"/>
                    <a:pt x="118" y="35"/>
                  </a:cubicBezTo>
                  <a:lnTo>
                    <a:pt x="125" y="38"/>
                  </a:lnTo>
                  <a:close/>
                  <a:moveTo>
                    <a:pt x="180" y="35"/>
                  </a:moveTo>
                  <a:cubicBezTo>
                    <a:pt x="189" y="31"/>
                    <a:pt x="189" y="31"/>
                    <a:pt x="189" y="31"/>
                  </a:cubicBezTo>
                  <a:cubicBezTo>
                    <a:pt x="180" y="27"/>
                    <a:pt x="180" y="27"/>
                    <a:pt x="180" y="27"/>
                  </a:cubicBezTo>
                  <a:cubicBezTo>
                    <a:pt x="175" y="27"/>
                    <a:pt x="166" y="27"/>
                    <a:pt x="154" y="26"/>
                  </a:cubicBezTo>
                  <a:cubicBezTo>
                    <a:pt x="149" y="26"/>
                    <a:pt x="144" y="26"/>
                    <a:pt x="139" y="26"/>
                  </a:cubicBezTo>
                  <a:cubicBezTo>
                    <a:pt x="131" y="36"/>
                    <a:pt x="131" y="36"/>
                    <a:pt x="131" y="36"/>
                  </a:cubicBezTo>
                  <a:cubicBezTo>
                    <a:pt x="144" y="36"/>
                    <a:pt x="144" y="36"/>
                    <a:pt x="144" y="36"/>
                  </a:cubicBezTo>
                  <a:cubicBezTo>
                    <a:pt x="160" y="35"/>
                    <a:pt x="174" y="35"/>
                    <a:pt x="180" y="35"/>
                  </a:cubicBezTo>
                  <a:moveTo>
                    <a:pt x="168" y="86"/>
                  </a:moveTo>
                  <a:cubicBezTo>
                    <a:pt x="168" y="86"/>
                    <a:pt x="168" y="86"/>
                    <a:pt x="168" y="86"/>
                  </a:cubicBezTo>
                  <a:cubicBezTo>
                    <a:pt x="168" y="86"/>
                    <a:pt x="168" y="86"/>
                    <a:pt x="168" y="86"/>
                  </a:cubicBezTo>
                  <a:cubicBezTo>
                    <a:pt x="167" y="85"/>
                    <a:pt x="166" y="85"/>
                    <a:pt x="166" y="85"/>
                  </a:cubicBezTo>
                  <a:cubicBezTo>
                    <a:pt x="159" y="82"/>
                    <a:pt x="154" y="79"/>
                    <a:pt x="151" y="74"/>
                  </a:cubicBezTo>
                  <a:cubicBezTo>
                    <a:pt x="151" y="74"/>
                    <a:pt x="151" y="74"/>
                    <a:pt x="151" y="74"/>
                  </a:cubicBezTo>
                  <a:cubicBezTo>
                    <a:pt x="148" y="69"/>
                    <a:pt x="149" y="58"/>
                    <a:pt x="157" y="54"/>
                  </a:cubicBezTo>
                  <a:cubicBezTo>
                    <a:pt x="157" y="53"/>
                    <a:pt x="157" y="53"/>
                    <a:pt x="157" y="54"/>
                  </a:cubicBezTo>
                  <a:cubicBezTo>
                    <a:pt x="158" y="55"/>
                    <a:pt x="159" y="57"/>
                    <a:pt x="159" y="57"/>
                  </a:cubicBezTo>
                  <a:cubicBezTo>
                    <a:pt x="160" y="57"/>
                    <a:pt x="161" y="57"/>
                    <a:pt x="163" y="57"/>
                  </a:cubicBezTo>
                  <a:cubicBezTo>
                    <a:pt x="164" y="57"/>
                    <a:pt x="165" y="57"/>
                    <a:pt x="166" y="57"/>
                  </a:cubicBezTo>
                  <a:cubicBezTo>
                    <a:pt x="166" y="55"/>
                    <a:pt x="166" y="53"/>
                    <a:pt x="165" y="51"/>
                  </a:cubicBezTo>
                  <a:cubicBezTo>
                    <a:pt x="165" y="51"/>
                    <a:pt x="165" y="51"/>
                    <a:pt x="165" y="51"/>
                  </a:cubicBezTo>
                  <a:cubicBezTo>
                    <a:pt x="165" y="51"/>
                    <a:pt x="165" y="51"/>
                    <a:pt x="166" y="51"/>
                  </a:cubicBezTo>
                  <a:cubicBezTo>
                    <a:pt x="168" y="53"/>
                    <a:pt x="169" y="54"/>
                    <a:pt x="169" y="57"/>
                  </a:cubicBezTo>
                  <a:cubicBezTo>
                    <a:pt x="171" y="57"/>
                    <a:pt x="175" y="57"/>
                    <a:pt x="176" y="57"/>
                  </a:cubicBezTo>
                  <a:cubicBezTo>
                    <a:pt x="176" y="55"/>
                    <a:pt x="176" y="54"/>
                    <a:pt x="175" y="53"/>
                  </a:cubicBezTo>
                  <a:cubicBezTo>
                    <a:pt x="175" y="53"/>
                    <a:pt x="175" y="53"/>
                    <a:pt x="175" y="53"/>
                  </a:cubicBezTo>
                  <a:cubicBezTo>
                    <a:pt x="175" y="53"/>
                    <a:pt x="175" y="53"/>
                    <a:pt x="175" y="53"/>
                  </a:cubicBezTo>
                  <a:cubicBezTo>
                    <a:pt x="183" y="56"/>
                    <a:pt x="185" y="63"/>
                    <a:pt x="185" y="67"/>
                  </a:cubicBezTo>
                  <a:cubicBezTo>
                    <a:pt x="185" y="73"/>
                    <a:pt x="182" y="78"/>
                    <a:pt x="177" y="81"/>
                  </a:cubicBezTo>
                  <a:cubicBezTo>
                    <a:pt x="174" y="83"/>
                    <a:pt x="171" y="85"/>
                    <a:pt x="168" y="86"/>
                  </a:cubicBezTo>
                  <a:moveTo>
                    <a:pt x="91" y="42"/>
                  </a:moveTo>
                  <a:cubicBezTo>
                    <a:pt x="90" y="43"/>
                    <a:pt x="87" y="43"/>
                    <a:pt x="85" y="43"/>
                  </a:cubicBezTo>
                  <a:cubicBezTo>
                    <a:pt x="85" y="43"/>
                    <a:pt x="85" y="43"/>
                    <a:pt x="84" y="43"/>
                  </a:cubicBezTo>
                  <a:cubicBezTo>
                    <a:pt x="84" y="43"/>
                    <a:pt x="84" y="40"/>
                    <a:pt x="84" y="39"/>
                  </a:cubicBezTo>
                  <a:cubicBezTo>
                    <a:pt x="84" y="39"/>
                    <a:pt x="85" y="39"/>
                    <a:pt x="86" y="39"/>
                  </a:cubicBezTo>
                  <a:cubicBezTo>
                    <a:pt x="87" y="39"/>
                    <a:pt x="90" y="40"/>
                    <a:pt x="91" y="42"/>
                  </a:cubicBezTo>
                  <a:cubicBezTo>
                    <a:pt x="91" y="42"/>
                    <a:pt x="91" y="42"/>
                    <a:pt x="91" y="42"/>
                  </a:cubicBezTo>
                  <a:moveTo>
                    <a:pt x="194" y="117"/>
                  </a:moveTo>
                  <a:cubicBezTo>
                    <a:pt x="194" y="117"/>
                    <a:pt x="194" y="117"/>
                    <a:pt x="195" y="117"/>
                  </a:cubicBezTo>
                  <a:cubicBezTo>
                    <a:pt x="195" y="117"/>
                    <a:pt x="195" y="117"/>
                    <a:pt x="195" y="117"/>
                  </a:cubicBezTo>
                  <a:cubicBezTo>
                    <a:pt x="197" y="117"/>
                    <a:pt x="199" y="117"/>
                    <a:pt x="200" y="116"/>
                  </a:cubicBezTo>
                  <a:cubicBezTo>
                    <a:pt x="200" y="116"/>
                    <a:pt x="199" y="110"/>
                    <a:pt x="198" y="108"/>
                  </a:cubicBezTo>
                  <a:cubicBezTo>
                    <a:pt x="196" y="108"/>
                    <a:pt x="193" y="108"/>
                    <a:pt x="191" y="105"/>
                  </a:cubicBezTo>
                  <a:cubicBezTo>
                    <a:pt x="191" y="104"/>
                    <a:pt x="190" y="104"/>
                    <a:pt x="190" y="103"/>
                  </a:cubicBezTo>
                  <a:cubicBezTo>
                    <a:pt x="186" y="98"/>
                    <a:pt x="181" y="93"/>
                    <a:pt x="174" y="89"/>
                  </a:cubicBezTo>
                  <a:cubicBezTo>
                    <a:pt x="174" y="89"/>
                    <a:pt x="174" y="89"/>
                    <a:pt x="174" y="89"/>
                  </a:cubicBezTo>
                  <a:cubicBezTo>
                    <a:pt x="174" y="89"/>
                    <a:pt x="174" y="89"/>
                    <a:pt x="174" y="89"/>
                  </a:cubicBezTo>
                  <a:cubicBezTo>
                    <a:pt x="184" y="84"/>
                    <a:pt x="187" y="79"/>
                    <a:pt x="189" y="77"/>
                  </a:cubicBezTo>
                  <a:cubicBezTo>
                    <a:pt x="190" y="74"/>
                    <a:pt x="192" y="67"/>
                    <a:pt x="190" y="61"/>
                  </a:cubicBezTo>
                  <a:cubicBezTo>
                    <a:pt x="189" y="55"/>
                    <a:pt x="186" y="51"/>
                    <a:pt x="180" y="48"/>
                  </a:cubicBezTo>
                  <a:cubicBezTo>
                    <a:pt x="170" y="43"/>
                    <a:pt x="160" y="45"/>
                    <a:pt x="155" y="47"/>
                  </a:cubicBezTo>
                  <a:cubicBezTo>
                    <a:pt x="146" y="52"/>
                    <a:pt x="141" y="61"/>
                    <a:pt x="143" y="71"/>
                  </a:cubicBezTo>
                  <a:cubicBezTo>
                    <a:pt x="145" y="82"/>
                    <a:pt x="152" y="85"/>
                    <a:pt x="160" y="89"/>
                  </a:cubicBezTo>
                  <a:cubicBezTo>
                    <a:pt x="160" y="89"/>
                    <a:pt x="160" y="89"/>
                    <a:pt x="160" y="89"/>
                  </a:cubicBezTo>
                  <a:cubicBezTo>
                    <a:pt x="160" y="89"/>
                    <a:pt x="160" y="89"/>
                    <a:pt x="160" y="89"/>
                  </a:cubicBezTo>
                  <a:cubicBezTo>
                    <a:pt x="153" y="93"/>
                    <a:pt x="149" y="97"/>
                    <a:pt x="149" y="105"/>
                  </a:cubicBezTo>
                  <a:cubicBezTo>
                    <a:pt x="149" y="106"/>
                    <a:pt x="149" y="108"/>
                    <a:pt x="150" y="110"/>
                  </a:cubicBezTo>
                  <a:cubicBezTo>
                    <a:pt x="151" y="113"/>
                    <a:pt x="152" y="117"/>
                    <a:pt x="151" y="123"/>
                  </a:cubicBezTo>
                  <a:cubicBezTo>
                    <a:pt x="151" y="123"/>
                    <a:pt x="156" y="121"/>
                    <a:pt x="156" y="120"/>
                  </a:cubicBezTo>
                  <a:cubicBezTo>
                    <a:pt x="158" y="116"/>
                    <a:pt x="158" y="109"/>
                    <a:pt x="158" y="109"/>
                  </a:cubicBezTo>
                  <a:cubicBezTo>
                    <a:pt x="158" y="109"/>
                    <a:pt x="158" y="109"/>
                    <a:pt x="158" y="109"/>
                  </a:cubicBezTo>
                  <a:cubicBezTo>
                    <a:pt x="158" y="109"/>
                    <a:pt x="158" y="109"/>
                    <a:pt x="158" y="109"/>
                  </a:cubicBezTo>
                  <a:cubicBezTo>
                    <a:pt x="160" y="111"/>
                    <a:pt x="160" y="115"/>
                    <a:pt x="160" y="118"/>
                  </a:cubicBezTo>
                  <a:cubicBezTo>
                    <a:pt x="161" y="117"/>
                    <a:pt x="163" y="116"/>
                    <a:pt x="164" y="115"/>
                  </a:cubicBezTo>
                  <a:cubicBezTo>
                    <a:pt x="165" y="109"/>
                    <a:pt x="164" y="105"/>
                    <a:pt x="163" y="102"/>
                  </a:cubicBezTo>
                  <a:cubicBezTo>
                    <a:pt x="163" y="102"/>
                    <a:pt x="162" y="102"/>
                    <a:pt x="162" y="101"/>
                  </a:cubicBezTo>
                  <a:cubicBezTo>
                    <a:pt x="161" y="98"/>
                    <a:pt x="164" y="94"/>
                    <a:pt x="166" y="93"/>
                  </a:cubicBezTo>
                  <a:cubicBezTo>
                    <a:pt x="167" y="93"/>
                    <a:pt x="167" y="93"/>
                    <a:pt x="167" y="93"/>
                  </a:cubicBezTo>
                  <a:cubicBezTo>
                    <a:pt x="169" y="94"/>
                    <a:pt x="171" y="95"/>
                    <a:pt x="172" y="96"/>
                  </a:cubicBezTo>
                  <a:cubicBezTo>
                    <a:pt x="175" y="98"/>
                    <a:pt x="182" y="103"/>
                    <a:pt x="185" y="110"/>
                  </a:cubicBezTo>
                  <a:cubicBezTo>
                    <a:pt x="189" y="120"/>
                    <a:pt x="187" y="126"/>
                    <a:pt x="185" y="130"/>
                  </a:cubicBezTo>
                  <a:cubicBezTo>
                    <a:pt x="181" y="135"/>
                    <a:pt x="178" y="138"/>
                    <a:pt x="172" y="138"/>
                  </a:cubicBezTo>
                  <a:cubicBezTo>
                    <a:pt x="172" y="138"/>
                    <a:pt x="172" y="138"/>
                    <a:pt x="172" y="138"/>
                  </a:cubicBezTo>
                  <a:cubicBezTo>
                    <a:pt x="172" y="138"/>
                    <a:pt x="172" y="138"/>
                    <a:pt x="172" y="138"/>
                  </a:cubicBezTo>
                  <a:cubicBezTo>
                    <a:pt x="170" y="138"/>
                    <a:pt x="169" y="138"/>
                    <a:pt x="167" y="138"/>
                  </a:cubicBezTo>
                  <a:cubicBezTo>
                    <a:pt x="166" y="138"/>
                    <a:pt x="164" y="138"/>
                    <a:pt x="163" y="137"/>
                  </a:cubicBezTo>
                  <a:cubicBezTo>
                    <a:pt x="162" y="137"/>
                    <a:pt x="161" y="137"/>
                    <a:pt x="160" y="136"/>
                  </a:cubicBezTo>
                  <a:cubicBezTo>
                    <a:pt x="160" y="136"/>
                    <a:pt x="160" y="136"/>
                    <a:pt x="160" y="136"/>
                  </a:cubicBezTo>
                  <a:cubicBezTo>
                    <a:pt x="160" y="136"/>
                    <a:pt x="160" y="136"/>
                    <a:pt x="159" y="136"/>
                  </a:cubicBezTo>
                  <a:cubicBezTo>
                    <a:pt x="159" y="136"/>
                    <a:pt x="159" y="136"/>
                    <a:pt x="159" y="136"/>
                  </a:cubicBezTo>
                  <a:cubicBezTo>
                    <a:pt x="159" y="136"/>
                    <a:pt x="159" y="136"/>
                    <a:pt x="159" y="136"/>
                  </a:cubicBezTo>
                  <a:cubicBezTo>
                    <a:pt x="159" y="136"/>
                    <a:pt x="159" y="136"/>
                    <a:pt x="159" y="136"/>
                  </a:cubicBezTo>
                  <a:cubicBezTo>
                    <a:pt x="156" y="134"/>
                    <a:pt x="147" y="129"/>
                    <a:pt x="138" y="120"/>
                  </a:cubicBezTo>
                  <a:cubicBezTo>
                    <a:pt x="133" y="114"/>
                    <a:pt x="129" y="109"/>
                    <a:pt x="126" y="106"/>
                  </a:cubicBezTo>
                  <a:cubicBezTo>
                    <a:pt x="125" y="104"/>
                    <a:pt x="125" y="104"/>
                    <a:pt x="125" y="104"/>
                  </a:cubicBezTo>
                  <a:cubicBezTo>
                    <a:pt x="125" y="104"/>
                    <a:pt x="125" y="104"/>
                    <a:pt x="125" y="104"/>
                  </a:cubicBezTo>
                  <a:cubicBezTo>
                    <a:pt x="125" y="104"/>
                    <a:pt x="125" y="104"/>
                    <a:pt x="125" y="104"/>
                  </a:cubicBezTo>
                  <a:cubicBezTo>
                    <a:pt x="129" y="106"/>
                    <a:pt x="133" y="105"/>
                    <a:pt x="134" y="105"/>
                  </a:cubicBezTo>
                  <a:cubicBezTo>
                    <a:pt x="134" y="105"/>
                    <a:pt x="134" y="102"/>
                    <a:pt x="134" y="100"/>
                  </a:cubicBezTo>
                  <a:cubicBezTo>
                    <a:pt x="134" y="94"/>
                    <a:pt x="134" y="94"/>
                    <a:pt x="134" y="94"/>
                  </a:cubicBezTo>
                  <a:cubicBezTo>
                    <a:pt x="134" y="94"/>
                    <a:pt x="134" y="92"/>
                    <a:pt x="134" y="90"/>
                  </a:cubicBezTo>
                  <a:cubicBezTo>
                    <a:pt x="133" y="90"/>
                    <a:pt x="123" y="89"/>
                    <a:pt x="121" y="84"/>
                  </a:cubicBezTo>
                  <a:cubicBezTo>
                    <a:pt x="121" y="84"/>
                    <a:pt x="121" y="84"/>
                    <a:pt x="121" y="84"/>
                  </a:cubicBezTo>
                  <a:cubicBezTo>
                    <a:pt x="121" y="84"/>
                    <a:pt x="121" y="84"/>
                    <a:pt x="121" y="84"/>
                  </a:cubicBezTo>
                  <a:cubicBezTo>
                    <a:pt x="121" y="84"/>
                    <a:pt x="124" y="85"/>
                    <a:pt x="127" y="86"/>
                  </a:cubicBezTo>
                  <a:cubicBezTo>
                    <a:pt x="130" y="86"/>
                    <a:pt x="134" y="85"/>
                    <a:pt x="135" y="85"/>
                  </a:cubicBezTo>
                  <a:cubicBezTo>
                    <a:pt x="135" y="84"/>
                    <a:pt x="135" y="78"/>
                    <a:pt x="135" y="75"/>
                  </a:cubicBezTo>
                  <a:cubicBezTo>
                    <a:pt x="135" y="75"/>
                    <a:pt x="135" y="72"/>
                    <a:pt x="135" y="71"/>
                  </a:cubicBezTo>
                  <a:cubicBezTo>
                    <a:pt x="134" y="71"/>
                    <a:pt x="131" y="71"/>
                    <a:pt x="128" y="70"/>
                  </a:cubicBezTo>
                  <a:cubicBezTo>
                    <a:pt x="126" y="70"/>
                    <a:pt x="122" y="68"/>
                    <a:pt x="121" y="65"/>
                  </a:cubicBezTo>
                  <a:cubicBezTo>
                    <a:pt x="121" y="65"/>
                    <a:pt x="121" y="65"/>
                    <a:pt x="121" y="65"/>
                  </a:cubicBezTo>
                  <a:cubicBezTo>
                    <a:pt x="121" y="65"/>
                    <a:pt x="121" y="65"/>
                    <a:pt x="121" y="65"/>
                  </a:cubicBezTo>
                  <a:cubicBezTo>
                    <a:pt x="121" y="65"/>
                    <a:pt x="123" y="66"/>
                    <a:pt x="127" y="66"/>
                  </a:cubicBezTo>
                  <a:cubicBezTo>
                    <a:pt x="131" y="67"/>
                    <a:pt x="136" y="66"/>
                    <a:pt x="136" y="66"/>
                  </a:cubicBezTo>
                  <a:cubicBezTo>
                    <a:pt x="136" y="63"/>
                    <a:pt x="136" y="56"/>
                    <a:pt x="136" y="56"/>
                  </a:cubicBezTo>
                  <a:cubicBezTo>
                    <a:pt x="136" y="54"/>
                    <a:pt x="136" y="52"/>
                    <a:pt x="136" y="51"/>
                  </a:cubicBezTo>
                  <a:cubicBezTo>
                    <a:pt x="135" y="52"/>
                    <a:pt x="128" y="51"/>
                    <a:pt x="123" y="46"/>
                  </a:cubicBezTo>
                  <a:cubicBezTo>
                    <a:pt x="123" y="46"/>
                    <a:pt x="121" y="44"/>
                    <a:pt x="123" y="41"/>
                  </a:cubicBezTo>
                  <a:cubicBezTo>
                    <a:pt x="112" y="36"/>
                    <a:pt x="112" y="36"/>
                    <a:pt x="112" y="36"/>
                  </a:cubicBezTo>
                  <a:cubicBezTo>
                    <a:pt x="112" y="36"/>
                    <a:pt x="112" y="36"/>
                    <a:pt x="112" y="36"/>
                  </a:cubicBezTo>
                  <a:cubicBezTo>
                    <a:pt x="113" y="36"/>
                    <a:pt x="115" y="34"/>
                    <a:pt x="115" y="32"/>
                  </a:cubicBezTo>
                  <a:cubicBezTo>
                    <a:pt x="115" y="31"/>
                    <a:pt x="114" y="30"/>
                    <a:pt x="114" y="30"/>
                  </a:cubicBezTo>
                  <a:cubicBezTo>
                    <a:pt x="113" y="29"/>
                    <a:pt x="110" y="28"/>
                    <a:pt x="108" y="29"/>
                  </a:cubicBezTo>
                  <a:cubicBezTo>
                    <a:pt x="105" y="29"/>
                    <a:pt x="103" y="32"/>
                    <a:pt x="103" y="32"/>
                  </a:cubicBezTo>
                  <a:cubicBezTo>
                    <a:pt x="103" y="32"/>
                    <a:pt x="103" y="32"/>
                    <a:pt x="103" y="32"/>
                  </a:cubicBezTo>
                  <a:cubicBezTo>
                    <a:pt x="90" y="26"/>
                    <a:pt x="90" y="26"/>
                    <a:pt x="90" y="26"/>
                  </a:cubicBezTo>
                  <a:cubicBezTo>
                    <a:pt x="79" y="37"/>
                    <a:pt x="79" y="37"/>
                    <a:pt x="79" y="37"/>
                  </a:cubicBezTo>
                  <a:cubicBezTo>
                    <a:pt x="79" y="37"/>
                    <a:pt x="79" y="38"/>
                    <a:pt x="79" y="39"/>
                  </a:cubicBezTo>
                  <a:cubicBezTo>
                    <a:pt x="79" y="40"/>
                    <a:pt x="79" y="40"/>
                    <a:pt x="79" y="40"/>
                  </a:cubicBezTo>
                  <a:cubicBezTo>
                    <a:pt x="79" y="40"/>
                    <a:pt x="79" y="41"/>
                    <a:pt x="78" y="41"/>
                  </a:cubicBezTo>
                  <a:cubicBezTo>
                    <a:pt x="78" y="42"/>
                    <a:pt x="77" y="42"/>
                    <a:pt x="77" y="43"/>
                  </a:cubicBezTo>
                  <a:cubicBezTo>
                    <a:pt x="76" y="44"/>
                    <a:pt x="76" y="44"/>
                    <a:pt x="75" y="45"/>
                  </a:cubicBezTo>
                  <a:cubicBezTo>
                    <a:pt x="74" y="46"/>
                    <a:pt x="74" y="47"/>
                    <a:pt x="73" y="47"/>
                  </a:cubicBezTo>
                  <a:cubicBezTo>
                    <a:pt x="72" y="49"/>
                    <a:pt x="72" y="50"/>
                    <a:pt x="72" y="51"/>
                  </a:cubicBezTo>
                  <a:cubicBezTo>
                    <a:pt x="72" y="51"/>
                    <a:pt x="72" y="51"/>
                    <a:pt x="72" y="51"/>
                  </a:cubicBezTo>
                  <a:cubicBezTo>
                    <a:pt x="72" y="52"/>
                    <a:pt x="70" y="54"/>
                    <a:pt x="75" y="58"/>
                  </a:cubicBezTo>
                  <a:cubicBezTo>
                    <a:pt x="75" y="58"/>
                    <a:pt x="75" y="58"/>
                    <a:pt x="75" y="58"/>
                  </a:cubicBezTo>
                  <a:cubicBezTo>
                    <a:pt x="75" y="58"/>
                    <a:pt x="75" y="58"/>
                    <a:pt x="75" y="58"/>
                  </a:cubicBezTo>
                  <a:cubicBezTo>
                    <a:pt x="76" y="58"/>
                    <a:pt x="76" y="58"/>
                    <a:pt x="76" y="58"/>
                  </a:cubicBezTo>
                  <a:cubicBezTo>
                    <a:pt x="76" y="58"/>
                    <a:pt x="76" y="58"/>
                    <a:pt x="76" y="58"/>
                  </a:cubicBezTo>
                  <a:cubicBezTo>
                    <a:pt x="76" y="58"/>
                    <a:pt x="76" y="58"/>
                    <a:pt x="76" y="58"/>
                  </a:cubicBezTo>
                  <a:cubicBezTo>
                    <a:pt x="76" y="58"/>
                    <a:pt x="76" y="58"/>
                    <a:pt x="76" y="58"/>
                  </a:cubicBezTo>
                  <a:cubicBezTo>
                    <a:pt x="77" y="58"/>
                    <a:pt x="77" y="59"/>
                    <a:pt x="78" y="60"/>
                  </a:cubicBezTo>
                  <a:cubicBezTo>
                    <a:pt x="78" y="59"/>
                    <a:pt x="79" y="58"/>
                    <a:pt x="80" y="57"/>
                  </a:cubicBezTo>
                  <a:cubicBezTo>
                    <a:pt x="81" y="55"/>
                    <a:pt x="82" y="54"/>
                    <a:pt x="84" y="53"/>
                  </a:cubicBezTo>
                  <a:cubicBezTo>
                    <a:pt x="85" y="52"/>
                    <a:pt x="87" y="51"/>
                    <a:pt x="89" y="51"/>
                  </a:cubicBezTo>
                  <a:cubicBezTo>
                    <a:pt x="91" y="51"/>
                    <a:pt x="92" y="52"/>
                    <a:pt x="93" y="53"/>
                  </a:cubicBezTo>
                  <a:cubicBezTo>
                    <a:pt x="95" y="55"/>
                    <a:pt x="95" y="59"/>
                    <a:pt x="95" y="61"/>
                  </a:cubicBezTo>
                  <a:cubicBezTo>
                    <a:pt x="95" y="61"/>
                    <a:pt x="95" y="61"/>
                    <a:pt x="95" y="61"/>
                  </a:cubicBezTo>
                  <a:cubicBezTo>
                    <a:pt x="95" y="61"/>
                    <a:pt x="95" y="61"/>
                    <a:pt x="95" y="61"/>
                  </a:cubicBezTo>
                  <a:cubicBezTo>
                    <a:pt x="94" y="61"/>
                    <a:pt x="93" y="60"/>
                    <a:pt x="93" y="60"/>
                  </a:cubicBezTo>
                  <a:cubicBezTo>
                    <a:pt x="92" y="59"/>
                    <a:pt x="87" y="57"/>
                    <a:pt x="82" y="60"/>
                  </a:cubicBezTo>
                  <a:cubicBezTo>
                    <a:pt x="81" y="60"/>
                    <a:pt x="81" y="60"/>
                    <a:pt x="81" y="60"/>
                  </a:cubicBezTo>
                  <a:cubicBezTo>
                    <a:pt x="79" y="61"/>
                    <a:pt x="76" y="62"/>
                    <a:pt x="71" y="64"/>
                  </a:cubicBezTo>
                  <a:cubicBezTo>
                    <a:pt x="69" y="64"/>
                    <a:pt x="67" y="64"/>
                    <a:pt x="66" y="64"/>
                  </a:cubicBezTo>
                  <a:cubicBezTo>
                    <a:pt x="66" y="63"/>
                    <a:pt x="65" y="63"/>
                    <a:pt x="65" y="62"/>
                  </a:cubicBezTo>
                  <a:cubicBezTo>
                    <a:pt x="65" y="60"/>
                    <a:pt x="65" y="59"/>
                    <a:pt x="65" y="58"/>
                  </a:cubicBezTo>
                  <a:cubicBezTo>
                    <a:pt x="64" y="58"/>
                    <a:pt x="62" y="59"/>
                    <a:pt x="61" y="62"/>
                  </a:cubicBezTo>
                  <a:cubicBezTo>
                    <a:pt x="61" y="63"/>
                    <a:pt x="61" y="65"/>
                    <a:pt x="62" y="66"/>
                  </a:cubicBezTo>
                  <a:cubicBezTo>
                    <a:pt x="62" y="67"/>
                    <a:pt x="63" y="68"/>
                    <a:pt x="65" y="69"/>
                  </a:cubicBezTo>
                  <a:cubicBezTo>
                    <a:pt x="67" y="69"/>
                    <a:pt x="70" y="68"/>
                    <a:pt x="75" y="65"/>
                  </a:cubicBezTo>
                  <a:cubicBezTo>
                    <a:pt x="78" y="64"/>
                    <a:pt x="79" y="63"/>
                    <a:pt x="81" y="63"/>
                  </a:cubicBezTo>
                  <a:cubicBezTo>
                    <a:pt x="84" y="61"/>
                    <a:pt x="86" y="61"/>
                    <a:pt x="89" y="63"/>
                  </a:cubicBezTo>
                  <a:cubicBezTo>
                    <a:pt x="92" y="64"/>
                    <a:pt x="93" y="65"/>
                    <a:pt x="93" y="65"/>
                  </a:cubicBezTo>
                  <a:cubicBezTo>
                    <a:pt x="93" y="65"/>
                    <a:pt x="93" y="65"/>
                    <a:pt x="93" y="66"/>
                  </a:cubicBezTo>
                  <a:cubicBezTo>
                    <a:pt x="93" y="66"/>
                    <a:pt x="92" y="68"/>
                    <a:pt x="88" y="69"/>
                  </a:cubicBezTo>
                  <a:cubicBezTo>
                    <a:pt x="85" y="69"/>
                    <a:pt x="83" y="67"/>
                    <a:pt x="81" y="66"/>
                  </a:cubicBezTo>
                  <a:cubicBezTo>
                    <a:pt x="81" y="66"/>
                    <a:pt x="81" y="67"/>
                    <a:pt x="81" y="68"/>
                  </a:cubicBezTo>
                  <a:cubicBezTo>
                    <a:pt x="80" y="69"/>
                    <a:pt x="80" y="69"/>
                    <a:pt x="80" y="70"/>
                  </a:cubicBezTo>
                  <a:cubicBezTo>
                    <a:pt x="80" y="70"/>
                    <a:pt x="81" y="71"/>
                    <a:pt x="80" y="72"/>
                  </a:cubicBezTo>
                  <a:cubicBezTo>
                    <a:pt x="80" y="73"/>
                    <a:pt x="78" y="74"/>
                    <a:pt x="77" y="75"/>
                  </a:cubicBezTo>
                  <a:cubicBezTo>
                    <a:pt x="76" y="75"/>
                    <a:pt x="76" y="75"/>
                    <a:pt x="76" y="75"/>
                  </a:cubicBezTo>
                  <a:cubicBezTo>
                    <a:pt x="75" y="76"/>
                    <a:pt x="72" y="77"/>
                    <a:pt x="70" y="78"/>
                  </a:cubicBezTo>
                  <a:cubicBezTo>
                    <a:pt x="71" y="79"/>
                    <a:pt x="72" y="82"/>
                    <a:pt x="73" y="83"/>
                  </a:cubicBezTo>
                  <a:cubicBezTo>
                    <a:pt x="73" y="83"/>
                    <a:pt x="73" y="83"/>
                    <a:pt x="73" y="84"/>
                  </a:cubicBezTo>
                  <a:cubicBezTo>
                    <a:pt x="74" y="86"/>
                    <a:pt x="76" y="89"/>
                    <a:pt x="77" y="90"/>
                  </a:cubicBezTo>
                  <a:cubicBezTo>
                    <a:pt x="78" y="90"/>
                    <a:pt x="81" y="89"/>
                    <a:pt x="83" y="88"/>
                  </a:cubicBezTo>
                  <a:cubicBezTo>
                    <a:pt x="86" y="86"/>
                    <a:pt x="88" y="85"/>
                    <a:pt x="88" y="83"/>
                  </a:cubicBezTo>
                  <a:cubicBezTo>
                    <a:pt x="88" y="83"/>
                    <a:pt x="88" y="83"/>
                    <a:pt x="89" y="83"/>
                  </a:cubicBezTo>
                  <a:cubicBezTo>
                    <a:pt x="89" y="83"/>
                    <a:pt x="89" y="83"/>
                    <a:pt x="89" y="84"/>
                  </a:cubicBezTo>
                  <a:cubicBezTo>
                    <a:pt x="85" y="92"/>
                    <a:pt x="82" y="95"/>
                    <a:pt x="80" y="96"/>
                  </a:cubicBezTo>
                  <a:cubicBezTo>
                    <a:pt x="79" y="96"/>
                    <a:pt x="78" y="97"/>
                    <a:pt x="77" y="98"/>
                  </a:cubicBezTo>
                  <a:cubicBezTo>
                    <a:pt x="68" y="104"/>
                    <a:pt x="52" y="115"/>
                    <a:pt x="36" y="117"/>
                  </a:cubicBezTo>
                  <a:cubicBezTo>
                    <a:pt x="31" y="117"/>
                    <a:pt x="23" y="110"/>
                    <a:pt x="21" y="107"/>
                  </a:cubicBezTo>
                  <a:cubicBezTo>
                    <a:pt x="21" y="107"/>
                    <a:pt x="20" y="106"/>
                    <a:pt x="20" y="106"/>
                  </a:cubicBezTo>
                  <a:cubicBezTo>
                    <a:pt x="18" y="106"/>
                    <a:pt x="17" y="108"/>
                    <a:pt x="17" y="108"/>
                  </a:cubicBezTo>
                  <a:cubicBezTo>
                    <a:pt x="17" y="108"/>
                    <a:pt x="16" y="108"/>
                    <a:pt x="16" y="108"/>
                  </a:cubicBezTo>
                  <a:cubicBezTo>
                    <a:pt x="16" y="108"/>
                    <a:pt x="10" y="107"/>
                    <a:pt x="7" y="111"/>
                  </a:cubicBezTo>
                  <a:cubicBezTo>
                    <a:pt x="7" y="111"/>
                    <a:pt x="8" y="111"/>
                    <a:pt x="8" y="111"/>
                  </a:cubicBezTo>
                  <a:cubicBezTo>
                    <a:pt x="10" y="111"/>
                    <a:pt x="11" y="111"/>
                    <a:pt x="13" y="111"/>
                  </a:cubicBezTo>
                  <a:cubicBezTo>
                    <a:pt x="13" y="111"/>
                    <a:pt x="14" y="111"/>
                    <a:pt x="14" y="112"/>
                  </a:cubicBezTo>
                  <a:cubicBezTo>
                    <a:pt x="14" y="112"/>
                    <a:pt x="14" y="112"/>
                    <a:pt x="13" y="113"/>
                  </a:cubicBezTo>
                  <a:cubicBezTo>
                    <a:pt x="13" y="113"/>
                    <a:pt x="12" y="114"/>
                    <a:pt x="12" y="114"/>
                  </a:cubicBezTo>
                  <a:cubicBezTo>
                    <a:pt x="12" y="116"/>
                    <a:pt x="18" y="118"/>
                    <a:pt x="21" y="119"/>
                  </a:cubicBezTo>
                  <a:cubicBezTo>
                    <a:pt x="22" y="119"/>
                    <a:pt x="22" y="119"/>
                    <a:pt x="23" y="119"/>
                  </a:cubicBezTo>
                  <a:cubicBezTo>
                    <a:pt x="23" y="119"/>
                    <a:pt x="24" y="120"/>
                    <a:pt x="23" y="120"/>
                  </a:cubicBezTo>
                  <a:cubicBezTo>
                    <a:pt x="23" y="121"/>
                    <a:pt x="23" y="121"/>
                    <a:pt x="23" y="121"/>
                  </a:cubicBezTo>
                  <a:cubicBezTo>
                    <a:pt x="19" y="121"/>
                    <a:pt x="16" y="119"/>
                    <a:pt x="14" y="118"/>
                  </a:cubicBezTo>
                  <a:cubicBezTo>
                    <a:pt x="13" y="118"/>
                    <a:pt x="12" y="118"/>
                    <a:pt x="12" y="117"/>
                  </a:cubicBezTo>
                  <a:cubicBezTo>
                    <a:pt x="9" y="117"/>
                    <a:pt x="8" y="117"/>
                    <a:pt x="7" y="117"/>
                  </a:cubicBezTo>
                  <a:cubicBezTo>
                    <a:pt x="6" y="118"/>
                    <a:pt x="6" y="118"/>
                    <a:pt x="6" y="119"/>
                  </a:cubicBezTo>
                  <a:cubicBezTo>
                    <a:pt x="6" y="119"/>
                    <a:pt x="5" y="120"/>
                    <a:pt x="5" y="120"/>
                  </a:cubicBezTo>
                  <a:cubicBezTo>
                    <a:pt x="3" y="121"/>
                    <a:pt x="0" y="122"/>
                    <a:pt x="0" y="128"/>
                  </a:cubicBezTo>
                  <a:cubicBezTo>
                    <a:pt x="0" y="128"/>
                    <a:pt x="1" y="127"/>
                    <a:pt x="1" y="127"/>
                  </a:cubicBezTo>
                  <a:cubicBezTo>
                    <a:pt x="3" y="125"/>
                    <a:pt x="4" y="123"/>
                    <a:pt x="5" y="124"/>
                  </a:cubicBezTo>
                  <a:cubicBezTo>
                    <a:pt x="5" y="124"/>
                    <a:pt x="6" y="124"/>
                    <a:pt x="6" y="124"/>
                  </a:cubicBezTo>
                  <a:cubicBezTo>
                    <a:pt x="6" y="129"/>
                    <a:pt x="12" y="128"/>
                    <a:pt x="16" y="127"/>
                  </a:cubicBezTo>
                  <a:cubicBezTo>
                    <a:pt x="19" y="127"/>
                    <a:pt x="21" y="127"/>
                    <a:pt x="22" y="127"/>
                  </a:cubicBezTo>
                  <a:cubicBezTo>
                    <a:pt x="22" y="128"/>
                    <a:pt x="22" y="128"/>
                    <a:pt x="22" y="128"/>
                  </a:cubicBezTo>
                  <a:cubicBezTo>
                    <a:pt x="22" y="128"/>
                    <a:pt x="21" y="129"/>
                    <a:pt x="19" y="129"/>
                  </a:cubicBezTo>
                  <a:cubicBezTo>
                    <a:pt x="16" y="129"/>
                    <a:pt x="12" y="130"/>
                    <a:pt x="11" y="132"/>
                  </a:cubicBezTo>
                  <a:cubicBezTo>
                    <a:pt x="11" y="132"/>
                    <a:pt x="11" y="133"/>
                    <a:pt x="11" y="133"/>
                  </a:cubicBezTo>
                  <a:cubicBezTo>
                    <a:pt x="11" y="133"/>
                    <a:pt x="11" y="134"/>
                    <a:pt x="11" y="134"/>
                  </a:cubicBezTo>
                  <a:cubicBezTo>
                    <a:pt x="9" y="136"/>
                    <a:pt x="6" y="139"/>
                    <a:pt x="10" y="143"/>
                  </a:cubicBezTo>
                  <a:cubicBezTo>
                    <a:pt x="10" y="142"/>
                    <a:pt x="11" y="140"/>
                    <a:pt x="12" y="138"/>
                  </a:cubicBezTo>
                  <a:cubicBezTo>
                    <a:pt x="13" y="138"/>
                    <a:pt x="14" y="137"/>
                    <a:pt x="14" y="138"/>
                  </a:cubicBezTo>
                  <a:cubicBezTo>
                    <a:pt x="15" y="138"/>
                    <a:pt x="16" y="138"/>
                    <a:pt x="17" y="138"/>
                  </a:cubicBezTo>
                  <a:cubicBezTo>
                    <a:pt x="19" y="139"/>
                    <a:pt x="20" y="140"/>
                    <a:pt x="23" y="138"/>
                  </a:cubicBezTo>
                  <a:cubicBezTo>
                    <a:pt x="23" y="138"/>
                    <a:pt x="23" y="137"/>
                    <a:pt x="23" y="137"/>
                  </a:cubicBezTo>
                  <a:cubicBezTo>
                    <a:pt x="24" y="136"/>
                    <a:pt x="26" y="135"/>
                    <a:pt x="30" y="134"/>
                  </a:cubicBezTo>
                  <a:cubicBezTo>
                    <a:pt x="30" y="134"/>
                    <a:pt x="30" y="134"/>
                    <a:pt x="30" y="134"/>
                  </a:cubicBezTo>
                  <a:cubicBezTo>
                    <a:pt x="30" y="134"/>
                    <a:pt x="30" y="134"/>
                    <a:pt x="31" y="135"/>
                  </a:cubicBezTo>
                  <a:cubicBezTo>
                    <a:pt x="31" y="135"/>
                    <a:pt x="31" y="136"/>
                    <a:pt x="31" y="137"/>
                  </a:cubicBezTo>
                  <a:cubicBezTo>
                    <a:pt x="31" y="137"/>
                    <a:pt x="32" y="137"/>
                    <a:pt x="32" y="137"/>
                  </a:cubicBezTo>
                  <a:cubicBezTo>
                    <a:pt x="33" y="138"/>
                    <a:pt x="33" y="138"/>
                    <a:pt x="33" y="138"/>
                  </a:cubicBezTo>
                  <a:cubicBezTo>
                    <a:pt x="33" y="140"/>
                    <a:pt x="31" y="142"/>
                    <a:pt x="31" y="143"/>
                  </a:cubicBezTo>
                  <a:cubicBezTo>
                    <a:pt x="31" y="143"/>
                    <a:pt x="31" y="143"/>
                    <a:pt x="31" y="143"/>
                  </a:cubicBezTo>
                  <a:cubicBezTo>
                    <a:pt x="31" y="143"/>
                    <a:pt x="32" y="143"/>
                    <a:pt x="32" y="143"/>
                  </a:cubicBezTo>
                  <a:cubicBezTo>
                    <a:pt x="34" y="142"/>
                    <a:pt x="35" y="141"/>
                    <a:pt x="37" y="139"/>
                  </a:cubicBezTo>
                  <a:cubicBezTo>
                    <a:pt x="37" y="138"/>
                    <a:pt x="38" y="138"/>
                    <a:pt x="38" y="138"/>
                  </a:cubicBezTo>
                  <a:cubicBezTo>
                    <a:pt x="39" y="138"/>
                    <a:pt x="39" y="138"/>
                    <a:pt x="39" y="138"/>
                  </a:cubicBezTo>
                  <a:cubicBezTo>
                    <a:pt x="42" y="138"/>
                    <a:pt x="41" y="137"/>
                    <a:pt x="41" y="135"/>
                  </a:cubicBezTo>
                  <a:cubicBezTo>
                    <a:pt x="41" y="134"/>
                    <a:pt x="41" y="133"/>
                    <a:pt x="42" y="132"/>
                  </a:cubicBezTo>
                  <a:cubicBezTo>
                    <a:pt x="45" y="129"/>
                    <a:pt x="49" y="127"/>
                    <a:pt x="52" y="126"/>
                  </a:cubicBezTo>
                  <a:cubicBezTo>
                    <a:pt x="52" y="126"/>
                    <a:pt x="52" y="126"/>
                    <a:pt x="52" y="126"/>
                  </a:cubicBezTo>
                  <a:cubicBezTo>
                    <a:pt x="52" y="126"/>
                    <a:pt x="52" y="126"/>
                    <a:pt x="52" y="126"/>
                  </a:cubicBezTo>
                  <a:cubicBezTo>
                    <a:pt x="52" y="126"/>
                    <a:pt x="51" y="130"/>
                    <a:pt x="53" y="133"/>
                  </a:cubicBezTo>
                  <a:cubicBezTo>
                    <a:pt x="65" y="130"/>
                    <a:pt x="65" y="130"/>
                    <a:pt x="65" y="130"/>
                  </a:cubicBezTo>
                  <a:cubicBezTo>
                    <a:pt x="64" y="126"/>
                    <a:pt x="67" y="122"/>
                    <a:pt x="69" y="119"/>
                  </a:cubicBezTo>
                  <a:cubicBezTo>
                    <a:pt x="69" y="119"/>
                    <a:pt x="69" y="119"/>
                    <a:pt x="69" y="119"/>
                  </a:cubicBezTo>
                  <a:cubicBezTo>
                    <a:pt x="69" y="119"/>
                    <a:pt x="69" y="119"/>
                    <a:pt x="69" y="121"/>
                  </a:cubicBezTo>
                  <a:cubicBezTo>
                    <a:pt x="69" y="123"/>
                    <a:pt x="68" y="128"/>
                    <a:pt x="69" y="129"/>
                  </a:cubicBezTo>
                  <a:cubicBezTo>
                    <a:pt x="82" y="126"/>
                    <a:pt x="82" y="126"/>
                    <a:pt x="82" y="126"/>
                  </a:cubicBezTo>
                  <a:cubicBezTo>
                    <a:pt x="81" y="124"/>
                    <a:pt x="82" y="120"/>
                    <a:pt x="83" y="118"/>
                  </a:cubicBezTo>
                  <a:cubicBezTo>
                    <a:pt x="83" y="118"/>
                    <a:pt x="83" y="118"/>
                    <a:pt x="83" y="118"/>
                  </a:cubicBezTo>
                  <a:cubicBezTo>
                    <a:pt x="83" y="118"/>
                    <a:pt x="83" y="118"/>
                    <a:pt x="83" y="118"/>
                  </a:cubicBezTo>
                  <a:cubicBezTo>
                    <a:pt x="85" y="126"/>
                    <a:pt x="88" y="130"/>
                    <a:pt x="93" y="133"/>
                  </a:cubicBezTo>
                  <a:cubicBezTo>
                    <a:pt x="101" y="136"/>
                    <a:pt x="107" y="138"/>
                    <a:pt x="116" y="140"/>
                  </a:cubicBezTo>
                  <a:cubicBezTo>
                    <a:pt x="119" y="141"/>
                    <a:pt x="122" y="142"/>
                    <a:pt x="126" y="143"/>
                  </a:cubicBezTo>
                  <a:cubicBezTo>
                    <a:pt x="130" y="144"/>
                    <a:pt x="134" y="146"/>
                    <a:pt x="136" y="147"/>
                  </a:cubicBezTo>
                  <a:cubicBezTo>
                    <a:pt x="136" y="147"/>
                    <a:pt x="137" y="147"/>
                    <a:pt x="137" y="148"/>
                  </a:cubicBezTo>
                  <a:cubicBezTo>
                    <a:pt x="137" y="149"/>
                    <a:pt x="135" y="151"/>
                    <a:pt x="135" y="151"/>
                  </a:cubicBezTo>
                  <a:cubicBezTo>
                    <a:pt x="135" y="151"/>
                    <a:pt x="135" y="152"/>
                    <a:pt x="136" y="152"/>
                  </a:cubicBezTo>
                  <a:cubicBezTo>
                    <a:pt x="137" y="152"/>
                    <a:pt x="139" y="153"/>
                    <a:pt x="142" y="155"/>
                  </a:cubicBezTo>
                  <a:cubicBezTo>
                    <a:pt x="146" y="158"/>
                    <a:pt x="148" y="165"/>
                    <a:pt x="149" y="172"/>
                  </a:cubicBezTo>
                  <a:cubicBezTo>
                    <a:pt x="151" y="177"/>
                    <a:pt x="152" y="184"/>
                    <a:pt x="150" y="186"/>
                  </a:cubicBezTo>
                  <a:cubicBezTo>
                    <a:pt x="149" y="187"/>
                    <a:pt x="148" y="188"/>
                    <a:pt x="142" y="189"/>
                  </a:cubicBezTo>
                  <a:cubicBezTo>
                    <a:pt x="143" y="194"/>
                    <a:pt x="143" y="194"/>
                    <a:pt x="143" y="194"/>
                  </a:cubicBezTo>
                  <a:cubicBezTo>
                    <a:pt x="147" y="194"/>
                    <a:pt x="150" y="193"/>
                    <a:pt x="150" y="193"/>
                  </a:cubicBezTo>
                  <a:cubicBezTo>
                    <a:pt x="150" y="193"/>
                    <a:pt x="150" y="193"/>
                    <a:pt x="151" y="193"/>
                  </a:cubicBezTo>
                  <a:cubicBezTo>
                    <a:pt x="151" y="193"/>
                    <a:pt x="151" y="193"/>
                    <a:pt x="150" y="193"/>
                  </a:cubicBezTo>
                  <a:cubicBezTo>
                    <a:pt x="150" y="193"/>
                    <a:pt x="150" y="193"/>
                    <a:pt x="150" y="194"/>
                  </a:cubicBezTo>
                  <a:cubicBezTo>
                    <a:pt x="148" y="196"/>
                    <a:pt x="148" y="197"/>
                    <a:pt x="148" y="199"/>
                  </a:cubicBezTo>
                  <a:cubicBezTo>
                    <a:pt x="153" y="202"/>
                    <a:pt x="153" y="202"/>
                    <a:pt x="153" y="202"/>
                  </a:cubicBezTo>
                  <a:cubicBezTo>
                    <a:pt x="154" y="198"/>
                    <a:pt x="155" y="194"/>
                    <a:pt x="157" y="193"/>
                  </a:cubicBezTo>
                  <a:cubicBezTo>
                    <a:pt x="160" y="192"/>
                    <a:pt x="171" y="198"/>
                    <a:pt x="175" y="208"/>
                  </a:cubicBezTo>
                  <a:cubicBezTo>
                    <a:pt x="176" y="213"/>
                    <a:pt x="177" y="221"/>
                    <a:pt x="174" y="226"/>
                  </a:cubicBezTo>
                  <a:cubicBezTo>
                    <a:pt x="173" y="228"/>
                    <a:pt x="171" y="229"/>
                    <a:pt x="170" y="229"/>
                  </a:cubicBezTo>
                  <a:cubicBezTo>
                    <a:pt x="168" y="229"/>
                    <a:pt x="166" y="228"/>
                    <a:pt x="164" y="227"/>
                  </a:cubicBezTo>
                  <a:cubicBezTo>
                    <a:pt x="161" y="226"/>
                    <a:pt x="158" y="224"/>
                    <a:pt x="157" y="226"/>
                  </a:cubicBezTo>
                  <a:cubicBezTo>
                    <a:pt x="157" y="227"/>
                    <a:pt x="155" y="228"/>
                    <a:pt x="154" y="228"/>
                  </a:cubicBezTo>
                  <a:cubicBezTo>
                    <a:pt x="151" y="230"/>
                    <a:pt x="148" y="232"/>
                    <a:pt x="150" y="237"/>
                  </a:cubicBezTo>
                  <a:cubicBezTo>
                    <a:pt x="152" y="234"/>
                    <a:pt x="154" y="233"/>
                    <a:pt x="155" y="234"/>
                  </a:cubicBezTo>
                  <a:cubicBezTo>
                    <a:pt x="156" y="234"/>
                    <a:pt x="156" y="234"/>
                    <a:pt x="156" y="235"/>
                  </a:cubicBezTo>
                  <a:cubicBezTo>
                    <a:pt x="156" y="235"/>
                    <a:pt x="157" y="236"/>
                    <a:pt x="157" y="236"/>
                  </a:cubicBezTo>
                  <a:cubicBezTo>
                    <a:pt x="157" y="237"/>
                    <a:pt x="160" y="237"/>
                    <a:pt x="162" y="236"/>
                  </a:cubicBezTo>
                  <a:cubicBezTo>
                    <a:pt x="164" y="236"/>
                    <a:pt x="167" y="236"/>
                    <a:pt x="167" y="237"/>
                  </a:cubicBezTo>
                  <a:cubicBezTo>
                    <a:pt x="167" y="237"/>
                    <a:pt x="167" y="237"/>
                    <a:pt x="167" y="237"/>
                  </a:cubicBezTo>
                  <a:cubicBezTo>
                    <a:pt x="167" y="238"/>
                    <a:pt x="166" y="238"/>
                    <a:pt x="165" y="238"/>
                  </a:cubicBezTo>
                  <a:cubicBezTo>
                    <a:pt x="165" y="238"/>
                    <a:pt x="165" y="238"/>
                    <a:pt x="165" y="238"/>
                  </a:cubicBezTo>
                  <a:cubicBezTo>
                    <a:pt x="164" y="238"/>
                    <a:pt x="164" y="238"/>
                    <a:pt x="163" y="238"/>
                  </a:cubicBezTo>
                  <a:cubicBezTo>
                    <a:pt x="159" y="239"/>
                    <a:pt x="155" y="239"/>
                    <a:pt x="155" y="241"/>
                  </a:cubicBezTo>
                  <a:cubicBezTo>
                    <a:pt x="155" y="241"/>
                    <a:pt x="155" y="241"/>
                    <a:pt x="155" y="242"/>
                  </a:cubicBezTo>
                  <a:cubicBezTo>
                    <a:pt x="155" y="242"/>
                    <a:pt x="155" y="242"/>
                    <a:pt x="155" y="243"/>
                  </a:cubicBezTo>
                  <a:cubicBezTo>
                    <a:pt x="154" y="244"/>
                    <a:pt x="154" y="245"/>
                    <a:pt x="153" y="245"/>
                  </a:cubicBezTo>
                  <a:cubicBezTo>
                    <a:pt x="151" y="246"/>
                    <a:pt x="150" y="247"/>
                    <a:pt x="150" y="251"/>
                  </a:cubicBezTo>
                  <a:cubicBezTo>
                    <a:pt x="150" y="254"/>
                    <a:pt x="153" y="256"/>
                    <a:pt x="153" y="256"/>
                  </a:cubicBezTo>
                  <a:cubicBezTo>
                    <a:pt x="153" y="256"/>
                    <a:pt x="153" y="255"/>
                    <a:pt x="153" y="255"/>
                  </a:cubicBezTo>
                  <a:cubicBezTo>
                    <a:pt x="153" y="253"/>
                    <a:pt x="154" y="250"/>
                    <a:pt x="156" y="249"/>
                  </a:cubicBezTo>
                  <a:cubicBezTo>
                    <a:pt x="156" y="249"/>
                    <a:pt x="157" y="250"/>
                    <a:pt x="157" y="250"/>
                  </a:cubicBezTo>
                  <a:cubicBezTo>
                    <a:pt x="158" y="251"/>
                    <a:pt x="158" y="252"/>
                    <a:pt x="159" y="252"/>
                  </a:cubicBezTo>
                  <a:cubicBezTo>
                    <a:pt x="161" y="251"/>
                    <a:pt x="163" y="249"/>
                    <a:pt x="165" y="247"/>
                  </a:cubicBezTo>
                  <a:cubicBezTo>
                    <a:pt x="168" y="245"/>
                    <a:pt x="170" y="243"/>
                    <a:pt x="172" y="243"/>
                  </a:cubicBezTo>
                  <a:cubicBezTo>
                    <a:pt x="172" y="243"/>
                    <a:pt x="172" y="243"/>
                    <a:pt x="172" y="243"/>
                  </a:cubicBezTo>
                  <a:cubicBezTo>
                    <a:pt x="172" y="243"/>
                    <a:pt x="172" y="243"/>
                    <a:pt x="172" y="243"/>
                  </a:cubicBezTo>
                  <a:cubicBezTo>
                    <a:pt x="172" y="243"/>
                    <a:pt x="172" y="243"/>
                    <a:pt x="172" y="243"/>
                  </a:cubicBezTo>
                  <a:cubicBezTo>
                    <a:pt x="172" y="243"/>
                    <a:pt x="172" y="244"/>
                    <a:pt x="170" y="245"/>
                  </a:cubicBezTo>
                  <a:cubicBezTo>
                    <a:pt x="169" y="247"/>
                    <a:pt x="166" y="249"/>
                    <a:pt x="166" y="251"/>
                  </a:cubicBezTo>
                  <a:cubicBezTo>
                    <a:pt x="165" y="252"/>
                    <a:pt x="166" y="253"/>
                    <a:pt x="167" y="254"/>
                  </a:cubicBezTo>
                  <a:cubicBezTo>
                    <a:pt x="168" y="255"/>
                    <a:pt x="168" y="255"/>
                    <a:pt x="168" y="256"/>
                  </a:cubicBezTo>
                  <a:cubicBezTo>
                    <a:pt x="168" y="258"/>
                    <a:pt x="170" y="260"/>
                    <a:pt x="172" y="261"/>
                  </a:cubicBezTo>
                  <a:cubicBezTo>
                    <a:pt x="175" y="262"/>
                    <a:pt x="178" y="262"/>
                    <a:pt x="178" y="262"/>
                  </a:cubicBezTo>
                  <a:cubicBezTo>
                    <a:pt x="178" y="262"/>
                    <a:pt x="177" y="261"/>
                    <a:pt x="176" y="261"/>
                  </a:cubicBezTo>
                  <a:cubicBezTo>
                    <a:pt x="175" y="259"/>
                    <a:pt x="173" y="256"/>
                    <a:pt x="174" y="255"/>
                  </a:cubicBezTo>
                  <a:cubicBezTo>
                    <a:pt x="174" y="254"/>
                    <a:pt x="175" y="255"/>
                    <a:pt x="176" y="255"/>
                  </a:cubicBezTo>
                  <a:cubicBezTo>
                    <a:pt x="176" y="255"/>
                    <a:pt x="177" y="255"/>
                    <a:pt x="178" y="255"/>
                  </a:cubicBezTo>
                  <a:cubicBezTo>
                    <a:pt x="178" y="255"/>
                    <a:pt x="178" y="254"/>
                    <a:pt x="178" y="253"/>
                  </a:cubicBezTo>
                  <a:cubicBezTo>
                    <a:pt x="178" y="251"/>
                    <a:pt x="177" y="246"/>
                    <a:pt x="183" y="240"/>
                  </a:cubicBezTo>
                  <a:cubicBezTo>
                    <a:pt x="183" y="240"/>
                    <a:pt x="183" y="240"/>
                    <a:pt x="183" y="240"/>
                  </a:cubicBezTo>
                  <a:cubicBezTo>
                    <a:pt x="183" y="240"/>
                    <a:pt x="183" y="240"/>
                    <a:pt x="183" y="240"/>
                  </a:cubicBezTo>
                  <a:cubicBezTo>
                    <a:pt x="183" y="240"/>
                    <a:pt x="185" y="243"/>
                    <a:pt x="187" y="243"/>
                  </a:cubicBezTo>
                  <a:cubicBezTo>
                    <a:pt x="190" y="244"/>
                    <a:pt x="189" y="247"/>
                    <a:pt x="189" y="249"/>
                  </a:cubicBezTo>
                  <a:cubicBezTo>
                    <a:pt x="189" y="249"/>
                    <a:pt x="189" y="250"/>
                    <a:pt x="189" y="250"/>
                  </a:cubicBezTo>
                  <a:cubicBezTo>
                    <a:pt x="190" y="249"/>
                    <a:pt x="192" y="246"/>
                    <a:pt x="192" y="241"/>
                  </a:cubicBezTo>
                  <a:cubicBezTo>
                    <a:pt x="192" y="241"/>
                    <a:pt x="192" y="241"/>
                    <a:pt x="192" y="241"/>
                  </a:cubicBezTo>
                  <a:cubicBezTo>
                    <a:pt x="192" y="241"/>
                    <a:pt x="194" y="239"/>
                    <a:pt x="194" y="238"/>
                  </a:cubicBezTo>
                  <a:cubicBezTo>
                    <a:pt x="195" y="237"/>
                    <a:pt x="194" y="236"/>
                    <a:pt x="193" y="235"/>
                  </a:cubicBezTo>
                  <a:cubicBezTo>
                    <a:pt x="192" y="234"/>
                    <a:pt x="190" y="232"/>
                    <a:pt x="190" y="225"/>
                  </a:cubicBezTo>
                  <a:cubicBezTo>
                    <a:pt x="190" y="224"/>
                    <a:pt x="190" y="223"/>
                    <a:pt x="189" y="223"/>
                  </a:cubicBezTo>
                  <a:cubicBezTo>
                    <a:pt x="189" y="223"/>
                    <a:pt x="189" y="222"/>
                    <a:pt x="188" y="222"/>
                  </a:cubicBezTo>
                  <a:cubicBezTo>
                    <a:pt x="187" y="221"/>
                    <a:pt x="187" y="220"/>
                    <a:pt x="187" y="219"/>
                  </a:cubicBezTo>
                  <a:cubicBezTo>
                    <a:pt x="187" y="219"/>
                    <a:pt x="187" y="219"/>
                    <a:pt x="188" y="219"/>
                  </a:cubicBezTo>
                  <a:cubicBezTo>
                    <a:pt x="190" y="221"/>
                    <a:pt x="194" y="220"/>
                    <a:pt x="194" y="220"/>
                  </a:cubicBezTo>
                  <a:cubicBezTo>
                    <a:pt x="195" y="210"/>
                    <a:pt x="195" y="208"/>
                    <a:pt x="195" y="207"/>
                  </a:cubicBezTo>
                  <a:cubicBezTo>
                    <a:pt x="191" y="207"/>
                    <a:pt x="189" y="207"/>
                    <a:pt x="187" y="205"/>
                  </a:cubicBezTo>
                  <a:cubicBezTo>
                    <a:pt x="187" y="205"/>
                    <a:pt x="187" y="205"/>
                    <a:pt x="187" y="205"/>
                  </a:cubicBezTo>
                  <a:cubicBezTo>
                    <a:pt x="187" y="205"/>
                    <a:pt x="187" y="205"/>
                    <a:pt x="188" y="205"/>
                  </a:cubicBezTo>
                  <a:cubicBezTo>
                    <a:pt x="190" y="205"/>
                    <a:pt x="193" y="205"/>
                    <a:pt x="195" y="204"/>
                  </a:cubicBezTo>
                  <a:cubicBezTo>
                    <a:pt x="194" y="198"/>
                    <a:pt x="194" y="193"/>
                    <a:pt x="194" y="192"/>
                  </a:cubicBezTo>
                  <a:cubicBezTo>
                    <a:pt x="190" y="193"/>
                    <a:pt x="188" y="193"/>
                    <a:pt x="186" y="191"/>
                  </a:cubicBezTo>
                  <a:cubicBezTo>
                    <a:pt x="184" y="190"/>
                    <a:pt x="184" y="189"/>
                    <a:pt x="184" y="188"/>
                  </a:cubicBezTo>
                  <a:cubicBezTo>
                    <a:pt x="184" y="187"/>
                    <a:pt x="184" y="186"/>
                    <a:pt x="183" y="186"/>
                  </a:cubicBezTo>
                  <a:cubicBezTo>
                    <a:pt x="178" y="184"/>
                    <a:pt x="174" y="181"/>
                    <a:pt x="173" y="180"/>
                  </a:cubicBezTo>
                  <a:cubicBezTo>
                    <a:pt x="171" y="177"/>
                    <a:pt x="171" y="175"/>
                    <a:pt x="171" y="175"/>
                  </a:cubicBezTo>
                  <a:cubicBezTo>
                    <a:pt x="171" y="175"/>
                    <a:pt x="171" y="175"/>
                    <a:pt x="171" y="175"/>
                  </a:cubicBezTo>
                  <a:cubicBezTo>
                    <a:pt x="171" y="175"/>
                    <a:pt x="171" y="175"/>
                    <a:pt x="172" y="175"/>
                  </a:cubicBezTo>
                  <a:cubicBezTo>
                    <a:pt x="174" y="176"/>
                    <a:pt x="176" y="176"/>
                    <a:pt x="177" y="175"/>
                  </a:cubicBezTo>
                  <a:cubicBezTo>
                    <a:pt x="178" y="166"/>
                    <a:pt x="178" y="166"/>
                    <a:pt x="178" y="166"/>
                  </a:cubicBezTo>
                  <a:cubicBezTo>
                    <a:pt x="177" y="166"/>
                    <a:pt x="176" y="166"/>
                    <a:pt x="175" y="165"/>
                  </a:cubicBezTo>
                  <a:cubicBezTo>
                    <a:pt x="173" y="164"/>
                    <a:pt x="171" y="162"/>
                    <a:pt x="171" y="162"/>
                  </a:cubicBezTo>
                  <a:cubicBezTo>
                    <a:pt x="171" y="162"/>
                    <a:pt x="171" y="162"/>
                    <a:pt x="171" y="162"/>
                  </a:cubicBezTo>
                  <a:cubicBezTo>
                    <a:pt x="171" y="162"/>
                    <a:pt x="171" y="162"/>
                    <a:pt x="172" y="162"/>
                  </a:cubicBezTo>
                  <a:cubicBezTo>
                    <a:pt x="172" y="162"/>
                    <a:pt x="173" y="162"/>
                    <a:pt x="175" y="163"/>
                  </a:cubicBezTo>
                  <a:cubicBezTo>
                    <a:pt x="177" y="163"/>
                    <a:pt x="178" y="162"/>
                    <a:pt x="178" y="162"/>
                  </a:cubicBezTo>
                  <a:cubicBezTo>
                    <a:pt x="180" y="152"/>
                    <a:pt x="180" y="152"/>
                    <a:pt x="180" y="152"/>
                  </a:cubicBezTo>
                  <a:cubicBezTo>
                    <a:pt x="177" y="152"/>
                    <a:pt x="176" y="151"/>
                    <a:pt x="175" y="150"/>
                  </a:cubicBezTo>
                  <a:cubicBezTo>
                    <a:pt x="174" y="149"/>
                    <a:pt x="174" y="148"/>
                    <a:pt x="174" y="148"/>
                  </a:cubicBezTo>
                  <a:cubicBezTo>
                    <a:pt x="174" y="148"/>
                    <a:pt x="174" y="148"/>
                    <a:pt x="174" y="148"/>
                  </a:cubicBezTo>
                  <a:cubicBezTo>
                    <a:pt x="185" y="146"/>
                    <a:pt x="192" y="136"/>
                    <a:pt x="194" y="127"/>
                  </a:cubicBezTo>
                  <a:cubicBezTo>
                    <a:pt x="194" y="127"/>
                    <a:pt x="194" y="127"/>
                    <a:pt x="194" y="127"/>
                  </a:cubicBezTo>
                  <a:cubicBezTo>
                    <a:pt x="194" y="127"/>
                    <a:pt x="194" y="127"/>
                    <a:pt x="194" y="127"/>
                  </a:cubicBezTo>
                  <a:cubicBezTo>
                    <a:pt x="195" y="128"/>
                    <a:pt x="198" y="129"/>
                    <a:pt x="199" y="128"/>
                  </a:cubicBezTo>
                  <a:cubicBezTo>
                    <a:pt x="200" y="126"/>
                    <a:pt x="200" y="121"/>
                    <a:pt x="200" y="120"/>
                  </a:cubicBezTo>
                  <a:cubicBezTo>
                    <a:pt x="197" y="120"/>
                    <a:pt x="195" y="119"/>
                    <a:pt x="194" y="117"/>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grpSp>
    </p:spTree>
    <p:extLst>
      <p:ext uri="{BB962C8B-B14F-4D97-AF65-F5344CB8AC3E}">
        <p14:creationId xmlns:p14="http://schemas.microsoft.com/office/powerpoint/2010/main" val="101590226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5_Otsikko ja sisältö Teema pieni yläkulma">
    <p:spTree>
      <p:nvGrpSpPr>
        <p:cNvPr id="1" name=""/>
        <p:cNvGrpSpPr/>
        <p:nvPr/>
      </p:nvGrpSpPr>
      <p:grpSpPr>
        <a:xfrm>
          <a:off x="0" y="0"/>
          <a:ext cx="0" cy="0"/>
          <a:chOff x="0" y="0"/>
          <a:chExt cx="0" cy="0"/>
        </a:xfrm>
      </p:grpSpPr>
      <p:sp>
        <p:nvSpPr>
          <p:cNvPr id="10" name="Freeform 6"/>
          <p:cNvSpPr>
            <a:spLocks/>
          </p:cNvSpPr>
          <p:nvPr userDrawn="1"/>
        </p:nvSpPr>
        <p:spPr bwMode="auto">
          <a:xfrm>
            <a:off x="7975600" y="1"/>
            <a:ext cx="1168400" cy="1756833"/>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40000"/>
              <a:lumOff val="60000"/>
            </a:schemeClr>
          </a:solidFill>
          <a:ln>
            <a:noFill/>
          </a:ln>
          <a:extLst/>
        </p:spPr>
        <p:txBody>
          <a:bodyPr vert="horz" wrap="square" lIns="91440" tIns="45720" rIns="91440" bIns="45720" numCol="1" anchor="t" anchorCtr="0" compatLnSpc="1">
            <a:prstTxWarp prst="textNoShape">
              <a:avLst/>
            </a:prstTxWarp>
          </a:bodyPr>
          <a:lstStyle/>
          <a:p>
            <a:endParaRPr lang="fi-FI" sz="1800"/>
          </a:p>
        </p:txBody>
      </p:sp>
      <p:sp>
        <p:nvSpPr>
          <p:cNvPr id="3" name="Sisällön paikkamerkki 2"/>
          <p:cNvSpPr>
            <a:spLocks noGrp="1"/>
          </p:cNvSpPr>
          <p:nvPr userDrawn="1">
            <p:ph idx="1"/>
          </p:nvPr>
        </p:nvSpPr>
        <p:spPr>
          <a:xfrm>
            <a:off x="432786" y="1881331"/>
            <a:ext cx="7739615" cy="4524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6" y="313788"/>
            <a:ext cx="7739615" cy="1299027"/>
          </a:xfrm>
        </p:spPr>
        <p:txBody>
          <a:bodyPr/>
          <a:lstStyle>
            <a:lvl1pPr>
              <a:defRPr>
                <a:solidFill>
                  <a:schemeClr val="tx1">
                    <a:lumMod val="85000"/>
                    <a:lumOff val="15000"/>
                  </a:schemeClr>
                </a:solidFill>
              </a:defRPr>
            </a:lvl1pPr>
          </a:lstStyle>
          <a:p>
            <a:r>
              <a:rPr lang="fi-FI"/>
              <a:t>Muokkaa perustyyl. napsautt.</a:t>
            </a:r>
            <a:endParaRPr lang="fi-FI" dirty="0"/>
          </a:p>
        </p:txBody>
      </p:sp>
      <p:sp>
        <p:nvSpPr>
          <p:cNvPr id="13" name="Alatunnisteen paikkamerkki 4"/>
          <p:cNvSpPr>
            <a:spLocks noGrp="1"/>
          </p:cNvSpPr>
          <p:nvPr userDrawn="1">
            <p:ph type="ftr" sz="quarter" idx="11"/>
          </p:nvPr>
        </p:nvSpPr>
        <p:spPr>
          <a:xfrm>
            <a:off x="1187625" y="6497453"/>
            <a:ext cx="2736304" cy="258163"/>
          </a:xfrm>
          <a:prstGeom prst="rect">
            <a:avLst/>
          </a:prstGeom>
        </p:spPr>
        <p:txBody>
          <a:bodyPr/>
          <a:lstStyle>
            <a:lvl1pPr algn="l">
              <a:defRPr sz="800">
                <a:solidFill>
                  <a:schemeClr val="tx1">
                    <a:lumMod val="50000"/>
                    <a:lumOff val="50000"/>
                  </a:schemeClr>
                </a:solidFill>
              </a:defRPr>
            </a:lvl1pPr>
          </a:lstStyle>
          <a:p>
            <a:endParaRPr lang="fi-FI" dirty="0"/>
          </a:p>
        </p:txBody>
      </p:sp>
      <p:sp>
        <p:nvSpPr>
          <p:cNvPr id="17" name="Päivämäärän paikkamerkki 3"/>
          <p:cNvSpPr>
            <a:spLocks noGrp="1"/>
          </p:cNvSpPr>
          <p:nvPr userDrawn="1">
            <p:ph type="dt" sz="half" idx="2"/>
          </p:nvPr>
        </p:nvSpPr>
        <p:spPr>
          <a:xfrm>
            <a:off x="432785" y="6497453"/>
            <a:ext cx="683568" cy="268139"/>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6BB7F4EA-8BFF-4DC4-AF59-7BA2487660AC}" type="datetime1">
              <a:rPr lang="fi-FI" smtClean="0"/>
              <a:t>11.2.2021</a:t>
            </a:fld>
            <a:endParaRPr lang="fi-FI" dirty="0"/>
          </a:p>
        </p:txBody>
      </p:sp>
      <p:sp>
        <p:nvSpPr>
          <p:cNvPr id="11" name="Dian numeron paikkamerkki 5"/>
          <p:cNvSpPr>
            <a:spLocks noGrp="1"/>
          </p:cNvSpPr>
          <p:nvPr>
            <p:ph type="sldNum" sz="quarter" idx="12"/>
          </p:nvPr>
        </p:nvSpPr>
        <p:spPr>
          <a:xfrm>
            <a:off x="-1" y="6497454"/>
            <a:ext cx="404211" cy="268137"/>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a:t>  </a:t>
            </a:r>
            <a:r>
              <a:rPr lang="fi-FI" b="0" dirty="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2887833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629841" y="529949"/>
            <a:ext cx="7201826" cy="995915"/>
          </a:xfrm>
        </p:spPr>
        <p:txBody>
          <a:bodyPr/>
          <a:lstStyle/>
          <a:p>
            <a:r>
              <a:rPr lang="fi-FI" smtClean="0"/>
              <a:t>Muokkaa perustyyl. napsautt.</a:t>
            </a:r>
            <a:endParaRPr lang="fi-FI"/>
          </a:p>
        </p:txBody>
      </p:sp>
      <p:sp>
        <p:nvSpPr>
          <p:cNvPr id="3" name="Text Placeholder 2"/>
          <p:cNvSpPr>
            <a:spLocks noGrp="1"/>
          </p:cNvSpPr>
          <p:nvPr>
            <p:ph type="body" idx="1"/>
          </p:nvPr>
        </p:nvSpPr>
        <p:spPr>
          <a:xfrm>
            <a:off x="629842" y="1525868"/>
            <a:ext cx="3868340" cy="619017"/>
          </a:xfrm>
        </p:spPr>
        <p:txBody>
          <a:bodyPr anchor="b"/>
          <a:lstStyle>
            <a:lvl1pPr marL="0" indent="0">
              <a:buNone/>
              <a:defRPr sz="1800" b="1"/>
            </a:lvl1pPr>
            <a:lvl2pPr marL="342875" indent="0">
              <a:buNone/>
              <a:defRPr sz="1500" b="1"/>
            </a:lvl2pPr>
            <a:lvl3pPr marL="685749" indent="0">
              <a:buNone/>
              <a:defRPr sz="1350" b="1"/>
            </a:lvl3pPr>
            <a:lvl4pPr marL="1028624" indent="0">
              <a:buNone/>
              <a:defRPr sz="1200" b="1"/>
            </a:lvl4pPr>
            <a:lvl5pPr marL="1371498" indent="0">
              <a:buNone/>
              <a:defRPr sz="1200" b="1"/>
            </a:lvl5pPr>
            <a:lvl6pPr marL="1714373" indent="0">
              <a:buNone/>
              <a:defRPr sz="1200" b="1"/>
            </a:lvl6pPr>
            <a:lvl7pPr marL="2057246" indent="0">
              <a:buNone/>
              <a:defRPr sz="1200" b="1"/>
            </a:lvl7pPr>
            <a:lvl8pPr marL="2400120" indent="0">
              <a:buNone/>
              <a:defRPr sz="1200" b="1"/>
            </a:lvl8pPr>
            <a:lvl9pPr marL="2742995" indent="0">
              <a:buNone/>
              <a:defRPr sz="1200" b="1"/>
            </a:lvl9pPr>
          </a:lstStyle>
          <a:p>
            <a:pPr lvl="0"/>
            <a:r>
              <a:rPr lang="fi-FI" smtClean="0"/>
              <a:t>Muokkaa tekstin perustyylejä napsauttamalla</a:t>
            </a:r>
          </a:p>
        </p:txBody>
      </p:sp>
      <p:sp>
        <p:nvSpPr>
          <p:cNvPr id="4" name="Content Placeholder 3"/>
          <p:cNvSpPr>
            <a:spLocks noGrp="1"/>
          </p:cNvSpPr>
          <p:nvPr>
            <p:ph sz="half" idx="2"/>
          </p:nvPr>
        </p:nvSpPr>
        <p:spPr>
          <a:xfrm>
            <a:off x="629842" y="2287351"/>
            <a:ext cx="3868340" cy="3685884"/>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5" name="Text Placeholder 4"/>
          <p:cNvSpPr>
            <a:spLocks noGrp="1"/>
          </p:cNvSpPr>
          <p:nvPr>
            <p:ph type="body" sz="quarter" idx="3"/>
          </p:nvPr>
        </p:nvSpPr>
        <p:spPr>
          <a:xfrm>
            <a:off x="4629157" y="1525868"/>
            <a:ext cx="3887391" cy="619017"/>
          </a:xfrm>
        </p:spPr>
        <p:txBody>
          <a:bodyPr anchor="b"/>
          <a:lstStyle>
            <a:lvl1pPr marL="0" indent="0">
              <a:buNone/>
              <a:defRPr sz="1800" b="1"/>
            </a:lvl1pPr>
            <a:lvl2pPr marL="342875" indent="0">
              <a:buNone/>
              <a:defRPr sz="1500" b="1"/>
            </a:lvl2pPr>
            <a:lvl3pPr marL="685749" indent="0">
              <a:buNone/>
              <a:defRPr sz="1350" b="1"/>
            </a:lvl3pPr>
            <a:lvl4pPr marL="1028624" indent="0">
              <a:buNone/>
              <a:defRPr sz="1200" b="1"/>
            </a:lvl4pPr>
            <a:lvl5pPr marL="1371498" indent="0">
              <a:buNone/>
              <a:defRPr sz="1200" b="1"/>
            </a:lvl5pPr>
            <a:lvl6pPr marL="1714373" indent="0">
              <a:buNone/>
              <a:defRPr sz="1200" b="1"/>
            </a:lvl6pPr>
            <a:lvl7pPr marL="2057246" indent="0">
              <a:buNone/>
              <a:defRPr sz="1200" b="1"/>
            </a:lvl7pPr>
            <a:lvl8pPr marL="2400120" indent="0">
              <a:buNone/>
              <a:defRPr sz="1200" b="1"/>
            </a:lvl8pPr>
            <a:lvl9pPr marL="2742995" indent="0">
              <a:buNone/>
              <a:defRPr sz="1200" b="1"/>
            </a:lvl9pPr>
          </a:lstStyle>
          <a:p>
            <a:pPr lvl="0"/>
            <a:r>
              <a:rPr lang="fi-FI" smtClean="0"/>
              <a:t>Muokkaa tekstin perustyylejä napsauttamalla</a:t>
            </a:r>
          </a:p>
        </p:txBody>
      </p:sp>
      <p:sp>
        <p:nvSpPr>
          <p:cNvPr id="6" name="Content Placeholder 5"/>
          <p:cNvSpPr>
            <a:spLocks noGrp="1"/>
          </p:cNvSpPr>
          <p:nvPr>
            <p:ph sz="quarter" idx="4"/>
          </p:nvPr>
        </p:nvSpPr>
        <p:spPr>
          <a:xfrm>
            <a:off x="4629157" y="2144881"/>
            <a:ext cx="3887391" cy="3828352"/>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8" name="Date Placeholder 7"/>
          <p:cNvSpPr>
            <a:spLocks noGrp="1"/>
          </p:cNvSpPr>
          <p:nvPr>
            <p:ph type="dt" sz="half" idx="10"/>
          </p:nvPr>
        </p:nvSpPr>
        <p:spPr/>
        <p:txBody>
          <a:bodyPr/>
          <a:lstStyle/>
          <a:p>
            <a:fld id="{A0204079-6FA0-8F42-A0E0-93A554C8F316}" type="datetime1">
              <a:rPr lang="fi-FI" smtClean="0"/>
              <a:pPr/>
              <a:t>11.2.2021</a:t>
            </a:fld>
            <a:endParaRPr lang="fi-FI" dirty="0"/>
          </a:p>
        </p:txBody>
      </p:sp>
      <p:sp>
        <p:nvSpPr>
          <p:cNvPr id="9" name="Footer Placeholder 8"/>
          <p:cNvSpPr>
            <a:spLocks noGrp="1"/>
          </p:cNvSpPr>
          <p:nvPr>
            <p:ph type="ftr" sz="quarter" idx="11"/>
          </p:nvPr>
        </p:nvSpPr>
        <p:spPr/>
        <p:txBody>
          <a:bodyPr/>
          <a:lstStyle/>
          <a:p>
            <a:r>
              <a:rPr lang="fi-FI" smtClean="0"/>
              <a:t>Työ- ja elinkeinoministeriö </a:t>
            </a:r>
            <a:r>
              <a:rPr lang="bg-BG" smtClean="0"/>
              <a:t>•</a:t>
            </a:r>
            <a:r>
              <a:rPr lang="fi-FI" smtClean="0"/>
              <a:t> www.tem.fi</a:t>
            </a:r>
            <a:endParaRPr lang="fi-FI" dirty="0"/>
          </a:p>
        </p:txBody>
      </p:sp>
      <p:sp>
        <p:nvSpPr>
          <p:cNvPr id="13" name="Slide Number Placeholder 12"/>
          <p:cNvSpPr>
            <a:spLocks noGrp="1"/>
          </p:cNvSpPr>
          <p:nvPr>
            <p:ph type="sldNum" sz="quarter" idx="12"/>
          </p:nvPr>
        </p:nvSpPr>
        <p:spPr/>
        <p:txBody>
          <a:bodyPr/>
          <a:lstStyle/>
          <a:p>
            <a:fld id="{3065C9E5-8AC3-DF4B-BA99-CB03B9370A98}" type="slidenum">
              <a:rPr lang="fi-FI" smtClean="0"/>
              <a:pPr/>
              <a:t>‹#›</a:t>
            </a:fld>
            <a:endParaRPr lang="fi-FI"/>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29920" y="739906"/>
            <a:ext cx="384476" cy="576000"/>
          </a:xfrm>
          <a:prstGeom prst="rect">
            <a:avLst/>
          </a:prstGeom>
        </p:spPr>
      </p:pic>
    </p:spTree>
    <p:extLst>
      <p:ext uri="{BB962C8B-B14F-4D97-AF65-F5344CB8AC3E}">
        <p14:creationId xmlns:p14="http://schemas.microsoft.com/office/powerpoint/2010/main" val="50931252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385" userDrawn="1">
          <p15:clr>
            <a:srgbClr val="FBAE40"/>
          </p15:clr>
        </p15:guide>
        <p15:guide id="2" orient="horz" pos="4997"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subheading">
    <p:spTree>
      <p:nvGrpSpPr>
        <p:cNvPr id="1" name=""/>
        <p:cNvGrpSpPr/>
        <p:nvPr/>
      </p:nvGrpSpPr>
      <p:grpSpPr>
        <a:xfrm>
          <a:off x="0" y="0"/>
          <a:ext cx="0" cy="0"/>
          <a:chOff x="0" y="0"/>
          <a:chExt cx="0" cy="0"/>
        </a:xfrm>
      </p:grpSpPr>
      <p:sp>
        <p:nvSpPr>
          <p:cNvPr id="2" name="Title 1"/>
          <p:cNvSpPr>
            <a:spLocks noGrp="1"/>
          </p:cNvSpPr>
          <p:nvPr>
            <p:ph type="title"/>
          </p:nvPr>
        </p:nvSpPr>
        <p:spPr>
          <a:xfrm>
            <a:off x="629841" y="529949"/>
            <a:ext cx="7201826" cy="995915"/>
          </a:xfrm>
        </p:spPr>
        <p:txBody>
          <a:bodyPr/>
          <a:lstStyle/>
          <a:p>
            <a:r>
              <a:rPr lang="fi-FI" smtClean="0"/>
              <a:t>Muokkaa perustyyl. napsautt.</a:t>
            </a:r>
            <a:endParaRPr lang="fi-FI"/>
          </a:p>
        </p:txBody>
      </p:sp>
      <p:sp>
        <p:nvSpPr>
          <p:cNvPr id="3" name="Text Placeholder 2"/>
          <p:cNvSpPr>
            <a:spLocks noGrp="1"/>
          </p:cNvSpPr>
          <p:nvPr>
            <p:ph type="body" idx="1"/>
          </p:nvPr>
        </p:nvSpPr>
        <p:spPr>
          <a:xfrm>
            <a:off x="629842" y="1525868"/>
            <a:ext cx="7885508" cy="619017"/>
          </a:xfrm>
        </p:spPr>
        <p:txBody>
          <a:bodyPr anchor="b"/>
          <a:lstStyle>
            <a:lvl1pPr marL="0" indent="0">
              <a:buNone/>
              <a:defRPr sz="1800" b="1"/>
            </a:lvl1pPr>
            <a:lvl2pPr marL="342875" indent="0">
              <a:buNone/>
              <a:defRPr sz="1500" b="1"/>
            </a:lvl2pPr>
            <a:lvl3pPr marL="685749" indent="0">
              <a:buNone/>
              <a:defRPr sz="1350" b="1"/>
            </a:lvl3pPr>
            <a:lvl4pPr marL="1028624" indent="0">
              <a:buNone/>
              <a:defRPr sz="1200" b="1"/>
            </a:lvl4pPr>
            <a:lvl5pPr marL="1371498" indent="0">
              <a:buNone/>
              <a:defRPr sz="1200" b="1"/>
            </a:lvl5pPr>
            <a:lvl6pPr marL="1714373" indent="0">
              <a:buNone/>
              <a:defRPr sz="1200" b="1"/>
            </a:lvl6pPr>
            <a:lvl7pPr marL="2057246" indent="0">
              <a:buNone/>
              <a:defRPr sz="1200" b="1"/>
            </a:lvl7pPr>
            <a:lvl8pPr marL="2400120" indent="0">
              <a:buNone/>
              <a:defRPr sz="1200" b="1"/>
            </a:lvl8pPr>
            <a:lvl9pPr marL="2742995" indent="0">
              <a:buNone/>
              <a:defRPr sz="1200" b="1"/>
            </a:lvl9pPr>
          </a:lstStyle>
          <a:p>
            <a:pPr lvl="0"/>
            <a:r>
              <a:rPr lang="fi-FI" smtClean="0"/>
              <a:t>Muokkaa tekstin perustyylejä napsauttamalla</a:t>
            </a:r>
          </a:p>
        </p:txBody>
      </p:sp>
      <p:sp>
        <p:nvSpPr>
          <p:cNvPr id="4" name="Content Placeholder 3"/>
          <p:cNvSpPr>
            <a:spLocks noGrp="1"/>
          </p:cNvSpPr>
          <p:nvPr>
            <p:ph sz="half" idx="2"/>
          </p:nvPr>
        </p:nvSpPr>
        <p:spPr>
          <a:xfrm>
            <a:off x="629842" y="2287351"/>
            <a:ext cx="7885508" cy="3685884"/>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8" name="Date Placeholder 7"/>
          <p:cNvSpPr>
            <a:spLocks noGrp="1"/>
          </p:cNvSpPr>
          <p:nvPr>
            <p:ph type="dt" sz="half" idx="10"/>
          </p:nvPr>
        </p:nvSpPr>
        <p:spPr/>
        <p:txBody>
          <a:bodyPr/>
          <a:lstStyle/>
          <a:p>
            <a:fld id="{BC2EB90C-C3B6-654A-9159-F786CF172E91}" type="datetime1">
              <a:rPr lang="fi-FI" smtClean="0"/>
              <a:pPr/>
              <a:t>11.2.2021</a:t>
            </a:fld>
            <a:endParaRPr lang="fi-FI" dirty="0"/>
          </a:p>
        </p:txBody>
      </p:sp>
      <p:sp>
        <p:nvSpPr>
          <p:cNvPr id="9" name="Footer Placeholder 8"/>
          <p:cNvSpPr>
            <a:spLocks noGrp="1"/>
          </p:cNvSpPr>
          <p:nvPr>
            <p:ph type="ftr" sz="quarter" idx="11"/>
          </p:nvPr>
        </p:nvSpPr>
        <p:spPr/>
        <p:txBody>
          <a:bodyPr/>
          <a:lstStyle/>
          <a:p>
            <a:r>
              <a:rPr lang="fi-FI" smtClean="0"/>
              <a:t>Työ- ja elinkeinoministeriö </a:t>
            </a:r>
            <a:r>
              <a:rPr lang="bg-BG" smtClean="0"/>
              <a:t>•</a:t>
            </a:r>
            <a:r>
              <a:rPr lang="fi-FI" smtClean="0"/>
              <a:t> www.tem.fi</a:t>
            </a:r>
            <a:endParaRPr lang="fi-FI" dirty="0"/>
          </a:p>
        </p:txBody>
      </p:sp>
      <p:sp>
        <p:nvSpPr>
          <p:cNvPr id="13" name="Slide Number Placeholder 12"/>
          <p:cNvSpPr>
            <a:spLocks noGrp="1"/>
          </p:cNvSpPr>
          <p:nvPr>
            <p:ph type="sldNum" sz="quarter" idx="12"/>
          </p:nvPr>
        </p:nvSpPr>
        <p:spPr/>
        <p:txBody>
          <a:bodyPr/>
          <a:lstStyle/>
          <a:p>
            <a:fld id="{3065C9E5-8AC3-DF4B-BA99-CB03B9370A98}" type="slidenum">
              <a:rPr lang="fi-FI" smtClean="0"/>
              <a:pPr/>
              <a:t>‹#›</a:t>
            </a:fld>
            <a:endParaRPr lang="fi-FI"/>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29920" y="739906"/>
            <a:ext cx="384476" cy="576000"/>
          </a:xfrm>
          <a:prstGeom prst="rect">
            <a:avLst/>
          </a:prstGeom>
        </p:spPr>
      </p:pic>
    </p:spTree>
    <p:extLst>
      <p:ext uri="{BB962C8B-B14F-4D97-AF65-F5344CB8AC3E}">
        <p14:creationId xmlns:p14="http://schemas.microsoft.com/office/powerpoint/2010/main" val="131734723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385" userDrawn="1">
          <p15:clr>
            <a:srgbClr val="FBAE40"/>
          </p15:clr>
        </p15:guide>
        <p15:guide id="2" orient="horz" pos="4997"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48E673F-6EB7-8443-8693-F2EF12496ED8}" type="datetime1">
              <a:rPr lang="fi-FI" smtClean="0"/>
              <a:pPr/>
              <a:t>11.2.2021</a:t>
            </a:fld>
            <a:endParaRPr lang="fi-FI" dirty="0"/>
          </a:p>
        </p:txBody>
      </p:sp>
      <p:sp>
        <p:nvSpPr>
          <p:cNvPr id="6" name="Footer Placeholder 5"/>
          <p:cNvSpPr>
            <a:spLocks noGrp="1"/>
          </p:cNvSpPr>
          <p:nvPr>
            <p:ph type="ftr" sz="quarter" idx="11"/>
          </p:nvPr>
        </p:nvSpPr>
        <p:spPr/>
        <p:txBody>
          <a:bodyPr/>
          <a:lstStyle/>
          <a:p>
            <a:r>
              <a:rPr lang="fi-FI" smtClean="0"/>
              <a:t>Työ- ja elinkeinoministeriö </a:t>
            </a:r>
            <a:r>
              <a:rPr lang="bg-BG" smtClean="0"/>
              <a:t>•</a:t>
            </a:r>
            <a:r>
              <a:rPr lang="fi-FI" smtClean="0"/>
              <a:t> www.tem.fi</a:t>
            </a:r>
            <a:endParaRPr lang="fi-FI" dirty="0"/>
          </a:p>
        </p:txBody>
      </p:sp>
      <p:sp>
        <p:nvSpPr>
          <p:cNvPr id="7" name="Slide Number Placeholder 6"/>
          <p:cNvSpPr>
            <a:spLocks noGrp="1"/>
          </p:cNvSpPr>
          <p:nvPr>
            <p:ph type="sldNum" sz="quarter" idx="12"/>
          </p:nvPr>
        </p:nvSpPr>
        <p:spPr/>
        <p:txBody>
          <a:bodyPr/>
          <a:lstStyle/>
          <a:p>
            <a:fld id="{1B5C75AB-37F2-194C-B2B6-38235384CF06}" type="slidenum">
              <a:rPr lang="fi-FI" smtClean="0"/>
              <a:pPr/>
              <a:t>‹#›</a:t>
            </a:fld>
            <a:endParaRPr lang="fi-FI"/>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29920" y="739906"/>
            <a:ext cx="384476" cy="576000"/>
          </a:xfrm>
          <a:prstGeom prst="rect">
            <a:avLst/>
          </a:prstGeom>
        </p:spPr>
      </p:pic>
    </p:spTree>
    <p:extLst>
      <p:ext uri="{BB962C8B-B14F-4D97-AF65-F5344CB8AC3E}">
        <p14:creationId xmlns:p14="http://schemas.microsoft.com/office/powerpoint/2010/main" val="104359095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ubtitle">
    <p:bg>
      <p:bgPr>
        <a:solidFill>
          <a:schemeClr val="accent1"/>
        </a:solidFill>
        <a:effectLst/>
      </p:bgPr>
    </p:bg>
    <p:spTree>
      <p:nvGrpSpPr>
        <p:cNvPr id="1" name=""/>
        <p:cNvGrpSpPr/>
        <p:nvPr/>
      </p:nvGrpSpPr>
      <p:grpSpPr>
        <a:xfrm>
          <a:off x="0" y="0"/>
          <a:ext cx="0" cy="0"/>
          <a:chOff x="0" y="0"/>
          <a:chExt cx="0" cy="0"/>
        </a:xfrm>
      </p:grpSpPr>
      <p:pic>
        <p:nvPicPr>
          <p:cNvPr id="26" name="Picture 25"/>
          <p:cNvPicPr>
            <a:picLocks/>
          </p:cNvPicPr>
          <p:nvPr userDrawn="1"/>
        </p:nvPicPr>
        <p:blipFill>
          <a:blip r:embed="rId2">
            <a:alphaModFix amt="6000"/>
            <a:extLst>
              <a:ext uri="{28A0092B-C50C-407E-A947-70E740481C1C}">
                <a14:useLocalDpi xmlns:a14="http://schemas.microsoft.com/office/drawing/2010/main" val="0"/>
              </a:ext>
            </a:extLst>
          </a:blip>
          <a:stretch>
            <a:fillRect/>
          </a:stretch>
        </p:blipFill>
        <p:spPr>
          <a:xfrm>
            <a:off x="2868930" y="872490"/>
            <a:ext cx="3406140" cy="5113020"/>
          </a:xfrm>
          <a:prstGeom prst="rect">
            <a:avLst/>
          </a:prstGeom>
        </p:spPr>
      </p:pic>
      <p:sp>
        <p:nvSpPr>
          <p:cNvPr id="22" name="Text Placeholder 21"/>
          <p:cNvSpPr>
            <a:spLocks noGrp="1"/>
          </p:cNvSpPr>
          <p:nvPr>
            <p:ph type="body" sz="quarter" idx="10"/>
          </p:nvPr>
        </p:nvSpPr>
        <p:spPr>
          <a:xfrm>
            <a:off x="1710267" y="1566330"/>
            <a:ext cx="5723466" cy="3589868"/>
          </a:xfrm>
        </p:spPr>
        <p:txBody>
          <a:bodyPr lIns="90000" anchor="ctr" anchorCtr="1">
            <a:noAutofit/>
          </a:bodyPr>
          <a:lstStyle>
            <a:lvl1pPr marL="0" indent="0" algn="ctr">
              <a:buNone/>
              <a:defRPr sz="5200" baseline="0">
                <a:solidFill>
                  <a:schemeClr val="bg2"/>
                </a:solidFill>
              </a:defRPr>
            </a:lvl1pPr>
          </a:lstStyle>
          <a:p>
            <a:pPr lvl="0"/>
            <a:r>
              <a:rPr lang="fi-FI" smtClean="0"/>
              <a:t>Muokkaa tekstin perustyylejä napsauttamalla</a:t>
            </a:r>
          </a:p>
        </p:txBody>
      </p:sp>
    </p:spTree>
    <p:extLst>
      <p:ext uri="{BB962C8B-B14F-4D97-AF65-F5344CB8AC3E}">
        <p14:creationId xmlns:p14="http://schemas.microsoft.com/office/powerpoint/2010/main" val="127801115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Otsikko ja sisältö ">
    <p:spTree>
      <p:nvGrpSpPr>
        <p:cNvPr id="1" name=""/>
        <p:cNvGrpSpPr/>
        <p:nvPr/>
      </p:nvGrpSpPr>
      <p:grpSpPr>
        <a:xfrm>
          <a:off x="0" y="0"/>
          <a:ext cx="0" cy="0"/>
          <a:chOff x="0" y="0"/>
          <a:chExt cx="0" cy="0"/>
        </a:xfrm>
      </p:grpSpPr>
      <p:sp>
        <p:nvSpPr>
          <p:cNvPr id="10" name="Freeform 6"/>
          <p:cNvSpPr>
            <a:spLocks/>
          </p:cNvSpPr>
          <p:nvPr userDrawn="1"/>
        </p:nvSpPr>
        <p:spPr bwMode="auto">
          <a:xfrm>
            <a:off x="7975600" y="1"/>
            <a:ext cx="1168400" cy="1756833"/>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tx2">
              <a:lumMod val="40000"/>
              <a:lumOff val="60000"/>
            </a:schemeClr>
          </a:solidFill>
          <a:ln>
            <a:noFill/>
          </a:ln>
          <a:extLst/>
        </p:spPr>
        <p:txBody>
          <a:bodyPr vert="horz" wrap="square" lIns="91440" tIns="45720" rIns="91440" bIns="45720" numCol="1" anchor="t" anchorCtr="0" compatLnSpc="1">
            <a:prstTxWarp prst="textNoShape">
              <a:avLst/>
            </a:prstTxWarp>
          </a:bodyPr>
          <a:lstStyle/>
          <a:p>
            <a:endParaRPr lang="fi-FI" sz="1800"/>
          </a:p>
        </p:txBody>
      </p:sp>
      <p:sp>
        <p:nvSpPr>
          <p:cNvPr id="3" name="Sisällön paikkamerkki 2"/>
          <p:cNvSpPr>
            <a:spLocks noGrp="1"/>
          </p:cNvSpPr>
          <p:nvPr userDrawn="1">
            <p:ph idx="1"/>
          </p:nvPr>
        </p:nvSpPr>
        <p:spPr>
          <a:xfrm>
            <a:off x="432786" y="1881331"/>
            <a:ext cx="7739615" cy="45240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dirty="0"/>
          </a:p>
        </p:txBody>
      </p:sp>
      <p:sp>
        <p:nvSpPr>
          <p:cNvPr id="8" name="Otsikko 7"/>
          <p:cNvSpPr>
            <a:spLocks noGrp="1"/>
          </p:cNvSpPr>
          <p:nvPr userDrawn="1">
            <p:ph type="title"/>
          </p:nvPr>
        </p:nvSpPr>
        <p:spPr>
          <a:xfrm>
            <a:off x="432786" y="313788"/>
            <a:ext cx="7739615" cy="1299027"/>
          </a:xfrm>
        </p:spPr>
        <p:txBody>
          <a:bodyPr/>
          <a:lstStyle>
            <a:lvl1pPr>
              <a:defRPr>
                <a:solidFill>
                  <a:schemeClr val="tx2"/>
                </a:solidFill>
              </a:defRPr>
            </a:lvl1pPr>
          </a:lstStyle>
          <a:p>
            <a:r>
              <a:rPr lang="en-US" dirty="0" smtClean="0"/>
              <a:t>Click to edit Master title style</a:t>
            </a:r>
            <a:endParaRPr lang="fi-FI" dirty="0"/>
          </a:p>
        </p:txBody>
      </p:sp>
      <p:sp>
        <p:nvSpPr>
          <p:cNvPr id="13" name="Alatunnisteen paikkamerkki 4"/>
          <p:cNvSpPr>
            <a:spLocks noGrp="1"/>
          </p:cNvSpPr>
          <p:nvPr userDrawn="1">
            <p:ph type="ftr" sz="quarter" idx="11"/>
          </p:nvPr>
        </p:nvSpPr>
        <p:spPr>
          <a:xfrm>
            <a:off x="1187625" y="6497453"/>
            <a:ext cx="2736304" cy="258163"/>
          </a:xfrm>
          <a:prstGeom prst="rect">
            <a:avLst/>
          </a:prstGeom>
        </p:spPr>
        <p:txBody>
          <a:bodyPr/>
          <a:lstStyle>
            <a:lvl1pPr algn="l">
              <a:defRPr sz="800">
                <a:solidFill>
                  <a:schemeClr val="tx1">
                    <a:lumMod val="50000"/>
                    <a:lumOff val="50000"/>
                  </a:schemeClr>
                </a:solidFill>
              </a:defRPr>
            </a:lvl1pPr>
          </a:lstStyle>
          <a:p>
            <a:endParaRPr lang="fi-FI" dirty="0"/>
          </a:p>
        </p:txBody>
      </p:sp>
      <p:sp>
        <p:nvSpPr>
          <p:cNvPr id="17" name="Päivämäärän paikkamerkki 3"/>
          <p:cNvSpPr>
            <a:spLocks noGrp="1"/>
          </p:cNvSpPr>
          <p:nvPr userDrawn="1">
            <p:ph type="dt" sz="half" idx="2"/>
          </p:nvPr>
        </p:nvSpPr>
        <p:spPr>
          <a:xfrm>
            <a:off x="432785" y="6497453"/>
            <a:ext cx="683568" cy="268139"/>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9504BABE-377C-4042-9CE4-D8BB0ACFBA08}" type="datetime1">
              <a:rPr lang="fi-FI" smtClean="0"/>
              <a:pPr/>
              <a:t>11.2.2021</a:t>
            </a:fld>
            <a:endParaRPr lang="fi-FI" dirty="0"/>
          </a:p>
        </p:txBody>
      </p:sp>
      <p:sp>
        <p:nvSpPr>
          <p:cNvPr id="11" name="Dian numeron paikkamerkki 5"/>
          <p:cNvSpPr>
            <a:spLocks noGrp="1"/>
          </p:cNvSpPr>
          <p:nvPr>
            <p:ph type="sldNum" sz="quarter" idx="12"/>
          </p:nvPr>
        </p:nvSpPr>
        <p:spPr>
          <a:xfrm>
            <a:off x="-1" y="6497454"/>
            <a:ext cx="404211" cy="268137"/>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smtClean="0"/>
              <a:t>  </a:t>
            </a:r>
            <a:r>
              <a:rPr lang="fi-FI" b="0" dirty="0" smtClean="0">
                <a:solidFill>
                  <a:schemeClr val="bg1">
                    <a:lumMod val="65000"/>
                  </a:schemeClr>
                </a:solidFill>
              </a:rPr>
              <a:t>|</a:t>
            </a:r>
            <a:endParaRPr lang="fi-FI" sz="600" b="0" dirty="0">
              <a:solidFill>
                <a:schemeClr val="bg1">
                  <a:lumMod val="65000"/>
                </a:schemeClr>
              </a:solidFill>
            </a:endParaRPr>
          </a:p>
        </p:txBody>
      </p:sp>
      <p:grpSp>
        <p:nvGrpSpPr>
          <p:cNvPr id="2" name="Group 4"/>
          <p:cNvGrpSpPr>
            <a:grpSpLocks noChangeAspect="1"/>
          </p:cNvGrpSpPr>
          <p:nvPr userDrawn="1"/>
        </p:nvGrpSpPr>
        <p:grpSpPr bwMode="auto">
          <a:xfrm>
            <a:off x="8604251" y="313267"/>
            <a:ext cx="306388" cy="558800"/>
            <a:chOff x="5420" y="148"/>
            <a:chExt cx="193" cy="264"/>
          </a:xfrm>
        </p:grpSpPr>
        <p:sp>
          <p:nvSpPr>
            <p:cNvPr id="4" name="AutoShape 3"/>
            <p:cNvSpPr>
              <a:spLocks noChangeAspect="1" noChangeArrowheads="1" noTextEdit="1"/>
            </p:cNvSpPr>
            <p:nvPr userDrawn="1"/>
          </p:nvSpPr>
          <p:spPr bwMode="auto">
            <a:xfrm>
              <a:off x="5420" y="148"/>
              <a:ext cx="193"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sp>
          <p:nvSpPr>
            <p:cNvPr id="5" name="Freeform 5"/>
            <p:cNvSpPr>
              <a:spLocks noEditPoints="1"/>
            </p:cNvSpPr>
            <p:nvPr userDrawn="1"/>
          </p:nvSpPr>
          <p:spPr bwMode="auto">
            <a:xfrm>
              <a:off x="5419" y="148"/>
              <a:ext cx="195" cy="266"/>
            </a:xfrm>
            <a:custGeom>
              <a:avLst/>
              <a:gdLst>
                <a:gd name="T0" fmla="*/ 147 w 200"/>
                <a:gd name="T1" fmla="*/ 251 h 275"/>
                <a:gd name="T2" fmla="*/ 129 w 200"/>
                <a:gd name="T3" fmla="*/ 152 h 275"/>
                <a:gd name="T4" fmla="*/ 90 w 200"/>
                <a:gd name="T5" fmla="*/ 172 h 275"/>
                <a:gd name="T6" fmla="*/ 49 w 200"/>
                <a:gd name="T7" fmla="*/ 189 h 275"/>
                <a:gd name="T8" fmla="*/ 39 w 200"/>
                <a:gd name="T9" fmla="*/ 201 h 275"/>
                <a:gd name="T10" fmla="*/ 49 w 200"/>
                <a:gd name="T11" fmla="*/ 213 h 275"/>
                <a:gd name="T12" fmla="*/ 59 w 200"/>
                <a:gd name="T13" fmla="*/ 217 h 275"/>
                <a:gd name="T14" fmla="*/ 75 w 200"/>
                <a:gd name="T15" fmla="*/ 216 h 275"/>
                <a:gd name="T16" fmla="*/ 104 w 200"/>
                <a:gd name="T17" fmla="*/ 206 h 275"/>
                <a:gd name="T18" fmla="*/ 113 w 200"/>
                <a:gd name="T19" fmla="*/ 180 h 275"/>
                <a:gd name="T20" fmla="*/ 20 w 200"/>
                <a:gd name="T21" fmla="*/ 235 h 275"/>
                <a:gd name="T22" fmla="*/ 51 w 200"/>
                <a:gd name="T23" fmla="*/ 266 h 275"/>
                <a:gd name="T24" fmla="*/ 54 w 200"/>
                <a:gd name="T25" fmla="*/ 227 h 275"/>
                <a:gd name="T26" fmla="*/ 27 w 200"/>
                <a:gd name="T27" fmla="*/ 224 h 275"/>
                <a:gd name="T28" fmla="*/ 13 w 200"/>
                <a:gd name="T29" fmla="*/ 236 h 275"/>
                <a:gd name="T30" fmla="*/ 44 w 200"/>
                <a:gd name="T31" fmla="*/ 31 h 275"/>
                <a:gd name="T32" fmla="*/ 36 w 200"/>
                <a:gd name="T33" fmla="*/ 23 h 275"/>
                <a:gd name="T34" fmla="*/ 27 w 200"/>
                <a:gd name="T35" fmla="*/ 22 h 275"/>
                <a:gd name="T36" fmla="*/ 33 w 200"/>
                <a:gd name="T37" fmla="*/ 37 h 275"/>
                <a:gd name="T38" fmla="*/ 42 w 200"/>
                <a:gd name="T39" fmla="*/ 36 h 275"/>
                <a:gd name="T40" fmla="*/ 29 w 200"/>
                <a:gd name="T41" fmla="*/ 45 h 275"/>
                <a:gd name="T42" fmla="*/ 31 w 200"/>
                <a:gd name="T43" fmla="*/ 56 h 275"/>
                <a:gd name="T44" fmla="*/ 45 w 200"/>
                <a:gd name="T45" fmla="*/ 83 h 275"/>
                <a:gd name="T46" fmla="*/ 56 w 200"/>
                <a:gd name="T47" fmla="*/ 87 h 275"/>
                <a:gd name="T48" fmla="*/ 53 w 200"/>
                <a:gd name="T49" fmla="*/ 28 h 275"/>
                <a:gd name="T50" fmla="*/ 58 w 200"/>
                <a:gd name="T51" fmla="*/ 46 h 275"/>
                <a:gd name="T52" fmla="*/ 80 w 200"/>
                <a:gd name="T53" fmla="*/ 26 h 275"/>
                <a:gd name="T54" fmla="*/ 125 w 200"/>
                <a:gd name="T55" fmla="*/ 38 h 275"/>
                <a:gd name="T56" fmla="*/ 121 w 200"/>
                <a:gd name="T57" fmla="*/ 26 h 275"/>
                <a:gd name="T58" fmla="*/ 113 w 200"/>
                <a:gd name="T59" fmla="*/ 10 h 275"/>
                <a:gd name="T60" fmla="*/ 96 w 200"/>
                <a:gd name="T61" fmla="*/ 14 h 275"/>
                <a:gd name="T62" fmla="*/ 114 w 200"/>
                <a:gd name="T63" fmla="*/ 26 h 275"/>
                <a:gd name="T64" fmla="*/ 180 w 200"/>
                <a:gd name="T65" fmla="*/ 35 h 275"/>
                <a:gd name="T66" fmla="*/ 166 w 200"/>
                <a:gd name="T67" fmla="*/ 57 h 275"/>
                <a:gd name="T68" fmla="*/ 168 w 200"/>
                <a:gd name="T69" fmla="*/ 86 h 275"/>
                <a:gd name="T70" fmla="*/ 200 w 200"/>
                <a:gd name="T71" fmla="*/ 116 h 275"/>
                <a:gd name="T72" fmla="*/ 143 w 200"/>
                <a:gd name="T73" fmla="*/ 71 h 275"/>
                <a:gd name="T74" fmla="*/ 160 w 200"/>
                <a:gd name="T75" fmla="*/ 118 h 275"/>
                <a:gd name="T76" fmla="*/ 172 w 200"/>
                <a:gd name="T77" fmla="*/ 138 h 275"/>
                <a:gd name="T78" fmla="*/ 125 w 200"/>
                <a:gd name="T79" fmla="*/ 104 h 275"/>
                <a:gd name="T80" fmla="*/ 135 w 200"/>
                <a:gd name="T81" fmla="*/ 85 h 275"/>
                <a:gd name="T82" fmla="*/ 123 w 200"/>
                <a:gd name="T83" fmla="*/ 46 h 275"/>
                <a:gd name="T84" fmla="*/ 79 w 200"/>
                <a:gd name="T85" fmla="*/ 39 h 275"/>
                <a:gd name="T86" fmla="*/ 76 w 200"/>
                <a:gd name="T87" fmla="*/ 58 h 275"/>
                <a:gd name="T88" fmla="*/ 95 w 200"/>
                <a:gd name="T89" fmla="*/ 61 h 275"/>
                <a:gd name="T90" fmla="*/ 75 w 200"/>
                <a:gd name="T91" fmla="*/ 65 h 275"/>
                <a:gd name="T92" fmla="*/ 76 w 200"/>
                <a:gd name="T93" fmla="*/ 75 h 275"/>
                <a:gd name="T94" fmla="*/ 36 w 200"/>
                <a:gd name="T95" fmla="*/ 117 h 275"/>
                <a:gd name="T96" fmla="*/ 21 w 200"/>
                <a:gd name="T97" fmla="*/ 119 h 275"/>
                <a:gd name="T98" fmla="*/ 5 w 200"/>
                <a:gd name="T99" fmla="*/ 124 h 275"/>
                <a:gd name="T100" fmla="*/ 14 w 200"/>
                <a:gd name="T101" fmla="*/ 138 h 275"/>
                <a:gd name="T102" fmla="*/ 31 w 200"/>
                <a:gd name="T103" fmla="*/ 143 h 275"/>
                <a:gd name="T104" fmla="*/ 65 w 200"/>
                <a:gd name="T105" fmla="*/ 130 h 275"/>
                <a:gd name="T106" fmla="*/ 126 w 200"/>
                <a:gd name="T107" fmla="*/ 143 h 275"/>
                <a:gd name="T108" fmla="*/ 151 w 200"/>
                <a:gd name="T109" fmla="*/ 193 h 275"/>
                <a:gd name="T110" fmla="*/ 154 w 200"/>
                <a:gd name="T111" fmla="*/ 228 h 275"/>
                <a:gd name="T112" fmla="*/ 155 w 200"/>
                <a:gd name="T113" fmla="*/ 241 h 275"/>
                <a:gd name="T114" fmla="*/ 172 w 200"/>
                <a:gd name="T115" fmla="*/ 243 h 275"/>
                <a:gd name="T116" fmla="*/ 174 w 200"/>
                <a:gd name="T117" fmla="*/ 255 h 275"/>
                <a:gd name="T118" fmla="*/ 192 w 200"/>
                <a:gd name="T119" fmla="*/ 241 h 275"/>
                <a:gd name="T120" fmla="*/ 187 w 200"/>
                <a:gd name="T121" fmla="*/ 205 h 275"/>
                <a:gd name="T122" fmla="*/ 177 w 200"/>
                <a:gd name="T123" fmla="*/ 175 h 275"/>
                <a:gd name="T124" fmla="*/ 174 w 200"/>
                <a:gd name="T125" fmla="*/ 148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0" h="275">
                  <a:moveTo>
                    <a:pt x="54" y="255"/>
                  </a:moveTo>
                  <a:cubicBezTo>
                    <a:pt x="60" y="258"/>
                    <a:pt x="63" y="260"/>
                    <a:pt x="67" y="262"/>
                  </a:cubicBezTo>
                  <a:cubicBezTo>
                    <a:pt x="77" y="267"/>
                    <a:pt x="99" y="275"/>
                    <a:pt x="128" y="272"/>
                  </a:cubicBezTo>
                  <a:cubicBezTo>
                    <a:pt x="152" y="270"/>
                    <a:pt x="165" y="262"/>
                    <a:pt x="167" y="260"/>
                  </a:cubicBezTo>
                  <a:cubicBezTo>
                    <a:pt x="163" y="259"/>
                    <a:pt x="160" y="257"/>
                    <a:pt x="156" y="254"/>
                  </a:cubicBezTo>
                  <a:cubicBezTo>
                    <a:pt x="156" y="254"/>
                    <a:pt x="156" y="255"/>
                    <a:pt x="156" y="256"/>
                  </a:cubicBezTo>
                  <a:cubicBezTo>
                    <a:pt x="156" y="258"/>
                    <a:pt x="155" y="260"/>
                    <a:pt x="155" y="260"/>
                  </a:cubicBezTo>
                  <a:cubicBezTo>
                    <a:pt x="155" y="260"/>
                    <a:pt x="155" y="260"/>
                    <a:pt x="155" y="260"/>
                  </a:cubicBezTo>
                  <a:cubicBezTo>
                    <a:pt x="155" y="260"/>
                    <a:pt x="155" y="260"/>
                    <a:pt x="155" y="260"/>
                  </a:cubicBezTo>
                  <a:cubicBezTo>
                    <a:pt x="155" y="260"/>
                    <a:pt x="154" y="260"/>
                    <a:pt x="153" y="259"/>
                  </a:cubicBezTo>
                  <a:cubicBezTo>
                    <a:pt x="151" y="258"/>
                    <a:pt x="147" y="255"/>
                    <a:pt x="147" y="251"/>
                  </a:cubicBezTo>
                  <a:cubicBezTo>
                    <a:pt x="147" y="251"/>
                    <a:pt x="147" y="251"/>
                    <a:pt x="147" y="250"/>
                  </a:cubicBezTo>
                  <a:cubicBezTo>
                    <a:pt x="142" y="253"/>
                    <a:pt x="131" y="256"/>
                    <a:pt x="121" y="256"/>
                  </a:cubicBezTo>
                  <a:cubicBezTo>
                    <a:pt x="100" y="257"/>
                    <a:pt x="81" y="253"/>
                    <a:pt x="64" y="246"/>
                  </a:cubicBezTo>
                  <a:cubicBezTo>
                    <a:pt x="62" y="245"/>
                    <a:pt x="60" y="244"/>
                    <a:pt x="59" y="243"/>
                  </a:cubicBezTo>
                  <a:cubicBezTo>
                    <a:pt x="59" y="244"/>
                    <a:pt x="59" y="247"/>
                    <a:pt x="63" y="251"/>
                  </a:cubicBezTo>
                  <a:cubicBezTo>
                    <a:pt x="63" y="251"/>
                    <a:pt x="63" y="251"/>
                    <a:pt x="63" y="252"/>
                  </a:cubicBezTo>
                  <a:cubicBezTo>
                    <a:pt x="63" y="252"/>
                    <a:pt x="63" y="252"/>
                    <a:pt x="63" y="252"/>
                  </a:cubicBezTo>
                  <a:cubicBezTo>
                    <a:pt x="61" y="251"/>
                    <a:pt x="59" y="251"/>
                    <a:pt x="57" y="252"/>
                  </a:cubicBezTo>
                  <a:cubicBezTo>
                    <a:pt x="56" y="253"/>
                    <a:pt x="55" y="254"/>
                    <a:pt x="54" y="255"/>
                  </a:cubicBezTo>
                  <a:moveTo>
                    <a:pt x="129" y="152"/>
                  </a:moveTo>
                  <a:cubicBezTo>
                    <a:pt x="129" y="152"/>
                    <a:pt x="129" y="152"/>
                    <a:pt x="129" y="152"/>
                  </a:cubicBezTo>
                  <a:cubicBezTo>
                    <a:pt x="129" y="152"/>
                    <a:pt x="129" y="152"/>
                    <a:pt x="129" y="152"/>
                  </a:cubicBezTo>
                  <a:cubicBezTo>
                    <a:pt x="131" y="150"/>
                    <a:pt x="133" y="149"/>
                    <a:pt x="133" y="149"/>
                  </a:cubicBezTo>
                  <a:cubicBezTo>
                    <a:pt x="131" y="148"/>
                    <a:pt x="130" y="148"/>
                    <a:pt x="130" y="148"/>
                  </a:cubicBezTo>
                  <a:cubicBezTo>
                    <a:pt x="117" y="153"/>
                    <a:pt x="104" y="160"/>
                    <a:pt x="96" y="165"/>
                  </a:cubicBezTo>
                  <a:cubicBezTo>
                    <a:pt x="96" y="165"/>
                    <a:pt x="96" y="165"/>
                    <a:pt x="96" y="165"/>
                  </a:cubicBezTo>
                  <a:cubicBezTo>
                    <a:pt x="94" y="167"/>
                    <a:pt x="92" y="167"/>
                    <a:pt x="89" y="166"/>
                  </a:cubicBezTo>
                  <a:cubicBezTo>
                    <a:pt x="87" y="166"/>
                    <a:pt x="86" y="165"/>
                    <a:pt x="85" y="165"/>
                  </a:cubicBezTo>
                  <a:cubicBezTo>
                    <a:pt x="84" y="170"/>
                    <a:pt x="84" y="170"/>
                    <a:pt x="84" y="170"/>
                  </a:cubicBezTo>
                  <a:cubicBezTo>
                    <a:pt x="87" y="171"/>
                    <a:pt x="88" y="172"/>
                    <a:pt x="90" y="172"/>
                  </a:cubicBezTo>
                  <a:cubicBezTo>
                    <a:pt x="90" y="172"/>
                    <a:pt x="90" y="172"/>
                    <a:pt x="90" y="172"/>
                  </a:cubicBezTo>
                  <a:cubicBezTo>
                    <a:pt x="90" y="172"/>
                    <a:pt x="90" y="172"/>
                    <a:pt x="90" y="172"/>
                  </a:cubicBezTo>
                  <a:cubicBezTo>
                    <a:pt x="88" y="173"/>
                    <a:pt x="85" y="173"/>
                    <a:pt x="84" y="175"/>
                  </a:cubicBezTo>
                  <a:cubicBezTo>
                    <a:pt x="86" y="179"/>
                    <a:pt x="86" y="179"/>
                    <a:pt x="86" y="179"/>
                  </a:cubicBezTo>
                  <a:cubicBezTo>
                    <a:pt x="86" y="179"/>
                    <a:pt x="89" y="177"/>
                    <a:pt x="93" y="177"/>
                  </a:cubicBezTo>
                  <a:cubicBezTo>
                    <a:pt x="93" y="177"/>
                    <a:pt x="93" y="177"/>
                    <a:pt x="93" y="177"/>
                  </a:cubicBezTo>
                  <a:cubicBezTo>
                    <a:pt x="93" y="177"/>
                    <a:pt x="93" y="178"/>
                    <a:pt x="93" y="178"/>
                  </a:cubicBezTo>
                  <a:cubicBezTo>
                    <a:pt x="94" y="184"/>
                    <a:pt x="84" y="192"/>
                    <a:pt x="76" y="196"/>
                  </a:cubicBezTo>
                  <a:cubicBezTo>
                    <a:pt x="68" y="199"/>
                    <a:pt x="61" y="199"/>
                    <a:pt x="60" y="198"/>
                  </a:cubicBezTo>
                  <a:cubicBezTo>
                    <a:pt x="57" y="196"/>
                    <a:pt x="55" y="194"/>
                    <a:pt x="54" y="192"/>
                  </a:cubicBezTo>
                  <a:cubicBezTo>
                    <a:pt x="53" y="190"/>
                    <a:pt x="52" y="189"/>
                    <a:pt x="51" y="189"/>
                  </a:cubicBezTo>
                  <a:cubicBezTo>
                    <a:pt x="51" y="189"/>
                    <a:pt x="51" y="189"/>
                    <a:pt x="50" y="189"/>
                  </a:cubicBezTo>
                  <a:cubicBezTo>
                    <a:pt x="50" y="189"/>
                    <a:pt x="49" y="190"/>
                    <a:pt x="49" y="189"/>
                  </a:cubicBezTo>
                  <a:cubicBezTo>
                    <a:pt x="45" y="189"/>
                    <a:pt x="40" y="189"/>
                    <a:pt x="38" y="192"/>
                  </a:cubicBezTo>
                  <a:cubicBezTo>
                    <a:pt x="40" y="192"/>
                    <a:pt x="44" y="192"/>
                    <a:pt x="45" y="193"/>
                  </a:cubicBezTo>
                  <a:cubicBezTo>
                    <a:pt x="45" y="194"/>
                    <a:pt x="45" y="194"/>
                    <a:pt x="44" y="195"/>
                  </a:cubicBezTo>
                  <a:cubicBezTo>
                    <a:pt x="43" y="195"/>
                    <a:pt x="43" y="195"/>
                    <a:pt x="43" y="196"/>
                  </a:cubicBezTo>
                  <a:cubicBezTo>
                    <a:pt x="43" y="197"/>
                    <a:pt x="48" y="200"/>
                    <a:pt x="51" y="201"/>
                  </a:cubicBezTo>
                  <a:cubicBezTo>
                    <a:pt x="52" y="202"/>
                    <a:pt x="53" y="202"/>
                    <a:pt x="53" y="203"/>
                  </a:cubicBezTo>
                  <a:cubicBezTo>
                    <a:pt x="53" y="203"/>
                    <a:pt x="54" y="203"/>
                    <a:pt x="54" y="204"/>
                  </a:cubicBezTo>
                  <a:cubicBezTo>
                    <a:pt x="54" y="204"/>
                    <a:pt x="53" y="204"/>
                    <a:pt x="53" y="204"/>
                  </a:cubicBezTo>
                  <a:cubicBezTo>
                    <a:pt x="52" y="204"/>
                    <a:pt x="49" y="203"/>
                    <a:pt x="46" y="202"/>
                  </a:cubicBezTo>
                  <a:cubicBezTo>
                    <a:pt x="44" y="201"/>
                    <a:pt x="43" y="201"/>
                    <a:pt x="41" y="200"/>
                  </a:cubicBezTo>
                  <a:cubicBezTo>
                    <a:pt x="40" y="200"/>
                    <a:pt x="39" y="200"/>
                    <a:pt x="39" y="201"/>
                  </a:cubicBezTo>
                  <a:cubicBezTo>
                    <a:pt x="39" y="201"/>
                    <a:pt x="38" y="201"/>
                    <a:pt x="38" y="201"/>
                  </a:cubicBezTo>
                  <a:cubicBezTo>
                    <a:pt x="36" y="201"/>
                    <a:pt x="32" y="202"/>
                    <a:pt x="30" y="205"/>
                  </a:cubicBezTo>
                  <a:cubicBezTo>
                    <a:pt x="29" y="207"/>
                    <a:pt x="29" y="208"/>
                    <a:pt x="30" y="210"/>
                  </a:cubicBezTo>
                  <a:cubicBezTo>
                    <a:pt x="30" y="209"/>
                    <a:pt x="33" y="206"/>
                    <a:pt x="36" y="206"/>
                  </a:cubicBezTo>
                  <a:cubicBezTo>
                    <a:pt x="36" y="207"/>
                    <a:pt x="36" y="207"/>
                    <a:pt x="36" y="208"/>
                  </a:cubicBezTo>
                  <a:cubicBezTo>
                    <a:pt x="36" y="209"/>
                    <a:pt x="36" y="211"/>
                    <a:pt x="37" y="212"/>
                  </a:cubicBezTo>
                  <a:cubicBezTo>
                    <a:pt x="39" y="213"/>
                    <a:pt x="43" y="212"/>
                    <a:pt x="46" y="212"/>
                  </a:cubicBezTo>
                  <a:cubicBezTo>
                    <a:pt x="48" y="211"/>
                    <a:pt x="50" y="211"/>
                    <a:pt x="51" y="211"/>
                  </a:cubicBezTo>
                  <a:cubicBezTo>
                    <a:pt x="52" y="211"/>
                    <a:pt x="53" y="211"/>
                    <a:pt x="54" y="211"/>
                  </a:cubicBezTo>
                  <a:cubicBezTo>
                    <a:pt x="54" y="212"/>
                    <a:pt x="54" y="212"/>
                    <a:pt x="54" y="212"/>
                  </a:cubicBezTo>
                  <a:cubicBezTo>
                    <a:pt x="54" y="212"/>
                    <a:pt x="52" y="213"/>
                    <a:pt x="49" y="213"/>
                  </a:cubicBezTo>
                  <a:cubicBezTo>
                    <a:pt x="46" y="214"/>
                    <a:pt x="41" y="214"/>
                    <a:pt x="41" y="216"/>
                  </a:cubicBezTo>
                  <a:cubicBezTo>
                    <a:pt x="41" y="216"/>
                    <a:pt x="41" y="216"/>
                    <a:pt x="41" y="217"/>
                  </a:cubicBezTo>
                  <a:cubicBezTo>
                    <a:pt x="41" y="218"/>
                    <a:pt x="41" y="218"/>
                    <a:pt x="40" y="219"/>
                  </a:cubicBezTo>
                  <a:cubicBezTo>
                    <a:pt x="39" y="220"/>
                    <a:pt x="38" y="221"/>
                    <a:pt x="38" y="224"/>
                  </a:cubicBezTo>
                  <a:cubicBezTo>
                    <a:pt x="38" y="227"/>
                    <a:pt x="41" y="230"/>
                    <a:pt x="42" y="230"/>
                  </a:cubicBezTo>
                  <a:cubicBezTo>
                    <a:pt x="42" y="230"/>
                    <a:pt x="42" y="229"/>
                    <a:pt x="42" y="229"/>
                  </a:cubicBezTo>
                  <a:cubicBezTo>
                    <a:pt x="42" y="227"/>
                    <a:pt x="41" y="225"/>
                    <a:pt x="43" y="224"/>
                  </a:cubicBezTo>
                  <a:cubicBezTo>
                    <a:pt x="43" y="224"/>
                    <a:pt x="44" y="224"/>
                    <a:pt x="44" y="225"/>
                  </a:cubicBezTo>
                  <a:cubicBezTo>
                    <a:pt x="45" y="226"/>
                    <a:pt x="46" y="226"/>
                    <a:pt x="47" y="226"/>
                  </a:cubicBezTo>
                  <a:cubicBezTo>
                    <a:pt x="49" y="227"/>
                    <a:pt x="50" y="225"/>
                    <a:pt x="52" y="223"/>
                  </a:cubicBezTo>
                  <a:cubicBezTo>
                    <a:pt x="54" y="221"/>
                    <a:pt x="56" y="219"/>
                    <a:pt x="59" y="217"/>
                  </a:cubicBezTo>
                  <a:cubicBezTo>
                    <a:pt x="63" y="215"/>
                    <a:pt x="64" y="215"/>
                    <a:pt x="64" y="216"/>
                  </a:cubicBezTo>
                  <a:cubicBezTo>
                    <a:pt x="65" y="216"/>
                    <a:pt x="64" y="217"/>
                    <a:pt x="64" y="217"/>
                  </a:cubicBezTo>
                  <a:cubicBezTo>
                    <a:pt x="64" y="218"/>
                    <a:pt x="64" y="219"/>
                    <a:pt x="64" y="219"/>
                  </a:cubicBezTo>
                  <a:cubicBezTo>
                    <a:pt x="64" y="220"/>
                    <a:pt x="64" y="220"/>
                    <a:pt x="65" y="220"/>
                  </a:cubicBezTo>
                  <a:cubicBezTo>
                    <a:pt x="66" y="220"/>
                    <a:pt x="67" y="221"/>
                    <a:pt x="67" y="222"/>
                  </a:cubicBezTo>
                  <a:cubicBezTo>
                    <a:pt x="68" y="224"/>
                    <a:pt x="65" y="226"/>
                    <a:pt x="64" y="226"/>
                  </a:cubicBezTo>
                  <a:cubicBezTo>
                    <a:pt x="65" y="227"/>
                    <a:pt x="66" y="227"/>
                    <a:pt x="67" y="226"/>
                  </a:cubicBezTo>
                  <a:cubicBezTo>
                    <a:pt x="69" y="226"/>
                    <a:pt x="71" y="224"/>
                    <a:pt x="72" y="221"/>
                  </a:cubicBezTo>
                  <a:cubicBezTo>
                    <a:pt x="73" y="220"/>
                    <a:pt x="73" y="219"/>
                    <a:pt x="74" y="219"/>
                  </a:cubicBezTo>
                  <a:cubicBezTo>
                    <a:pt x="74" y="219"/>
                    <a:pt x="75" y="219"/>
                    <a:pt x="75" y="218"/>
                  </a:cubicBezTo>
                  <a:cubicBezTo>
                    <a:pt x="75" y="218"/>
                    <a:pt x="75" y="217"/>
                    <a:pt x="75" y="216"/>
                  </a:cubicBezTo>
                  <a:cubicBezTo>
                    <a:pt x="75" y="216"/>
                    <a:pt x="75" y="215"/>
                    <a:pt x="76" y="214"/>
                  </a:cubicBezTo>
                  <a:cubicBezTo>
                    <a:pt x="76" y="213"/>
                    <a:pt x="78" y="212"/>
                    <a:pt x="80" y="212"/>
                  </a:cubicBezTo>
                  <a:cubicBezTo>
                    <a:pt x="82" y="212"/>
                    <a:pt x="83" y="211"/>
                    <a:pt x="83" y="210"/>
                  </a:cubicBezTo>
                  <a:cubicBezTo>
                    <a:pt x="82" y="207"/>
                    <a:pt x="85" y="206"/>
                    <a:pt x="87" y="205"/>
                  </a:cubicBezTo>
                  <a:cubicBezTo>
                    <a:pt x="87" y="205"/>
                    <a:pt x="87" y="205"/>
                    <a:pt x="87" y="205"/>
                  </a:cubicBezTo>
                  <a:cubicBezTo>
                    <a:pt x="87" y="205"/>
                    <a:pt x="87" y="205"/>
                    <a:pt x="88" y="206"/>
                  </a:cubicBezTo>
                  <a:cubicBezTo>
                    <a:pt x="88" y="207"/>
                    <a:pt x="89" y="210"/>
                    <a:pt x="94" y="212"/>
                  </a:cubicBezTo>
                  <a:cubicBezTo>
                    <a:pt x="94" y="211"/>
                    <a:pt x="95" y="211"/>
                    <a:pt x="95" y="211"/>
                  </a:cubicBezTo>
                  <a:cubicBezTo>
                    <a:pt x="97" y="210"/>
                    <a:pt x="98" y="210"/>
                    <a:pt x="101" y="208"/>
                  </a:cubicBezTo>
                  <a:cubicBezTo>
                    <a:pt x="102" y="207"/>
                    <a:pt x="104" y="207"/>
                    <a:pt x="105" y="206"/>
                  </a:cubicBezTo>
                  <a:cubicBezTo>
                    <a:pt x="105" y="206"/>
                    <a:pt x="105" y="206"/>
                    <a:pt x="104" y="206"/>
                  </a:cubicBezTo>
                  <a:cubicBezTo>
                    <a:pt x="104" y="205"/>
                    <a:pt x="102" y="203"/>
                    <a:pt x="101" y="201"/>
                  </a:cubicBezTo>
                  <a:cubicBezTo>
                    <a:pt x="101" y="200"/>
                    <a:pt x="101" y="199"/>
                    <a:pt x="101" y="198"/>
                  </a:cubicBezTo>
                  <a:cubicBezTo>
                    <a:pt x="101" y="198"/>
                    <a:pt x="101" y="198"/>
                    <a:pt x="101" y="198"/>
                  </a:cubicBezTo>
                  <a:cubicBezTo>
                    <a:pt x="101" y="199"/>
                    <a:pt x="104" y="202"/>
                    <a:pt x="108" y="204"/>
                  </a:cubicBezTo>
                  <a:cubicBezTo>
                    <a:pt x="111" y="202"/>
                    <a:pt x="114" y="201"/>
                    <a:pt x="117" y="199"/>
                  </a:cubicBezTo>
                  <a:cubicBezTo>
                    <a:pt x="117" y="199"/>
                    <a:pt x="118" y="198"/>
                    <a:pt x="118" y="198"/>
                  </a:cubicBezTo>
                  <a:cubicBezTo>
                    <a:pt x="118" y="198"/>
                    <a:pt x="117" y="197"/>
                    <a:pt x="117" y="196"/>
                  </a:cubicBezTo>
                  <a:cubicBezTo>
                    <a:pt x="115" y="195"/>
                    <a:pt x="113" y="193"/>
                    <a:pt x="113" y="192"/>
                  </a:cubicBezTo>
                  <a:cubicBezTo>
                    <a:pt x="113" y="191"/>
                    <a:pt x="114" y="191"/>
                    <a:pt x="114" y="191"/>
                  </a:cubicBezTo>
                  <a:cubicBezTo>
                    <a:pt x="115" y="190"/>
                    <a:pt x="115" y="188"/>
                    <a:pt x="114" y="186"/>
                  </a:cubicBezTo>
                  <a:cubicBezTo>
                    <a:pt x="113" y="184"/>
                    <a:pt x="111" y="181"/>
                    <a:pt x="113" y="180"/>
                  </a:cubicBezTo>
                  <a:cubicBezTo>
                    <a:pt x="120" y="176"/>
                    <a:pt x="127" y="173"/>
                    <a:pt x="134" y="170"/>
                  </a:cubicBezTo>
                  <a:cubicBezTo>
                    <a:pt x="138" y="168"/>
                    <a:pt x="141" y="166"/>
                    <a:pt x="144" y="165"/>
                  </a:cubicBezTo>
                  <a:cubicBezTo>
                    <a:pt x="144" y="164"/>
                    <a:pt x="143" y="161"/>
                    <a:pt x="140" y="158"/>
                  </a:cubicBezTo>
                  <a:cubicBezTo>
                    <a:pt x="137" y="156"/>
                    <a:pt x="134" y="154"/>
                    <a:pt x="131" y="153"/>
                  </a:cubicBezTo>
                  <a:cubicBezTo>
                    <a:pt x="131" y="153"/>
                    <a:pt x="130" y="152"/>
                    <a:pt x="129" y="152"/>
                  </a:cubicBezTo>
                  <a:moveTo>
                    <a:pt x="13" y="236"/>
                  </a:moveTo>
                  <a:cubicBezTo>
                    <a:pt x="13" y="236"/>
                    <a:pt x="12" y="238"/>
                    <a:pt x="14" y="240"/>
                  </a:cubicBezTo>
                  <a:cubicBezTo>
                    <a:pt x="15" y="241"/>
                    <a:pt x="17" y="242"/>
                    <a:pt x="18" y="241"/>
                  </a:cubicBezTo>
                  <a:cubicBezTo>
                    <a:pt x="19" y="240"/>
                    <a:pt x="19" y="239"/>
                    <a:pt x="19" y="238"/>
                  </a:cubicBezTo>
                  <a:cubicBezTo>
                    <a:pt x="19" y="237"/>
                    <a:pt x="19" y="237"/>
                    <a:pt x="19" y="236"/>
                  </a:cubicBezTo>
                  <a:cubicBezTo>
                    <a:pt x="19" y="235"/>
                    <a:pt x="20" y="235"/>
                    <a:pt x="20" y="235"/>
                  </a:cubicBezTo>
                  <a:cubicBezTo>
                    <a:pt x="21" y="235"/>
                    <a:pt x="21" y="235"/>
                    <a:pt x="21" y="235"/>
                  </a:cubicBezTo>
                  <a:cubicBezTo>
                    <a:pt x="21" y="235"/>
                    <a:pt x="21" y="235"/>
                    <a:pt x="21" y="235"/>
                  </a:cubicBezTo>
                  <a:cubicBezTo>
                    <a:pt x="21" y="235"/>
                    <a:pt x="21" y="235"/>
                    <a:pt x="22" y="235"/>
                  </a:cubicBezTo>
                  <a:cubicBezTo>
                    <a:pt x="29" y="238"/>
                    <a:pt x="38" y="243"/>
                    <a:pt x="47" y="250"/>
                  </a:cubicBezTo>
                  <a:cubicBezTo>
                    <a:pt x="48" y="250"/>
                    <a:pt x="48" y="250"/>
                    <a:pt x="49" y="251"/>
                  </a:cubicBezTo>
                  <a:cubicBezTo>
                    <a:pt x="49" y="251"/>
                    <a:pt x="49" y="251"/>
                    <a:pt x="49" y="251"/>
                  </a:cubicBezTo>
                  <a:cubicBezTo>
                    <a:pt x="48" y="252"/>
                    <a:pt x="48" y="253"/>
                    <a:pt x="47" y="255"/>
                  </a:cubicBezTo>
                  <a:cubicBezTo>
                    <a:pt x="47" y="255"/>
                    <a:pt x="47" y="256"/>
                    <a:pt x="46" y="256"/>
                  </a:cubicBezTo>
                  <a:cubicBezTo>
                    <a:pt x="44" y="260"/>
                    <a:pt x="43" y="263"/>
                    <a:pt x="43" y="266"/>
                  </a:cubicBezTo>
                  <a:cubicBezTo>
                    <a:pt x="43" y="268"/>
                    <a:pt x="45" y="269"/>
                    <a:pt x="46" y="269"/>
                  </a:cubicBezTo>
                  <a:cubicBezTo>
                    <a:pt x="49" y="269"/>
                    <a:pt x="50" y="267"/>
                    <a:pt x="51" y="266"/>
                  </a:cubicBezTo>
                  <a:cubicBezTo>
                    <a:pt x="51" y="265"/>
                    <a:pt x="51" y="264"/>
                    <a:pt x="50" y="263"/>
                  </a:cubicBezTo>
                  <a:cubicBezTo>
                    <a:pt x="49" y="262"/>
                    <a:pt x="48" y="262"/>
                    <a:pt x="48" y="262"/>
                  </a:cubicBezTo>
                  <a:cubicBezTo>
                    <a:pt x="48" y="262"/>
                    <a:pt x="48" y="262"/>
                    <a:pt x="48" y="262"/>
                  </a:cubicBezTo>
                  <a:cubicBezTo>
                    <a:pt x="48" y="262"/>
                    <a:pt x="48" y="262"/>
                    <a:pt x="48" y="262"/>
                  </a:cubicBezTo>
                  <a:cubicBezTo>
                    <a:pt x="48" y="262"/>
                    <a:pt x="49" y="258"/>
                    <a:pt x="49" y="257"/>
                  </a:cubicBezTo>
                  <a:cubicBezTo>
                    <a:pt x="52" y="250"/>
                    <a:pt x="56" y="249"/>
                    <a:pt x="57" y="249"/>
                  </a:cubicBezTo>
                  <a:cubicBezTo>
                    <a:pt x="56" y="248"/>
                    <a:pt x="54" y="244"/>
                    <a:pt x="58" y="238"/>
                  </a:cubicBezTo>
                  <a:cubicBezTo>
                    <a:pt x="60" y="234"/>
                    <a:pt x="61" y="231"/>
                    <a:pt x="62" y="228"/>
                  </a:cubicBezTo>
                  <a:cubicBezTo>
                    <a:pt x="62" y="227"/>
                    <a:pt x="61" y="226"/>
                    <a:pt x="61" y="225"/>
                  </a:cubicBezTo>
                  <a:cubicBezTo>
                    <a:pt x="60" y="224"/>
                    <a:pt x="59" y="224"/>
                    <a:pt x="58" y="223"/>
                  </a:cubicBezTo>
                  <a:cubicBezTo>
                    <a:pt x="56" y="223"/>
                    <a:pt x="54" y="225"/>
                    <a:pt x="54" y="227"/>
                  </a:cubicBezTo>
                  <a:cubicBezTo>
                    <a:pt x="54" y="230"/>
                    <a:pt x="55" y="231"/>
                    <a:pt x="56" y="231"/>
                  </a:cubicBezTo>
                  <a:cubicBezTo>
                    <a:pt x="57" y="231"/>
                    <a:pt x="57" y="231"/>
                    <a:pt x="57" y="232"/>
                  </a:cubicBezTo>
                  <a:cubicBezTo>
                    <a:pt x="56" y="235"/>
                    <a:pt x="55" y="238"/>
                    <a:pt x="53" y="240"/>
                  </a:cubicBezTo>
                  <a:cubicBezTo>
                    <a:pt x="53" y="240"/>
                    <a:pt x="53" y="240"/>
                    <a:pt x="53" y="240"/>
                  </a:cubicBezTo>
                  <a:cubicBezTo>
                    <a:pt x="52" y="240"/>
                    <a:pt x="51" y="239"/>
                    <a:pt x="50" y="239"/>
                  </a:cubicBezTo>
                  <a:cubicBezTo>
                    <a:pt x="49" y="238"/>
                    <a:pt x="49" y="238"/>
                    <a:pt x="49" y="238"/>
                  </a:cubicBezTo>
                  <a:cubicBezTo>
                    <a:pt x="41" y="234"/>
                    <a:pt x="34" y="230"/>
                    <a:pt x="25" y="228"/>
                  </a:cubicBezTo>
                  <a:cubicBezTo>
                    <a:pt x="25" y="228"/>
                    <a:pt x="25" y="228"/>
                    <a:pt x="25" y="228"/>
                  </a:cubicBezTo>
                  <a:cubicBezTo>
                    <a:pt x="25" y="228"/>
                    <a:pt x="25" y="228"/>
                    <a:pt x="25" y="228"/>
                  </a:cubicBezTo>
                  <a:cubicBezTo>
                    <a:pt x="25" y="227"/>
                    <a:pt x="26" y="227"/>
                    <a:pt x="26" y="226"/>
                  </a:cubicBezTo>
                  <a:cubicBezTo>
                    <a:pt x="26" y="225"/>
                    <a:pt x="27" y="225"/>
                    <a:pt x="27" y="224"/>
                  </a:cubicBezTo>
                  <a:cubicBezTo>
                    <a:pt x="28" y="223"/>
                    <a:pt x="28" y="222"/>
                    <a:pt x="28" y="222"/>
                  </a:cubicBezTo>
                  <a:cubicBezTo>
                    <a:pt x="28" y="222"/>
                    <a:pt x="28" y="222"/>
                    <a:pt x="27" y="223"/>
                  </a:cubicBezTo>
                  <a:cubicBezTo>
                    <a:pt x="27" y="223"/>
                    <a:pt x="26" y="223"/>
                    <a:pt x="25" y="224"/>
                  </a:cubicBezTo>
                  <a:cubicBezTo>
                    <a:pt x="22" y="225"/>
                    <a:pt x="22" y="226"/>
                    <a:pt x="20" y="226"/>
                  </a:cubicBezTo>
                  <a:cubicBezTo>
                    <a:pt x="19" y="226"/>
                    <a:pt x="19" y="226"/>
                    <a:pt x="18" y="226"/>
                  </a:cubicBezTo>
                  <a:cubicBezTo>
                    <a:pt x="18" y="225"/>
                    <a:pt x="18" y="225"/>
                    <a:pt x="17" y="225"/>
                  </a:cubicBezTo>
                  <a:cubicBezTo>
                    <a:pt x="17" y="226"/>
                    <a:pt x="16" y="227"/>
                    <a:pt x="16" y="229"/>
                  </a:cubicBezTo>
                  <a:cubicBezTo>
                    <a:pt x="15" y="230"/>
                    <a:pt x="15" y="230"/>
                    <a:pt x="15" y="230"/>
                  </a:cubicBezTo>
                  <a:cubicBezTo>
                    <a:pt x="15" y="232"/>
                    <a:pt x="15" y="232"/>
                    <a:pt x="14" y="233"/>
                  </a:cubicBezTo>
                  <a:cubicBezTo>
                    <a:pt x="14" y="234"/>
                    <a:pt x="14" y="234"/>
                    <a:pt x="13" y="235"/>
                  </a:cubicBezTo>
                  <a:cubicBezTo>
                    <a:pt x="13" y="235"/>
                    <a:pt x="13" y="235"/>
                    <a:pt x="13" y="236"/>
                  </a:cubicBezTo>
                  <a:moveTo>
                    <a:pt x="15" y="38"/>
                  </a:moveTo>
                  <a:cubicBezTo>
                    <a:pt x="18" y="38"/>
                    <a:pt x="22" y="38"/>
                    <a:pt x="23" y="37"/>
                  </a:cubicBezTo>
                  <a:cubicBezTo>
                    <a:pt x="23" y="26"/>
                    <a:pt x="23" y="26"/>
                    <a:pt x="23" y="26"/>
                  </a:cubicBezTo>
                  <a:cubicBezTo>
                    <a:pt x="22" y="25"/>
                    <a:pt x="19" y="25"/>
                    <a:pt x="17" y="25"/>
                  </a:cubicBezTo>
                  <a:cubicBezTo>
                    <a:pt x="16" y="25"/>
                    <a:pt x="16" y="25"/>
                    <a:pt x="16" y="25"/>
                  </a:cubicBezTo>
                  <a:cubicBezTo>
                    <a:pt x="15" y="25"/>
                    <a:pt x="14" y="25"/>
                    <a:pt x="13" y="25"/>
                  </a:cubicBezTo>
                  <a:cubicBezTo>
                    <a:pt x="11" y="27"/>
                    <a:pt x="11" y="30"/>
                    <a:pt x="11" y="30"/>
                  </a:cubicBezTo>
                  <a:cubicBezTo>
                    <a:pt x="11" y="33"/>
                    <a:pt x="11" y="33"/>
                    <a:pt x="11" y="33"/>
                  </a:cubicBezTo>
                  <a:cubicBezTo>
                    <a:pt x="11" y="33"/>
                    <a:pt x="12" y="38"/>
                    <a:pt x="15" y="38"/>
                  </a:cubicBezTo>
                  <a:close/>
                  <a:moveTo>
                    <a:pt x="44" y="34"/>
                  </a:moveTo>
                  <a:cubicBezTo>
                    <a:pt x="44" y="33"/>
                    <a:pt x="44" y="32"/>
                    <a:pt x="44" y="31"/>
                  </a:cubicBezTo>
                  <a:cubicBezTo>
                    <a:pt x="44" y="31"/>
                    <a:pt x="44" y="31"/>
                    <a:pt x="44" y="30"/>
                  </a:cubicBezTo>
                  <a:cubicBezTo>
                    <a:pt x="44" y="28"/>
                    <a:pt x="44" y="26"/>
                    <a:pt x="44" y="24"/>
                  </a:cubicBezTo>
                  <a:cubicBezTo>
                    <a:pt x="44" y="23"/>
                    <a:pt x="44" y="22"/>
                    <a:pt x="43" y="22"/>
                  </a:cubicBezTo>
                  <a:cubicBezTo>
                    <a:pt x="42" y="22"/>
                    <a:pt x="41" y="22"/>
                    <a:pt x="41" y="22"/>
                  </a:cubicBezTo>
                  <a:cubicBezTo>
                    <a:pt x="41" y="22"/>
                    <a:pt x="41" y="22"/>
                    <a:pt x="40" y="23"/>
                  </a:cubicBezTo>
                  <a:cubicBezTo>
                    <a:pt x="40" y="23"/>
                    <a:pt x="40" y="24"/>
                    <a:pt x="40" y="24"/>
                  </a:cubicBezTo>
                  <a:cubicBezTo>
                    <a:pt x="40" y="24"/>
                    <a:pt x="40" y="24"/>
                    <a:pt x="40" y="24"/>
                  </a:cubicBezTo>
                  <a:cubicBezTo>
                    <a:pt x="40" y="24"/>
                    <a:pt x="40" y="24"/>
                    <a:pt x="40" y="24"/>
                  </a:cubicBezTo>
                  <a:cubicBezTo>
                    <a:pt x="39" y="22"/>
                    <a:pt x="39" y="22"/>
                    <a:pt x="39" y="22"/>
                  </a:cubicBezTo>
                  <a:cubicBezTo>
                    <a:pt x="38" y="22"/>
                    <a:pt x="36" y="22"/>
                    <a:pt x="36" y="22"/>
                  </a:cubicBezTo>
                  <a:cubicBezTo>
                    <a:pt x="36" y="22"/>
                    <a:pt x="36" y="22"/>
                    <a:pt x="36" y="23"/>
                  </a:cubicBezTo>
                  <a:cubicBezTo>
                    <a:pt x="35" y="23"/>
                    <a:pt x="35" y="24"/>
                    <a:pt x="35" y="24"/>
                  </a:cubicBezTo>
                  <a:cubicBezTo>
                    <a:pt x="35" y="24"/>
                    <a:pt x="35" y="24"/>
                    <a:pt x="35" y="24"/>
                  </a:cubicBezTo>
                  <a:cubicBezTo>
                    <a:pt x="35" y="24"/>
                    <a:pt x="35" y="24"/>
                    <a:pt x="35" y="24"/>
                  </a:cubicBezTo>
                  <a:cubicBezTo>
                    <a:pt x="34" y="22"/>
                    <a:pt x="34" y="22"/>
                    <a:pt x="34" y="22"/>
                  </a:cubicBezTo>
                  <a:cubicBezTo>
                    <a:pt x="33" y="22"/>
                    <a:pt x="32" y="22"/>
                    <a:pt x="31" y="22"/>
                  </a:cubicBezTo>
                  <a:cubicBezTo>
                    <a:pt x="31" y="22"/>
                    <a:pt x="31" y="23"/>
                    <a:pt x="31" y="23"/>
                  </a:cubicBezTo>
                  <a:cubicBezTo>
                    <a:pt x="30" y="24"/>
                    <a:pt x="30" y="24"/>
                    <a:pt x="30" y="24"/>
                  </a:cubicBezTo>
                  <a:cubicBezTo>
                    <a:pt x="30" y="24"/>
                    <a:pt x="30" y="24"/>
                    <a:pt x="30" y="24"/>
                  </a:cubicBezTo>
                  <a:cubicBezTo>
                    <a:pt x="30" y="24"/>
                    <a:pt x="30" y="24"/>
                    <a:pt x="30" y="24"/>
                  </a:cubicBezTo>
                  <a:cubicBezTo>
                    <a:pt x="29" y="22"/>
                    <a:pt x="29" y="22"/>
                    <a:pt x="29" y="22"/>
                  </a:cubicBezTo>
                  <a:cubicBezTo>
                    <a:pt x="29" y="22"/>
                    <a:pt x="28" y="22"/>
                    <a:pt x="27" y="22"/>
                  </a:cubicBezTo>
                  <a:cubicBezTo>
                    <a:pt x="27" y="22"/>
                    <a:pt x="26" y="23"/>
                    <a:pt x="26" y="24"/>
                  </a:cubicBezTo>
                  <a:cubicBezTo>
                    <a:pt x="26" y="26"/>
                    <a:pt x="26" y="27"/>
                    <a:pt x="26" y="28"/>
                  </a:cubicBezTo>
                  <a:cubicBezTo>
                    <a:pt x="26" y="29"/>
                    <a:pt x="26" y="29"/>
                    <a:pt x="26" y="30"/>
                  </a:cubicBezTo>
                  <a:cubicBezTo>
                    <a:pt x="26" y="31"/>
                    <a:pt x="26" y="36"/>
                    <a:pt x="26" y="37"/>
                  </a:cubicBezTo>
                  <a:cubicBezTo>
                    <a:pt x="27" y="37"/>
                    <a:pt x="28" y="37"/>
                    <a:pt x="29" y="37"/>
                  </a:cubicBezTo>
                  <a:cubicBezTo>
                    <a:pt x="30" y="36"/>
                    <a:pt x="30" y="35"/>
                    <a:pt x="30" y="34"/>
                  </a:cubicBezTo>
                  <a:cubicBezTo>
                    <a:pt x="30" y="34"/>
                    <a:pt x="30" y="34"/>
                    <a:pt x="30" y="34"/>
                  </a:cubicBezTo>
                  <a:cubicBezTo>
                    <a:pt x="30" y="34"/>
                    <a:pt x="30" y="34"/>
                    <a:pt x="30" y="34"/>
                  </a:cubicBezTo>
                  <a:cubicBezTo>
                    <a:pt x="30" y="34"/>
                    <a:pt x="30" y="34"/>
                    <a:pt x="30" y="34"/>
                  </a:cubicBezTo>
                  <a:cubicBezTo>
                    <a:pt x="30" y="35"/>
                    <a:pt x="30" y="37"/>
                    <a:pt x="30" y="38"/>
                  </a:cubicBezTo>
                  <a:cubicBezTo>
                    <a:pt x="31" y="38"/>
                    <a:pt x="32" y="39"/>
                    <a:pt x="33" y="37"/>
                  </a:cubicBezTo>
                  <a:cubicBezTo>
                    <a:pt x="34" y="36"/>
                    <a:pt x="35" y="35"/>
                    <a:pt x="35" y="34"/>
                  </a:cubicBezTo>
                  <a:cubicBezTo>
                    <a:pt x="35" y="34"/>
                    <a:pt x="35" y="34"/>
                    <a:pt x="35" y="34"/>
                  </a:cubicBezTo>
                  <a:cubicBezTo>
                    <a:pt x="35" y="34"/>
                    <a:pt x="35" y="34"/>
                    <a:pt x="35" y="34"/>
                  </a:cubicBezTo>
                  <a:cubicBezTo>
                    <a:pt x="35" y="35"/>
                    <a:pt x="35" y="38"/>
                    <a:pt x="35" y="38"/>
                  </a:cubicBezTo>
                  <a:cubicBezTo>
                    <a:pt x="36" y="38"/>
                    <a:pt x="37" y="38"/>
                    <a:pt x="38" y="37"/>
                  </a:cubicBezTo>
                  <a:cubicBezTo>
                    <a:pt x="39" y="36"/>
                    <a:pt x="40" y="35"/>
                    <a:pt x="40" y="34"/>
                  </a:cubicBezTo>
                  <a:cubicBezTo>
                    <a:pt x="40" y="34"/>
                    <a:pt x="40" y="34"/>
                    <a:pt x="40" y="34"/>
                  </a:cubicBezTo>
                  <a:cubicBezTo>
                    <a:pt x="40" y="34"/>
                    <a:pt x="40" y="34"/>
                    <a:pt x="40" y="34"/>
                  </a:cubicBezTo>
                  <a:cubicBezTo>
                    <a:pt x="40" y="35"/>
                    <a:pt x="40" y="36"/>
                    <a:pt x="40" y="37"/>
                  </a:cubicBezTo>
                  <a:cubicBezTo>
                    <a:pt x="40" y="37"/>
                    <a:pt x="41" y="37"/>
                    <a:pt x="41" y="37"/>
                  </a:cubicBezTo>
                  <a:cubicBezTo>
                    <a:pt x="41" y="37"/>
                    <a:pt x="42" y="36"/>
                    <a:pt x="42" y="36"/>
                  </a:cubicBezTo>
                  <a:cubicBezTo>
                    <a:pt x="42" y="36"/>
                    <a:pt x="43" y="36"/>
                    <a:pt x="43" y="36"/>
                  </a:cubicBezTo>
                  <a:cubicBezTo>
                    <a:pt x="43" y="36"/>
                    <a:pt x="44" y="35"/>
                    <a:pt x="44" y="34"/>
                  </a:cubicBezTo>
                  <a:moveTo>
                    <a:pt x="50" y="36"/>
                  </a:moveTo>
                  <a:cubicBezTo>
                    <a:pt x="50" y="36"/>
                    <a:pt x="49" y="35"/>
                    <a:pt x="49" y="32"/>
                  </a:cubicBezTo>
                  <a:cubicBezTo>
                    <a:pt x="49" y="30"/>
                    <a:pt x="50" y="28"/>
                    <a:pt x="50" y="27"/>
                  </a:cubicBezTo>
                  <a:cubicBezTo>
                    <a:pt x="50" y="24"/>
                    <a:pt x="50" y="24"/>
                    <a:pt x="50" y="24"/>
                  </a:cubicBezTo>
                  <a:cubicBezTo>
                    <a:pt x="50" y="23"/>
                    <a:pt x="48" y="22"/>
                    <a:pt x="47" y="22"/>
                  </a:cubicBezTo>
                  <a:cubicBezTo>
                    <a:pt x="47" y="35"/>
                    <a:pt x="47" y="35"/>
                    <a:pt x="47" y="35"/>
                  </a:cubicBezTo>
                  <a:cubicBezTo>
                    <a:pt x="47" y="38"/>
                    <a:pt x="44" y="40"/>
                    <a:pt x="41" y="41"/>
                  </a:cubicBezTo>
                  <a:cubicBezTo>
                    <a:pt x="35" y="42"/>
                    <a:pt x="30" y="42"/>
                    <a:pt x="28" y="42"/>
                  </a:cubicBezTo>
                  <a:cubicBezTo>
                    <a:pt x="29" y="42"/>
                    <a:pt x="29" y="43"/>
                    <a:pt x="29" y="45"/>
                  </a:cubicBezTo>
                  <a:cubicBezTo>
                    <a:pt x="29" y="46"/>
                    <a:pt x="31" y="47"/>
                    <a:pt x="31" y="47"/>
                  </a:cubicBezTo>
                  <a:cubicBezTo>
                    <a:pt x="46" y="47"/>
                    <a:pt x="46" y="47"/>
                    <a:pt x="46" y="47"/>
                  </a:cubicBezTo>
                  <a:cubicBezTo>
                    <a:pt x="50" y="40"/>
                    <a:pt x="50" y="40"/>
                    <a:pt x="50" y="40"/>
                  </a:cubicBezTo>
                  <a:lnTo>
                    <a:pt x="50" y="36"/>
                  </a:lnTo>
                  <a:close/>
                  <a:moveTo>
                    <a:pt x="31" y="56"/>
                  </a:moveTo>
                  <a:cubicBezTo>
                    <a:pt x="46" y="56"/>
                    <a:pt x="46" y="56"/>
                    <a:pt x="46" y="56"/>
                  </a:cubicBezTo>
                  <a:cubicBezTo>
                    <a:pt x="46" y="55"/>
                    <a:pt x="47" y="53"/>
                    <a:pt x="47" y="53"/>
                  </a:cubicBezTo>
                  <a:cubicBezTo>
                    <a:pt x="47" y="50"/>
                    <a:pt x="47" y="50"/>
                    <a:pt x="47" y="50"/>
                  </a:cubicBezTo>
                  <a:cubicBezTo>
                    <a:pt x="31" y="50"/>
                    <a:pt x="31" y="50"/>
                    <a:pt x="31" y="50"/>
                  </a:cubicBezTo>
                  <a:cubicBezTo>
                    <a:pt x="30" y="53"/>
                    <a:pt x="30" y="53"/>
                    <a:pt x="30" y="53"/>
                  </a:cubicBezTo>
                  <a:lnTo>
                    <a:pt x="31" y="56"/>
                  </a:lnTo>
                  <a:close/>
                  <a:moveTo>
                    <a:pt x="46" y="59"/>
                  </a:moveTo>
                  <a:cubicBezTo>
                    <a:pt x="31" y="59"/>
                    <a:pt x="31" y="59"/>
                    <a:pt x="31" y="59"/>
                  </a:cubicBezTo>
                  <a:cubicBezTo>
                    <a:pt x="31" y="79"/>
                    <a:pt x="31" y="79"/>
                    <a:pt x="31" y="79"/>
                  </a:cubicBezTo>
                  <a:cubicBezTo>
                    <a:pt x="44" y="79"/>
                    <a:pt x="44" y="79"/>
                    <a:pt x="44" y="79"/>
                  </a:cubicBezTo>
                  <a:cubicBezTo>
                    <a:pt x="48" y="76"/>
                    <a:pt x="48" y="76"/>
                    <a:pt x="48" y="76"/>
                  </a:cubicBezTo>
                  <a:lnTo>
                    <a:pt x="46" y="59"/>
                  </a:lnTo>
                  <a:close/>
                  <a:moveTo>
                    <a:pt x="53" y="84"/>
                  </a:moveTo>
                  <a:cubicBezTo>
                    <a:pt x="53" y="84"/>
                    <a:pt x="51" y="82"/>
                    <a:pt x="51" y="82"/>
                  </a:cubicBezTo>
                  <a:cubicBezTo>
                    <a:pt x="50" y="82"/>
                    <a:pt x="50" y="80"/>
                    <a:pt x="50" y="79"/>
                  </a:cubicBezTo>
                  <a:cubicBezTo>
                    <a:pt x="46" y="83"/>
                    <a:pt x="46" y="83"/>
                    <a:pt x="46" y="83"/>
                  </a:cubicBezTo>
                  <a:cubicBezTo>
                    <a:pt x="45" y="83"/>
                    <a:pt x="45" y="83"/>
                    <a:pt x="45" y="83"/>
                  </a:cubicBezTo>
                  <a:cubicBezTo>
                    <a:pt x="30" y="83"/>
                    <a:pt x="30" y="83"/>
                    <a:pt x="30" y="83"/>
                  </a:cubicBezTo>
                  <a:cubicBezTo>
                    <a:pt x="30" y="84"/>
                    <a:pt x="30" y="90"/>
                    <a:pt x="30" y="93"/>
                  </a:cubicBezTo>
                  <a:cubicBezTo>
                    <a:pt x="33" y="96"/>
                    <a:pt x="37" y="99"/>
                    <a:pt x="38" y="99"/>
                  </a:cubicBezTo>
                  <a:cubicBezTo>
                    <a:pt x="48" y="87"/>
                    <a:pt x="48" y="87"/>
                    <a:pt x="48" y="87"/>
                  </a:cubicBezTo>
                  <a:cubicBezTo>
                    <a:pt x="48" y="87"/>
                    <a:pt x="48" y="87"/>
                    <a:pt x="48" y="87"/>
                  </a:cubicBezTo>
                  <a:lnTo>
                    <a:pt x="53" y="84"/>
                  </a:lnTo>
                  <a:close/>
                  <a:moveTo>
                    <a:pt x="50" y="89"/>
                  </a:moveTo>
                  <a:cubicBezTo>
                    <a:pt x="41" y="101"/>
                    <a:pt x="41" y="101"/>
                    <a:pt x="41" y="101"/>
                  </a:cubicBezTo>
                  <a:cubicBezTo>
                    <a:pt x="56" y="107"/>
                    <a:pt x="56" y="107"/>
                    <a:pt x="56" y="107"/>
                  </a:cubicBezTo>
                  <a:cubicBezTo>
                    <a:pt x="64" y="103"/>
                    <a:pt x="74" y="96"/>
                    <a:pt x="76" y="94"/>
                  </a:cubicBezTo>
                  <a:cubicBezTo>
                    <a:pt x="56" y="87"/>
                    <a:pt x="56" y="87"/>
                    <a:pt x="56" y="87"/>
                  </a:cubicBezTo>
                  <a:lnTo>
                    <a:pt x="50" y="89"/>
                  </a:lnTo>
                  <a:close/>
                  <a:moveTo>
                    <a:pt x="58" y="28"/>
                  </a:moveTo>
                  <a:cubicBezTo>
                    <a:pt x="58" y="26"/>
                    <a:pt x="58" y="16"/>
                    <a:pt x="58" y="15"/>
                  </a:cubicBezTo>
                  <a:cubicBezTo>
                    <a:pt x="58" y="15"/>
                    <a:pt x="58" y="15"/>
                    <a:pt x="58" y="15"/>
                  </a:cubicBezTo>
                  <a:cubicBezTo>
                    <a:pt x="58" y="15"/>
                    <a:pt x="59" y="15"/>
                    <a:pt x="59" y="14"/>
                  </a:cubicBezTo>
                  <a:cubicBezTo>
                    <a:pt x="59" y="14"/>
                    <a:pt x="59" y="13"/>
                    <a:pt x="59" y="12"/>
                  </a:cubicBezTo>
                  <a:cubicBezTo>
                    <a:pt x="52" y="12"/>
                    <a:pt x="52" y="12"/>
                    <a:pt x="52" y="12"/>
                  </a:cubicBezTo>
                  <a:cubicBezTo>
                    <a:pt x="52" y="13"/>
                    <a:pt x="52" y="13"/>
                    <a:pt x="52" y="14"/>
                  </a:cubicBezTo>
                  <a:cubicBezTo>
                    <a:pt x="52" y="14"/>
                    <a:pt x="53" y="15"/>
                    <a:pt x="53" y="15"/>
                  </a:cubicBezTo>
                  <a:cubicBezTo>
                    <a:pt x="53" y="15"/>
                    <a:pt x="53" y="15"/>
                    <a:pt x="53" y="15"/>
                  </a:cubicBezTo>
                  <a:cubicBezTo>
                    <a:pt x="53" y="28"/>
                    <a:pt x="53" y="28"/>
                    <a:pt x="53" y="28"/>
                  </a:cubicBezTo>
                  <a:cubicBezTo>
                    <a:pt x="53" y="28"/>
                    <a:pt x="53" y="28"/>
                    <a:pt x="53" y="28"/>
                  </a:cubicBezTo>
                  <a:cubicBezTo>
                    <a:pt x="53" y="28"/>
                    <a:pt x="52" y="29"/>
                    <a:pt x="52" y="32"/>
                  </a:cubicBezTo>
                  <a:cubicBezTo>
                    <a:pt x="52" y="34"/>
                    <a:pt x="53" y="36"/>
                    <a:pt x="53" y="36"/>
                  </a:cubicBezTo>
                  <a:cubicBezTo>
                    <a:pt x="53" y="36"/>
                    <a:pt x="53" y="36"/>
                    <a:pt x="53" y="36"/>
                  </a:cubicBezTo>
                  <a:cubicBezTo>
                    <a:pt x="53" y="46"/>
                    <a:pt x="53" y="46"/>
                    <a:pt x="53" y="46"/>
                  </a:cubicBezTo>
                  <a:cubicBezTo>
                    <a:pt x="53" y="46"/>
                    <a:pt x="53" y="46"/>
                    <a:pt x="53" y="46"/>
                  </a:cubicBezTo>
                  <a:cubicBezTo>
                    <a:pt x="53" y="47"/>
                    <a:pt x="52" y="47"/>
                    <a:pt x="52" y="48"/>
                  </a:cubicBezTo>
                  <a:cubicBezTo>
                    <a:pt x="52" y="49"/>
                    <a:pt x="52" y="49"/>
                    <a:pt x="52" y="49"/>
                  </a:cubicBezTo>
                  <a:cubicBezTo>
                    <a:pt x="59" y="49"/>
                    <a:pt x="59" y="49"/>
                    <a:pt x="59" y="49"/>
                  </a:cubicBezTo>
                  <a:cubicBezTo>
                    <a:pt x="59" y="49"/>
                    <a:pt x="59" y="48"/>
                    <a:pt x="59" y="47"/>
                  </a:cubicBezTo>
                  <a:cubicBezTo>
                    <a:pt x="59" y="47"/>
                    <a:pt x="59" y="46"/>
                    <a:pt x="58" y="46"/>
                  </a:cubicBezTo>
                  <a:cubicBezTo>
                    <a:pt x="58" y="46"/>
                    <a:pt x="58" y="46"/>
                    <a:pt x="58" y="46"/>
                  </a:cubicBezTo>
                  <a:cubicBezTo>
                    <a:pt x="58" y="36"/>
                    <a:pt x="58" y="36"/>
                    <a:pt x="58" y="36"/>
                  </a:cubicBezTo>
                  <a:cubicBezTo>
                    <a:pt x="58" y="36"/>
                    <a:pt x="58" y="36"/>
                    <a:pt x="58" y="36"/>
                  </a:cubicBezTo>
                  <a:cubicBezTo>
                    <a:pt x="58" y="36"/>
                    <a:pt x="59" y="35"/>
                    <a:pt x="59" y="35"/>
                  </a:cubicBezTo>
                  <a:cubicBezTo>
                    <a:pt x="59" y="34"/>
                    <a:pt x="60" y="33"/>
                    <a:pt x="60" y="32"/>
                  </a:cubicBezTo>
                  <a:cubicBezTo>
                    <a:pt x="60" y="30"/>
                    <a:pt x="59" y="29"/>
                    <a:pt x="58" y="28"/>
                  </a:cubicBezTo>
                  <a:cubicBezTo>
                    <a:pt x="58" y="28"/>
                    <a:pt x="58" y="28"/>
                    <a:pt x="58" y="28"/>
                  </a:cubicBezTo>
                  <a:cubicBezTo>
                    <a:pt x="58" y="28"/>
                    <a:pt x="58" y="28"/>
                    <a:pt x="58" y="28"/>
                  </a:cubicBezTo>
                  <a:moveTo>
                    <a:pt x="74" y="38"/>
                  </a:moveTo>
                  <a:cubicBezTo>
                    <a:pt x="85" y="26"/>
                    <a:pt x="85" y="26"/>
                    <a:pt x="85" y="26"/>
                  </a:cubicBezTo>
                  <a:cubicBezTo>
                    <a:pt x="83" y="26"/>
                    <a:pt x="82" y="26"/>
                    <a:pt x="80" y="26"/>
                  </a:cubicBezTo>
                  <a:cubicBezTo>
                    <a:pt x="77" y="26"/>
                    <a:pt x="73" y="26"/>
                    <a:pt x="69" y="26"/>
                  </a:cubicBezTo>
                  <a:cubicBezTo>
                    <a:pt x="68" y="26"/>
                    <a:pt x="66" y="25"/>
                    <a:pt x="65" y="25"/>
                  </a:cubicBezTo>
                  <a:cubicBezTo>
                    <a:pt x="64" y="24"/>
                    <a:pt x="62" y="23"/>
                    <a:pt x="62" y="23"/>
                  </a:cubicBezTo>
                  <a:cubicBezTo>
                    <a:pt x="62" y="24"/>
                    <a:pt x="61" y="26"/>
                    <a:pt x="61" y="27"/>
                  </a:cubicBezTo>
                  <a:cubicBezTo>
                    <a:pt x="61" y="27"/>
                    <a:pt x="63" y="29"/>
                    <a:pt x="63" y="32"/>
                  </a:cubicBezTo>
                  <a:cubicBezTo>
                    <a:pt x="63" y="32"/>
                    <a:pt x="63" y="32"/>
                    <a:pt x="63" y="32"/>
                  </a:cubicBezTo>
                  <a:cubicBezTo>
                    <a:pt x="63" y="33"/>
                    <a:pt x="63" y="35"/>
                    <a:pt x="61" y="37"/>
                  </a:cubicBezTo>
                  <a:cubicBezTo>
                    <a:pt x="62" y="39"/>
                    <a:pt x="62" y="40"/>
                    <a:pt x="63" y="41"/>
                  </a:cubicBezTo>
                  <a:cubicBezTo>
                    <a:pt x="63" y="40"/>
                    <a:pt x="66" y="38"/>
                    <a:pt x="69" y="38"/>
                  </a:cubicBezTo>
                  <a:cubicBezTo>
                    <a:pt x="69" y="38"/>
                    <a:pt x="71" y="38"/>
                    <a:pt x="74" y="38"/>
                  </a:cubicBezTo>
                  <a:moveTo>
                    <a:pt x="125" y="38"/>
                  </a:moveTo>
                  <a:cubicBezTo>
                    <a:pt x="140" y="19"/>
                    <a:pt x="140" y="19"/>
                    <a:pt x="140" y="19"/>
                  </a:cubicBezTo>
                  <a:cubicBezTo>
                    <a:pt x="139" y="19"/>
                    <a:pt x="138" y="19"/>
                    <a:pt x="136" y="20"/>
                  </a:cubicBezTo>
                  <a:cubicBezTo>
                    <a:pt x="135" y="21"/>
                    <a:pt x="134" y="23"/>
                    <a:pt x="134" y="24"/>
                  </a:cubicBezTo>
                  <a:cubicBezTo>
                    <a:pt x="134" y="24"/>
                    <a:pt x="134" y="24"/>
                    <a:pt x="134" y="24"/>
                  </a:cubicBezTo>
                  <a:cubicBezTo>
                    <a:pt x="134" y="24"/>
                    <a:pt x="134" y="24"/>
                    <a:pt x="134" y="24"/>
                  </a:cubicBezTo>
                  <a:cubicBezTo>
                    <a:pt x="134" y="23"/>
                    <a:pt x="133" y="22"/>
                    <a:pt x="132" y="22"/>
                  </a:cubicBezTo>
                  <a:cubicBezTo>
                    <a:pt x="131" y="22"/>
                    <a:pt x="129" y="22"/>
                    <a:pt x="128" y="23"/>
                  </a:cubicBezTo>
                  <a:cubicBezTo>
                    <a:pt x="130" y="26"/>
                    <a:pt x="130" y="27"/>
                    <a:pt x="129" y="28"/>
                  </a:cubicBezTo>
                  <a:cubicBezTo>
                    <a:pt x="128" y="29"/>
                    <a:pt x="127" y="29"/>
                    <a:pt x="126" y="29"/>
                  </a:cubicBezTo>
                  <a:cubicBezTo>
                    <a:pt x="124" y="28"/>
                    <a:pt x="124" y="26"/>
                    <a:pt x="124" y="25"/>
                  </a:cubicBezTo>
                  <a:cubicBezTo>
                    <a:pt x="124" y="26"/>
                    <a:pt x="123" y="26"/>
                    <a:pt x="121" y="26"/>
                  </a:cubicBezTo>
                  <a:cubicBezTo>
                    <a:pt x="121" y="26"/>
                    <a:pt x="120" y="26"/>
                    <a:pt x="119" y="25"/>
                  </a:cubicBezTo>
                  <a:cubicBezTo>
                    <a:pt x="119" y="24"/>
                    <a:pt x="119" y="24"/>
                    <a:pt x="119" y="23"/>
                  </a:cubicBezTo>
                  <a:cubicBezTo>
                    <a:pt x="120" y="21"/>
                    <a:pt x="122" y="21"/>
                    <a:pt x="124" y="21"/>
                  </a:cubicBezTo>
                  <a:cubicBezTo>
                    <a:pt x="124" y="20"/>
                    <a:pt x="124" y="18"/>
                    <a:pt x="122" y="17"/>
                  </a:cubicBezTo>
                  <a:cubicBezTo>
                    <a:pt x="121" y="16"/>
                    <a:pt x="118" y="17"/>
                    <a:pt x="118" y="17"/>
                  </a:cubicBezTo>
                  <a:cubicBezTo>
                    <a:pt x="118" y="17"/>
                    <a:pt x="118" y="17"/>
                    <a:pt x="118" y="17"/>
                  </a:cubicBezTo>
                  <a:cubicBezTo>
                    <a:pt x="118" y="17"/>
                    <a:pt x="118" y="16"/>
                    <a:pt x="118" y="16"/>
                  </a:cubicBezTo>
                  <a:cubicBezTo>
                    <a:pt x="118" y="16"/>
                    <a:pt x="120" y="15"/>
                    <a:pt x="120" y="13"/>
                  </a:cubicBezTo>
                  <a:cubicBezTo>
                    <a:pt x="120" y="12"/>
                    <a:pt x="120" y="10"/>
                    <a:pt x="118" y="8"/>
                  </a:cubicBezTo>
                  <a:cubicBezTo>
                    <a:pt x="118" y="8"/>
                    <a:pt x="118" y="8"/>
                    <a:pt x="118" y="8"/>
                  </a:cubicBezTo>
                  <a:cubicBezTo>
                    <a:pt x="116" y="8"/>
                    <a:pt x="114" y="9"/>
                    <a:pt x="113" y="10"/>
                  </a:cubicBezTo>
                  <a:cubicBezTo>
                    <a:pt x="112" y="12"/>
                    <a:pt x="112" y="14"/>
                    <a:pt x="112" y="14"/>
                  </a:cubicBezTo>
                  <a:cubicBezTo>
                    <a:pt x="113" y="14"/>
                    <a:pt x="112" y="14"/>
                    <a:pt x="112" y="14"/>
                  </a:cubicBezTo>
                  <a:cubicBezTo>
                    <a:pt x="112" y="14"/>
                    <a:pt x="112" y="14"/>
                    <a:pt x="112" y="14"/>
                  </a:cubicBezTo>
                  <a:cubicBezTo>
                    <a:pt x="112" y="14"/>
                    <a:pt x="111" y="11"/>
                    <a:pt x="109" y="11"/>
                  </a:cubicBezTo>
                  <a:cubicBezTo>
                    <a:pt x="107" y="10"/>
                    <a:pt x="105" y="12"/>
                    <a:pt x="105" y="12"/>
                  </a:cubicBezTo>
                  <a:cubicBezTo>
                    <a:pt x="107" y="14"/>
                    <a:pt x="107" y="16"/>
                    <a:pt x="107" y="17"/>
                  </a:cubicBezTo>
                  <a:cubicBezTo>
                    <a:pt x="106" y="18"/>
                    <a:pt x="106" y="19"/>
                    <a:pt x="105" y="19"/>
                  </a:cubicBezTo>
                  <a:cubicBezTo>
                    <a:pt x="104" y="19"/>
                    <a:pt x="103" y="18"/>
                    <a:pt x="103" y="18"/>
                  </a:cubicBezTo>
                  <a:cubicBezTo>
                    <a:pt x="102" y="17"/>
                    <a:pt x="102" y="16"/>
                    <a:pt x="102" y="16"/>
                  </a:cubicBezTo>
                  <a:cubicBezTo>
                    <a:pt x="101" y="16"/>
                    <a:pt x="99" y="17"/>
                    <a:pt x="98" y="16"/>
                  </a:cubicBezTo>
                  <a:cubicBezTo>
                    <a:pt x="97" y="15"/>
                    <a:pt x="96" y="15"/>
                    <a:pt x="96" y="14"/>
                  </a:cubicBezTo>
                  <a:cubicBezTo>
                    <a:pt x="97" y="13"/>
                    <a:pt x="97" y="11"/>
                    <a:pt x="101" y="11"/>
                  </a:cubicBezTo>
                  <a:cubicBezTo>
                    <a:pt x="101" y="10"/>
                    <a:pt x="100" y="8"/>
                    <a:pt x="99" y="7"/>
                  </a:cubicBezTo>
                  <a:cubicBezTo>
                    <a:pt x="98" y="7"/>
                    <a:pt x="97" y="7"/>
                    <a:pt x="96" y="7"/>
                  </a:cubicBezTo>
                  <a:cubicBezTo>
                    <a:pt x="96" y="7"/>
                    <a:pt x="96" y="7"/>
                    <a:pt x="96" y="7"/>
                  </a:cubicBezTo>
                  <a:cubicBezTo>
                    <a:pt x="96" y="7"/>
                    <a:pt x="96" y="7"/>
                    <a:pt x="96" y="7"/>
                  </a:cubicBezTo>
                  <a:cubicBezTo>
                    <a:pt x="96" y="7"/>
                    <a:pt x="98" y="5"/>
                    <a:pt x="98" y="3"/>
                  </a:cubicBezTo>
                  <a:cubicBezTo>
                    <a:pt x="97" y="1"/>
                    <a:pt x="96" y="0"/>
                    <a:pt x="96" y="0"/>
                  </a:cubicBezTo>
                  <a:cubicBezTo>
                    <a:pt x="92" y="23"/>
                    <a:pt x="92" y="23"/>
                    <a:pt x="92" y="23"/>
                  </a:cubicBezTo>
                  <a:cubicBezTo>
                    <a:pt x="102" y="28"/>
                    <a:pt x="102" y="28"/>
                    <a:pt x="102" y="28"/>
                  </a:cubicBezTo>
                  <a:cubicBezTo>
                    <a:pt x="103" y="27"/>
                    <a:pt x="105" y="26"/>
                    <a:pt x="106" y="26"/>
                  </a:cubicBezTo>
                  <a:cubicBezTo>
                    <a:pt x="108" y="24"/>
                    <a:pt x="111" y="25"/>
                    <a:pt x="114" y="26"/>
                  </a:cubicBezTo>
                  <a:cubicBezTo>
                    <a:pt x="118" y="28"/>
                    <a:pt x="119" y="30"/>
                    <a:pt x="119" y="31"/>
                  </a:cubicBezTo>
                  <a:cubicBezTo>
                    <a:pt x="119" y="32"/>
                    <a:pt x="118" y="34"/>
                    <a:pt x="118" y="35"/>
                  </a:cubicBezTo>
                  <a:lnTo>
                    <a:pt x="125" y="38"/>
                  </a:lnTo>
                  <a:close/>
                  <a:moveTo>
                    <a:pt x="180" y="35"/>
                  </a:moveTo>
                  <a:cubicBezTo>
                    <a:pt x="189" y="31"/>
                    <a:pt x="189" y="31"/>
                    <a:pt x="189" y="31"/>
                  </a:cubicBezTo>
                  <a:cubicBezTo>
                    <a:pt x="180" y="27"/>
                    <a:pt x="180" y="27"/>
                    <a:pt x="180" y="27"/>
                  </a:cubicBezTo>
                  <a:cubicBezTo>
                    <a:pt x="175" y="27"/>
                    <a:pt x="166" y="27"/>
                    <a:pt x="154" y="26"/>
                  </a:cubicBezTo>
                  <a:cubicBezTo>
                    <a:pt x="149" y="26"/>
                    <a:pt x="144" y="26"/>
                    <a:pt x="139" y="26"/>
                  </a:cubicBezTo>
                  <a:cubicBezTo>
                    <a:pt x="131" y="36"/>
                    <a:pt x="131" y="36"/>
                    <a:pt x="131" y="36"/>
                  </a:cubicBezTo>
                  <a:cubicBezTo>
                    <a:pt x="144" y="36"/>
                    <a:pt x="144" y="36"/>
                    <a:pt x="144" y="36"/>
                  </a:cubicBezTo>
                  <a:cubicBezTo>
                    <a:pt x="160" y="35"/>
                    <a:pt x="174" y="35"/>
                    <a:pt x="180" y="35"/>
                  </a:cubicBezTo>
                  <a:moveTo>
                    <a:pt x="168" y="86"/>
                  </a:moveTo>
                  <a:cubicBezTo>
                    <a:pt x="168" y="86"/>
                    <a:pt x="168" y="86"/>
                    <a:pt x="168" y="86"/>
                  </a:cubicBezTo>
                  <a:cubicBezTo>
                    <a:pt x="168" y="86"/>
                    <a:pt x="168" y="86"/>
                    <a:pt x="168" y="86"/>
                  </a:cubicBezTo>
                  <a:cubicBezTo>
                    <a:pt x="167" y="85"/>
                    <a:pt x="166" y="85"/>
                    <a:pt x="166" y="85"/>
                  </a:cubicBezTo>
                  <a:cubicBezTo>
                    <a:pt x="159" y="82"/>
                    <a:pt x="154" y="79"/>
                    <a:pt x="151" y="74"/>
                  </a:cubicBezTo>
                  <a:cubicBezTo>
                    <a:pt x="151" y="74"/>
                    <a:pt x="151" y="74"/>
                    <a:pt x="151" y="74"/>
                  </a:cubicBezTo>
                  <a:cubicBezTo>
                    <a:pt x="148" y="69"/>
                    <a:pt x="149" y="58"/>
                    <a:pt x="157" y="54"/>
                  </a:cubicBezTo>
                  <a:cubicBezTo>
                    <a:pt x="157" y="53"/>
                    <a:pt x="157" y="53"/>
                    <a:pt x="157" y="54"/>
                  </a:cubicBezTo>
                  <a:cubicBezTo>
                    <a:pt x="158" y="55"/>
                    <a:pt x="159" y="57"/>
                    <a:pt x="159" y="57"/>
                  </a:cubicBezTo>
                  <a:cubicBezTo>
                    <a:pt x="160" y="57"/>
                    <a:pt x="161" y="57"/>
                    <a:pt x="163" y="57"/>
                  </a:cubicBezTo>
                  <a:cubicBezTo>
                    <a:pt x="164" y="57"/>
                    <a:pt x="165" y="57"/>
                    <a:pt x="166" y="57"/>
                  </a:cubicBezTo>
                  <a:cubicBezTo>
                    <a:pt x="166" y="55"/>
                    <a:pt x="166" y="53"/>
                    <a:pt x="165" y="51"/>
                  </a:cubicBezTo>
                  <a:cubicBezTo>
                    <a:pt x="165" y="51"/>
                    <a:pt x="165" y="51"/>
                    <a:pt x="165" y="51"/>
                  </a:cubicBezTo>
                  <a:cubicBezTo>
                    <a:pt x="165" y="51"/>
                    <a:pt x="165" y="51"/>
                    <a:pt x="166" y="51"/>
                  </a:cubicBezTo>
                  <a:cubicBezTo>
                    <a:pt x="168" y="53"/>
                    <a:pt x="169" y="54"/>
                    <a:pt x="169" y="57"/>
                  </a:cubicBezTo>
                  <a:cubicBezTo>
                    <a:pt x="171" y="57"/>
                    <a:pt x="175" y="57"/>
                    <a:pt x="176" y="57"/>
                  </a:cubicBezTo>
                  <a:cubicBezTo>
                    <a:pt x="176" y="55"/>
                    <a:pt x="176" y="54"/>
                    <a:pt x="175" y="53"/>
                  </a:cubicBezTo>
                  <a:cubicBezTo>
                    <a:pt x="175" y="53"/>
                    <a:pt x="175" y="53"/>
                    <a:pt x="175" y="53"/>
                  </a:cubicBezTo>
                  <a:cubicBezTo>
                    <a:pt x="175" y="53"/>
                    <a:pt x="175" y="53"/>
                    <a:pt x="175" y="53"/>
                  </a:cubicBezTo>
                  <a:cubicBezTo>
                    <a:pt x="183" y="56"/>
                    <a:pt x="185" y="63"/>
                    <a:pt x="185" y="67"/>
                  </a:cubicBezTo>
                  <a:cubicBezTo>
                    <a:pt x="185" y="73"/>
                    <a:pt x="182" y="78"/>
                    <a:pt x="177" y="81"/>
                  </a:cubicBezTo>
                  <a:cubicBezTo>
                    <a:pt x="174" y="83"/>
                    <a:pt x="171" y="85"/>
                    <a:pt x="168" y="86"/>
                  </a:cubicBezTo>
                  <a:moveTo>
                    <a:pt x="91" y="42"/>
                  </a:moveTo>
                  <a:cubicBezTo>
                    <a:pt x="90" y="43"/>
                    <a:pt x="87" y="43"/>
                    <a:pt x="85" y="43"/>
                  </a:cubicBezTo>
                  <a:cubicBezTo>
                    <a:pt x="85" y="43"/>
                    <a:pt x="85" y="43"/>
                    <a:pt x="84" y="43"/>
                  </a:cubicBezTo>
                  <a:cubicBezTo>
                    <a:pt x="84" y="43"/>
                    <a:pt x="84" y="40"/>
                    <a:pt x="84" y="39"/>
                  </a:cubicBezTo>
                  <a:cubicBezTo>
                    <a:pt x="84" y="39"/>
                    <a:pt x="85" y="39"/>
                    <a:pt x="86" y="39"/>
                  </a:cubicBezTo>
                  <a:cubicBezTo>
                    <a:pt x="87" y="39"/>
                    <a:pt x="90" y="40"/>
                    <a:pt x="91" y="42"/>
                  </a:cubicBezTo>
                  <a:cubicBezTo>
                    <a:pt x="91" y="42"/>
                    <a:pt x="91" y="42"/>
                    <a:pt x="91" y="42"/>
                  </a:cubicBezTo>
                  <a:moveTo>
                    <a:pt x="194" y="117"/>
                  </a:moveTo>
                  <a:cubicBezTo>
                    <a:pt x="194" y="117"/>
                    <a:pt x="194" y="117"/>
                    <a:pt x="195" y="117"/>
                  </a:cubicBezTo>
                  <a:cubicBezTo>
                    <a:pt x="195" y="117"/>
                    <a:pt x="195" y="117"/>
                    <a:pt x="195" y="117"/>
                  </a:cubicBezTo>
                  <a:cubicBezTo>
                    <a:pt x="197" y="117"/>
                    <a:pt x="199" y="117"/>
                    <a:pt x="200" y="116"/>
                  </a:cubicBezTo>
                  <a:cubicBezTo>
                    <a:pt x="200" y="116"/>
                    <a:pt x="199" y="110"/>
                    <a:pt x="198" y="108"/>
                  </a:cubicBezTo>
                  <a:cubicBezTo>
                    <a:pt x="196" y="108"/>
                    <a:pt x="193" y="108"/>
                    <a:pt x="191" y="105"/>
                  </a:cubicBezTo>
                  <a:cubicBezTo>
                    <a:pt x="191" y="104"/>
                    <a:pt x="190" y="104"/>
                    <a:pt x="190" y="103"/>
                  </a:cubicBezTo>
                  <a:cubicBezTo>
                    <a:pt x="186" y="98"/>
                    <a:pt x="181" y="93"/>
                    <a:pt x="174" y="89"/>
                  </a:cubicBezTo>
                  <a:cubicBezTo>
                    <a:pt x="174" y="89"/>
                    <a:pt x="174" y="89"/>
                    <a:pt x="174" y="89"/>
                  </a:cubicBezTo>
                  <a:cubicBezTo>
                    <a:pt x="174" y="89"/>
                    <a:pt x="174" y="89"/>
                    <a:pt x="174" y="89"/>
                  </a:cubicBezTo>
                  <a:cubicBezTo>
                    <a:pt x="184" y="84"/>
                    <a:pt x="187" y="79"/>
                    <a:pt x="189" y="77"/>
                  </a:cubicBezTo>
                  <a:cubicBezTo>
                    <a:pt x="190" y="74"/>
                    <a:pt x="192" y="67"/>
                    <a:pt x="190" y="61"/>
                  </a:cubicBezTo>
                  <a:cubicBezTo>
                    <a:pt x="189" y="55"/>
                    <a:pt x="186" y="51"/>
                    <a:pt x="180" y="48"/>
                  </a:cubicBezTo>
                  <a:cubicBezTo>
                    <a:pt x="170" y="43"/>
                    <a:pt x="160" y="45"/>
                    <a:pt x="155" y="47"/>
                  </a:cubicBezTo>
                  <a:cubicBezTo>
                    <a:pt x="146" y="52"/>
                    <a:pt x="141" y="61"/>
                    <a:pt x="143" y="71"/>
                  </a:cubicBezTo>
                  <a:cubicBezTo>
                    <a:pt x="145" y="82"/>
                    <a:pt x="152" y="85"/>
                    <a:pt x="160" y="89"/>
                  </a:cubicBezTo>
                  <a:cubicBezTo>
                    <a:pt x="160" y="89"/>
                    <a:pt x="160" y="89"/>
                    <a:pt x="160" y="89"/>
                  </a:cubicBezTo>
                  <a:cubicBezTo>
                    <a:pt x="160" y="89"/>
                    <a:pt x="160" y="89"/>
                    <a:pt x="160" y="89"/>
                  </a:cubicBezTo>
                  <a:cubicBezTo>
                    <a:pt x="153" y="93"/>
                    <a:pt x="149" y="97"/>
                    <a:pt x="149" y="105"/>
                  </a:cubicBezTo>
                  <a:cubicBezTo>
                    <a:pt x="149" y="106"/>
                    <a:pt x="149" y="108"/>
                    <a:pt x="150" y="110"/>
                  </a:cubicBezTo>
                  <a:cubicBezTo>
                    <a:pt x="151" y="113"/>
                    <a:pt x="152" y="117"/>
                    <a:pt x="151" y="123"/>
                  </a:cubicBezTo>
                  <a:cubicBezTo>
                    <a:pt x="151" y="123"/>
                    <a:pt x="156" y="121"/>
                    <a:pt x="156" y="120"/>
                  </a:cubicBezTo>
                  <a:cubicBezTo>
                    <a:pt x="158" y="116"/>
                    <a:pt x="158" y="109"/>
                    <a:pt x="158" y="109"/>
                  </a:cubicBezTo>
                  <a:cubicBezTo>
                    <a:pt x="158" y="109"/>
                    <a:pt x="158" y="109"/>
                    <a:pt x="158" y="109"/>
                  </a:cubicBezTo>
                  <a:cubicBezTo>
                    <a:pt x="158" y="109"/>
                    <a:pt x="158" y="109"/>
                    <a:pt x="158" y="109"/>
                  </a:cubicBezTo>
                  <a:cubicBezTo>
                    <a:pt x="160" y="111"/>
                    <a:pt x="160" y="115"/>
                    <a:pt x="160" y="118"/>
                  </a:cubicBezTo>
                  <a:cubicBezTo>
                    <a:pt x="161" y="117"/>
                    <a:pt x="163" y="116"/>
                    <a:pt x="164" y="115"/>
                  </a:cubicBezTo>
                  <a:cubicBezTo>
                    <a:pt x="165" y="109"/>
                    <a:pt x="164" y="105"/>
                    <a:pt x="163" y="102"/>
                  </a:cubicBezTo>
                  <a:cubicBezTo>
                    <a:pt x="163" y="102"/>
                    <a:pt x="162" y="102"/>
                    <a:pt x="162" y="101"/>
                  </a:cubicBezTo>
                  <a:cubicBezTo>
                    <a:pt x="161" y="98"/>
                    <a:pt x="164" y="94"/>
                    <a:pt x="166" y="93"/>
                  </a:cubicBezTo>
                  <a:cubicBezTo>
                    <a:pt x="167" y="93"/>
                    <a:pt x="167" y="93"/>
                    <a:pt x="167" y="93"/>
                  </a:cubicBezTo>
                  <a:cubicBezTo>
                    <a:pt x="169" y="94"/>
                    <a:pt x="171" y="95"/>
                    <a:pt x="172" y="96"/>
                  </a:cubicBezTo>
                  <a:cubicBezTo>
                    <a:pt x="175" y="98"/>
                    <a:pt x="182" y="103"/>
                    <a:pt x="185" y="110"/>
                  </a:cubicBezTo>
                  <a:cubicBezTo>
                    <a:pt x="189" y="120"/>
                    <a:pt x="187" y="126"/>
                    <a:pt x="185" y="130"/>
                  </a:cubicBezTo>
                  <a:cubicBezTo>
                    <a:pt x="181" y="135"/>
                    <a:pt x="178" y="138"/>
                    <a:pt x="172" y="138"/>
                  </a:cubicBezTo>
                  <a:cubicBezTo>
                    <a:pt x="172" y="138"/>
                    <a:pt x="172" y="138"/>
                    <a:pt x="172" y="138"/>
                  </a:cubicBezTo>
                  <a:cubicBezTo>
                    <a:pt x="172" y="138"/>
                    <a:pt x="172" y="138"/>
                    <a:pt x="172" y="138"/>
                  </a:cubicBezTo>
                  <a:cubicBezTo>
                    <a:pt x="170" y="138"/>
                    <a:pt x="169" y="138"/>
                    <a:pt x="167" y="138"/>
                  </a:cubicBezTo>
                  <a:cubicBezTo>
                    <a:pt x="166" y="138"/>
                    <a:pt x="164" y="138"/>
                    <a:pt x="163" y="137"/>
                  </a:cubicBezTo>
                  <a:cubicBezTo>
                    <a:pt x="162" y="137"/>
                    <a:pt x="161" y="137"/>
                    <a:pt x="160" y="136"/>
                  </a:cubicBezTo>
                  <a:cubicBezTo>
                    <a:pt x="160" y="136"/>
                    <a:pt x="160" y="136"/>
                    <a:pt x="160" y="136"/>
                  </a:cubicBezTo>
                  <a:cubicBezTo>
                    <a:pt x="160" y="136"/>
                    <a:pt x="160" y="136"/>
                    <a:pt x="159" y="136"/>
                  </a:cubicBezTo>
                  <a:cubicBezTo>
                    <a:pt x="159" y="136"/>
                    <a:pt x="159" y="136"/>
                    <a:pt x="159" y="136"/>
                  </a:cubicBezTo>
                  <a:cubicBezTo>
                    <a:pt x="159" y="136"/>
                    <a:pt x="159" y="136"/>
                    <a:pt x="159" y="136"/>
                  </a:cubicBezTo>
                  <a:cubicBezTo>
                    <a:pt x="159" y="136"/>
                    <a:pt x="159" y="136"/>
                    <a:pt x="159" y="136"/>
                  </a:cubicBezTo>
                  <a:cubicBezTo>
                    <a:pt x="156" y="134"/>
                    <a:pt x="147" y="129"/>
                    <a:pt x="138" y="120"/>
                  </a:cubicBezTo>
                  <a:cubicBezTo>
                    <a:pt x="133" y="114"/>
                    <a:pt x="129" y="109"/>
                    <a:pt x="126" y="106"/>
                  </a:cubicBezTo>
                  <a:cubicBezTo>
                    <a:pt x="125" y="104"/>
                    <a:pt x="125" y="104"/>
                    <a:pt x="125" y="104"/>
                  </a:cubicBezTo>
                  <a:cubicBezTo>
                    <a:pt x="125" y="104"/>
                    <a:pt x="125" y="104"/>
                    <a:pt x="125" y="104"/>
                  </a:cubicBezTo>
                  <a:cubicBezTo>
                    <a:pt x="125" y="104"/>
                    <a:pt x="125" y="104"/>
                    <a:pt x="125" y="104"/>
                  </a:cubicBezTo>
                  <a:cubicBezTo>
                    <a:pt x="129" y="106"/>
                    <a:pt x="133" y="105"/>
                    <a:pt x="134" y="105"/>
                  </a:cubicBezTo>
                  <a:cubicBezTo>
                    <a:pt x="134" y="105"/>
                    <a:pt x="134" y="102"/>
                    <a:pt x="134" y="100"/>
                  </a:cubicBezTo>
                  <a:cubicBezTo>
                    <a:pt x="134" y="94"/>
                    <a:pt x="134" y="94"/>
                    <a:pt x="134" y="94"/>
                  </a:cubicBezTo>
                  <a:cubicBezTo>
                    <a:pt x="134" y="94"/>
                    <a:pt x="134" y="92"/>
                    <a:pt x="134" y="90"/>
                  </a:cubicBezTo>
                  <a:cubicBezTo>
                    <a:pt x="133" y="90"/>
                    <a:pt x="123" y="89"/>
                    <a:pt x="121" y="84"/>
                  </a:cubicBezTo>
                  <a:cubicBezTo>
                    <a:pt x="121" y="84"/>
                    <a:pt x="121" y="84"/>
                    <a:pt x="121" y="84"/>
                  </a:cubicBezTo>
                  <a:cubicBezTo>
                    <a:pt x="121" y="84"/>
                    <a:pt x="121" y="84"/>
                    <a:pt x="121" y="84"/>
                  </a:cubicBezTo>
                  <a:cubicBezTo>
                    <a:pt x="121" y="84"/>
                    <a:pt x="124" y="85"/>
                    <a:pt x="127" y="86"/>
                  </a:cubicBezTo>
                  <a:cubicBezTo>
                    <a:pt x="130" y="86"/>
                    <a:pt x="134" y="85"/>
                    <a:pt x="135" y="85"/>
                  </a:cubicBezTo>
                  <a:cubicBezTo>
                    <a:pt x="135" y="84"/>
                    <a:pt x="135" y="78"/>
                    <a:pt x="135" y="75"/>
                  </a:cubicBezTo>
                  <a:cubicBezTo>
                    <a:pt x="135" y="75"/>
                    <a:pt x="135" y="72"/>
                    <a:pt x="135" y="71"/>
                  </a:cubicBezTo>
                  <a:cubicBezTo>
                    <a:pt x="134" y="71"/>
                    <a:pt x="131" y="71"/>
                    <a:pt x="128" y="70"/>
                  </a:cubicBezTo>
                  <a:cubicBezTo>
                    <a:pt x="126" y="70"/>
                    <a:pt x="122" y="68"/>
                    <a:pt x="121" y="65"/>
                  </a:cubicBezTo>
                  <a:cubicBezTo>
                    <a:pt x="121" y="65"/>
                    <a:pt x="121" y="65"/>
                    <a:pt x="121" y="65"/>
                  </a:cubicBezTo>
                  <a:cubicBezTo>
                    <a:pt x="121" y="65"/>
                    <a:pt x="121" y="65"/>
                    <a:pt x="121" y="65"/>
                  </a:cubicBezTo>
                  <a:cubicBezTo>
                    <a:pt x="121" y="65"/>
                    <a:pt x="123" y="66"/>
                    <a:pt x="127" y="66"/>
                  </a:cubicBezTo>
                  <a:cubicBezTo>
                    <a:pt x="131" y="67"/>
                    <a:pt x="136" y="66"/>
                    <a:pt x="136" y="66"/>
                  </a:cubicBezTo>
                  <a:cubicBezTo>
                    <a:pt x="136" y="63"/>
                    <a:pt x="136" y="56"/>
                    <a:pt x="136" y="56"/>
                  </a:cubicBezTo>
                  <a:cubicBezTo>
                    <a:pt x="136" y="54"/>
                    <a:pt x="136" y="52"/>
                    <a:pt x="136" y="51"/>
                  </a:cubicBezTo>
                  <a:cubicBezTo>
                    <a:pt x="135" y="52"/>
                    <a:pt x="128" y="51"/>
                    <a:pt x="123" y="46"/>
                  </a:cubicBezTo>
                  <a:cubicBezTo>
                    <a:pt x="123" y="46"/>
                    <a:pt x="121" y="44"/>
                    <a:pt x="123" y="41"/>
                  </a:cubicBezTo>
                  <a:cubicBezTo>
                    <a:pt x="112" y="36"/>
                    <a:pt x="112" y="36"/>
                    <a:pt x="112" y="36"/>
                  </a:cubicBezTo>
                  <a:cubicBezTo>
                    <a:pt x="112" y="36"/>
                    <a:pt x="112" y="36"/>
                    <a:pt x="112" y="36"/>
                  </a:cubicBezTo>
                  <a:cubicBezTo>
                    <a:pt x="113" y="36"/>
                    <a:pt x="115" y="34"/>
                    <a:pt x="115" y="32"/>
                  </a:cubicBezTo>
                  <a:cubicBezTo>
                    <a:pt x="115" y="31"/>
                    <a:pt x="114" y="30"/>
                    <a:pt x="114" y="30"/>
                  </a:cubicBezTo>
                  <a:cubicBezTo>
                    <a:pt x="113" y="29"/>
                    <a:pt x="110" y="28"/>
                    <a:pt x="108" y="29"/>
                  </a:cubicBezTo>
                  <a:cubicBezTo>
                    <a:pt x="105" y="29"/>
                    <a:pt x="103" y="32"/>
                    <a:pt x="103" y="32"/>
                  </a:cubicBezTo>
                  <a:cubicBezTo>
                    <a:pt x="103" y="32"/>
                    <a:pt x="103" y="32"/>
                    <a:pt x="103" y="32"/>
                  </a:cubicBezTo>
                  <a:cubicBezTo>
                    <a:pt x="90" y="26"/>
                    <a:pt x="90" y="26"/>
                    <a:pt x="90" y="26"/>
                  </a:cubicBezTo>
                  <a:cubicBezTo>
                    <a:pt x="79" y="37"/>
                    <a:pt x="79" y="37"/>
                    <a:pt x="79" y="37"/>
                  </a:cubicBezTo>
                  <a:cubicBezTo>
                    <a:pt x="79" y="37"/>
                    <a:pt x="79" y="38"/>
                    <a:pt x="79" y="39"/>
                  </a:cubicBezTo>
                  <a:cubicBezTo>
                    <a:pt x="79" y="40"/>
                    <a:pt x="79" y="40"/>
                    <a:pt x="79" y="40"/>
                  </a:cubicBezTo>
                  <a:cubicBezTo>
                    <a:pt x="79" y="40"/>
                    <a:pt x="79" y="41"/>
                    <a:pt x="78" y="41"/>
                  </a:cubicBezTo>
                  <a:cubicBezTo>
                    <a:pt x="78" y="42"/>
                    <a:pt x="77" y="42"/>
                    <a:pt x="77" y="43"/>
                  </a:cubicBezTo>
                  <a:cubicBezTo>
                    <a:pt x="76" y="44"/>
                    <a:pt x="76" y="44"/>
                    <a:pt x="75" y="45"/>
                  </a:cubicBezTo>
                  <a:cubicBezTo>
                    <a:pt x="74" y="46"/>
                    <a:pt x="74" y="47"/>
                    <a:pt x="73" y="47"/>
                  </a:cubicBezTo>
                  <a:cubicBezTo>
                    <a:pt x="72" y="49"/>
                    <a:pt x="72" y="50"/>
                    <a:pt x="72" y="51"/>
                  </a:cubicBezTo>
                  <a:cubicBezTo>
                    <a:pt x="72" y="51"/>
                    <a:pt x="72" y="51"/>
                    <a:pt x="72" y="51"/>
                  </a:cubicBezTo>
                  <a:cubicBezTo>
                    <a:pt x="72" y="52"/>
                    <a:pt x="70" y="54"/>
                    <a:pt x="75" y="58"/>
                  </a:cubicBezTo>
                  <a:cubicBezTo>
                    <a:pt x="75" y="58"/>
                    <a:pt x="75" y="58"/>
                    <a:pt x="75" y="58"/>
                  </a:cubicBezTo>
                  <a:cubicBezTo>
                    <a:pt x="75" y="58"/>
                    <a:pt x="75" y="58"/>
                    <a:pt x="75" y="58"/>
                  </a:cubicBezTo>
                  <a:cubicBezTo>
                    <a:pt x="76" y="58"/>
                    <a:pt x="76" y="58"/>
                    <a:pt x="76" y="58"/>
                  </a:cubicBezTo>
                  <a:cubicBezTo>
                    <a:pt x="76" y="58"/>
                    <a:pt x="76" y="58"/>
                    <a:pt x="76" y="58"/>
                  </a:cubicBezTo>
                  <a:cubicBezTo>
                    <a:pt x="76" y="58"/>
                    <a:pt x="76" y="58"/>
                    <a:pt x="76" y="58"/>
                  </a:cubicBezTo>
                  <a:cubicBezTo>
                    <a:pt x="76" y="58"/>
                    <a:pt x="76" y="58"/>
                    <a:pt x="76" y="58"/>
                  </a:cubicBezTo>
                  <a:cubicBezTo>
                    <a:pt x="77" y="58"/>
                    <a:pt x="77" y="59"/>
                    <a:pt x="78" y="60"/>
                  </a:cubicBezTo>
                  <a:cubicBezTo>
                    <a:pt x="78" y="59"/>
                    <a:pt x="79" y="58"/>
                    <a:pt x="80" y="57"/>
                  </a:cubicBezTo>
                  <a:cubicBezTo>
                    <a:pt x="81" y="55"/>
                    <a:pt x="82" y="54"/>
                    <a:pt x="84" y="53"/>
                  </a:cubicBezTo>
                  <a:cubicBezTo>
                    <a:pt x="85" y="52"/>
                    <a:pt x="87" y="51"/>
                    <a:pt x="89" y="51"/>
                  </a:cubicBezTo>
                  <a:cubicBezTo>
                    <a:pt x="91" y="51"/>
                    <a:pt x="92" y="52"/>
                    <a:pt x="93" y="53"/>
                  </a:cubicBezTo>
                  <a:cubicBezTo>
                    <a:pt x="95" y="55"/>
                    <a:pt x="95" y="59"/>
                    <a:pt x="95" y="61"/>
                  </a:cubicBezTo>
                  <a:cubicBezTo>
                    <a:pt x="95" y="61"/>
                    <a:pt x="95" y="61"/>
                    <a:pt x="95" y="61"/>
                  </a:cubicBezTo>
                  <a:cubicBezTo>
                    <a:pt x="95" y="61"/>
                    <a:pt x="95" y="61"/>
                    <a:pt x="95" y="61"/>
                  </a:cubicBezTo>
                  <a:cubicBezTo>
                    <a:pt x="94" y="61"/>
                    <a:pt x="93" y="60"/>
                    <a:pt x="93" y="60"/>
                  </a:cubicBezTo>
                  <a:cubicBezTo>
                    <a:pt x="92" y="59"/>
                    <a:pt x="87" y="57"/>
                    <a:pt x="82" y="60"/>
                  </a:cubicBezTo>
                  <a:cubicBezTo>
                    <a:pt x="81" y="60"/>
                    <a:pt x="81" y="60"/>
                    <a:pt x="81" y="60"/>
                  </a:cubicBezTo>
                  <a:cubicBezTo>
                    <a:pt x="79" y="61"/>
                    <a:pt x="76" y="62"/>
                    <a:pt x="71" y="64"/>
                  </a:cubicBezTo>
                  <a:cubicBezTo>
                    <a:pt x="69" y="64"/>
                    <a:pt x="67" y="64"/>
                    <a:pt x="66" y="64"/>
                  </a:cubicBezTo>
                  <a:cubicBezTo>
                    <a:pt x="66" y="63"/>
                    <a:pt x="65" y="63"/>
                    <a:pt x="65" y="62"/>
                  </a:cubicBezTo>
                  <a:cubicBezTo>
                    <a:pt x="65" y="60"/>
                    <a:pt x="65" y="59"/>
                    <a:pt x="65" y="58"/>
                  </a:cubicBezTo>
                  <a:cubicBezTo>
                    <a:pt x="64" y="58"/>
                    <a:pt x="62" y="59"/>
                    <a:pt x="61" y="62"/>
                  </a:cubicBezTo>
                  <a:cubicBezTo>
                    <a:pt x="61" y="63"/>
                    <a:pt x="61" y="65"/>
                    <a:pt x="62" y="66"/>
                  </a:cubicBezTo>
                  <a:cubicBezTo>
                    <a:pt x="62" y="67"/>
                    <a:pt x="63" y="68"/>
                    <a:pt x="65" y="69"/>
                  </a:cubicBezTo>
                  <a:cubicBezTo>
                    <a:pt x="67" y="69"/>
                    <a:pt x="70" y="68"/>
                    <a:pt x="75" y="65"/>
                  </a:cubicBezTo>
                  <a:cubicBezTo>
                    <a:pt x="78" y="64"/>
                    <a:pt x="79" y="63"/>
                    <a:pt x="81" y="63"/>
                  </a:cubicBezTo>
                  <a:cubicBezTo>
                    <a:pt x="84" y="61"/>
                    <a:pt x="86" y="61"/>
                    <a:pt x="89" y="63"/>
                  </a:cubicBezTo>
                  <a:cubicBezTo>
                    <a:pt x="92" y="64"/>
                    <a:pt x="93" y="65"/>
                    <a:pt x="93" y="65"/>
                  </a:cubicBezTo>
                  <a:cubicBezTo>
                    <a:pt x="93" y="65"/>
                    <a:pt x="93" y="65"/>
                    <a:pt x="93" y="66"/>
                  </a:cubicBezTo>
                  <a:cubicBezTo>
                    <a:pt x="93" y="66"/>
                    <a:pt x="92" y="68"/>
                    <a:pt x="88" y="69"/>
                  </a:cubicBezTo>
                  <a:cubicBezTo>
                    <a:pt x="85" y="69"/>
                    <a:pt x="83" y="67"/>
                    <a:pt x="81" y="66"/>
                  </a:cubicBezTo>
                  <a:cubicBezTo>
                    <a:pt x="81" y="66"/>
                    <a:pt x="81" y="67"/>
                    <a:pt x="81" y="68"/>
                  </a:cubicBezTo>
                  <a:cubicBezTo>
                    <a:pt x="80" y="69"/>
                    <a:pt x="80" y="69"/>
                    <a:pt x="80" y="70"/>
                  </a:cubicBezTo>
                  <a:cubicBezTo>
                    <a:pt x="80" y="70"/>
                    <a:pt x="81" y="71"/>
                    <a:pt x="80" y="72"/>
                  </a:cubicBezTo>
                  <a:cubicBezTo>
                    <a:pt x="80" y="73"/>
                    <a:pt x="78" y="74"/>
                    <a:pt x="77" y="75"/>
                  </a:cubicBezTo>
                  <a:cubicBezTo>
                    <a:pt x="76" y="75"/>
                    <a:pt x="76" y="75"/>
                    <a:pt x="76" y="75"/>
                  </a:cubicBezTo>
                  <a:cubicBezTo>
                    <a:pt x="75" y="76"/>
                    <a:pt x="72" y="77"/>
                    <a:pt x="70" y="78"/>
                  </a:cubicBezTo>
                  <a:cubicBezTo>
                    <a:pt x="71" y="79"/>
                    <a:pt x="72" y="82"/>
                    <a:pt x="73" y="83"/>
                  </a:cubicBezTo>
                  <a:cubicBezTo>
                    <a:pt x="73" y="83"/>
                    <a:pt x="73" y="83"/>
                    <a:pt x="73" y="84"/>
                  </a:cubicBezTo>
                  <a:cubicBezTo>
                    <a:pt x="74" y="86"/>
                    <a:pt x="76" y="89"/>
                    <a:pt x="77" y="90"/>
                  </a:cubicBezTo>
                  <a:cubicBezTo>
                    <a:pt x="78" y="90"/>
                    <a:pt x="81" y="89"/>
                    <a:pt x="83" y="88"/>
                  </a:cubicBezTo>
                  <a:cubicBezTo>
                    <a:pt x="86" y="86"/>
                    <a:pt x="88" y="85"/>
                    <a:pt x="88" y="83"/>
                  </a:cubicBezTo>
                  <a:cubicBezTo>
                    <a:pt x="88" y="83"/>
                    <a:pt x="88" y="83"/>
                    <a:pt x="89" y="83"/>
                  </a:cubicBezTo>
                  <a:cubicBezTo>
                    <a:pt x="89" y="83"/>
                    <a:pt x="89" y="83"/>
                    <a:pt x="89" y="84"/>
                  </a:cubicBezTo>
                  <a:cubicBezTo>
                    <a:pt x="85" y="92"/>
                    <a:pt x="82" y="95"/>
                    <a:pt x="80" y="96"/>
                  </a:cubicBezTo>
                  <a:cubicBezTo>
                    <a:pt x="79" y="96"/>
                    <a:pt x="78" y="97"/>
                    <a:pt x="77" y="98"/>
                  </a:cubicBezTo>
                  <a:cubicBezTo>
                    <a:pt x="68" y="104"/>
                    <a:pt x="52" y="115"/>
                    <a:pt x="36" y="117"/>
                  </a:cubicBezTo>
                  <a:cubicBezTo>
                    <a:pt x="31" y="117"/>
                    <a:pt x="23" y="110"/>
                    <a:pt x="21" y="107"/>
                  </a:cubicBezTo>
                  <a:cubicBezTo>
                    <a:pt x="21" y="107"/>
                    <a:pt x="20" y="106"/>
                    <a:pt x="20" y="106"/>
                  </a:cubicBezTo>
                  <a:cubicBezTo>
                    <a:pt x="18" y="106"/>
                    <a:pt x="17" y="108"/>
                    <a:pt x="17" y="108"/>
                  </a:cubicBezTo>
                  <a:cubicBezTo>
                    <a:pt x="17" y="108"/>
                    <a:pt x="16" y="108"/>
                    <a:pt x="16" y="108"/>
                  </a:cubicBezTo>
                  <a:cubicBezTo>
                    <a:pt x="16" y="108"/>
                    <a:pt x="10" y="107"/>
                    <a:pt x="7" y="111"/>
                  </a:cubicBezTo>
                  <a:cubicBezTo>
                    <a:pt x="7" y="111"/>
                    <a:pt x="8" y="111"/>
                    <a:pt x="8" y="111"/>
                  </a:cubicBezTo>
                  <a:cubicBezTo>
                    <a:pt x="10" y="111"/>
                    <a:pt x="11" y="111"/>
                    <a:pt x="13" y="111"/>
                  </a:cubicBezTo>
                  <a:cubicBezTo>
                    <a:pt x="13" y="111"/>
                    <a:pt x="14" y="111"/>
                    <a:pt x="14" y="112"/>
                  </a:cubicBezTo>
                  <a:cubicBezTo>
                    <a:pt x="14" y="112"/>
                    <a:pt x="14" y="112"/>
                    <a:pt x="13" y="113"/>
                  </a:cubicBezTo>
                  <a:cubicBezTo>
                    <a:pt x="13" y="113"/>
                    <a:pt x="12" y="114"/>
                    <a:pt x="12" y="114"/>
                  </a:cubicBezTo>
                  <a:cubicBezTo>
                    <a:pt x="12" y="116"/>
                    <a:pt x="18" y="118"/>
                    <a:pt x="21" y="119"/>
                  </a:cubicBezTo>
                  <a:cubicBezTo>
                    <a:pt x="22" y="119"/>
                    <a:pt x="22" y="119"/>
                    <a:pt x="23" y="119"/>
                  </a:cubicBezTo>
                  <a:cubicBezTo>
                    <a:pt x="23" y="119"/>
                    <a:pt x="24" y="120"/>
                    <a:pt x="23" y="120"/>
                  </a:cubicBezTo>
                  <a:cubicBezTo>
                    <a:pt x="23" y="121"/>
                    <a:pt x="23" y="121"/>
                    <a:pt x="23" y="121"/>
                  </a:cubicBezTo>
                  <a:cubicBezTo>
                    <a:pt x="19" y="121"/>
                    <a:pt x="16" y="119"/>
                    <a:pt x="14" y="118"/>
                  </a:cubicBezTo>
                  <a:cubicBezTo>
                    <a:pt x="13" y="118"/>
                    <a:pt x="12" y="118"/>
                    <a:pt x="12" y="117"/>
                  </a:cubicBezTo>
                  <a:cubicBezTo>
                    <a:pt x="9" y="117"/>
                    <a:pt x="8" y="117"/>
                    <a:pt x="7" y="117"/>
                  </a:cubicBezTo>
                  <a:cubicBezTo>
                    <a:pt x="6" y="118"/>
                    <a:pt x="6" y="118"/>
                    <a:pt x="6" y="119"/>
                  </a:cubicBezTo>
                  <a:cubicBezTo>
                    <a:pt x="6" y="119"/>
                    <a:pt x="5" y="120"/>
                    <a:pt x="5" y="120"/>
                  </a:cubicBezTo>
                  <a:cubicBezTo>
                    <a:pt x="3" y="121"/>
                    <a:pt x="0" y="122"/>
                    <a:pt x="0" y="128"/>
                  </a:cubicBezTo>
                  <a:cubicBezTo>
                    <a:pt x="0" y="128"/>
                    <a:pt x="1" y="127"/>
                    <a:pt x="1" y="127"/>
                  </a:cubicBezTo>
                  <a:cubicBezTo>
                    <a:pt x="3" y="125"/>
                    <a:pt x="4" y="123"/>
                    <a:pt x="5" y="124"/>
                  </a:cubicBezTo>
                  <a:cubicBezTo>
                    <a:pt x="5" y="124"/>
                    <a:pt x="6" y="124"/>
                    <a:pt x="6" y="124"/>
                  </a:cubicBezTo>
                  <a:cubicBezTo>
                    <a:pt x="6" y="129"/>
                    <a:pt x="12" y="128"/>
                    <a:pt x="16" y="127"/>
                  </a:cubicBezTo>
                  <a:cubicBezTo>
                    <a:pt x="19" y="127"/>
                    <a:pt x="21" y="127"/>
                    <a:pt x="22" y="127"/>
                  </a:cubicBezTo>
                  <a:cubicBezTo>
                    <a:pt x="22" y="128"/>
                    <a:pt x="22" y="128"/>
                    <a:pt x="22" y="128"/>
                  </a:cubicBezTo>
                  <a:cubicBezTo>
                    <a:pt x="22" y="128"/>
                    <a:pt x="21" y="129"/>
                    <a:pt x="19" y="129"/>
                  </a:cubicBezTo>
                  <a:cubicBezTo>
                    <a:pt x="16" y="129"/>
                    <a:pt x="12" y="130"/>
                    <a:pt x="11" y="132"/>
                  </a:cubicBezTo>
                  <a:cubicBezTo>
                    <a:pt x="11" y="132"/>
                    <a:pt x="11" y="133"/>
                    <a:pt x="11" y="133"/>
                  </a:cubicBezTo>
                  <a:cubicBezTo>
                    <a:pt x="11" y="133"/>
                    <a:pt x="11" y="134"/>
                    <a:pt x="11" y="134"/>
                  </a:cubicBezTo>
                  <a:cubicBezTo>
                    <a:pt x="9" y="136"/>
                    <a:pt x="6" y="139"/>
                    <a:pt x="10" y="143"/>
                  </a:cubicBezTo>
                  <a:cubicBezTo>
                    <a:pt x="10" y="142"/>
                    <a:pt x="11" y="140"/>
                    <a:pt x="12" y="138"/>
                  </a:cubicBezTo>
                  <a:cubicBezTo>
                    <a:pt x="13" y="138"/>
                    <a:pt x="14" y="137"/>
                    <a:pt x="14" y="138"/>
                  </a:cubicBezTo>
                  <a:cubicBezTo>
                    <a:pt x="15" y="138"/>
                    <a:pt x="16" y="138"/>
                    <a:pt x="17" y="138"/>
                  </a:cubicBezTo>
                  <a:cubicBezTo>
                    <a:pt x="19" y="139"/>
                    <a:pt x="20" y="140"/>
                    <a:pt x="23" y="138"/>
                  </a:cubicBezTo>
                  <a:cubicBezTo>
                    <a:pt x="23" y="138"/>
                    <a:pt x="23" y="137"/>
                    <a:pt x="23" y="137"/>
                  </a:cubicBezTo>
                  <a:cubicBezTo>
                    <a:pt x="24" y="136"/>
                    <a:pt x="26" y="135"/>
                    <a:pt x="30" y="134"/>
                  </a:cubicBezTo>
                  <a:cubicBezTo>
                    <a:pt x="30" y="134"/>
                    <a:pt x="30" y="134"/>
                    <a:pt x="30" y="134"/>
                  </a:cubicBezTo>
                  <a:cubicBezTo>
                    <a:pt x="30" y="134"/>
                    <a:pt x="30" y="134"/>
                    <a:pt x="31" y="135"/>
                  </a:cubicBezTo>
                  <a:cubicBezTo>
                    <a:pt x="31" y="135"/>
                    <a:pt x="31" y="136"/>
                    <a:pt x="31" y="137"/>
                  </a:cubicBezTo>
                  <a:cubicBezTo>
                    <a:pt x="31" y="137"/>
                    <a:pt x="32" y="137"/>
                    <a:pt x="32" y="137"/>
                  </a:cubicBezTo>
                  <a:cubicBezTo>
                    <a:pt x="33" y="138"/>
                    <a:pt x="33" y="138"/>
                    <a:pt x="33" y="138"/>
                  </a:cubicBezTo>
                  <a:cubicBezTo>
                    <a:pt x="33" y="140"/>
                    <a:pt x="31" y="142"/>
                    <a:pt x="31" y="143"/>
                  </a:cubicBezTo>
                  <a:cubicBezTo>
                    <a:pt x="31" y="143"/>
                    <a:pt x="31" y="143"/>
                    <a:pt x="31" y="143"/>
                  </a:cubicBezTo>
                  <a:cubicBezTo>
                    <a:pt x="31" y="143"/>
                    <a:pt x="32" y="143"/>
                    <a:pt x="32" y="143"/>
                  </a:cubicBezTo>
                  <a:cubicBezTo>
                    <a:pt x="34" y="142"/>
                    <a:pt x="35" y="141"/>
                    <a:pt x="37" y="139"/>
                  </a:cubicBezTo>
                  <a:cubicBezTo>
                    <a:pt x="37" y="138"/>
                    <a:pt x="38" y="138"/>
                    <a:pt x="38" y="138"/>
                  </a:cubicBezTo>
                  <a:cubicBezTo>
                    <a:pt x="39" y="138"/>
                    <a:pt x="39" y="138"/>
                    <a:pt x="39" y="138"/>
                  </a:cubicBezTo>
                  <a:cubicBezTo>
                    <a:pt x="42" y="138"/>
                    <a:pt x="41" y="137"/>
                    <a:pt x="41" y="135"/>
                  </a:cubicBezTo>
                  <a:cubicBezTo>
                    <a:pt x="41" y="134"/>
                    <a:pt x="41" y="133"/>
                    <a:pt x="42" y="132"/>
                  </a:cubicBezTo>
                  <a:cubicBezTo>
                    <a:pt x="45" y="129"/>
                    <a:pt x="49" y="127"/>
                    <a:pt x="52" y="126"/>
                  </a:cubicBezTo>
                  <a:cubicBezTo>
                    <a:pt x="52" y="126"/>
                    <a:pt x="52" y="126"/>
                    <a:pt x="52" y="126"/>
                  </a:cubicBezTo>
                  <a:cubicBezTo>
                    <a:pt x="52" y="126"/>
                    <a:pt x="52" y="126"/>
                    <a:pt x="52" y="126"/>
                  </a:cubicBezTo>
                  <a:cubicBezTo>
                    <a:pt x="52" y="126"/>
                    <a:pt x="51" y="130"/>
                    <a:pt x="53" y="133"/>
                  </a:cubicBezTo>
                  <a:cubicBezTo>
                    <a:pt x="65" y="130"/>
                    <a:pt x="65" y="130"/>
                    <a:pt x="65" y="130"/>
                  </a:cubicBezTo>
                  <a:cubicBezTo>
                    <a:pt x="64" y="126"/>
                    <a:pt x="67" y="122"/>
                    <a:pt x="69" y="119"/>
                  </a:cubicBezTo>
                  <a:cubicBezTo>
                    <a:pt x="69" y="119"/>
                    <a:pt x="69" y="119"/>
                    <a:pt x="69" y="119"/>
                  </a:cubicBezTo>
                  <a:cubicBezTo>
                    <a:pt x="69" y="119"/>
                    <a:pt x="69" y="119"/>
                    <a:pt x="69" y="121"/>
                  </a:cubicBezTo>
                  <a:cubicBezTo>
                    <a:pt x="69" y="123"/>
                    <a:pt x="68" y="128"/>
                    <a:pt x="69" y="129"/>
                  </a:cubicBezTo>
                  <a:cubicBezTo>
                    <a:pt x="82" y="126"/>
                    <a:pt x="82" y="126"/>
                    <a:pt x="82" y="126"/>
                  </a:cubicBezTo>
                  <a:cubicBezTo>
                    <a:pt x="81" y="124"/>
                    <a:pt x="82" y="120"/>
                    <a:pt x="83" y="118"/>
                  </a:cubicBezTo>
                  <a:cubicBezTo>
                    <a:pt x="83" y="118"/>
                    <a:pt x="83" y="118"/>
                    <a:pt x="83" y="118"/>
                  </a:cubicBezTo>
                  <a:cubicBezTo>
                    <a:pt x="83" y="118"/>
                    <a:pt x="83" y="118"/>
                    <a:pt x="83" y="118"/>
                  </a:cubicBezTo>
                  <a:cubicBezTo>
                    <a:pt x="85" y="126"/>
                    <a:pt x="88" y="130"/>
                    <a:pt x="93" y="133"/>
                  </a:cubicBezTo>
                  <a:cubicBezTo>
                    <a:pt x="101" y="136"/>
                    <a:pt x="107" y="138"/>
                    <a:pt x="116" y="140"/>
                  </a:cubicBezTo>
                  <a:cubicBezTo>
                    <a:pt x="119" y="141"/>
                    <a:pt x="122" y="142"/>
                    <a:pt x="126" y="143"/>
                  </a:cubicBezTo>
                  <a:cubicBezTo>
                    <a:pt x="130" y="144"/>
                    <a:pt x="134" y="146"/>
                    <a:pt x="136" y="147"/>
                  </a:cubicBezTo>
                  <a:cubicBezTo>
                    <a:pt x="136" y="147"/>
                    <a:pt x="137" y="147"/>
                    <a:pt x="137" y="148"/>
                  </a:cubicBezTo>
                  <a:cubicBezTo>
                    <a:pt x="137" y="149"/>
                    <a:pt x="135" y="151"/>
                    <a:pt x="135" y="151"/>
                  </a:cubicBezTo>
                  <a:cubicBezTo>
                    <a:pt x="135" y="151"/>
                    <a:pt x="135" y="152"/>
                    <a:pt x="136" y="152"/>
                  </a:cubicBezTo>
                  <a:cubicBezTo>
                    <a:pt x="137" y="152"/>
                    <a:pt x="139" y="153"/>
                    <a:pt x="142" y="155"/>
                  </a:cubicBezTo>
                  <a:cubicBezTo>
                    <a:pt x="146" y="158"/>
                    <a:pt x="148" y="165"/>
                    <a:pt x="149" y="172"/>
                  </a:cubicBezTo>
                  <a:cubicBezTo>
                    <a:pt x="151" y="177"/>
                    <a:pt x="152" y="184"/>
                    <a:pt x="150" y="186"/>
                  </a:cubicBezTo>
                  <a:cubicBezTo>
                    <a:pt x="149" y="187"/>
                    <a:pt x="148" y="188"/>
                    <a:pt x="142" y="189"/>
                  </a:cubicBezTo>
                  <a:cubicBezTo>
                    <a:pt x="143" y="194"/>
                    <a:pt x="143" y="194"/>
                    <a:pt x="143" y="194"/>
                  </a:cubicBezTo>
                  <a:cubicBezTo>
                    <a:pt x="147" y="194"/>
                    <a:pt x="150" y="193"/>
                    <a:pt x="150" y="193"/>
                  </a:cubicBezTo>
                  <a:cubicBezTo>
                    <a:pt x="150" y="193"/>
                    <a:pt x="150" y="193"/>
                    <a:pt x="151" y="193"/>
                  </a:cubicBezTo>
                  <a:cubicBezTo>
                    <a:pt x="151" y="193"/>
                    <a:pt x="151" y="193"/>
                    <a:pt x="150" y="193"/>
                  </a:cubicBezTo>
                  <a:cubicBezTo>
                    <a:pt x="150" y="193"/>
                    <a:pt x="150" y="193"/>
                    <a:pt x="150" y="194"/>
                  </a:cubicBezTo>
                  <a:cubicBezTo>
                    <a:pt x="148" y="196"/>
                    <a:pt x="148" y="197"/>
                    <a:pt x="148" y="199"/>
                  </a:cubicBezTo>
                  <a:cubicBezTo>
                    <a:pt x="153" y="202"/>
                    <a:pt x="153" y="202"/>
                    <a:pt x="153" y="202"/>
                  </a:cubicBezTo>
                  <a:cubicBezTo>
                    <a:pt x="154" y="198"/>
                    <a:pt x="155" y="194"/>
                    <a:pt x="157" y="193"/>
                  </a:cubicBezTo>
                  <a:cubicBezTo>
                    <a:pt x="160" y="192"/>
                    <a:pt x="171" y="198"/>
                    <a:pt x="175" y="208"/>
                  </a:cubicBezTo>
                  <a:cubicBezTo>
                    <a:pt x="176" y="213"/>
                    <a:pt x="177" y="221"/>
                    <a:pt x="174" y="226"/>
                  </a:cubicBezTo>
                  <a:cubicBezTo>
                    <a:pt x="173" y="228"/>
                    <a:pt x="171" y="229"/>
                    <a:pt x="170" y="229"/>
                  </a:cubicBezTo>
                  <a:cubicBezTo>
                    <a:pt x="168" y="229"/>
                    <a:pt x="166" y="228"/>
                    <a:pt x="164" y="227"/>
                  </a:cubicBezTo>
                  <a:cubicBezTo>
                    <a:pt x="161" y="226"/>
                    <a:pt x="158" y="224"/>
                    <a:pt x="157" y="226"/>
                  </a:cubicBezTo>
                  <a:cubicBezTo>
                    <a:pt x="157" y="227"/>
                    <a:pt x="155" y="228"/>
                    <a:pt x="154" y="228"/>
                  </a:cubicBezTo>
                  <a:cubicBezTo>
                    <a:pt x="151" y="230"/>
                    <a:pt x="148" y="232"/>
                    <a:pt x="150" y="237"/>
                  </a:cubicBezTo>
                  <a:cubicBezTo>
                    <a:pt x="152" y="234"/>
                    <a:pt x="154" y="233"/>
                    <a:pt x="155" y="234"/>
                  </a:cubicBezTo>
                  <a:cubicBezTo>
                    <a:pt x="156" y="234"/>
                    <a:pt x="156" y="234"/>
                    <a:pt x="156" y="235"/>
                  </a:cubicBezTo>
                  <a:cubicBezTo>
                    <a:pt x="156" y="235"/>
                    <a:pt x="157" y="236"/>
                    <a:pt x="157" y="236"/>
                  </a:cubicBezTo>
                  <a:cubicBezTo>
                    <a:pt x="157" y="237"/>
                    <a:pt x="160" y="237"/>
                    <a:pt x="162" y="236"/>
                  </a:cubicBezTo>
                  <a:cubicBezTo>
                    <a:pt x="164" y="236"/>
                    <a:pt x="167" y="236"/>
                    <a:pt x="167" y="237"/>
                  </a:cubicBezTo>
                  <a:cubicBezTo>
                    <a:pt x="167" y="237"/>
                    <a:pt x="167" y="237"/>
                    <a:pt x="167" y="237"/>
                  </a:cubicBezTo>
                  <a:cubicBezTo>
                    <a:pt x="167" y="238"/>
                    <a:pt x="166" y="238"/>
                    <a:pt x="165" y="238"/>
                  </a:cubicBezTo>
                  <a:cubicBezTo>
                    <a:pt x="165" y="238"/>
                    <a:pt x="165" y="238"/>
                    <a:pt x="165" y="238"/>
                  </a:cubicBezTo>
                  <a:cubicBezTo>
                    <a:pt x="164" y="238"/>
                    <a:pt x="164" y="238"/>
                    <a:pt x="163" y="238"/>
                  </a:cubicBezTo>
                  <a:cubicBezTo>
                    <a:pt x="159" y="239"/>
                    <a:pt x="155" y="239"/>
                    <a:pt x="155" y="241"/>
                  </a:cubicBezTo>
                  <a:cubicBezTo>
                    <a:pt x="155" y="241"/>
                    <a:pt x="155" y="241"/>
                    <a:pt x="155" y="242"/>
                  </a:cubicBezTo>
                  <a:cubicBezTo>
                    <a:pt x="155" y="242"/>
                    <a:pt x="155" y="242"/>
                    <a:pt x="155" y="243"/>
                  </a:cubicBezTo>
                  <a:cubicBezTo>
                    <a:pt x="154" y="244"/>
                    <a:pt x="154" y="245"/>
                    <a:pt x="153" y="245"/>
                  </a:cubicBezTo>
                  <a:cubicBezTo>
                    <a:pt x="151" y="246"/>
                    <a:pt x="150" y="247"/>
                    <a:pt x="150" y="251"/>
                  </a:cubicBezTo>
                  <a:cubicBezTo>
                    <a:pt x="150" y="254"/>
                    <a:pt x="153" y="256"/>
                    <a:pt x="153" y="256"/>
                  </a:cubicBezTo>
                  <a:cubicBezTo>
                    <a:pt x="153" y="256"/>
                    <a:pt x="153" y="255"/>
                    <a:pt x="153" y="255"/>
                  </a:cubicBezTo>
                  <a:cubicBezTo>
                    <a:pt x="153" y="253"/>
                    <a:pt x="154" y="250"/>
                    <a:pt x="156" y="249"/>
                  </a:cubicBezTo>
                  <a:cubicBezTo>
                    <a:pt x="156" y="249"/>
                    <a:pt x="157" y="250"/>
                    <a:pt x="157" y="250"/>
                  </a:cubicBezTo>
                  <a:cubicBezTo>
                    <a:pt x="158" y="251"/>
                    <a:pt x="158" y="252"/>
                    <a:pt x="159" y="252"/>
                  </a:cubicBezTo>
                  <a:cubicBezTo>
                    <a:pt x="161" y="251"/>
                    <a:pt x="163" y="249"/>
                    <a:pt x="165" y="247"/>
                  </a:cubicBezTo>
                  <a:cubicBezTo>
                    <a:pt x="168" y="245"/>
                    <a:pt x="170" y="243"/>
                    <a:pt x="172" y="243"/>
                  </a:cubicBezTo>
                  <a:cubicBezTo>
                    <a:pt x="172" y="243"/>
                    <a:pt x="172" y="243"/>
                    <a:pt x="172" y="243"/>
                  </a:cubicBezTo>
                  <a:cubicBezTo>
                    <a:pt x="172" y="243"/>
                    <a:pt x="172" y="243"/>
                    <a:pt x="172" y="243"/>
                  </a:cubicBezTo>
                  <a:cubicBezTo>
                    <a:pt x="172" y="243"/>
                    <a:pt x="172" y="243"/>
                    <a:pt x="172" y="243"/>
                  </a:cubicBezTo>
                  <a:cubicBezTo>
                    <a:pt x="172" y="243"/>
                    <a:pt x="172" y="244"/>
                    <a:pt x="170" y="245"/>
                  </a:cubicBezTo>
                  <a:cubicBezTo>
                    <a:pt x="169" y="247"/>
                    <a:pt x="166" y="249"/>
                    <a:pt x="166" y="251"/>
                  </a:cubicBezTo>
                  <a:cubicBezTo>
                    <a:pt x="165" y="252"/>
                    <a:pt x="166" y="253"/>
                    <a:pt x="167" y="254"/>
                  </a:cubicBezTo>
                  <a:cubicBezTo>
                    <a:pt x="168" y="255"/>
                    <a:pt x="168" y="255"/>
                    <a:pt x="168" y="256"/>
                  </a:cubicBezTo>
                  <a:cubicBezTo>
                    <a:pt x="168" y="258"/>
                    <a:pt x="170" y="260"/>
                    <a:pt x="172" y="261"/>
                  </a:cubicBezTo>
                  <a:cubicBezTo>
                    <a:pt x="175" y="262"/>
                    <a:pt x="178" y="262"/>
                    <a:pt x="178" y="262"/>
                  </a:cubicBezTo>
                  <a:cubicBezTo>
                    <a:pt x="178" y="262"/>
                    <a:pt x="177" y="261"/>
                    <a:pt x="176" y="261"/>
                  </a:cubicBezTo>
                  <a:cubicBezTo>
                    <a:pt x="175" y="259"/>
                    <a:pt x="173" y="256"/>
                    <a:pt x="174" y="255"/>
                  </a:cubicBezTo>
                  <a:cubicBezTo>
                    <a:pt x="174" y="254"/>
                    <a:pt x="175" y="255"/>
                    <a:pt x="176" y="255"/>
                  </a:cubicBezTo>
                  <a:cubicBezTo>
                    <a:pt x="176" y="255"/>
                    <a:pt x="177" y="255"/>
                    <a:pt x="178" y="255"/>
                  </a:cubicBezTo>
                  <a:cubicBezTo>
                    <a:pt x="178" y="255"/>
                    <a:pt x="178" y="254"/>
                    <a:pt x="178" y="253"/>
                  </a:cubicBezTo>
                  <a:cubicBezTo>
                    <a:pt x="178" y="251"/>
                    <a:pt x="177" y="246"/>
                    <a:pt x="183" y="240"/>
                  </a:cubicBezTo>
                  <a:cubicBezTo>
                    <a:pt x="183" y="240"/>
                    <a:pt x="183" y="240"/>
                    <a:pt x="183" y="240"/>
                  </a:cubicBezTo>
                  <a:cubicBezTo>
                    <a:pt x="183" y="240"/>
                    <a:pt x="183" y="240"/>
                    <a:pt x="183" y="240"/>
                  </a:cubicBezTo>
                  <a:cubicBezTo>
                    <a:pt x="183" y="240"/>
                    <a:pt x="185" y="243"/>
                    <a:pt x="187" y="243"/>
                  </a:cubicBezTo>
                  <a:cubicBezTo>
                    <a:pt x="190" y="244"/>
                    <a:pt x="189" y="247"/>
                    <a:pt x="189" y="249"/>
                  </a:cubicBezTo>
                  <a:cubicBezTo>
                    <a:pt x="189" y="249"/>
                    <a:pt x="189" y="250"/>
                    <a:pt x="189" y="250"/>
                  </a:cubicBezTo>
                  <a:cubicBezTo>
                    <a:pt x="190" y="249"/>
                    <a:pt x="192" y="246"/>
                    <a:pt x="192" y="241"/>
                  </a:cubicBezTo>
                  <a:cubicBezTo>
                    <a:pt x="192" y="241"/>
                    <a:pt x="192" y="241"/>
                    <a:pt x="192" y="241"/>
                  </a:cubicBezTo>
                  <a:cubicBezTo>
                    <a:pt x="192" y="241"/>
                    <a:pt x="194" y="239"/>
                    <a:pt x="194" y="238"/>
                  </a:cubicBezTo>
                  <a:cubicBezTo>
                    <a:pt x="195" y="237"/>
                    <a:pt x="194" y="236"/>
                    <a:pt x="193" y="235"/>
                  </a:cubicBezTo>
                  <a:cubicBezTo>
                    <a:pt x="192" y="234"/>
                    <a:pt x="190" y="232"/>
                    <a:pt x="190" y="225"/>
                  </a:cubicBezTo>
                  <a:cubicBezTo>
                    <a:pt x="190" y="224"/>
                    <a:pt x="190" y="223"/>
                    <a:pt x="189" y="223"/>
                  </a:cubicBezTo>
                  <a:cubicBezTo>
                    <a:pt x="189" y="223"/>
                    <a:pt x="189" y="222"/>
                    <a:pt x="188" y="222"/>
                  </a:cubicBezTo>
                  <a:cubicBezTo>
                    <a:pt x="187" y="221"/>
                    <a:pt x="187" y="220"/>
                    <a:pt x="187" y="219"/>
                  </a:cubicBezTo>
                  <a:cubicBezTo>
                    <a:pt x="187" y="219"/>
                    <a:pt x="187" y="219"/>
                    <a:pt x="188" y="219"/>
                  </a:cubicBezTo>
                  <a:cubicBezTo>
                    <a:pt x="190" y="221"/>
                    <a:pt x="194" y="220"/>
                    <a:pt x="194" y="220"/>
                  </a:cubicBezTo>
                  <a:cubicBezTo>
                    <a:pt x="195" y="210"/>
                    <a:pt x="195" y="208"/>
                    <a:pt x="195" y="207"/>
                  </a:cubicBezTo>
                  <a:cubicBezTo>
                    <a:pt x="191" y="207"/>
                    <a:pt x="189" y="207"/>
                    <a:pt x="187" y="205"/>
                  </a:cubicBezTo>
                  <a:cubicBezTo>
                    <a:pt x="187" y="205"/>
                    <a:pt x="187" y="205"/>
                    <a:pt x="187" y="205"/>
                  </a:cubicBezTo>
                  <a:cubicBezTo>
                    <a:pt x="187" y="205"/>
                    <a:pt x="187" y="205"/>
                    <a:pt x="188" y="205"/>
                  </a:cubicBezTo>
                  <a:cubicBezTo>
                    <a:pt x="190" y="205"/>
                    <a:pt x="193" y="205"/>
                    <a:pt x="195" y="204"/>
                  </a:cubicBezTo>
                  <a:cubicBezTo>
                    <a:pt x="194" y="198"/>
                    <a:pt x="194" y="193"/>
                    <a:pt x="194" y="192"/>
                  </a:cubicBezTo>
                  <a:cubicBezTo>
                    <a:pt x="190" y="193"/>
                    <a:pt x="188" y="193"/>
                    <a:pt x="186" y="191"/>
                  </a:cubicBezTo>
                  <a:cubicBezTo>
                    <a:pt x="184" y="190"/>
                    <a:pt x="184" y="189"/>
                    <a:pt x="184" y="188"/>
                  </a:cubicBezTo>
                  <a:cubicBezTo>
                    <a:pt x="184" y="187"/>
                    <a:pt x="184" y="186"/>
                    <a:pt x="183" y="186"/>
                  </a:cubicBezTo>
                  <a:cubicBezTo>
                    <a:pt x="178" y="184"/>
                    <a:pt x="174" y="181"/>
                    <a:pt x="173" y="180"/>
                  </a:cubicBezTo>
                  <a:cubicBezTo>
                    <a:pt x="171" y="177"/>
                    <a:pt x="171" y="175"/>
                    <a:pt x="171" y="175"/>
                  </a:cubicBezTo>
                  <a:cubicBezTo>
                    <a:pt x="171" y="175"/>
                    <a:pt x="171" y="175"/>
                    <a:pt x="171" y="175"/>
                  </a:cubicBezTo>
                  <a:cubicBezTo>
                    <a:pt x="171" y="175"/>
                    <a:pt x="171" y="175"/>
                    <a:pt x="172" y="175"/>
                  </a:cubicBezTo>
                  <a:cubicBezTo>
                    <a:pt x="174" y="176"/>
                    <a:pt x="176" y="176"/>
                    <a:pt x="177" y="175"/>
                  </a:cubicBezTo>
                  <a:cubicBezTo>
                    <a:pt x="178" y="166"/>
                    <a:pt x="178" y="166"/>
                    <a:pt x="178" y="166"/>
                  </a:cubicBezTo>
                  <a:cubicBezTo>
                    <a:pt x="177" y="166"/>
                    <a:pt x="176" y="166"/>
                    <a:pt x="175" y="165"/>
                  </a:cubicBezTo>
                  <a:cubicBezTo>
                    <a:pt x="173" y="164"/>
                    <a:pt x="171" y="162"/>
                    <a:pt x="171" y="162"/>
                  </a:cubicBezTo>
                  <a:cubicBezTo>
                    <a:pt x="171" y="162"/>
                    <a:pt x="171" y="162"/>
                    <a:pt x="171" y="162"/>
                  </a:cubicBezTo>
                  <a:cubicBezTo>
                    <a:pt x="171" y="162"/>
                    <a:pt x="171" y="162"/>
                    <a:pt x="172" y="162"/>
                  </a:cubicBezTo>
                  <a:cubicBezTo>
                    <a:pt x="172" y="162"/>
                    <a:pt x="173" y="162"/>
                    <a:pt x="175" y="163"/>
                  </a:cubicBezTo>
                  <a:cubicBezTo>
                    <a:pt x="177" y="163"/>
                    <a:pt x="178" y="162"/>
                    <a:pt x="178" y="162"/>
                  </a:cubicBezTo>
                  <a:cubicBezTo>
                    <a:pt x="180" y="152"/>
                    <a:pt x="180" y="152"/>
                    <a:pt x="180" y="152"/>
                  </a:cubicBezTo>
                  <a:cubicBezTo>
                    <a:pt x="177" y="152"/>
                    <a:pt x="176" y="151"/>
                    <a:pt x="175" y="150"/>
                  </a:cubicBezTo>
                  <a:cubicBezTo>
                    <a:pt x="174" y="149"/>
                    <a:pt x="174" y="148"/>
                    <a:pt x="174" y="148"/>
                  </a:cubicBezTo>
                  <a:cubicBezTo>
                    <a:pt x="174" y="148"/>
                    <a:pt x="174" y="148"/>
                    <a:pt x="174" y="148"/>
                  </a:cubicBezTo>
                  <a:cubicBezTo>
                    <a:pt x="185" y="146"/>
                    <a:pt x="192" y="136"/>
                    <a:pt x="194" y="127"/>
                  </a:cubicBezTo>
                  <a:cubicBezTo>
                    <a:pt x="194" y="127"/>
                    <a:pt x="194" y="127"/>
                    <a:pt x="194" y="127"/>
                  </a:cubicBezTo>
                  <a:cubicBezTo>
                    <a:pt x="194" y="127"/>
                    <a:pt x="194" y="127"/>
                    <a:pt x="194" y="127"/>
                  </a:cubicBezTo>
                  <a:cubicBezTo>
                    <a:pt x="195" y="128"/>
                    <a:pt x="198" y="129"/>
                    <a:pt x="199" y="128"/>
                  </a:cubicBezTo>
                  <a:cubicBezTo>
                    <a:pt x="200" y="126"/>
                    <a:pt x="200" y="121"/>
                    <a:pt x="200" y="120"/>
                  </a:cubicBezTo>
                  <a:cubicBezTo>
                    <a:pt x="197" y="120"/>
                    <a:pt x="195" y="119"/>
                    <a:pt x="194" y="117"/>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i-FI" sz="1800"/>
            </a:p>
          </p:txBody>
        </p:sp>
      </p:grpSp>
    </p:spTree>
    <p:extLst>
      <p:ext uri="{BB962C8B-B14F-4D97-AF65-F5344CB8AC3E}">
        <p14:creationId xmlns:p14="http://schemas.microsoft.com/office/powerpoint/2010/main" val="199422563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5_Otsikko ja sisältö Teema pieni yläkulma">
    <p:spTree>
      <p:nvGrpSpPr>
        <p:cNvPr id="1" name=""/>
        <p:cNvGrpSpPr/>
        <p:nvPr/>
      </p:nvGrpSpPr>
      <p:grpSpPr>
        <a:xfrm>
          <a:off x="0" y="0"/>
          <a:ext cx="0" cy="0"/>
          <a:chOff x="0" y="0"/>
          <a:chExt cx="0" cy="0"/>
        </a:xfrm>
      </p:grpSpPr>
      <p:sp>
        <p:nvSpPr>
          <p:cNvPr id="10" name="Freeform 6"/>
          <p:cNvSpPr>
            <a:spLocks/>
          </p:cNvSpPr>
          <p:nvPr userDrawn="1"/>
        </p:nvSpPr>
        <p:spPr bwMode="auto">
          <a:xfrm>
            <a:off x="7975600" y="1"/>
            <a:ext cx="1168400" cy="1756833"/>
          </a:xfrm>
          <a:custGeom>
            <a:avLst/>
            <a:gdLst>
              <a:gd name="T0" fmla="*/ 548 w 736"/>
              <a:gd name="T1" fmla="*/ 713 h 830"/>
              <a:gd name="T2" fmla="*/ 548 w 736"/>
              <a:gd name="T3" fmla="*/ 713 h 830"/>
              <a:gd name="T4" fmla="*/ 594 w 736"/>
              <a:gd name="T5" fmla="*/ 745 h 830"/>
              <a:gd name="T6" fmla="*/ 640 w 736"/>
              <a:gd name="T7" fmla="*/ 775 h 830"/>
              <a:gd name="T8" fmla="*/ 688 w 736"/>
              <a:gd name="T9" fmla="*/ 803 h 830"/>
              <a:gd name="T10" fmla="*/ 736 w 736"/>
              <a:gd name="T11" fmla="*/ 830 h 830"/>
              <a:gd name="T12" fmla="*/ 736 w 736"/>
              <a:gd name="T13" fmla="*/ 0 h 830"/>
              <a:gd name="T14" fmla="*/ 0 w 736"/>
              <a:gd name="T15" fmla="*/ 0 h 830"/>
              <a:gd name="T16" fmla="*/ 0 w 736"/>
              <a:gd name="T17" fmla="*/ 0 h 830"/>
              <a:gd name="T18" fmla="*/ 22 w 736"/>
              <a:gd name="T19" fmla="*/ 55 h 830"/>
              <a:gd name="T20" fmla="*/ 46 w 736"/>
              <a:gd name="T21" fmla="*/ 108 h 830"/>
              <a:gd name="T22" fmla="*/ 72 w 736"/>
              <a:gd name="T23" fmla="*/ 161 h 830"/>
              <a:gd name="T24" fmla="*/ 100 w 736"/>
              <a:gd name="T25" fmla="*/ 211 h 830"/>
              <a:gd name="T26" fmla="*/ 129 w 736"/>
              <a:gd name="T27" fmla="*/ 261 h 830"/>
              <a:gd name="T28" fmla="*/ 160 w 736"/>
              <a:gd name="T29" fmla="*/ 309 h 830"/>
              <a:gd name="T30" fmla="*/ 192 w 736"/>
              <a:gd name="T31" fmla="*/ 357 h 830"/>
              <a:gd name="T32" fmla="*/ 226 w 736"/>
              <a:gd name="T33" fmla="*/ 402 h 830"/>
              <a:gd name="T34" fmla="*/ 262 w 736"/>
              <a:gd name="T35" fmla="*/ 445 h 830"/>
              <a:gd name="T36" fmla="*/ 298 w 736"/>
              <a:gd name="T37" fmla="*/ 488 h 830"/>
              <a:gd name="T38" fmla="*/ 338 w 736"/>
              <a:gd name="T39" fmla="*/ 530 h 830"/>
              <a:gd name="T40" fmla="*/ 377 w 736"/>
              <a:gd name="T41" fmla="*/ 569 h 830"/>
              <a:gd name="T42" fmla="*/ 418 w 736"/>
              <a:gd name="T43" fmla="*/ 607 h 830"/>
              <a:gd name="T44" fmla="*/ 460 w 736"/>
              <a:gd name="T45" fmla="*/ 645 h 830"/>
              <a:gd name="T46" fmla="*/ 503 w 736"/>
              <a:gd name="T47" fmla="*/ 679 h 830"/>
              <a:gd name="T48" fmla="*/ 548 w 736"/>
              <a:gd name="T49" fmla="*/ 713 h 830"/>
              <a:gd name="T50" fmla="*/ 548 w 736"/>
              <a:gd name="T51" fmla="*/ 713 h 8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36" h="830">
                <a:moveTo>
                  <a:pt x="548" y="713"/>
                </a:moveTo>
                <a:lnTo>
                  <a:pt x="548" y="713"/>
                </a:lnTo>
                <a:lnTo>
                  <a:pt x="594" y="745"/>
                </a:lnTo>
                <a:lnTo>
                  <a:pt x="640" y="775"/>
                </a:lnTo>
                <a:lnTo>
                  <a:pt x="688" y="803"/>
                </a:lnTo>
                <a:lnTo>
                  <a:pt x="736" y="830"/>
                </a:lnTo>
                <a:lnTo>
                  <a:pt x="736" y="0"/>
                </a:lnTo>
                <a:lnTo>
                  <a:pt x="0" y="0"/>
                </a:lnTo>
                <a:lnTo>
                  <a:pt x="0" y="0"/>
                </a:lnTo>
                <a:lnTo>
                  <a:pt x="22" y="55"/>
                </a:lnTo>
                <a:lnTo>
                  <a:pt x="46" y="108"/>
                </a:lnTo>
                <a:lnTo>
                  <a:pt x="72" y="161"/>
                </a:lnTo>
                <a:lnTo>
                  <a:pt x="100" y="211"/>
                </a:lnTo>
                <a:lnTo>
                  <a:pt x="129" y="261"/>
                </a:lnTo>
                <a:lnTo>
                  <a:pt x="160" y="309"/>
                </a:lnTo>
                <a:lnTo>
                  <a:pt x="192" y="357"/>
                </a:lnTo>
                <a:lnTo>
                  <a:pt x="226" y="402"/>
                </a:lnTo>
                <a:lnTo>
                  <a:pt x="262" y="445"/>
                </a:lnTo>
                <a:lnTo>
                  <a:pt x="298" y="488"/>
                </a:lnTo>
                <a:lnTo>
                  <a:pt x="338" y="530"/>
                </a:lnTo>
                <a:lnTo>
                  <a:pt x="377" y="569"/>
                </a:lnTo>
                <a:lnTo>
                  <a:pt x="418" y="607"/>
                </a:lnTo>
                <a:lnTo>
                  <a:pt x="460" y="645"/>
                </a:lnTo>
                <a:lnTo>
                  <a:pt x="503" y="679"/>
                </a:lnTo>
                <a:lnTo>
                  <a:pt x="548" y="713"/>
                </a:lnTo>
                <a:lnTo>
                  <a:pt x="548" y="713"/>
                </a:lnTo>
                <a:close/>
              </a:path>
            </a:pathLst>
          </a:custGeom>
          <a:solidFill>
            <a:schemeClr val="accent1">
              <a:lumMod val="40000"/>
              <a:lumOff val="60000"/>
            </a:schemeClr>
          </a:solidFill>
          <a:ln>
            <a:noFill/>
          </a:ln>
          <a:extLst/>
        </p:spPr>
        <p:txBody>
          <a:bodyPr vert="horz" wrap="square" lIns="91440" tIns="45720" rIns="91440" bIns="45720" numCol="1" anchor="t" anchorCtr="0" compatLnSpc="1">
            <a:prstTxWarp prst="textNoShape">
              <a:avLst/>
            </a:prstTxWarp>
          </a:bodyPr>
          <a:lstStyle/>
          <a:p>
            <a:endParaRPr lang="fi-FI" sz="1800"/>
          </a:p>
        </p:txBody>
      </p:sp>
      <p:sp>
        <p:nvSpPr>
          <p:cNvPr id="3" name="Sisällön paikkamerkki 2"/>
          <p:cNvSpPr>
            <a:spLocks noGrp="1"/>
          </p:cNvSpPr>
          <p:nvPr userDrawn="1">
            <p:ph idx="1"/>
          </p:nvPr>
        </p:nvSpPr>
        <p:spPr>
          <a:xfrm>
            <a:off x="432786" y="1881331"/>
            <a:ext cx="7739615" cy="4524001"/>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8" name="Otsikko 7"/>
          <p:cNvSpPr>
            <a:spLocks noGrp="1"/>
          </p:cNvSpPr>
          <p:nvPr userDrawn="1">
            <p:ph type="title"/>
          </p:nvPr>
        </p:nvSpPr>
        <p:spPr>
          <a:xfrm>
            <a:off x="432786" y="313788"/>
            <a:ext cx="7739615" cy="1299027"/>
          </a:xfrm>
        </p:spPr>
        <p:txBody>
          <a:bodyPr/>
          <a:lstStyle>
            <a:lvl1pPr>
              <a:defRPr>
                <a:solidFill>
                  <a:schemeClr val="tx1">
                    <a:lumMod val="85000"/>
                    <a:lumOff val="15000"/>
                  </a:schemeClr>
                </a:solidFill>
              </a:defRPr>
            </a:lvl1pPr>
          </a:lstStyle>
          <a:p>
            <a:r>
              <a:rPr lang="fi-FI"/>
              <a:t>Muokkaa perustyyl. napsautt.</a:t>
            </a:r>
            <a:endParaRPr lang="fi-FI" dirty="0"/>
          </a:p>
        </p:txBody>
      </p:sp>
      <p:sp>
        <p:nvSpPr>
          <p:cNvPr id="13" name="Alatunnisteen paikkamerkki 4"/>
          <p:cNvSpPr>
            <a:spLocks noGrp="1"/>
          </p:cNvSpPr>
          <p:nvPr userDrawn="1">
            <p:ph type="ftr" sz="quarter" idx="11"/>
          </p:nvPr>
        </p:nvSpPr>
        <p:spPr>
          <a:xfrm>
            <a:off x="1187625" y="6497453"/>
            <a:ext cx="2736304" cy="258163"/>
          </a:xfrm>
          <a:prstGeom prst="rect">
            <a:avLst/>
          </a:prstGeom>
        </p:spPr>
        <p:txBody>
          <a:bodyPr/>
          <a:lstStyle>
            <a:lvl1pPr algn="l">
              <a:defRPr sz="800">
                <a:solidFill>
                  <a:schemeClr val="tx1">
                    <a:lumMod val="50000"/>
                    <a:lumOff val="50000"/>
                  </a:schemeClr>
                </a:solidFill>
              </a:defRPr>
            </a:lvl1pPr>
          </a:lstStyle>
          <a:p>
            <a:endParaRPr lang="fi-FI" dirty="0"/>
          </a:p>
        </p:txBody>
      </p:sp>
      <p:sp>
        <p:nvSpPr>
          <p:cNvPr id="17" name="Päivämäärän paikkamerkki 3"/>
          <p:cNvSpPr>
            <a:spLocks noGrp="1"/>
          </p:cNvSpPr>
          <p:nvPr userDrawn="1">
            <p:ph type="dt" sz="half" idx="2"/>
          </p:nvPr>
        </p:nvSpPr>
        <p:spPr>
          <a:xfrm>
            <a:off x="432785" y="6497453"/>
            <a:ext cx="683568" cy="268139"/>
          </a:xfrm>
          <a:prstGeom prst="rect">
            <a:avLst/>
          </a:prstGeom>
        </p:spPr>
        <p:txBody>
          <a:bodyPr vert="horz" lIns="0" tIns="0" rIns="0" bIns="0" rtlCol="0" anchor="ctr"/>
          <a:lstStyle>
            <a:lvl1pPr algn="l">
              <a:defRPr sz="800" b="1">
                <a:solidFill>
                  <a:schemeClr val="tx1">
                    <a:lumMod val="50000"/>
                    <a:lumOff val="50000"/>
                  </a:schemeClr>
                </a:solidFill>
              </a:defRPr>
            </a:lvl1pPr>
          </a:lstStyle>
          <a:p>
            <a:fld id="{6BB7F4EA-8BFF-4DC4-AF59-7BA2487660AC}" type="datetime1">
              <a:rPr lang="fi-FI" smtClean="0"/>
              <a:t>11.2.2021</a:t>
            </a:fld>
            <a:endParaRPr lang="fi-FI" dirty="0"/>
          </a:p>
        </p:txBody>
      </p:sp>
      <p:sp>
        <p:nvSpPr>
          <p:cNvPr id="11" name="Dian numeron paikkamerkki 5"/>
          <p:cNvSpPr>
            <a:spLocks noGrp="1"/>
          </p:cNvSpPr>
          <p:nvPr>
            <p:ph type="sldNum" sz="quarter" idx="12"/>
          </p:nvPr>
        </p:nvSpPr>
        <p:spPr>
          <a:xfrm>
            <a:off x="-1" y="6497454"/>
            <a:ext cx="404211" cy="268137"/>
          </a:xfrm>
          <a:prstGeom prst="rect">
            <a:avLst/>
          </a:prstGeom>
        </p:spPr>
        <p:txBody>
          <a:bodyPr rIns="18000" anchor="ctr"/>
          <a:lstStyle>
            <a:lvl1pPr algn="r">
              <a:defRPr sz="800" b="1">
                <a:solidFill>
                  <a:schemeClr val="tx1">
                    <a:lumMod val="50000"/>
                    <a:lumOff val="50000"/>
                  </a:schemeClr>
                </a:solidFill>
              </a:defRPr>
            </a:lvl1pPr>
          </a:lstStyle>
          <a:p>
            <a:fld id="{1EA1DD0D-7089-48C5-B116-A19F892CF1D9}" type="slidenum">
              <a:rPr lang="fi-FI" smtClean="0"/>
              <a:pPr/>
              <a:t>‹#›</a:t>
            </a:fld>
            <a:r>
              <a:rPr lang="fi-FI" dirty="0"/>
              <a:t>  </a:t>
            </a:r>
            <a:r>
              <a:rPr lang="fi-FI" b="0" dirty="0">
                <a:solidFill>
                  <a:schemeClr val="bg1">
                    <a:lumMod val="65000"/>
                  </a:schemeClr>
                </a:solidFill>
              </a:rPr>
              <a:t>|</a:t>
            </a:r>
            <a:endParaRPr lang="fi-FI" sz="600" b="0" dirty="0">
              <a:solidFill>
                <a:schemeClr val="bg1">
                  <a:lumMod val="65000"/>
                </a:schemeClr>
              </a:solidFill>
            </a:endParaRPr>
          </a:p>
        </p:txBody>
      </p:sp>
    </p:spTree>
    <p:extLst>
      <p:ext uri="{BB962C8B-B14F-4D97-AF65-F5344CB8AC3E}">
        <p14:creationId xmlns:p14="http://schemas.microsoft.com/office/powerpoint/2010/main" val="258164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143000" y="1122363"/>
            <a:ext cx="6858000" cy="2387600"/>
          </a:xfrm>
        </p:spPr>
        <p:txBody>
          <a:bodyPr anchor="b"/>
          <a:lstStyle>
            <a:lvl1pPr algn="ctr">
              <a:defRPr sz="4500"/>
            </a:lvl1pPr>
          </a:lstStyle>
          <a:p>
            <a:r>
              <a:rPr lang="fi-FI"/>
              <a:t>Muokkaa perustyyl. napsautt.</a:t>
            </a:r>
          </a:p>
        </p:txBody>
      </p:sp>
      <p:sp>
        <p:nvSpPr>
          <p:cNvPr id="3" name="Alaotsikk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7B6269B1-2CE3-44D9-983E-B6D0BC4718FC}" type="datetimeFigureOut">
              <a:rPr lang="fi-FI" smtClean="0"/>
              <a:t>11.2.2021</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D0C06F75-B9E7-4DE6-908F-87BBFA008B75}" type="slidenum">
              <a:rPr lang="fi-FI" smtClean="0"/>
              <a:t>‹#›</a:t>
            </a:fld>
            <a:endParaRPr lang="fi-FI"/>
          </a:p>
        </p:txBody>
      </p:sp>
    </p:spTree>
    <p:extLst>
      <p:ext uri="{BB962C8B-B14F-4D97-AF65-F5344CB8AC3E}">
        <p14:creationId xmlns:p14="http://schemas.microsoft.com/office/powerpoint/2010/main" val="3469079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theme" Target="../theme/theme2.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hidden">
          <a:xfrm>
            <a:off x="0" y="6378000"/>
            <a:ext cx="9144000" cy="480000"/>
          </a:xfrm>
          <a:prstGeom prst="rect">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dirty="0"/>
          </a:p>
        </p:txBody>
      </p:sp>
      <p:sp>
        <p:nvSpPr>
          <p:cNvPr id="2" name="Title Placeholder 1"/>
          <p:cNvSpPr>
            <a:spLocks noGrp="1"/>
          </p:cNvSpPr>
          <p:nvPr>
            <p:ph type="title"/>
          </p:nvPr>
        </p:nvSpPr>
        <p:spPr>
          <a:xfrm>
            <a:off x="628650" y="529949"/>
            <a:ext cx="7886700" cy="995915"/>
          </a:xfrm>
          <a:prstGeom prst="rect">
            <a:avLst/>
          </a:prstGeom>
        </p:spPr>
        <p:txBody>
          <a:bodyPr vert="horz" lIns="91440" tIns="45720" rIns="91440" bIns="45720" rtlCol="0" anchor="ctr">
            <a:normAutofit/>
          </a:bodyPr>
          <a:lstStyle/>
          <a:p>
            <a:r>
              <a:rPr lang="fi-FI" smtClean="0"/>
              <a:t>Muokkaa perustyyl. napsautt.</a:t>
            </a:r>
            <a:endParaRPr lang="fi-FI" dirty="0"/>
          </a:p>
        </p:txBody>
      </p:sp>
      <p:sp>
        <p:nvSpPr>
          <p:cNvPr id="3" name="Text Placeholder 2"/>
          <p:cNvSpPr>
            <a:spLocks noGrp="1"/>
          </p:cNvSpPr>
          <p:nvPr>
            <p:ph type="body" idx="1"/>
          </p:nvPr>
        </p:nvSpPr>
        <p:spPr>
          <a:xfrm>
            <a:off x="628650" y="1525867"/>
            <a:ext cx="7886700" cy="4447369"/>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Date Placeholder 3"/>
          <p:cNvSpPr>
            <a:spLocks noGrp="1"/>
          </p:cNvSpPr>
          <p:nvPr>
            <p:ph type="dt" sz="half" idx="2"/>
          </p:nvPr>
        </p:nvSpPr>
        <p:spPr>
          <a:xfrm>
            <a:off x="7271455" y="6514953"/>
            <a:ext cx="703447" cy="206103"/>
          </a:xfrm>
          <a:prstGeom prst="rect">
            <a:avLst/>
          </a:prstGeom>
        </p:spPr>
        <p:txBody>
          <a:bodyPr vert="horz" lIns="91440" tIns="45720" rIns="91440" bIns="45720" rtlCol="0" anchor="ctr"/>
          <a:lstStyle>
            <a:lvl1pPr algn="r">
              <a:defRPr sz="800">
                <a:solidFill>
                  <a:schemeClr val="bg2"/>
                </a:solidFill>
              </a:defRPr>
            </a:lvl1pPr>
          </a:lstStyle>
          <a:p>
            <a:fld id="{BFB289C6-7421-BF4F-917B-438A4D039CDA}" type="datetime1">
              <a:rPr lang="fi-FI" smtClean="0"/>
              <a:pPr/>
              <a:t>11.2.2021</a:t>
            </a:fld>
            <a:endParaRPr lang="fi-FI" dirty="0"/>
          </a:p>
        </p:txBody>
      </p:sp>
      <p:sp>
        <p:nvSpPr>
          <p:cNvPr id="5" name="Footer Placeholder 4"/>
          <p:cNvSpPr>
            <a:spLocks noGrp="1"/>
          </p:cNvSpPr>
          <p:nvPr>
            <p:ph type="ftr" sz="quarter" idx="3"/>
          </p:nvPr>
        </p:nvSpPr>
        <p:spPr>
          <a:xfrm>
            <a:off x="628655" y="6514953"/>
            <a:ext cx="3080611" cy="206103"/>
          </a:xfrm>
          <a:prstGeom prst="rect">
            <a:avLst/>
          </a:prstGeom>
        </p:spPr>
        <p:txBody>
          <a:bodyPr vert="horz" lIns="91440" tIns="45720" rIns="91440" bIns="45720" rtlCol="0" anchor="ctr"/>
          <a:lstStyle>
            <a:lvl1pPr algn="l">
              <a:defRPr sz="800" b="0">
                <a:solidFill>
                  <a:schemeClr val="bg2"/>
                </a:solidFill>
              </a:defRPr>
            </a:lvl1pPr>
          </a:lstStyle>
          <a:p>
            <a:r>
              <a:rPr lang="fi-FI" dirty="0" smtClean="0"/>
              <a:t>Työ- ja elinkeinoministeriö </a:t>
            </a:r>
            <a:r>
              <a:rPr lang="bg-BG" dirty="0" smtClean="0"/>
              <a:t>•</a:t>
            </a:r>
            <a:r>
              <a:rPr lang="fi-FI" dirty="0" smtClean="0"/>
              <a:t> </a:t>
            </a:r>
            <a:r>
              <a:rPr lang="fi-FI" dirty="0" err="1" smtClean="0"/>
              <a:t>www.tem.fi</a:t>
            </a:r>
            <a:endParaRPr lang="fi-FI" dirty="0"/>
          </a:p>
        </p:txBody>
      </p:sp>
      <p:sp>
        <p:nvSpPr>
          <p:cNvPr id="6" name="Slide Number Placeholder 5"/>
          <p:cNvSpPr>
            <a:spLocks noGrp="1"/>
          </p:cNvSpPr>
          <p:nvPr>
            <p:ph type="sldNum" sz="quarter" idx="4"/>
          </p:nvPr>
        </p:nvSpPr>
        <p:spPr>
          <a:xfrm>
            <a:off x="7976157" y="6514953"/>
            <a:ext cx="538239" cy="206103"/>
          </a:xfrm>
          <a:prstGeom prst="rect">
            <a:avLst/>
          </a:prstGeom>
        </p:spPr>
        <p:txBody>
          <a:bodyPr vert="horz" lIns="91440" tIns="45720" rIns="91440" bIns="45720" rtlCol="0" anchor="ctr"/>
          <a:lstStyle>
            <a:lvl1pPr algn="r">
              <a:defRPr sz="900" b="1">
                <a:solidFill>
                  <a:schemeClr val="bg2"/>
                </a:solidFill>
              </a:defRPr>
            </a:lvl1pPr>
          </a:lstStyle>
          <a:p>
            <a:fld id="{3065C9E5-8AC3-DF4B-BA99-CB03B9370A98}" type="slidenum">
              <a:rPr lang="fi-FI" smtClean="0"/>
              <a:pPr/>
              <a:t>‹#›</a:t>
            </a:fld>
            <a:endParaRPr lang="fi-FI"/>
          </a:p>
        </p:txBody>
      </p:sp>
    </p:spTree>
    <p:extLst>
      <p:ext uri="{BB962C8B-B14F-4D97-AF65-F5344CB8AC3E}">
        <p14:creationId xmlns:p14="http://schemas.microsoft.com/office/powerpoint/2010/main" val="18736624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9" r:id="rId4"/>
    <p:sldLayoutId id="2147483677" r:id="rId5"/>
    <p:sldLayoutId id="2147483680" r:id="rId6"/>
    <p:sldLayoutId id="2147483681" r:id="rId7"/>
    <p:sldLayoutId id="2147483682" r:id="rId8"/>
  </p:sldLayoutIdLst>
  <p:timing>
    <p:tnLst>
      <p:par>
        <p:cTn id="1" dur="indefinite" restart="never" nodeType="tmRoot"/>
      </p:par>
    </p:tnLst>
  </p:timing>
  <p:hf hdr="0"/>
  <p:txStyles>
    <p:titleStyle>
      <a:lvl1pPr algn="l" defTabSz="685749" rtl="0" eaLnBrk="1" latinLnBrk="0" hangingPunct="1">
        <a:lnSpc>
          <a:spcPct val="90000"/>
        </a:lnSpc>
        <a:spcBef>
          <a:spcPct val="0"/>
        </a:spcBef>
        <a:buNone/>
        <a:defRPr sz="2700" b="1" kern="1200">
          <a:solidFill>
            <a:schemeClr val="tx2"/>
          </a:solidFill>
          <a:latin typeface="+mj-lt"/>
          <a:ea typeface="+mj-ea"/>
          <a:cs typeface="+mj-cs"/>
        </a:defRPr>
      </a:lvl1pPr>
    </p:titleStyle>
    <p:bodyStyle>
      <a:lvl1pPr marL="171438" indent="-171438" algn="l" defTabSz="685749" rtl="0" eaLnBrk="1" latinLnBrk="0" hangingPunct="1">
        <a:lnSpc>
          <a:spcPct val="90000"/>
        </a:lnSpc>
        <a:spcBef>
          <a:spcPts val="750"/>
        </a:spcBef>
        <a:buFont typeface="Arial"/>
        <a:buChar char="•"/>
        <a:defRPr sz="1650" b="1" kern="1200">
          <a:solidFill>
            <a:schemeClr val="tx1"/>
          </a:solidFill>
          <a:latin typeface="+mn-lt"/>
          <a:ea typeface="+mn-ea"/>
          <a:cs typeface="+mn-cs"/>
        </a:defRPr>
      </a:lvl1pPr>
      <a:lvl2pPr marL="51431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2pPr>
      <a:lvl3pPr marL="857186" indent="-171438" algn="l" defTabSz="685749" rtl="0" eaLnBrk="1" latinLnBrk="0" hangingPunct="1">
        <a:lnSpc>
          <a:spcPct val="90000"/>
        </a:lnSpc>
        <a:spcBef>
          <a:spcPts val="375"/>
        </a:spcBef>
        <a:buFont typeface="Arial"/>
        <a:buChar char="•"/>
        <a:defRPr sz="1200" kern="1200">
          <a:solidFill>
            <a:srgbClr val="505050"/>
          </a:solidFill>
          <a:latin typeface="+mn-lt"/>
          <a:ea typeface="+mn-ea"/>
          <a:cs typeface="+mn-cs"/>
        </a:defRPr>
      </a:lvl3pPr>
      <a:lvl4pPr marL="1200060" indent="-171438" algn="l" defTabSz="685749" rtl="0" eaLnBrk="1" latinLnBrk="0" hangingPunct="1">
        <a:lnSpc>
          <a:spcPct val="90000"/>
        </a:lnSpc>
        <a:spcBef>
          <a:spcPts val="375"/>
        </a:spcBef>
        <a:buFont typeface="Arial"/>
        <a:buChar char="•"/>
        <a:defRPr sz="1200" kern="1200">
          <a:solidFill>
            <a:srgbClr val="505050"/>
          </a:solidFill>
          <a:latin typeface="+mn-lt"/>
          <a:ea typeface="+mn-ea"/>
          <a:cs typeface="+mn-cs"/>
        </a:defRPr>
      </a:lvl4pPr>
      <a:lvl5pPr marL="1542935" indent="-171438" algn="l" defTabSz="685749" rtl="0" eaLnBrk="1" latinLnBrk="0" hangingPunct="1">
        <a:lnSpc>
          <a:spcPct val="90000"/>
        </a:lnSpc>
        <a:spcBef>
          <a:spcPts val="375"/>
        </a:spcBef>
        <a:buFont typeface="Arial"/>
        <a:buChar char="•"/>
        <a:defRPr sz="1200" kern="1200">
          <a:solidFill>
            <a:srgbClr val="505050"/>
          </a:solidFill>
          <a:latin typeface="+mn-lt"/>
          <a:ea typeface="+mn-ea"/>
          <a:cs typeface="+mn-cs"/>
        </a:defRPr>
      </a:lvl5pPr>
      <a:lvl6pPr marL="1885809"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684"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558"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433" indent="-171438" algn="l" defTabSz="685749"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49" rtl="0" eaLnBrk="1" latinLnBrk="0" hangingPunct="1">
        <a:defRPr sz="1350" kern="1200">
          <a:solidFill>
            <a:schemeClr val="tx1"/>
          </a:solidFill>
          <a:latin typeface="+mn-lt"/>
          <a:ea typeface="+mn-ea"/>
          <a:cs typeface="+mn-cs"/>
        </a:defRPr>
      </a:lvl1pPr>
      <a:lvl2pPr marL="342875" algn="l" defTabSz="685749" rtl="0" eaLnBrk="1" latinLnBrk="0" hangingPunct="1">
        <a:defRPr sz="1350" kern="1200">
          <a:solidFill>
            <a:schemeClr val="tx1"/>
          </a:solidFill>
          <a:latin typeface="+mn-lt"/>
          <a:ea typeface="+mn-ea"/>
          <a:cs typeface="+mn-cs"/>
        </a:defRPr>
      </a:lvl2pPr>
      <a:lvl3pPr marL="685749" algn="l" defTabSz="685749" rtl="0" eaLnBrk="1" latinLnBrk="0" hangingPunct="1">
        <a:defRPr sz="1350" kern="1200">
          <a:solidFill>
            <a:schemeClr val="tx1"/>
          </a:solidFill>
          <a:latin typeface="+mn-lt"/>
          <a:ea typeface="+mn-ea"/>
          <a:cs typeface="+mn-cs"/>
        </a:defRPr>
      </a:lvl3pPr>
      <a:lvl4pPr marL="1028624" algn="l" defTabSz="685749" rtl="0" eaLnBrk="1" latinLnBrk="0" hangingPunct="1">
        <a:defRPr sz="1350" kern="1200">
          <a:solidFill>
            <a:schemeClr val="tx1"/>
          </a:solidFill>
          <a:latin typeface="+mn-lt"/>
          <a:ea typeface="+mn-ea"/>
          <a:cs typeface="+mn-cs"/>
        </a:defRPr>
      </a:lvl4pPr>
      <a:lvl5pPr marL="1371498" algn="l" defTabSz="685749" rtl="0" eaLnBrk="1" latinLnBrk="0" hangingPunct="1">
        <a:defRPr sz="1350" kern="1200">
          <a:solidFill>
            <a:schemeClr val="tx1"/>
          </a:solidFill>
          <a:latin typeface="+mn-lt"/>
          <a:ea typeface="+mn-ea"/>
          <a:cs typeface="+mn-cs"/>
        </a:defRPr>
      </a:lvl5pPr>
      <a:lvl6pPr marL="1714373" algn="l" defTabSz="685749" rtl="0" eaLnBrk="1" latinLnBrk="0" hangingPunct="1">
        <a:defRPr sz="1350" kern="1200">
          <a:solidFill>
            <a:schemeClr val="tx1"/>
          </a:solidFill>
          <a:latin typeface="+mn-lt"/>
          <a:ea typeface="+mn-ea"/>
          <a:cs typeface="+mn-cs"/>
        </a:defRPr>
      </a:lvl6pPr>
      <a:lvl7pPr marL="2057246" algn="l" defTabSz="685749" rtl="0" eaLnBrk="1" latinLnBrk="0" hangingPunct="1">
        <a:defRPr sz="1350" kern="1200">
          <a:solidFill>
            <a:schemeClr val="tx1"/>
          </a:solidFill>
          <a:latin typeface="+mn-lt"/>
          <a:ea typeface="+mn-ea"/>
          <a:cs typeface="+mn-cs"/>
        </a:defRPr>
      </a:lvl7pPr>
      <a:lvl8pPr marL="2400120" algn="l" defTabSz="685749" rtl="0" eaLnBrk="1" latinLnBrk="0" hangingPunct="1">
        <a:defRPr sz="1350" kern="1200">
          <a:solidFill>
            <a:schemeClr val="tx1"/>
          </a:solidFill>
          <a:latin typeface="+mn-lt"/>
          <a:ea typeface="+mn-ea"/>
          <a:cs typeface="+mn-cs"/>
        </a:defRPr>
      </a:lvl8pPr>
      <a:lvl9pPr marL="2742995" algn="l" defTabSz="685749"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763"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B6269B1-2CE3-44D9-983E-B6D0BC4718FC}" type="datetimeFigureOut">
              <a:rPr lang="fi-FI" smtClean="0"/>
              <a:t>11.2.2021</a:t>
            </a:fld>
            <a:endParaRPr lang="fi-FI"/>
          </a:p>
        </p:txBody>
      </p:sp>
      <p:sp>
        <p:nvSpPr>
          <p:cNvPr id="5" name="Alatunnisteen paikkamerkki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0C06F75-B9E7-4DE6-908F-87BBFA008B75}" type="slidenum">
              <a:rPr lang="fi-FI" smtClean="0"/>
              <a:t>‹#›</a:t>
            </a:fld>
            <a:endParaRPr lang="fi-FI"/>
          </a:p>
        </p:txBody>
      </p:sp>
    </p:spTree>
    <p:extLst>
      <p:ext uri="{BB962C8B-B14F-4D97-AF65-F5344CB8AC3E}">
        <p14:creationId xmlns:p14="http://schemas.microsoft.com/office/powerpoint/2010/main" val="3470167384"/>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i-FI"/>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1879"/>
            <a:ext cx="6858000" cy="2386800"/>
          </a:xfrm>
        </p:spPr>
        <p:txBody>
          <a:bodyPr>
            <a:noAutofit/>
          </a:bodyPr>
          <a:lstStyle/>
          <a:p>
            <a:r>
              <a:rPr lang="fi-FI" sz="3200" dirty="0"/>
              <a:t>Monialaisen työn tukirakenteen valmistelu</a:t>
            </a:r>
            <a:r>
              <a:rPr lang="fi-FI" sz="4400" dirty="0"/>
              <a:t> </a:t>
            </a:r>
            <a:endParaRPr lang="fi-FI" sz="3200" dirty="0"/>
          </a:p>
        </p:txBody>
      </p:sp>
      <p:sp>
        <p:nvSpPr>
          <p:cNvPr id="3" name="Subtitle 2"/>
          <p:cNvSpPr>
            <a:spLocks noGrp="1"/>
          </p:cNvSpPr>
          <p:nvPr>
            <p:ph type="subTitle" idx="1"/>
          </p:nvPr>
        </p:nvSpPr>
        <p:spPr>
          <a:xfrm>
            <a:off x="1143000" y="3796015"/>
            <a:ext cx="6858000" cy="900388"/>
          </a:xfrm>
        </p:spPr>
        <p:txBody>
          <a:bodyPr>
            <a:normAutofit/>
          </a:bodyPr>
          <a:lstStyle/>
          <a:p>
            <a:r>
              <a:rPr lang="fi-FI" sz="1600" dirty="0" smtClean="0"/>
              <a:t>Joulukuu 2020</a:t>
            </a:r>
          </a:p>
          <a:p>
            <a:endParaRPr lang="fi-FI" sz="1600" dirty="0"/>
          </a:p>
        </p:txBody>
      </p:sp>
    </p:spTree>
    <p:extLst>
      <p:ext uri="{BB962C8B-B14F-4D97-AF65-F5344CB8AC3E}">
        <p14:creationId xmlns:p14="http://schemas.microsoft.com/office/powerpoint/2010/main" val="5369786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24369" y="374306"/>
            <a:ext cx="7203017" cy="734647"/>
          </a:xfrm>
        </p:spPr>
        <p:txBody>
          <a:bodyPr>
            <a:normAutofit fontScale="90000"/>
          </a:bodyPr>
          <a:lstStyle/>
          <a:p>
            <a:r>
              <a:rPr lang="fi-FI" dirty="0" smtClean="0"/>
              <a:t>Kyselyssä nousseet toiveet ydintoiminnoille ja koonti valmisteluryhmälle keskusteltavaksi </a:t>
            </a:r>
            <a:endParaRPr lang="fi-FI" dirty="0"/>
          </a:p>
        </p:txBody>
      </p:sp>
      <p:sp>
        <p:nvSpPr>
          <p:cNvPr id="3" name="Sisällön paikkamerkki 2"/>
          <p:cNvSpPr>
            <a:spLocks noGrp="1"/>
          </p:cNvSpPr>
          <p:nvPr>
            <p:ph idx="1"/>
          </p:nvPr>
        </p:nvSpPr>
        <p:spPr>
          <a:xfrm>
            <a:off x="424369" y="1302131"/>
            <a:ext cx="7886700" cy="4981937"/>
          </a:xfrm>
        </p:spPr>
        <p:txBody>
          <a:bodyPr>
            <a:normAutofit lnSpcReduction="10000"/>
          </a:bodyPr>
          <a:lstStyle/>
          <a:p>
            <a:endParaRPr lang="fi-FI" dirty="0" smtClean="0"/>
          </a:p>
          <a:p>
            <a:r>
              <a:rPr lang="fi-FI" dirty="0" smtClean="0"/>
              <a:t>Palveluiden yhteisten toimintamallien ja piirteiden vahvistaminen</a:t>
            </a:r>
          </a:p>
          <a:p>
            <a:pPr lvl="1"/>
            <a:r>
              <a:rPr lang="fi-FI" dirty="0" smtClean="0"/>
              <a:t>Tunnistetaan palvelumallien yhteiset piirteet ja tuetaan yhteisiä palveluprosesseja</a:t>
            </a:r>
          </a:p>
          <a:p>
            <a:endParaRPr lang="fi-FI" dirty="0"/>
          </a:p>
          <a:p>
            <a:r>
              <a:rPr lang="fi-FI" dirty="0" smtClean="0"/>
              <a:t>Hyvien käytäntöjen koostaminen ja jakaminen</a:t>
            </a:r>
          </a:p>
          <a:p>
            <a:pPr lvl="1"/>
            <a:r>
              <a:rPr lang="fi-FI" dirty="0" smtClean="0"/>
              <a:t>Vahvistetaan verkostomaista tietojen vaihtoa</a:t>
            </a:r>
          </a:p>
          <a:p>
            <a:pPr lvl="1"/>
            <a:endParaRPr lang="fi-FI" dirty="0" smtClean="0"/>
          </a:p>
          <a:p>
            <a:r>
              <a:rPr lang="fi-FI" dirty="0" smtClean="0"/>
              <a:t>Monialaisten palveluiden integroituminen palvelujärjestelmään</a:t>
            </a:r>
            <a:endParaRPr lang="fi-FI" dirty="0"/>
          </a:p>
          <a:p>
            <a:pPr lvl="1"/>
            <a:r>
              <a:rPr lang="fi-FI" dirty="0" err="1" smtClean="0"/>
              <a:t>Osaamis</a:t>
            </a:r>
            <a:r>
              <a:rPr lang="fi-FI" dirty="0" smtClean="0"/>
              <a:t>- ja ohjauspalveluiden integroituminen monialaisiin palveluihin</a:t>
            </a:r>
          </a:p>
          <a:p>
            <a:pPr lvl="1"/>
            <a:r>
              <a:rPr lang="fi-FI" dirty="0" err="1" smtClean="0"/>
              <a:t>Sosiaali</a:t>
            </a:r>
            <a:r>
              <a:rPr lang="fi-FI" dirty="0" smtClean="0"/>
              <a:t>- ja terveyspalveluiden integraatio</a:t>
            </a:r>
          </a:p>
          <a:p>
            <a:pPr lvl="1"/>
            <a:r>
              <a:rPr lang="fi-FI" dirty="0" smtClean="0"/>
              <a:t>Tuki yhdyspintojen kehittämiselle</a:t>
            </a:r>
          </a:p>
          <a:p>
            <a:pPr lvl="1"/>
            <a:endParaRPr lang="fi-FI" dirty="0" smtClean="0"/>
          </a:p>
          <a:p>
            <a:pPr lvl="1"/>
            <a:endParaRPr lang="fi-FI" dirty="0" smtClean="0"/>
          </a:p>
          <a:p>
            <a:pPr marL="174625" lvl="1" indent="-169863"/>
            <a:r>
              <a:rPr lang="fi-FI" sz="1650" b="1" dirty="0" smtClean="0"/>
              <a:t>Työkulttuurin kehittymisen tuki</a:t>
            </a:r>
          </a:p>
          <a:p>
            <a:pPr marL="517498" lvl="2" indent="-169863"/>
            <a:r>
              <a:rPr lang="fi-FI" sz="1350" dirty="0" smtClean="0">
                <a:solidFill>
                  <a:schemeClr val="tx1"/>
                </a:solidFill>
              </a:rPr>
              <a:t>Tuetaan uudistuvia työkäytäntöjä</a:t>
            </a:r>
          </a:p>
          <a:p>
            <a:pPr marL="174625" lvl="1" indent="-169863"/>
            <a:endParaRPr lang="fi-FI" sz="1650" b="1" dirty="0"/>
          </a:p>
          <a:p>
            <a:pPr marL="174625" lvl="1" indent="-169863"/>
            <a:r>
              <a:rPr lang="fi-FI" sz="1650" b="1" dirty="0" smtClean="0"/>
              <a:t>Tiedolla johtamisen kehittäminen</a:t>
            </a:r>
            <a:endParaRPr lang="fi-FI" sz="1800" dirty="0" smtClean="0"/>
          </a:p>
          <a:p>
            <a:pPr marL="174625" lvl="1" indent="-169863"/>
            <a:endParaRPr lang="fi-FI" sz="1800" dirty="0"/>
          </a:p>
          <a:p>
            <a:pPr marL="174625" lvl="1" indent="-169863"/>
            <a:r>
              <a:rPr lang="fi-FI" sz="1600" b="1" dirty="0" smtClean="0"/>
              <a:t>Valtakunnallinen viestintä</a:t>
            </a:r>
          </a:p>
          <a:p>
            <a:pPr marL="174625" lvl="1" indent="-169863"/>
            <a:endParaRPr lang="fi-FI" sz="1600" b="1" dirty="0" smtClean="0"/>
          </a:p>
          <a:p>
            <a:pPr marL="174625" lvl="1" indent="-169863"/>
            <a:endParaRPr lang="fi-FI" sz="1600" b="1" dirty="0"/>
          </a:p>
        </p:txBody>
      </p:sp>
      <p:sp>
        <p:nvSpPr>
          <p:cNvPr id="4" name="Päivämäärän paikkamerkki 3"/>
          <p:cNvSpPr>
            <a:spLocks noGrp="1"/>
          </p:cNvSpPr>
          <p:nvPr>
            <p:ph type="dt" sz="half" idx="10"/>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D26839AD-8404-F14E-AD85-8BA1B1271A32}" type="datetime1">
              <a:rPr kumimoji="0" lang="fi-FI" sz="800" b="0" i="0" u="none" strike="noStrike" kern="1200" cap="none" spc="0" normalizeH="0" baseline="0" noProof="0" smtClean="0">
                <a:ln>
                  <a:noFill/>
                </a:ln>
                <a:solidFill>
                  <a:srgbClr val="D5B37A"/>
                </a:solidFill>
                <a:effectLst/>
                <a:uLnTx/>
                <a:uFillTx/>
                <a:latin typeface="Arial"/>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11.2.2021</a:t>
            </a:fld>
            <a:endParaRPr kumimoji="0" lang="fi-FI" sz="800" b="0" i="0" u="none" strike="noStrike" kern="1200" cap="none" spc="0" normalizeH="0" baseline="0" noProof="0" dirty="0">
              <a:ln>
                <a:noFill/>
              </a:ln>
              <a:solidFill>
                <a:srgbClr val="D5B37A"/>
              </a:solidFill>
              <a:effectLst/>
              <a:uLnTx/>
              <a:uFillTx/>
              <a:latin typeface="Arial"/>
              <a:ea typeface="+mn-ea"/>
              <a:cs typeface="+mn-cs"/>
            </a:endParaRPr>
          </a:p>
        </p:txBody>
      </p:sp>
      <p:sp>
        <p:nvSpPr>
          <p:cNvPr id="5" name="Alatunnisteen paikkamerkki 4"/>
          <p:cNvSpPr>
            <a:spLocks noGrp="1"/>
          </p:cNvSpPr>
          <p:nvPr>
            <p:ph type="ftr" sz="quarter" idx="1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fi-FI" sz="800" b="0" i="0" u="none" strike="noStrike" kern="1200" cap="none" spc="0" normalizeH="0" baseline="0" noProof="0" smtClean="0">
                <a:ln>
                  <a:noFill/>
                </a:ln>
                <a:solidFill>
                  <a:srgbClr val="D5B37A"/>
                </a:solidFill>
                <a:effectLst/>
                <a:uLnTx/>
                <a:uFillTx/>
                <a:latin typeface="Arial"/>
                <a:ea typeface="+mn-ea"/>
                <a:cs typeface="+mn-cs"/>
              </a:rPr>
              <a:t>Työ- ja elinkeinoministeriö </a:t>
            </a:r>
            <a:r>
              <a:rPr kumimoji="0" lang="bg-BG" sz="800" b="0" i="0" u="none" strike="noStrike" kern="1200" cap="none" spc="0" normalizeH="0" baseline="0" noProof="0" smtClean="0">
                <a:ln>
                  <a:noFill/>
                </a:ln>
                <a:solidFill>
                  <a:srgbClr val="D5B37A"/>
                </a:solidFill>
                <a:effectLst/>
                <a:uLnTx/>
                <a:uFillTx/>
                <a:latin typeface="Arial"/>
                <a:ea typeface="+mn-ea"/>
                <a:cs typeface="+mn-cs"/>
              </a:rPr>
              <a:t>•</a:t>
            </a:r>
            <a:r>
              <a:rPr kumimoji="0" lang="fi-FI" sz="800" b="0" i="0" u="none" strike="noStrike" kern="1200" cap="none" spc="0" normalizeH="0" baseline="0" noProof="0" smtClean="0">
                <a:ln>
                  <a:noFill/>
                </a:ln>
                <a:solidFill>
                  <a:srgbClr val="D5B37A"/>
                </a:solidFill>
                <a:effectLst/>
                <a:uLnTx/>
                <a:uFillTx/>
                <a:latin typeface="Arial"/>
                <a:ea typeface="+mn-ea"/>
                <a:cs typeface="+mn-cs"/>
              </a:rPr>
              <a:t> www.tem.fi</a:t>
            </a:r>
            <a:endParaRPr kumimoji="0" lang="fi-FI" sz="800" b="0" i="0" u="none" strike="noStrike" kern="1200" cap="none" spc="0" normalizeH="0" baseline="0" noProof="0" dirty="0">
              <a:ln>
                <a:noFill/>
              </a:ln>
              <a:solidFill>
                <a:srgbClr val="D5B37A"/>
              </a:solidFill>
              <a:effectLst/>
              <a:uLnTx/>
              <a:uFillTx/>
              <a:latin typeface="Arial"/>
              <a:ea typeface="+mn-ea"/>
              <a:cs typeface="+mn-cs"/>
            </a:endParaRPr>
          </a:p>
        </p:txBody>
      </p:sp>
      <p:sp>
        <p:nvSpPr>
          <p:cNvPr id="6" name="Dian numeron paikkamerkki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3065C9E5-8AC3-DF4B-BA99-CB03B9370A98}" type="slidenum">
              <a:rPr kumimoji="0" lang="fi-FI" sz="900" b="1" i="0" u="none" strike="noStrike" kern="1200" cap="none" spc="0" normalizeH="0" baseline="0" noProof="0" smtClean="0">
                <a:ln>
                  <a:noFill/>
                </a:ln>
                <a:solidFill>
                  <a:srgbClr val="D5B37A"/>
                </a:solidFill>
                <a:effectLst/>
                <a:uLnTx/>
                <a:uFillTx/>
                <a:latin typeface="Arial"/>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10</a:t>
            </a:fld>
            <a:endParaRPr kumimoji="0" lang="fi-FI" sz="900" b="1" i="0" u="none" strike="noStrike" kern="1200" cap="none" spc="0" normalizeH="0" baseline="0" noProof="0">
              <a:ln>
                <a:noFill/>
              </a:ln>
              <a:solidFill>
                <a:srgbClr val="D5B37A"/>
              </a:solidFill>
              <a:effectLst/>
              <a:uLnTx/>
              <a:uFillTx/>
              <a:latin typeface="Arial"/>
              <a:ea typeface="+mn-ea"/>
              <a:cs typeface="+mn-cs"/>
            </a:endParaRPr>
          </a:p>
        </p:txBody>
      </p:sp>
    </p:spTree>
    <p:extLst>
      <p:ext uri="{BB962C8B-B14F-4D97-AF65-F5344CB8AC3E}">
        <p14:creationId xmlns:p14="http://schemas.microsoft.com/office/powerpoint/2010/main" val="28874464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p:cNvSpPr>
            <a:spLocks noGrp="1"/>
          </p:cNvSpPr>
          <p:nvPr>
            <p:ph type="title"/>
          </p:nvPr>
        </p:nvSpPr>
        <p:spPr>
          <a:xfrm>
            <a:off x="485540" y="2938975"/>
            <a:ext cx="7739615" cy="974270"/>
          </a:xfrm>
        </p:spPr>
        <p:txBody>
          <a:bodyPr/>
          <a:lstStyle/>
          <a:p>
            <a:pPr algn="ctr"/>
            <a:r>
              <a:rPr lang="fi-FI" b="1" dirty="0" smtClean="0"/>
              <a:t>Yhdyspinnat muihin hankkeisiin</a:t>
            </a:r>
            <a:endParaRPr lang="fi-FI" b="1" dirty="0"/>
          </a:p>
        </p:txBody>
      </p:sp>
    </p:spTree>
    <p:extLst>
      <p:ext uri="{BB962C8B-B14F-4D97-AF65-F5344CB8AC3E}">
        <p14:creationId xmlns:p14="http://schemas.microsoft.com/office/powerpoint/2010/main" val="19700644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Pyöristetty suorakulmio 7">
            <a:extLst>
              <a:ext uri="{FF2B5EF4-FFF2-40B4-BE49-F238E27FC236}">
                <a16:creationId xmlns:a16="http://schemas.microsoft.com/office/drawing/2014/main" id="{C713DB53-CCE2-9040-B052-4D65A11E2416}"/>
              </a:ext>
            </a:extLst>
          </p:cNvPr>
          <p:cNvSpPr/>
          <p:nvPr/>
        </p:nvSpPr>
        <p:spPr>
          <a:xfrm>
            <a:off x="3988730" y="2246648"/>
            <a:ext cx="3697053" cy="2041073"/>
          </a:xfrm>
          <a:prstGeom prst="roundRect">
            <a:avLst>
              <a:gd name="adj" fmla="val 50000"/>
            </a:avLst>
          </a:prstGeom>
          <a:solidFill>
            <a:schemeClr val="bg1">
              <a:alpha val="44000"/>
            </a:schemeClr>
          </a:solidFill>
          <a:ln w="44450">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884">
              <a:defRPr/>
            </a:pPr>
            <a:endParaRPr lang="fi-FI" sz="1013" dirty="0">
              <a:solidFill>
                <a:srgbClr val="000000"/>
              </a:solidFill>
              <a:latin typeface="Arial"/>
            </a:endParaRPr>
          </a:p>
        </p:txBody>
      </p:sp>
      <p:sp>
        <p:nvSpPr>
          <p:cNvPr id="43" name="Pyöristetty suorakulmio 7">
            <a:extLst>
              <a:ext uri="{FF2B5EF4-FFF2-40B4-BE49-F238E27FC236}">
                <a16:creationId xmlns:a16="http://schemas.microsoft.com/office/drawing/2014/main" id="{679D5E31-2DE6-174C-A697-7F0C1C6B4530}"/>
              </a:ext>
            </a:extLst>
          </p:cNvPr>
          <p:cNvSpPr/>
          <p:nvPr/>
        </p:nvSpPr>
        <p:spPr>
          <a:xfrm>
            <a:off x="776425" y="2300634"/>
            <a:ext cx="3658440" cy="1948106"/>
          </a:xfrm>
          <a:prstGeom prst="roundRect">
            <a:avLst>
              <a:gd name="adj" fmla="val 50000"/>
            </a:avLst>
          </a:prstGeom>
          <a:solidFill>
            <a:schemeClr val="bg1">
              <a:alpha val="44000"/>
            </a:schemeClr>
          </a:solidFill>
          <a:ln w="44450"/>
        </p:spPr>
        <p:style>
          <a:lnRef idx="1">
            <a:schemeClr val="accent1"/>
          </a:lnRef>
          <a:fillRef idx="3">
            <a:schemeClr val="accent1"/>
          </a:fillRef>
          <a:effectRef idx="2">
            <a:schemeClr val="accent1"/>
          </a:effectRef>
          <a:fontRef idx="minor">
            <a:schemeClr val="lt1"/>
          </a:fontRef>
        </p:style>
        <p:txBody>
          <a:bodyPr rtlCol="0" anchor="ctr"/>
          <a:lstStyle/>
          <a:p>
            <a:pPr algn="ctr" defTabSz="342884">
              <a:defRPr/>
            </a:pPr>
            <a:endParaRPr lang="fi-FI" sz="1013" dirty="0">
              <a:solidFill>
                <a:srgbClr val="000000"/>
              </a:solidFill>
              <a:latin typeface="Arial"/>
            </a:endParaRPr>
          </a:p>
        </p:txBody>
      </p:sp>
      <p:sp>
        <p:nvSpPr>
          <p:cNvPr id="31" name="Pyöristetty suorakulmio 30"/>
          <p:cNvSpPr/>
          <p:nvPr/>
        </p:nvSpPr>
        <p:spPr>
          <a:xfrm>
            <a:off x="548472" y="1934618"/>
            <a:ext cx="1391053" cy="3179277"/>
          </a:xfrm>
          <a:prstGeom prst="roundRect">
            <a:avLst/>
          </a:prstGeom>
          <a:solidFill>
            <a:schemeClr val="accent1">
              <a:lumMod val="60000"/>
              <a:lumOff val="40000"/>
            </a:schemeClr>
          </a:solidFill>
          <a:ln w="38100"/>
        </p:spPr>
        <p:style>
          <a:lnRef idx="1">
            <a:schemeClr val="accent1"/>
          </a:lnRef>
          <a:fillRef idx="3">
            <a:schemeClr val="accent1"/>
          </a:fillRef>
          <a:effectRef idx="2">
            <a:schemeClr val="accent1"/>
          </a:effectRef>
          <a:fontRef idx="minor">
            <a:schemeClr val="lt1"/>
          </a:fontRef>
        </p:style>
        <p:txBody>
          <a:bodyPr rtlCol="0" anchor="ctr"/>
          <a:lstStyle/>
          <a:p>
            <a:pPr algn="ctr" defTabSz="342884">
              <a:defRPr/>
            </a:pPr>
            <a:endParaRPr lang="fi-FI" sz="900" dirty="0">
              <a:solidFill>
                <a:srgbClr val="000000"/>
              </a:solidFill>
              <a:latin typeface="Arial"/>
            </a:endParaRPr>
          </a:p>
        </p:txBody>
      </p:sp>
      <p:sp>
        <p:nvSpPr>
          <p:cNvPr id="2" name="Otsikko 1"/>
          <p:cNvSpPr>
            <a:spLocks noGrp="1"/>
          </p:cNvSpPr>
          <p:nvPr>
            <p:ph type="title"/>
          </p:nvPr>
        </p:nvSpPr>
        <p:spPr>
          <a:xfrm>
            <a:off x="548473" y="883860"/>
            <a:ext cx="7739615" cy="755113"/>
          </a:xfrm>
        </p:spPr>
        <p:txBody>
          <a:bodyPr>
            <a:normAutofit fontScale="90000"/>
          </a:bodyPr>
          <a:lstStyle/>
          <a:p>
            <a:r>
              <a:rPr lang="fi-FI" sz="2800" dirty="0"/>
              <a:t>Työkykyohjelman toimenpiteet ja yhdyspinnat</a:t>
            </a:r>
          </a:p>
        </p:txBody>
      </p:sp>
      <p:sp>
        <p:nvSpPr>
          <p:cNvPr id="10" name="Tekstiruutu 9"/>
          <p:cNvSpPr txBox="1"/>
          <p:nvPr/>
        </p:nvSpPr>
        <p:spPr>
          <a:xfrm>
            <a:off x="4607919" y="2421466"/>
            <a:ext cx="1956445" cy="248209"/>
          </a:xfrm>
          <a:prstGeom prst="rect">
            <a:avLst/>
          </a:prstGeom>
          <a:noFill/>
        </p:spPr>
        <p:txBody>
          <a:bodyPr wrap="square" rtlCol="0">
            <a:spAutoFit/>
          </a:bodyPr>
          <a:lstStyle/>
          <a:p>
            <a:pPr defTabSz="342884">
              <a:defRPr/>
            </a:pPr>
            <a:r>
              <a:rPr lang="fi-FI" sz="1013" b="1" dirty="0" err="1">
                <a:solidFill>
                  <a:srgbClr val="53565A"/>
                </a:solidFill>
                <a:latin typeface="Arial"/>
              </a:rPr>
              <a:t>TEM:n</a:t>
            </a:r>
            <a:r>
              <a:rPr lang="fi-FI" sz="1013" b="1" dirty="0">
                <a:solidFill>
                  <a:srgbClr val="53565A"/>
                </a:solidFill>
                <a:latin typeface="Arial"/>
              </a:rPr>
              <a:t> toimenpiteet</a:t>
            </a:r>
            <a:endParaRPr lang="fi-FI" sz="1013" dirty="0">
              <a:solidFill>
                <a:srgbClr val="53565A"/>
              </a:solidFill>
              <a:latin typeface="Arial"/>
            </a:endParaRPr>
          </a:p>
        </p:txBody>
      </p:sp>
      <p:sp>
        <p:nvSpPr>
          <p:cNvPr id="11" name="Tekstiruutu 10"/>
          <p:cNvSpPr txBox="1"/>
          <p:nvPr/>
        </p:nvSpPr>
        <p:spPr>
          <a:xfrm>
            <a:off x="2094814" y="2421466"/>
            <a:ext cx="1909868" cy="432875"/>
          </a:xfrm>
          <a:prstGeom prst="rect">
            <a:avLst/>
          </a:prstGeom>
          <a:noFill/>
        </p:spPr>
        <p:txBody>
          <a:bodyPr wrap="square" rtlCol="0">
            <a:spAutoFit/>
          </a:bodyPr>
          <a:lstStyle/>
          <a:p>
            <a:pPr defTabSz="342884">
              <a:defRPr/>
            </a:pPr>
            <a:r>
              <a:rPr lang="fi-FI" sz="1013" b="1" dirty="0" err="1">
                <a:solidFill>
                  <a:srgbClr val="53565A"/>
                </a:solidFill>
                <a:latin typeface="Arial"/>
              </a:rPr>
              <a:t>STM:n</a:t>
            </a:r>
            <a:r>
              <a:rPr lang="fi-FI" sz="1013" b="1" dirty="0">
                <a:solidFill>
                  <a:srgbClr val="53565A"/>
                </a:solidFill>
                <a:latin typeface="Arial"/>
              </a:rPr>
              <a:t> toimenpiteet</a:t>
            </a:r>
          </a:p>
          <a:p>
            <a:pPr defTabSz="342884">
              <a:defRPr/>
            </a:pPr>
            <a:endParaRPr lang="fi-FI" sz="1200" dirty="0">
              <a:solidFill>
                <a:srgbClr val="53565A"/>
              </a:solidFill>
              <a:latin typeface="Arial"/>
            </a:endParaRPr>
          </a:p>
        </p:txBody>
      </p:sp>
      <p:sp>
        <p:nvSpPr>
          <p:cNvPr id="12" name="Pyöristetty suorakulmio 11"/>
          <p:cNvSpPr/>
          <p:nvPr/>
        </p:nvSpPr>
        <p:spPr>
          <a:xfrm>
            <a:off x="735143" y="2326082"/>
            <a:ext cx="1019938" cy="445625"/>
          </a:xfrm>
          <a:prstGeom prst="roundRect">
            <a:avLst/>
          </a:prstGeom>
          <a:solidFill>
            <a:schemeClr val="bg1"/>
          </a:solidFill>
          <a:ln w="31750"/>
        </p:spPr>
        <p:style>
          <a:lnRef idx="1">
            <a:schemeClr val="accent1"/>
          </a:lnRef>
          <a:fillRef idx="3">
            <a:schemeClr val="accent1"/>
          </a:fillRef>
          <a:effectRef idx="2">
            <a:schemeClr val="accent1"/>
          </a:effectRef>
          <a:fontRef idx="minor">
            <a:schemeClr val="lt1"/>
          </a:fontRef>
        </p:style>
        <p:txBody>
          <a:bodyPr rtlCol="0" anchor="ctr"/>
          <a:lstStyle/>
          <a:p>
            <a:pPr algn="ctr" defTabSz="342884">
              <a:defRPr/>
            </a:pPr>
            <a:r>
              <a:rPr lang="fi-FI" sz="975" dirty="0">
                <a:solidFill>
                  <a:srgbClr val="53565A"/>
                </a:solidFill>
                <a:latin typeface="Myriad Pro" panose="020B0503030403020204" pitchFamily="34" charset="0"/>
              </a:rPr>
              <a:t>Tulevaisuuden </a:t>
            </a:r>
            <a:r>
              <a:rPr lang="fi-FI" sz="975" dirty="0" err="1">
                <a:solidFill>
                  <a:srgbClr val="53565A"/>
                </a:solidFill>
                <a:latin typeface="Myriad Pro" panose="020B0503030403020204" pitchFamily="34" charset="0"/>
              </a:rPr>
              <a:t>Sote</a:t>
            </a:r>
            <a:r>
              <a:rPr lang="fi-FI" sz="975" dirty="0">
                <a:solidFill>
                  <a:srgbClr val="53565A"/>
                </a:solidFill>
                <a:latin typeface="Myriad Pro" panose="020B0503030403020204" pitchFamily="34" charset="0"/>
              </a:rPr>
              <a:t>-keskus</a:t>
            </a:r>
          </a:p>
        </p:txBody>
      </p:sp>
      <p:sp>
        <p:nvSpPr>
          <p:cNvPr id="13" name="Pyöristetty suorakulmio 12"/>
          <p:cNvSpPr/>
          <p:nvPr/>
        </p:nvSpPr>
        <p:spPr>
          <a:xfrm>
            <a:off x="2699792" y="4486107"/>
            <a:ext cx="3014439" cy="661002"/>
          </a:xfrm>
          <a:prstGeom prst="roundRect">
            <a:avLst/>
          </a:prstGeom>
          <a:solidFill>
            <a:schemeClr val="bg1"/>
          </a:solidFill>
          <a:ln w="44450">
            <a:gradFill>
              <a:gsLst>
                <a:gs pos="0">
                  <a:schemeClr val="accent1"/>
                </a:gs>
                <a:gs pos="100000">
                  <a:schemeClr val="accent6"/>
                </a:gs>
              </a:gsLst>
              <a:lin ang="0" scaled="0"/>
            </a:grad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884">
              <a:defRPr/>
            </a:pPr>
            <a:r>
              <a:rPr lang="fi-FI" sz="1500" b="1" dirty="0">
                <a:solidFill>
                  <a:srgbClr val="53565A"/>
                </a:solidFill>
                <a:latin typeface="Myriad Pro" panose="020B0503030403020204" pitchFamily="34" charset="0"/>
              </a:rPr>
              <a:t>Työn ja työhyvinvoinnin</a:t>
            </a:r>
            <a:br>
              <a:rPr lang="fi-FI" sz="1500" b="1" dirty="0">
                <a:solidFill>
                  <a:srgbClr val="53565A"/>
                </a:solidFill>
                <a:latin typeface="Myriad Pro" panose="020B0503030403020204" pitchFamily="34" charset="0"/>
              </a:rPr>
            </a:br>
            <a:r>
              <a:rPr lang="fi-FI" sz="1500" b="1" dirty="0">
                <a:solidFill>
                  <a:srgbClr val="53565A"/>
                </a:solidFill>
                <a:latin typeface="Myriad Pro" panose="020B0503030403020204" pitchFamily="34" charset="0"/>
              </a:rPr>
              <a:t>kehittämisohjelma – TYÖ2030</a:t>
            </a:r>
            <a:endParaRPr lang="fi-FI" sz="1200" i="1" dirty="0">
              <a:solidFill>
                <a:srgbClr val="53565A"/>
              </a:solidFill>
              <a:latin typeface="Myriad Pro" panose="020B0503030403020204" pitchFamily="34" charset="0"/>
            </a:endParaRPr>
          </a:p>
        </p:txBody>
      </p:sp>
      <p:sp>
        <p:nvSpPr>
          <p:cNvPr id="19" name="Tekstiruutu 18"/>
          <p:cNvSpPr txBox="1"/>
          <p:nvPr/>
        </p:nvSpPr>
        <p:spPr>
          <a:xfrm>
            <a:off x="2094815" y="2659909"/>
            <a:ext cx="1748621" cy="1300356"/>
          </a:xfrm>
          <a:prstGeom prst="rect">
            <a:avLst/>
          </a:prstGeom>
          <a:noFill/>
        </p:spPr>
        <p:txBody>
          <a:bodyPr wrap="square" rtlCol="0">
            <a:spAutoFit/>
          </a:bodyPr>
          <a:lstStyle/>
          <a:p>
            <a:pPr marL="171442" indent="-171442" defTabSz="342884">
              <a:buFont typeface="+mj-lt"/>
              <a:buAutoNum type="arabicPeriod"/>
              <a:defRPr/>
            </a:pPr>
            <a:r>
              <a:rPr lang="fi-FI" sz="1050" dirty="0">
                <a:solidFill>
                  <a:srgbClr val="53565A"/>
                </a:solidFill>
                <a:latin typeface="Myriad Pro" panose="020B0503030403020204" pitchFamily="34" charset="0"/>
              </a:rPr>
              <a:t>Työkyvyn tuki</a:t>
            </a:r>
          </a:p>
          <a:p>
            <a:pPr marL="171442" indent="-171442" defTabSz="342884">
              <a:spcBef>
                <a:spcPts val="150"/>
              </a:spcBef>
              <a:buFont typeface="+mj-lt"/>
              <a:buAutoNum type="arabicPeriod"/>
              <a:defRPr/>
            </a:pPr>
            <a:r>
              <a:rPr lang="fi-FI" sz="1050" dirty="0">
                <a:solidFill>
                  <a:srgbClr val="53565A"/>
                </a:solidFill>
                <a:latin typeface="Myriad Pro" panose="020B0503030403020204" pitchFamily="34" charset="0"/>
              </a:rPr>
              <a:t>Tuetun työllistymisen menetelmät</a:t>
            </a:r>
          </a:p>
          <a:p>
            <a:pPr marL="171442" indent="-171442" defTabSz="342884">
              <a:spcBef>
                <a:spcPts val="150"/>
              </a:spcBef>
              <a:buFont typeface="+mj-lt"/>
              <a:buAutoNum type="arabicPeriod"/>
              <a:defRPr/>
            </a:pPr>
            <a:r>
              <a:rPr lang="fi-FI" sz="1050" dirty="0">
                <a:solidFill>
                  <a:srgbClr val="53565A"/>
                </a:solidFill>
                <a:latin typeface="Myriad Pro" panose="020B0503030403020204" pitchFamily="34" charset="0"/>
              </a:rPr>
              <a:t>Ammattilaisten osaamisen vahvistaminen</a:t>
            </a:r>
          </a:p>
          <a:p>
            <a:pPr marL="171442" indent="-171442" defTabSz="342884">
              <a:spcBef>
                <a:spcPts val="150"/>
              </a:spcBef>
              <a:buFont typeface="+mj-lt"/>
              <a:buAutoNum type="arabicPeriod"/>
              <a:defRPr/>
            </a:pPr>
            <a:r>
              <a:rPr lang="fi-FI" sz="1050" dirty="0">
                <a:solidFill>
                  <a:srgbClr val="53565A"/>
                </a:solidFill>
                <a:latin typeface="Myriad Pro" panose="020B0503030403020204" pitchFamily="34" charset="0"/>
              </a:rPr>
              <a:t>Palvelujen ja etuuksien yhteensovittaminen</a:t>
            </a:r>
          </a:p>
        </p:txBody>
      </p:sp>
      <p:sp>
        <p:nvSpPr>
          <p:cNvPr id="22" name="Tekstiruutu 21"/>
          <p:cNvSpPr txBox="1"/>
          <p:nvPr/>
        </p:nvSpPr>
        <p:spPr>
          <a:xfrm>
            <a:off x="4636197" y="2659908"/>
            <a:ext cx="1885663" cy="1600438"/>
          </a:xfrm>
          <a:prstGeom prst="rect">
            <a:avLst/>
          </a:prstGeom>
          <a:noFill/>
        </p:spPr>
        <p:txBody>
          <a:bodyPr wrap="square" rtlCol="0">
            <a:spAutoFit/>
          </a:bodyPr>
          <a:lstStyle/>
          <a:p>
            <a:pPr marL="171442" indent="-171442" defTabSz="342884">
              <a:buFont typeface="+mj-lt"/>
              <a:buAutoNum type="arabicPeriod"/>
              <a:defRPr/>
            </a:pPr>
            <a:r>
              <a:rPr lang="fi-FI" sz="1050" dirty="0">
                <a:solidFill>
                  <a:srgbClr val="53565A"/>
                </a:solidFill>
                <a:latin typeface="Myriad Pro" panose="020B0503030403020204" pitchFamily="34" charset="0"/>
              </a:rPr>
              <a:t>TE-palveluiden </a:t>
            </a:r>
            <a:br>
              <a:rPr lang="fi-FI" sz="1050" dirty="0">
                <a:solidFill>
                  <a:srgbClr val="53565A"/>
                </a:solidFill>
                <a:latin typeface="Myriad Pro" panose="020B0503030403020204" pitchFamily="34" charset="0"/>
              </a:rPr>
            </a:br>
            <a:r>
              <a:rPr lang="fi-FI" sz="1050" dirty="0">
                <a:solidFill>
                  <a:srgbClr val="53565A"/>
                </a:solidFill>
                <a:latin typeface="Myriad Pro" panose="020B0503030403020204" pitchFamily="34" charset="0"/>
              </a:rPr>
              <a:t>uudelleen muotoilu</a:t>
            </a:r>
          </a:p>
          <a:p>
            <a:pPr marL="171442" indent="-171442" defTabSz="342884">
              <a:spcBef>
                <a:spcPts val="150"/>
              </a:spcBef>
              <a:buFont typeface="+mj-lt"/>
              <a:buAutoNum type="arabicPeriod"/>
              <a:defRPr/>
            </a:pPr>
            <a:r>
              <a:rPr lang="fi-FI" sz="1050" dirty="0">
                <a:solidFill>
                  <a:srgbClr val="53565A"/>
                </a:solidFill>
                <a:latin typeface="Myriad Pro" panose="020B0503030403020204" pitchFamily="34" charset="0"/>
              </a:rPr>
              <a:t>Hankinnoilla työllistämisen vauhdittaminen</a:t>
            </a:r>
          </a:p>
          <a:p>
            <a:pPr marL="171442" indent="-171442" defTabSz="342884">
              <a:spcBef>
                <a:spcPts val="150"/>
              </a:spcBef>
              <a:buFont typeface="+mj-lt"/>
              <a:buAutoNum type="arabicPeriod"/>
              <a:defRPr/>
            </a:pPr>
            <a:r>
              <a:rPr lang="fi-FI" sz="1050" dirty="0">
                <a:solidFill>
                  <a:srgbClr val="53565A"/>
                </a:solidFill>
                <a:latin typeface="Myriad Pro" panose="020B0503030403020204" pitchFamily="34" charset="0"/>
              </a:rPr>
              <a:t>Yhteiskunnallisten yritysten strategian valmistelu</a:t>
            </a:r>
          </a:p>
          <a:p>
            <a:pPr marL="171442" indent="-171442" defTabSz="342884">
              <a:spcBef>
                <a:spcPts val="150"/>
              </a:spcBef>
              <a:buFont typeface="+mj-lt"/>
              <a:buAutoNum type="arabicPeriod"/>
              <a:defRPr/>
            </a:pPr>
            <a:r>
              <a:rPr lang="fi-FI" sz="1050" dirty="0">
                <a:solidFill>
                  <a:srgbClr val="53565A"/>
                </a:solidFill>
                <a:latin typeface="Myriad Pro" panose="020B0503030403020204" pitchFamily="34" charset="0"/>
              </a:rPr>
              <a:t>Työkykykoordinaattori-</a:t>
            </a:r>
            <a:br>
              <a:rPr lang="fi-FI" sz="1050" dirty="0">
                <a:solidFill>
                  <a:srgbClr val="53565A"/>
                </a:solidFill>
                <a:latin typeface="Myriad Pro" panose="020B0503030403020204" pitchFamily="34" charset="0"/>
              </a:rPr>
            </a:br>
            <a:r>
              <a:rPr lang="fi-FI" sz="1050" dirty="0">
                <a:solidFill>
                  <a:srgbClr val="53565A"/>
                </a:solidFill>
                <a:latin typeface="Myriad Pro" panose="020B0503030403020204" pitchFamily="34" charset="0"/>
              </a:rPr>
              <a:t>resurssien vahvistaminen</a:t>
            </a:r>
          </a:p>
          <a:p>
            <a:pPr marL="171442" indent="-171442" defTabSz="342884">
              <a:buFont typeface="+mj-lt"/>
              <a:buAutoNum type="arabicPeriod"/>
              <a:defRPr/>
            </a:pPr>
            <a:endParaRPr lang="fi-FI" sz="900" dirty="0">
              <a:solidFill>
                <a:prstClr val="white"/>
              </a:solidFill>
              <a:latin typeface="Arial"/>
            </a:endParaRPr>
          </a:p>
        </p:txBody>
      </p:sp>
      <p:sp>
        <p:nvSpPr>
          <p:cNvPr id="3" name="Tekstiruutu 2"/>
          <p:cNvSpPr txBox="1"/>
          <p:nvPr/>
        </p:nvSpPr>
        <p:spPr>
          <a:xfrm>
            <a:off x="735142" y="2057048"/>
            <a:ext cx="1128881" cy="253916"/>
          </a:xfrm>
          <a:prstGeom prst="rect">
            <a:avLst/>
          </a:prstGeom>
          <a:noFill/>
        </p:spPr>
        <p:txBody>
          <a:bodyPr wrap="square" rtlCol="0">
            <a:spAutoFit/>
          </a:bodyPr>
          <a:lstStyle/>
          <a:p>
            <a:pPr defTabSz="342884">
              <a:defRPr/>
            </a:pPr>
            <a:r>
              <a:rPr lang="fi-FI" sz="1050" b="1" dirty="0">
                <a:solidFill>
                  <a:schemeClr val="bg1"/>
                </a:solidFill>
                <a:latin typeface="Myriad Pro" panose="020B0503030403020204" pitchFamily="34" charset="0"/>
              </a:rPr>
              <a:t>YHDYSPINNAT</a:t>
            </a:r>
          </a:p>
        </p:txBody>
      </p:sp>
      <p:sp>
        <p:nvSpPr>
          <p:cNvPr id="39" name="Pyöristetty suorakulmio 11">
            <a:extLst>
              <a:ext uri="{FF2B5EF4-FFF2-40B4-BE49-F238E27FC236}">
                <a16:creationId xmlns:a16="http://schemas.microsoft.com/office/drawing/2014/main" id="{F81DC5D3-A71C-9D4D-B0BF-8651ACD44609}"/>
              </a:ext>
            </a:extLst>
          </p:cNvPr>
          <p:cNvSpPr/>
          <p:nvPr/>
        </p:nvSpPr>
        <p:spPr>
          <a:xfrm>
            <a:off x="735143" y="2847401"/>
            <a:ext cx="1019938" cy="445625"/>
          </a:xfrm>
          <a:prstGeom prst="roundRect">
            <a:avLst/>
          </a:prstGeom>
          <a:solidFill>
            <a:schemeClr val="bg1"/>
          </a:solidFill>
          <a:ln w="31750"/>
        </p:spPr>
        <p:style>
          <a:lnRef idx="1">
            <a:schemeClr val="accent1"/>
          </a:lnRef>
          <a:fillRef idx="3">
            <a:schemeClr val="accent1"/>
          </a:fillRef>
          <a:effectRef idx="2">
            <a:schemeClr val="accent1"/>
          </a:effectRef>
          <a:fontRef idx="minor">
            <a:schemeClr val="lt1"/>
          </a:fontRef>
        </p:style>
        <p:txBody>
          <a:bodyPr rtlCol="0" anchor="ctr"/>
          <a:lstStyle/>
          <a:p>
            <a:pPr algn="ctr" defTabSz="342884">
              <a:defRPr/>
            </a:pPr>
            <a:r>
              <a:rPr lang="fi-FI" sz="975" dirty="0">
                <a:solidFill>
                  <a:srgbClr val="53565A"/>
                </a:solidFill>
                <a:latin typeface="Myriad Pro" panose="020B0503030403020204" pitchFamily="34" charset="0"/>
              </a:rPr>
              <a:t>Mielenterveys-strategia</a:t>
            </a:r>
          </a:p>
        </p:txBody>
      </p:sp>
      <p:sp>
        <p:nvSpPr>
          <p:cNvPr id="40" name="Pyöristetty suorakulmio 11">
            <a:extLst>
              <a:ext uri="{FF2B5EF4-FFF2-40B4-BE49-F238E27FC236}">
                <a16:creationId xmlns:a16="http://schemas.microsoft.com/office/drawing/2014/main" id="{AB30623C-6761-1F43-891A-CED6A2ACDAAC}"/>
              </a:ext>
            </a:extLst>
          </p:cNvPr>
          <p:cNvSpPr/>
          <p:nvPr/>
        </p:nvSpPr>
        <p:spPr>
          <a:xfrm>
            <a:off x="735143" y="3368721"/>
            <a:ext cx="1019937" cy="445625"/>
          </a:xfrm>
          <a:prstGeom prst="roundRect">
            <a:avLst/>
          </a:prstGeom>
          <a:solidFill>
            <a:schemeClr val="bg1"/>
          </a:solidFill>
          <a:ln w="31750"/>
        </p:spPr>
        <p:style>
          <a:lnRef idx="1">
            <a:schemeClr val="accent1"/>
          </a:lnRef>
          <a:fillRef idx="3">
            <a:schemeClr val="accent1"/>
          </a:fillRef>
          <a:effectRef idx="2">
            <a:schemeClr val="accent1"/>
          </a:effectRef>
          <a:fontRef idx="minor">
            <a:schemeClr val="lt1"/>
          </a:fontRef>
        </p:style>
        <p:txBody>
          <a:bodyPr rtlCol="0" anchor="ctr"/>
          <a:lstStyle/>
          <a:p>
            <a:pPr algn="ctr" defTabSz="342884">
              <a:defRPr/>
            </a:pPr>
            <a:r>
              <a:rPr lang="fi-FI" sz="975" dirty="0">
                <a:solidFill>
                  <a:srgbClr val="53565A"/>
                </a:solidFill>
                <a:latin typeface="Myriad Pro" panose="020B0503030403020204" pitchFamily="34" charset="0"/>
              </a:rPr>
              <a:t>Ikäohjelma</a:t>
            </a:r>
          </a:p>
        </p:txBody>
      </p:sp>
      <p:sp>
        <p:nvSpPr>
          <p:cNvPr id="41" name="Pyöristetty suorakulmio 11">
            <a:extLst>
              <a:ext uri="{FF2B5EF4-FFF2-40B4-BE49-F238E27FC236}">
                <a16:creationId xmlns:a16="http://schemas.microsoft.com/office/drawing/2014/main" id="{71F3F848-D04C-6E47-AA92-CB9FFA80AA21}"/>
              </a:ext>
            </a:extLst>
          </p:cNvPr>
          <p:cNvSpPr/>
          <p:nvPr/>
        </p:nvSpPr>
        <p:spPr>
          <a:xfrm>
            <a:off x="735143" y="3890041"/>
            <a:ext cx="1019937" cy="445625"/>
          </a:xfrm>
          <a:prstGeom prst="roundRect">
            <a:avLst/>
          </a:prstGeom>
          <a:solidFill>
            <a:schemeClr val="bg1"/>
          </a:solidFill>
          <a:ln w="31750"/>
        </p:spPr>
        <p:style>
          <a:lnRef idx="1">
            <a:schemeClr val="accent1"/>
          </a:lnRef>
          <a:fillRef idx="3">
            <a:schemeClr val="accent1"/>
          </a:fillRef>
          <a:effectRef idx="2">
            <a:schemeClr val="accent1"/>
          </a:effectRef>
          <a:fontRef idx="minor">
            <a:schemeClr val="lt1"/>
          </a:fontRef>
        </p:style>
        <p:txBody>
          <a:bodyPr rtlCol="0" anchor="ctr"/>
          <a:lstStyle/>
          <a:p>
            <a:pPr algn="ctr" defTabSz="342884">
              <a:defRPr/>
            </a:pPr>
            <a:r>
              <a:rPr lang="fi-FI" sz="975" dirty="0">
                <a:solidFill>
                  <a:srgbClr val="53565A"/>
                </a:solidFill>
                <a:latin typeface="Myriad Pro" panose="020B0503030403020204" pitchFamily="34" charset="0"/>
              </a:rPr>
              <a:t>Kuntoutus</a:t>
            </a:r>
          </a:p>
        </p:txBody>
      </p:sp>
      <p:sp>
        <p:nvSpPr>
          <p:cNvPr id="42" name="Pyöristetty suorakulmio 11">
            <a:extLst>
              <a:ext uri="{FF2B5EF4-FFF2-40B4-BE49-F238E27FC236}">
                <a16:creationId xmlns:a16="http://schemas.microsoft.com/office/drawing/2014/main" id="{666911D1-03D5-8A4F-8133-6DB323332022}"/>
              </a:ext>
            </a:extLst>
          </p:cNvPr>
          <p:cNvSpPr/>
          <p:nvPr/>
        </p:nvSpPr>
        <p:spPr>
          <a:xfrm>
            <a:off x="735143" y="4411360"/>
            <a:ext cx="1019938" cy="445625"/>
          </a:xfrm>
          <a:prstGeom prst="roundRect">
            <a:avLst/>
          </a:prstGeom>
          <a:solidFill>
            <a:schemeClr val="bg1"/>
          </a:solidFill>
          <a:ln w="31750"/>
        </p:spPr>
        <p:style>
          <a:lnRef idx="1">
            <a:schemeClr val="accent1"/>
          </a:lnRef>
          <a:fillRef idx="3">
            <a:schemeClr val="accent1"/>
          </a:fillRef>
          <a:effectRef idx="2">
            <a:schemeClr val="accent1"/>
          </a:effectRef>
          <a:fontRef idx="minor">
            <a:schemeClr val="lt1"/>
          </a:fontRef>
        </p:style>
        <p:txBody>
          <a:bodyPr rtlCol="0" anchor="ctr"/>
          <a:lstStyle/>
          <a:p>
            <a:pPr algn="ctr" defTabSz="342884">
              <a:defRPr/>
            </a:pPr>
            <a:r>
              <a:rPr lang="fi-FI" sz="975" dirty="0">
                <a:solidFill>
                  <a:srgbClr val="53565A"/>
                </a:solidFill>
                <a:latin typeface="Myriad Pro" panose="020B0503030403020204" pitchFamily="34" charset="0"/>
              </a:rPr>
              <a:t>Sosiaaliturvan uudistus</a:t>
            </a:r>
          </a:p>
        </p:txBody>
      </p:sp>
      <p:sp>
        <p:nvSpPr>
          <p:cNvPr id="21" name="Tekstiruutu 20"/>
          <p:cNvSpPr txBox="1"/>
          <p:nvPr/>
        </p:nvSpPr>
        <p:spPr>
          <a:xfrm>
            <a:off x="2865892" y="1844825"/>
            <a:ext cx="2896280" cy="369332"/>
          </a:xfrm>
          <a:prstGeom prst="rect">
            <a:avLst/>
          </a:prstGeom>
          <a:noFill/>
        </p:spPr>
        <p:txBody>
          <a:bodyPr wrap="square" rtlCol="0">
            <a:spAutoFit/>
          </a:bodyPr>
          <a:lstStyle/>
          <a:p>
            <a:pPr algn="ctr" defTabSz="342884">
              <a:defRPr/>
            </a:pPr>
            <a:r>
              <a:rPr lang="fi-FI" sz="1800" b="1" dirty="0">
                <a:solidFill>
                  <a:srgbClr val="53565A"/>
                </a:solidFill>
                <a:latin typeface="Myriad Pro" panose="020B0503030403020204" pitchFamily="34" charset="0"/>
              </a:rPr>
              <a:t>Työkykyohjelma</a:t>
            </a:r>
            <a:endParaRPr lang="fi-FI" sz="2100" b="1" dirty="0">
              <a:solidFill>
                <a:srgbClr val="53565A"/>
              </a:solidFill>
              <a:latin typeface="Myriad Pro" panose="020B0503030403020204" pitchFamily="34" charset="0"/>
            </a:endParaRPr>
          </a:p>
        </p:txBody>
      </p:sp>
      <p:sp>
        <p:nvSpPr>
          <p:cNvPr id="46" name="Pyöristetty suorakulmio 30">
            <a:extLst>
              <a:ext uri="{FF2B5EF4-FFF2-40B4-BE49-F238E27FC236}">
                <a16:creationId xmlns:a16="http://schemas.microsoft.com/office/drawing/2014/main" id="{FDD698A1-91BD-C542-B87B-4BEB2B9939F7}"/>
              </a:ext>
            </a:extLst>
          </p:cNvPr>
          <p:cNvSpPr/>
          <p:nvPr/>
        </p:nvSpPr>
        <p:spPr>
          <a:xfrm>
            <a:off x="6525523" y="1934618"/>
            <a:ext cx="1391053" cy="3179277"/>
          </a:xfrm>
          <a:prstGeom prst="roundRect">
            <a:avLst/>
          </a:prstGeom>
          <a:solidFill>
            <a:schemeClr val="accent6">
              <a:lumMod val="20000"/>
              <a:lumOff val="80000"/>
            </a:schemeClr>
          </a:solidFill>
          <a:ln w="38100">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884">
              <a:defRPr/>
            </a:pPr>
            <a:endParaRPr lang="fi-FI" sz="900" dirty="0">
              <a:solidFill>
                <a:srgbClr val="000000"/>
              </a:solidFill>
              <a:latin typeface="Arial"/>
            </a:endParaRPr>
          </a:p>
        </p:txBody>
      </p:sp>
      <p:sp>
        <p:nvSpPr>
          <p:cNvPr id="47" name="Pyöristetty suorakulmio 11">
            <a:extLst>
              <a:ext uri="{FF2B5EF4-FFF2-40B4-BE49-F238E27FC236}">
                <a16:creationId xmlns:a16="http://schemas.microsoft.com/office/drawing/2014/main" id="{71F9059E-BE15-7D44-BD1B-746A1AB1AEA9}"/>
              </a:ext>
            </a:extLst>
          </p:cNvPr>
          <p:cNvSpPr/>
          <p:nvPr/>
        </p:nvSpPr>
        <p:spPr>
          <a:xfrm>
            <a:off x="6737417" y="2484113"/>
            <a:ext cx="973591" cy="632969"/>
          </a:xfrm>
          <a:prstGeom prst="roundRect">
            <a:avLst/>
          </a:prstGeom>
          <a:solidFill>
            <a:schemeClr val="bg1"/>
          </a:solidFill>
          <a:ln w="31750">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884">
              <a:defRPr/>
            </a:pPr>
            <a:r>
              <a:rPr lang="fi-FI" sz="975" dirty="0">
                <a:solidFill>
                  <a:srgbClr val="53565A"/>
                </a:solidFill>
                <a:latin typeface="Arial"/>
              </a:rPr>
              <a:t>Kuntien työllisyys-</a:t>
            </a:r>
            <a:br>
              <a:rPr lang="fi-FI" sz="975" dirty="0">
                <a:solidFill>
                  <a:srgbClr val="53565A"/>
                </a:solidFill>
                <a:latin typeface="Arial"/>
              </a:rPr>
            </a:br>
            <a:r>
              <a:rPr lang="fi-FI" sz="975" dirty="0">
                <a:solidFill>
                  <a:srgbClr val="53565A"/>
                </a:solidFill>
                <a:latin typeface="Arial"/>
              </a:rPr>
              <a:t>kokeilut</a:t>
            </a:r>
          </a:p>
        </p:txBody>
      </p:sp>
      <p:sp>
        <p:nvSpPr>
          <p:cNvPr id="48" name="Tekstiruutu 2">
            <a:extLst>
              <a:ext uri="{FF2B5EF4-FFF2-40B4-BE49-F238E27FC236}">
                <a16:creationId xmlns:a16="http://schemas.microsoft.com/office/drawing/2014/main" id="{C394EF8A-E90C-2F4D-B032-5688740F4F67}"/>
              </a:ext>
            </a:extLst>
          </p:cNvPr>
          <p:cNvSpPr txBox="1"/>
          <p:nvPr/>
        </p:nvSpPr>
        <p:spPr>
          <a:xfrm>
            <a:off x="6712193" y="2057048"/>
            <a:ext cx="1137887" cy="253916"/>
          </a:xfrm>
          <a:prstGeom prst="rect">
            <a:avLst/>
          </a:prstGeom>
          <a:noFill/>
        </p:spPr>
        <p:txBody>
          <a:bodyPr wrap="square" rtlCol="0">
            <a:spAutoFit/>
          </a:bodyPr>
          <a:lstStyle/>
          <a:p>
            <a:pPr algn="ctr" defTabSz="342884">
              <a:defRPr/>
            </a:pPr>
            <a:r>
              <a:rPr lang="fi-FI" sz="1050" b="1" dirty="0">
                <a:solidFill>
                  <a:srgbClr val="53565A"/>
                </a:solidFill>
                <a:latin typeface="Myriad Pro" panose="020B0503030403020204" pitchFamily="34" charset="0"/>
              </a:rPr>
              <a:t>YHDYSPINNAT</a:t>
            </a:r>
          </a:p>
        </p:txBody>
      </p:sp>
      <p:sp>
        <p:nvSpPr>
          <p:cNvPr id="49" name="Pyöristetty suorakulmio 11">
            <a:extLst>
              <a:ext uri="{FF2B5EF4-FFF2-40B4-BE49-F238E27FC236}">
                <a16:creationId xmlns:a16="http://schemas.microsoft.com/office/drawing/2014/main" id="{AD937946-01BE-CC48-B043-843C55544849}"/>
              </a:ext>
            </a:extLst>
          </p:cNvPr>
          <p:cNvSpPr/>
          <p:nvPr/>
        </p:nvSpPr>
        <p:spPr>
          <a:xfrm>
            <a:off x="6712193" y="3274687"/>
            <a:ext cx="973591" cy="632969"/>
          </a:xfrm>
          <a:prstGeom prst="roundRect">
            <a:avLst/>
          </a:prstGeom>
          <a:solidFill>
            <a:schemeClr val="bg1"/>
          </a:solidFill>
          <a:ln w="31750">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884">
              <a:defRPr/>
            </a:pPr>
            <a:r>
              <a:rPr lang="fi-FI" sz="975" dirty="0">
                <a:solidFill>
                  <a:srgbClr val="53565A"/>
                </a:solidFill>
                <a:latin typeface="Arial"/>
              </a:rPr>
              <a:t>TYP- monialinen yhteispalvelu</a:t>
            </a:r>
          </a:p>
        </p:txBody>
      </p:sp>
      <p:sp>
        <p:nvSpPr>
          <p:cNvPr id="50" name="Pyöristetty suorakulmio 11">
            <a:extLst>
              <a:ext uri="{FF2B5EF4-FFF2-40B4-BE49-F238E27FC236}">
                <a16:creationId xmlns:a16="http://schemas.microsoft.com/office/drawing/2014/main" id="{FA041D96-5577-FC4D-9DB2-2BF6C170C72B}"/>
              </a:ext>
            </a:extLst>
          </p:cNvPr>
          <p:cNvSpPr/>
          <p:nvPr/>
        </p:nvSpPr>
        <p:spPr>
          <a:xfrm>
            <a:off x="6734253" y="4052795"/>
            <a:ext cx="973591" cy="614992"/>
          </a:xfrm>
          <a:prstGeom prst="roundRect">
            <a:avLst/>
          </a:prstGeom>
          <a:solidFill>
            <a:schemeClr val="bg1"/>
          </a:solidFill>
          <a:ln w="31750">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342884">
              <a:defRPr/>
            </a:pPr>
            <a:r>
              <a:rPr lang="fi-FI" sz="975" dirty="0">
                <a:solidFill>
                  <a:srgbClr val="53565A"/>
                </a:solidFill>
                <a:latin typeface="Arial"/>
              </a:rPr>
              <a:t>Ohjaamot</a:t>
            </a:r>
            <a:endParaRPr lang="fi-FI" sz="975" dirty="0">
              <a:solidFill>
                <a:srgbClr val="53565A"/>
              </a:solidFill>
              <a:latin typeface="Myriad Pro" panose="020B0503030403020204" pitchFamily="34" charset="0"/>
            </a:endParaRPr>
          </a:p>
        </p:txBody>
      </p:sp>
      <p:sp>
        <p:nvSpPr>
          <p:cNvPr id="37" name="Oval 36">
            <a:extLst>
              <a:ext uri="{FF2B5EF4-FFF2-40B4-BE49-F238E27FC236}">
                <a16:creationId xmlns:a16="http://schemas.microsoft.com/office/drawing/2014/main" id="{DCE1BF1A-B879-E840-9FF7-9E3717A65CF2}"/>
              </a:ext>
            </a:extLst>
          </p:cNvPr>
          <p:cNvSpPr/>
          <p:nvPr/>
        </p:nvSpPr>
        <p:spPr>
          <a:xfrm>
            <a:off x="887012" y="4959718"/>
            <a:ext cx="821721" cy="77353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defRPr/>
            </a:pPr>
            <a:r>
              <a:rPr lang="fi-FI" sz="1500" b="1" dirty="0">
                <a:solidFill>
                  <a:srgbClr val="FFFFFF"/>
                </a:solidFill>
                <a:latin typeface="Myriad Pro" panose="020B0503030403020204" pitchFamily="34" charset="0"/>
              </a:rPr>
              <a:t>STM</a:t>
            </a:r>
          </a:p>
        </p:txBody>
      </p:sp>
      <p:sp>
        <p:nvSpPr>
          <p:cNvPr id="38" name="Oval 37">
            <a:extLst>
              <a:ext uri="{FF2B5EF4-FFF2-40B4-BE49-F238E27FC236}">
                <a16:creationId xmlns:a16="http://schemas.microsoft.com/office/drawing/2014/main" id="{91D2DFFE-3D04-4848-9381-3C9B62E16E7D}"/>
              </a:ext>
            </a:extLst>
          </p:cNvPr>
          <p:cNvSpPr/>
          <p:nvPr/>
        </p:nvSpPr>
        <p:spPr>
          <a:xfrm>
            <a:off x="6831981" y="4959718"/>
            <a:ext cx="875864" cy="773538"/>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defRPr/>
            </a:pPr>
            <a:r>
              <a:rPr lang="fi-FI" sz="1500" b="1" dirty="0">
                <a:solidFill>
                  <a:srgbClr val="FFFFFF"/>
                </a:solidFill>
                <a:latin typeface="Myriad Pro" panose="020B0503030403020204" pitchFamily="34" charset="0"/>
              </a:rPr>
              <a:t>TEM</a:t>
            </a:r>
          </a:p>
        </p:txBody>
      </p:sp>
    </p:spTree>
    <p:extLst>
      <p:ext uri="{BB962C8B-B14F-4D97-AF65-F5344CB8AC3E}">
        <p14:creationId xmlns:p14="http://schemas.microsoft.com/office/powerpoint/2010/main" val="14560597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a:xfrm>
            <a:off x="179514" y="980728"/>
            <a:ext cx="8645252" cy="974270"/>
          </a:xfrm>
        </p:spPr>
        <p:txBody>
          <a:bodyPr>
            <a:normAutofit fontScale="90000"/>
          </a:bodyPr>
          <a:lstStyle/>
          <a:p>
            <a:r>
              <a:rPr lang="fi-FI" sz="2800" dirty="0"/>
              <a:t>Yhteen sovitetut palvelukokonaisuudet ja palvelupolut</a:t>
            </a:r>
            <a:r>
              <a:rPr lang="fi-FI" sz="3000" dirty="0"/>
              <a:t/>
            </a:r>
            <a:br>
              <a:rPr lang="fi-FI" sz="3000" dirty="0"/>
            </a:br>
            <a:endParaRPr lang="fi-FI" sz="3000" dirty="0"/>
          </a:p>
        </p:txBody>
      </p:sp>
      <p:cxnSp>
        <p:nvCxnSpPr>
          <p:cNvPr id="6" name="Suora nuoliyhdysviiva 5"/>
          <p:cNvCxnSpPr/>
          <p:nvPr/>
        </p:nvCxnSpPr>
        <p:spPr>
          <a:xfrm flipV="1">
            <a:off x="179513" y="1665028"/>
            <a:ext cx="1" cy="3960440"/>
          </a:xfrm>
          <a:prstGeom prst="straightConnector1">
            <a:avLst/>
          </a:prstGeom>
          <a:ln w="3810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 name="Suora nuoliyhdysviiva 8"/>
          <p:cNvCxnSpPr/>
          <p:nvPr/>
        </p:nvCxnSpPr>
        <p:spPr>
          <a:xfrm flipV="1">
            <a:off x="189355" y="5707015"/>
            <a:ext cx="7176137" cy="1178"/>
          </a:xfrm>
          <a:prstGeom prst="straightConnector1">
            <a:avLst/>
          </a:prstGeom>
          <a:ln w="3810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Pyöristetty suorakulmio 15"/>
          <p:cNvSpPr/>
          <p:nvPr/>
        </p:nvSpPr>
        <p:spPr>
          <a:xfrm>
            <a:off x="2092040" y="1844825"/>
            <a:ext cx="4896544" cy="3717370"/>
          </a:xfrm>
          <a:prstGeom prst="roundRect">
            <a:avLst/>
          </a:prstGeom>
          <a:solidFill>
            <a:schemeClr val="bg1">
              <a:lumMod val="95000"/>
            </a:schemeClr>
          </a:solidFill>
          <a:ln>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800"/>
          </a:p>
        </p:txBody>
      </p:sp>
      <p:sp>
        <p:nvSpPr>
          <p:cNvPr id="23" name="Pyöristetty suorakulmio 22"/>
          <p:cNvSpPr/>
          <p:nvPr/>
        </p:nvSpPr>
        <p:spPr>
          <a:xfrm>
            <a:off x="4048733" y="5408712"/>
            <a:ext cx="1008112" cy="216024"/>
          </a:xfrm>
          <a:prstGeom prst="roundRect">
            <a:avLst/>
          </a:prstGeom>
          <a:solidFill>
            <a:schemeClr val="bg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r>
              <a:rPr lang="fi-FI" sz="1400" dirty="0">
                <a:solidFill>
                  <a:prstClr val="black"/>
                </a:solidFill>
                <a:latin typeface="Arial Narrow" panose="020B0606020202030204" pitchFamily="34" charset="0"/>
              </a:rPr>
              <a:t>TYÖPAIKAT</a:t>
            </a:r>
          </a:p>
        </p:txBody>
      </p:sp>
      <p:sp>
        <p:nvSpPr>
          <p:cNvPr id="25" name="Tekstiruutu 24"/>
          <p:cNvSpPr txBox="1"/>
          <p:nvPr/>
        </p:nvSpPr>
        <p:spPr>
          <a:xfrm>
            <a:off x="654351" y="5214353"/>
            <a:ext cx="2323334" cy="500135"/>
          </a:xfrm>
          <a:prstGeom prst="rect">
            <a:avLst/>
          </a:prstGeom>
          <a:noFill/>
        </p:spPr>
        <p:txBody>
          <a:bodyPr wrap="square" lIns="68579" tIns="34289" rIns="68579" bIns="34289" rtlCol="0">
            <a:spAutoFit/>
          </a:bodyPr>
          <a:lstStyle/>
          <a:p>
            <a:pPr defTabSz="685766"/>
            <a:endParaRPr lang="fi-FI" sz="1400" b="1" dirty="0">
              <a:solidFill>
                <a:prstClr val="black"/>
              </a:solidFill>
              <a:latin typeface="Arial Narrow" panose="020B0606020202030204" pitchFamily="34" charset="0"/>
            </a:endParaRPr>
          </a:p>
          <a:p>
            <a:pPr defTabSz="685766"/>
            <a:r>
              <a:rPr lang="fi-FI" sz="1400" b="1" dirty="0">
                <a:solidFill>
                  <a:prstClr val="black"/>
                </a:solidFill>
                <a:latin typeface="Arial Narrow" panose="020B0606020202030204" pitchFamily="34" charset="0"/>
              </a:rPr>
              <a:t>Palvelujen tarve</a:t>
            </a:r>
          </a:p>
        </p:txBody>
      </p:sp>
      <p:sp>
        <p:nvSpPr>
          <p:cNvPr id="26" name="Tekstiruutu 25"/>
          <p:cNvSpPr txBox="1"/>
          <p:nvPr/>
        </p:nvSpPr>
        <p:spPr>
          <a:xfrm rot="16200000">
            <a:off x="-1356382" y="3231425"/>
            <a:ext cx="3360329" cy="284691"/>
          </a:xfrm>
          <a:prstGeom prst="rect">
            <a:avLst/>
          </a:prstGeom>
          <a:noFill/>
        </p:spPr>
        <p:txBody>
          <a:bodyPr wrap="square" lIns="68579" tIns="34289" rIns="68579" bIns="34289" rtlCol="0">
            <a:spAutoFit/>
          </a:bodyPr>
          <a:lstStyle/>
          <a:p>
            <a:pPr defTabSz="685766"/>
            <a:r>
              <a:rPr lang="fi-FI" sz="1400" b="1" dirty="0">
                <a:solidFill>
                  <a:prstClr val="black"/>
                </a:solidFill>
                <a:latin typeface="Arial Narrow" panose="020B0606020202030204" pitchFamily="34" charset="0"/>
              </a:rPr>
              <a:t>Arjen ja elämänhallinnan tuen tarve</a:t>
            </a:r>
          </a:p>
        </p:txBody>
      </p:sp>
      <p:sp>
        <p:nvSpPr>
          <p:cNvPr id="31" name="Pyöristetty suorakulmio 30"/>
          <p:cNvSpPr/>
          <p:nvPr/>
        </p:nvSpPr>
        <p:spPr>
          <a:xfrm>
            <a:off x="7195720" y="1844825"/>
            <a:ext cx="1584176" cy="1481727"/>
          </a:xfrm>
          <a:prstGeom prst="roundRect">
            <a:avLst/>
          </a:prstGeom>
          <a:noFill/>
          <a:ln w="1270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66"/>
            <a:r>
              <a:rPr lang="fi-FI" sz="1400" b="1" dirty="0">
                <a:solidFill>
                  <a:prstClr val="black"/>
                </a:solidFill>
                <a:latin typeface="Arial Narrow" panose="020B0606020202030204" pitchFamily="34" charset="0"/>
              </a:rPr>
              <a:t>Moniammatilliset </a:t>
            </a:r>
          </a:p>
          <a:p>
            <a:pPr defTabSz="685766"/>
            <a:r>
              <a:rPr lang="fi-FI" sz="1400" b="1" dirty="0">
                <a:solidFill>
                  <a:prstClr val="black"/>
                </a:solidFill>
                <a:latin typeface="Arial Narrow" panose="020B0606020202030204" pitchFamily="34" charset="0"/>
              </a:rPr>
              <a:t>ja monitoimijaiset palvelut ja </a:t>
            </a:r>
          </a:p>
          <a:p>
            <a:pPr defTabSz="685766"/>
            <a:r>
              <a:rPr lang="fi-FI" sz="1400" b="1" dirty="0">
                <a:solidFill>
                  <a:prstClr val="black"/>
                </a:solidFill>
                <a:latin typeface="Arial Narrow" panose="020B0606020202030204" pitchFamily="34" charset="0"/>
              </a:rPr>
              <a:t>arjen tuki</a:t>
            </a:r>
          </a:p>
          <a:p>
            <a:pPr defTabSz="685766"/>
            <a:r>
              <a:rPr lang="fi-FI" sz="1200" dirty="0">
                <a:solidFill>
                  <a:prstClr val="black"/>
                </a:solidFill>
                <a:latin typeface="Arial Narrow" panose="020B0606020202030204" pitchFamily="34" charset="0"/>
              </a:rPr>
              <a:t>Esim. TYP-palvelut ja Ohjaamot </a:t>
            </a:r>
          </a:p>
        </p:txBody>
      </p:sp>
      <p:sp>
        <p:nvSpPr>
          <p:cNvPr id="32" name="Pyöristetty suorakulmio 31"/>
          <p:cNvSpPr/>
          <p:nvPr/>
        </p:nvSpPr>
        <p:spPr>
          <a:xfrm>
            <a:off x="7240590" y="3497591"/>
            <a:ext cx="1584176" cy="1847637"/>
          </a:xfrm>
          <a:prstGeom prst="roundRect">
            <a:avLst/>
          </a:prstGeom>
          <a:noFill/>
          <a:ln w="1270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66"/>
            <a:r>
              <a:rPr lang="fi-FI" sz="1400" b="1" dirty="0">
                <a:solidFill>
                  <a:prstClr val="black"/>
                </a:solidFill>
                <a:latin typeface="Arial Narrow" panose="020B0606020202030204" pitchFamily="34" charset="0"/>
              </a:rPr>
              <a:t>Moniammatilliset </a:t>
            </a:r>
          </a:p>
          <a:p>
            <a:pPr defTabSz="685766"/>
            <a:r>
              <a:rPr lang="fi-FI" sz="1400" b="1" dirty="0">
                <a:solidFill>
                  <a:prstClr val="black"/>
                </a:solidFill>
                <a:latin typeface="Arial Narrow" panose="020B0606020202030204" pitchFamily="34" charset="0"/>
              </a:rPr>
              <a:t>ja monitoimijaiset palvelut</a:t>
            </a:r>
          </a:p>
          <a:p>
            <a:pPr defTabSz="685766"/>
            <a:r>
              <a:rPr lang="fi-FI" sz="1200" dirty="0">
                <a:solidFill>
                  <a:prstClr val="black"/>
                </a:solidFill>
                <a:latin typeface="Arial Narrow" panose="020B0606020202030204" pitchFamily="34" charset="0"/>
              </a:rPr>
              <a:t>Esim. TE-hallinto, </a:t>
            </a:r>
          </a:p>
          <a:p>
            <a:pPr defTabSz="685766"/>
            <a:r>
              <a:rPr lang="fi-FI" sz="1200" dirty="0">
                <a:solidFill>
                  <a:prstClr val="black"/>
                </a:solidFill>
                <a:latin typeface="Arial Narrow" panose="020B0606020202030204" pitchFamily="34" charset="0"/>
              </a:rPr>
              <a:t>Kunnan työllisyyspalvelut, </a:t>
            </a:r>
          </a:p>
          <a:p>
            <a:pPr defTabSz="685766"/>
            <a:r>
              <a:rPr lang="fi-FI" sz="1200" dirty="0">
                <a:solidFill>
                  <a:prstClr val="black"/>
                </a:solidFill>
                <a:latin typeface="Arial Narrow" panose="020B0606020202030204" pitchFamily="34" charset="0"/>
              </a:rPr>
              <a:t>Kelan palvelut, erikoissairaanhoito, työterveyshuolto</a:t>
            </a:r>
          </a:p>
        </p:txBody>
      </p:sp>
      <p:sp>
        <p:nvSpPr>
          <p:cNvPr id="33" name="Pyöristetty suorakulmio 32"/>
          <p:cNvSpPr/>
          <p:nvPr/>
        </p:nvSpPr>
        <p:spPr>
          <a:xfrm>
            <a:off x="539099" y="1907367"/>
            <a:ext cx="1377762" cy="1671140"/>
          </a:xfrm>
          <a:prstGeom prst="roundRect">
            <a:avLst/>
          </a:prstGeom>
          <a:noFill/>
          <a:ln w="1270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66"/>
            <a:r>
              <a:rPr lang="fi-FI" sz="1400" b="1" dirty="0">
                <a:solidFill>
                  <a:prstClr val="black"/>
                </a:solidFill>
                <a:latin typeface="Arial Narrow" panose="020B0606020202030204" pitchFamily="34" charset="0"/>
              </a:rPr>
              <a:t>Arjen tuki ja osallisuuden  vahvistaminen</a:t>
            </a:r>
          </a:p>
          <a:p>
            <a:pPr defTabSz="685766"/>
            <a:r>
              <a:rPr lang="fi-FI" sz="1200" dirty="0">
                <a:solidFill>
                  <a:prstClr val="black"/>
                </a:solidFill>
                <a:latin typeface="Arial Narrow" panose="020B0606020202030204" pitchFamily="34" charset="0"/>
              </a:rPr>
              <a:t>Esim. kuntien </a:t>
            </a:r>
          </a:p>
          <a:p>
            <a:pPr defTabSz="685766"/>
            <a:r>
              <a:rPr lang="fi-FI" sz="1200" dirty="0">
                <a:solidFill>
                  <a:prstClr val="black"/>
                </a:solidFill>
                <a:latin typeface="Arial Narrow" panose="020B0606020202030204" pitchFamily="34" charset="0"/>
              </a:rPr>
              <a:t>Hyte-palvelut, yhteisösosiaalityö,   paikallisyhteisöt ja järjestöt</a:t>
            </a:r>
          </a:p>
        </p:txBody>
      </p:sp>
      <p:sp>
        <p:nvSpPr>
          <p:cNvPr id="34" name="Pyöristetty suorakulmio 33"/>
          <p:cNvSpPr/>
          <p:nvPr/>
        </p:nvSpPr>
        <p:spPr>
          <a:xfrm>
            <a:off x="539099" y="3798143"/>
            <a:ext cx="1353807" cy="1416211"/>
          </a:xfrm>
          <a:prstGeom prst="roundRect">
            <a:avLst/>
          </a:prstGeom>
          <a:noFill/>
          <a:ln w="12700">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66"/>
            <a:r>
              <a:rPr lang="fi-FI" sz="1400" b="1" dirty="0">
                <a:solidFill>
                  <a:prstClr val="black"/>
                </a:solidFill>
                <a:latin typeface="Arial Narrow" panose="020B0606020202030204" pitchFamily="34" charset="0"/>
              </a:rPr>
              <a:t>Asiointi  verkossa</a:t>
            </a:r>
          </a:p>
          <a:p>
            <a:pPr defTabSz="685766"/>
            <a:r>
              <a:rPr lang="fi-FI" sz="1200" dirty="0">
                <a:solidFill>
                  <a:prstClr val="black"/>
                </a:solidFill>
                <a:latin typeface="Arial Narrow" panose="020B0606020202030204" pitchFamily="34" charset="0"/>
              </a:rPr>
              <a:t>Esim. Omaolo-palvelu </a:t>
            </a:r>
          </a:p>
          <a:p>
            <a:pPr defTabSz="685766"/>
            <a:endParaRPr lang="fi-FI" sz="1200" dirty="0">
              <a:solidFill>
                <a:prstClr val="black"/>
              </a:solidFill>
              <a:latin typeface="Arial Narrow" panose="020B0606020202030204" pitchFamily="34" charset="0"/>
            </a:endParaRPr>
          </a:p>
        </p:txBody>
      </p:sp>
      <p:sp>
        <p:nvSpPr>
          <p:cNvPr id="73" name="Vuokaaviosymboli: Liitin 72">
            <a:extLst>
              <a:ext uri="{FF2B5EF4-FFF2-40B4-BE49-F238E27FC236}">
                <a16:creationId xmlns:a16="http://schemas.microsoft.com/office/drawing/2014/main" id="{9B0B0D79-A792-481E-9BBE-BF698FB14285}"/>
              </a:ext>
            </a:extLst>
          </p:cNvPr>
          <p:cNvSpPr/>
          <p:nvPr/>
        </p:nvSpPr>
        <p:spPr>
          <a:xfrm>
            <a:off x="2990062" y="2155708"/>
            <a:ext cx="3047811" cy="2952945"/>
          </a:xfrm>
          <a:prstGeom prst="flowChartConnector">
            <a:avLst/>
          </a:prstGeom>
          <a:solidFill>
            <a:srgbClr val="FFC000">
              <a:lumMod val="20000"/>
              <a:lumOff val="80000"/>
            </a:srgbClr>
          </a:solidFill>
          <a:ln w="57150" cap="flat" cmpd="sng" algn="ctr">
            <a:solidFill>
              <a:srgbClr val="FFC000"/>
            </a:solidFill>
            <a:prstDash val="sysDot"/>
            <a:miter lim="800000"/>
          </a:ln>
          <a:effectLst/>
        </p:spPr>
        <p:txBody>
          <a:bodyPr lIns="68579" tIns="34289" rIns="68579" bIns="34289" rtlCol="0" anchor="ctr"/>
          <a:lstStyle/>
          <a:p>
            <a:pPr algn="ctr" defTabSz="685766">
              <a:defRPr/>
            </a:pPr>
            <a:endParaRPr lang="fi-FI" sz="1400" b="1" kern="0" dirty="0">
              <a:solidFill>
                <a:prstClr val="black"/>
              </a:solidFill>
              <a:latin typeface="Calibri" panose="020F0502020204030204"/>
            </a:endParaRPr>
          </a:p>
          <a:p>
            <a:pPr algn="ctr" defTabSz="685766">
              <a:defRPr/>
            </a:pPr>
            <a:endParaRPr lang="fi-FI" sz="1400" b="1" kern="0" dirty="0">
              <a:solidFill>
                <a:prstClr val="black"/>
              </a:solidFill>
              <a:latin typeface="Calibri" panose="020F0502020204030204"/>
            </a:endParaRPr>
          </a:p>
          <a:p>
            <a:pPr algn="ctr" defTabSz="685766">
              <a:defRPr/>
            </a:pPr>
            <a:endParaRPr lang="fi-FI" sz="1400" b="1" kern="0" dirty="0">
              <a:solidFill>
                <a:prstClr val="black"/>
              </a:solidFill>
              <a:latin typeface="Calibri" panose="020F0502020204030204"/>
            </a:endParaRPr>
          </a:p>
          <a:p>
            <a:pPr algn="ctr" defTabSz="685766">
              <a:defRPr/>
            </a:pPr>
            <a:r>
              <a:rPr lang="fi-FI" sz="1600" b="1" kern="0" dirty="0">
                <a:solidFill>
                  <a:prstClr val="black"/>
                </a:solidFill>
                <a:latin typeface="Arial Narrow" panose="020B0606020202030204" pitchFamily="34" charset="0"/>
              </a:rPr>
              <a:t>SOTE-KESKUS </a:t>
            </a:r>
            <a:endParaRPr lang="fi-FI" sz="800" b="1" kern="0" dirty="0">
              <a:solidFill>
                <a:prstClr val="black"/>
              </a:solidFill>
              <a:latin typeface="Arial Narrow" panose="020B0606020202030204" pitchFamily="34" charset="0"/>
            </a:endParaRPr>
          </a:p>
          <a:p>
            <a:pPr algn="ctr" defTabSz="685766">
              <a:defRPr/>
            </a:pPr>
            <a:endParaRPr lang="fi-FI" sz="800" b="1" kern="0" dirty="0">
              <a:solidFill>
                <a:prstClr val="black"/>
              </a:solidFill>
              <a:latin typeface="Calibri" panose="020F0502020204030204"/>
            </a:endParaRPr>
          </a:p>
          <a:p>
            <a:pPr algn="ctr" defTabSz="685766">
              <a:defRPr/>
            </a:pPr>
            <a:endParaRPr lang="fi-FI" sz="600" b="1" kern="0" dirty="0">
              <a:solidFill>
                <a:prstClr val="black"/>
              </a:solidFill>
              <a:latin typeface="Calibri" panose="020F0502020204030204"/>
            </a:endParaRPr>
          </a:p>
          <a:p>
            <a:pPr algn="ctr" defTabSz="685766">
              <a:defRPr/>
            </a:pPr>
            <a:endParaRPr lang="fi-FI" sz="600" b="1" kern="0" dirty="0">
              <a:solidFill>
                <a:prstClr val="black"/>
              </a:solidFill>
              <a:latin typeface="Calibri" panose="020F0502020204030204"/>
            </a:endParaRPr>
          </a:p>
          <a:p>
            <a:pPr algn="ctr" defTabSz="685766">
              <a:defRPr/>
            </a:pPr>
            <a:endParaRPr lang="fi-FI" sz="600" kern="0" dirty="0">
              <a:solidFill>
                <a:prstClr val="black"/>
              </a:solidFill>
              <a:latin typeface="Calibri" panose="020F0502020204030204"/>
            </a:endParaRPr>
          </a:p>
          <a:p>
            <a:pPr algn="ctr" defTabSz="685766">
              <a:defRPr/>
            </a:pPr>
            <a:endParaRPr lang="fi-FI" sz="600" kern="0" dirty="0">
              <a:solidFill>
                <a:prstClr val="black"/>
              </a:solidFill>
              <a:latin typeface="Calibri" panose="020F0502020204030204"/>
            </a:endParaRPr>
          </a:p>
          <a:p>
            <a:pPr algn="ctr" defTabSz="685766">
              <a:defRPr/>
            </a:pPr>
            <a:endParaRPr lang="fi-FI" sz="600" kern="0" dirty="0">
              <a:solidFill>
                <a:prstClr val="black"/>
              </a:solidFill>
              <a:latin typeface="Calibri" panose="020F0502020204030204"/>
            </a:endParaRPr>
          </a:p>
          <a:p>
            <a:pPr algn="ctr" defTabSz="685766">
              <a:defRPr/>
            </a:pPr>
            <a:endParaRPr lang="fi-FI" sz="600" kern="0" dirty="0">
              <a:solidFill>
                <a:prstClr val="black"/>
              </a:solidFill>
              <a:latin typeface="Calibri" panose="020F0502020204030204"/>
            </a:endParaRPr>
          </a:p>
          <a:p>
            <a:pPr algn="ctr" defTabSz="685766">
              <a:defRPr/>
            </a:pPr>
            <a:endParaRPr lang="fi-FI" sz="1400" kern="0" dirty="0">
              <a:solidFill>
                <a:prstClr val="black"/>
              </a:solidFill>
              <a:latin typeface="Calibri" panose="020F0502020204030204"/>
            </a:endParaRPr>
          </a:p>
          <a:p>
            <a:pPr algn="ctr" defTabSz="685766">
              <a:defRPr/>
            </a:pPr>
            <a:endParaRPr lang="fi-FI" sz="1400" kern="0" dirty="0">
              <a:solidFill>
                <a:prstClr val="black"/>
              </a:solidFill>
              <a:latin typeface="Calibri" panose="020F0502020204030204"/>
            </a:endParaRPr>
          </a:p>
          <a:p>
            <a:pPr algn="ctr" defTabSz="685766">
              <a:defRPr/>
            </a:pPr>
            <a:endParaRPr lang="fi-FI" sz="800" kern="0" dirty="0">
              <a:solidFill>
                <a:prstClr val="black"/>
              </a:solidFill>
              <a:latin typeface="Calibri" panose="020F0502020204030204"/>
            </a:endParaRPr>
          </a:p>
          <a:p>
            <a:pPr algn="ctr" defTabSz="685766">
              <a:defRPr/>
            </a:pPr>
            <a:endParaRPr lang="fi-FI" sz="1400" kern="0" dirty="0">
              <a:solidFill>
                <a:prstClr val="black"/>
              </a:solidFill>
              <a:latin typeface="Calibri" panose="020F0502020204030204"/>
            </a:endParaRPr>
          </a:p>
          <a:p>
            <a:pPr algn="ctr" defTabSz="685766">
              <a:defRPr/>
            </a:pPr>
            <a:endParaRPr lang="fi-FI" sz="1400" kern="0" dirty="0">
              <a:solidFill>
                <a:prstClr val="black"/>
              </a:solidFill>
              <a:latin typeface="Calibri" panose="020F0502020204030204"/>
            </a:endParaRPr>
          </a:p>
          <a:p>
            <a:pPr algn="ctr" defTabSz="685766">
              <a:defRPr/>
            </a:pPr>
            <a:endParaRPr lang="fi-FI" sz="1400" kern="0" dirty="0">
              <a:solidFill>
                <a:prstClr val="black"/>
              </a:solidFill>
              <a:latin typeface="Calibri" panose="020F0502020204030204"/>
            </a:endParaRPr>
          </a:p>
          <a:p>
            <a:pPr algn="ctr" defTabSz="685766">
              <a:defRPr/>
            </a:pPr>
            <a:endParaRPr lang="fi-FI" sz="1200" kern="0" dirty="0">
              <a:solidFill>
                <a:prstClr val="black"/>
              </a:solidFill>
              <a:latin typeface="Calibri" panose="020F0502020204030204"/>
            </a:endParaRPr>
          </a:p>
          <a:p>
            <a:pPr algn="ctr" defTabSz="685766">
              <a:defRPr/>
            </a:pPr>
            <a:endParaRPr lang="fi-FI" sz="600" kern="0" dirty="0">
              <a:solidFill>
                <a:prstClr val="black"/>
              </a:solidFill>
              <a:latin typeface="Calibri" panose="020F0502020204030204"/>
            </a:endParaRPr>
          </a:p>
          <a:p>
            <a:pPr algn="ctr" defTabSz="685766">
              <a:defRPr/>
            </a:pPr>
            <a:endParaRPr lang="fi-FI" sz="600" kern="0" dirty="0">
              <a:solidFill>
                <a:prstClr val="black"/>
              </a:solidFill>
              <a:latin typeface="Calibri" panose="020F0502020204030204"/>
            </a:endParaRPr>
          </a:p>
          <a:p>
            <a:pPr algn="ctr" defTabSz="685766">
              <a:defRPr/>
            </a:pPr>
            <a:endParaRPr lang="fi-FI" sz="600" kern="0" dirty="0">
              <a:solidFill>
                <a:prstClr val="black"/>
              </a:solidFill>
              <a:latin typeface="Calibri" panose="020F0502020204030204"/>
            </a:endParaRPr>
          </a:p>
          <a:p>
            <a:pPr algn="ctr" defTabSz="685766">
              <a:defRPr/>
            </a:pPr>
            <a:endParaRPr lang="fi-FI" sz="600" kern="0" dirty="0">
              <a:solidFill>
                <a:prstClr val="black"/>
              </a:solidFill>
              <a:latin typeface="Calibri" panose="020F0502020204030204"/>
            </a:endParaRPr>
          </a:p>
          <a:p>
            <a:pPr algn="ctr" defTabSz="685766">
              <a:defRPr/>
            </a:pPr>
            <a:endParaRPr lang="fi-FI" sz="1200" i="1" kern="0" dirty="0">
              <a:solidFill>
                <a:prstClr val="black"/>
              </a:solidFill>
              <a:latin typeface="Calibri" panose="020F0502020204030204"/>
            </a:endParaRPr>
          </a:p>
          <a:p>
            <a:pPr algn="ctr" defTabSz="685766">
              <a:defRPr/>
            </a:pPr>
            <a:endParaRPr lang="fi-FI" sz="1200" kern="0" dirty="0">
              <a:solidFill>
                <a:prstClr val="black"/>
              </a:solidFill>
              <a:latin typeface="Calibri" panose="020F0502020204030204"/>
            </a:endParaRPr>
          </a:p>
          <a:p>
            <a:pPr algn="ctr" defTabSz="685766">
              <a:defRPr/>
            </a:pPr>
            <a:endParaRPr lang="fi-FI" sz="1400" kern="0" dirty="0">
              <a:solidFill>
                <a:prstClr val="black"/>
              </a:solidFill>
              <a:latin typeface="Calibri" panose="020F0502020204030204"/>
            </a:endParaRPr>
          </a:p>
        </p:txBody>
      </p:sp>
      <p:sp>
        <p:nvSpPr>
          <p:cNvPr id="74" name="Pyöristetty suorakulmio 73"/>
          <p:cNvSpPr/>
          <p:nvPr/>
        </p:nvSpPr>
        <p:spPr>
          <a:xfrm>
            <a:off x="3781689" y="4610526"/>
            <a:ext cx="1542199" cy="37013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r>
              <a:rPr lang="fi-FI" sz="1400" dirty="0">
                <a:solidFill>
                  <a:prstClr val="black"/>
                </a:solidFill>
                <a:latin typeface="Arial Narrow" panose="020B0606020202030204" pitchFamily="34" charset="0"/>
              </a:rPr>
              <a:t>Sisäinen integraatio</a:t>
            </a:r>
          </a:p>
        </p:txBody>
      </p:sp>
      <p:sp>
        <p:nvSpPr>
          <p:cNvPr id="75" name="Tekstiruutu 74"/>
          <p:cNvSpPr txBox="1"/>
          <p:nvPr/>
        </p:nvSpPr>
        <p:spPr>
          <a:xfrm>
            <a:off x="2929013" y="3372487"/>
            <a:ext cx="3113757" cy="931022"/>
          </a:xfrm>
          <a:prstGeom prst="rect">
            <a:avLst/>
          </a:prstGeom>
          <a:noFill/>
        </p:spPr>
        <p:txBody>
          <a:bodyPr wrap="square" lIns="68579" tIns="34289" rIns="68579" bIns="34289" rtlCol="0">
            <a:spAutoFit/>
          </a:bodyPr>
          <a:lstStyle/>
          <a:p>
            <a:pPr algn="ctr" defTabSz="685766"/>
            <a:r>
              <a:rPr lang="fi-FI" sz="1400" dirty="0">
                <a:solidFill>
                  <a:prstClr val="black"/>
                </a:solidFill>
              </a:rPr>
              <a:t>Tarpeen tunnistaminen</a:t>
            </a:r>
          </a:p>
          <a:p>
            <a:pPr algn="ctr" defTabSz="685766"/>
            <a:r>
              <a:rPr lang="fi-FI" sz="1400" dirty="0">
                <a:solidFill>
                  <a:prstClr val="black"/>
                </a:solidFill>
              </a:rPr>
              <a:t>Vastuullinen asiakasohjaus</a:t>
            </a:r>
          </a:p>
          <a:p>
            <a:pPr algn="ctr" defTabSz="685766"/>
            <a:r>
              <a:rPr lang="fi-FI" sz="1400" dirty="0">
                <a:solidFill>
                  <a:prstClr val="black"/>
                </a:solidFill>
              </a:rPr>
              <a:t>Yhteensovitettu palvelukokonaisuus ja palvelupolku</a:t>
            </a:r>
          </a:p>
        </p:txBody>
      </p:sp>
      <p:grpSp>
        <p:nvGrpSpPr>
          <p:cNvPr id="77" name="Ryhmä 76"/>
          <p:cNvGrpSpPr/>
          <p:nvPr/>
        </p:nvGrpSpPr>
        <p:grpSpPr>
          <a:xfrm>
            <a:off x="4265513" y="2736603"/>
            <a:ext cx="508761" cy="542012"/>
            <a:chOff x="973745" y="2286831"/>
            <a:chExt cx="892138" cy="892138"/>
          </a:xfrm>
        </p:grpSpPr>
        <p:sp>
          <p:nvSpPr>
            <p:cNvPr id="78" name="Ellipsi 77"/>
            <p:cNvSpPr/>
            <p:nvPr/>
          </p:nvSpPr>
          <p:spPr>
            <a:xfrm>
              <a:off x="973745" y="2286831"/>
              <a:ext cx="892138" cy="892138"/>
            </a:xfrm>
            <a:prstGeom prst="ellipse">
              <a:avLst/>
            </a:prstGeom>
            <a:solidFill>
              <a:srgbClr val="FAA61A"/>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fi-FI" sz="1400">
                <a:solidFill>
                  <a:prstClr val="white"/>
                </a:solidFill>
              </a:endParaRPr>
            </a:p>
          </p:txBody>
        </p:sp>
        <p:grpSp>
          <p:nvGrpSpPr>
            <p:cNvPr id="79" name="Ryhmä 78"/>
            <p:cNvGrpSpPr/>
            <p:nvPr/>
          </p:nvGrpSpPr>
          <p:grpSpPr>
            <a:xfrm>
              <a:off x="1107083" y="2440609"/>
              <a:ext cx="625462" cy="584583"/>
              <a:chOff x="1066800" y="2049463"/>
              <a:chExt cx="485775" cy="454025"/>
            </a:xfrm>
          </p:grpSpPr>
          <p:sp>
            <p:nvSpPr>
              <p:cNvPr id="82" name="Oval 351"/>
              <p:cNvSpPr>
                <a:spLocks noChangeArrowheads="1"/>
              </p:cNvSpPr>
              <p:nvPr/>
            </p:nvSpPr>
            <p:spPr bwMode="auto">
              <a:xfrm>
                <a:off x="1281113" y="2300288"/>
                <a:ext cx="58738" cy="58738"/>
              </a:xfrm>
              <a:prstGeom prst="ellipse">
                <a:avLst/>
              </a:prstGeom>
              <a:noFill/>
              <a:ln w="19050"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83" name="Freeform 352"/>
              <p:cNvSpPr>
                <a:spLocks/>
              </p:cNvSpPr>
              <p:nvPr/>
            </p:nvSpPr>
            <p:spPr bwMode="auto">
              <a:xfrm>
                <a:off x="1257300" y="2379663"/>
                <a:ext cx="28575" cy="17463"/>
              </a:xfrm>
              <a:custGeom>
                <a:avLst/>
                <a:gdLst>
                  <a:gd name="T0" fmla="*/ 13 w 13"/>
                  <a:gd name="T1" fmla="*/ 0 h 8"/>
                  <a:gd name="T2" fmla="*/ 10 w 13"/>
                  <a:gd name="T3" fmla="*/ 0 h 8"/>
                  <a:gd name="T4" fmla="*/ 0 w 13"/>
                  <a:gd name="T5" fmla="*/ 8 h 8"/>
                </a:gdLst>
                <a:ahLst/>
                <a:cxnLst>
                  <a:cxn ang="0">
                    <a:pos x="T0" y="T1"/>
                  </a:cxn>
                  <a:cxn ang="0">
                    <a:pos x="T2" y="T3"/>
                  </a:cxn>
                  <a:cxn ang="0">
                    <a:pos x="T4" y="T5"/>
                  </a:cxn>
                </a:cxnLst>
                <a:rect l="0" t="0" r="r" b="b"/>
                <a:pathLst>
                  <a:path w="13" h="8">
                    <a:moveTo>
                      <a:pt x="13" y="0"/>
                    </a:moveTo>
                    <a:cubicBezTo>
                      <a:pt x="10" y="0"/>
                      <a:pt x="10" y="0"/>
                      <a:pt x="10" y="0"/>
                    </a:cubicBezTo>
                    <a:cubicBezTo>
                      <a:pt x="10" y="0"/>
                      <a:pt x="1" y="0"/>
                      <a:pt x="0" y="8"/>
                    </a:cubicBezTo>
                  </a:path>
                </a:pathLst>
              </a:cu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84" name="Freeform 353"/>
              <p:cNvSpPr>
                <a:spLocks/>
              </p:cNvSpPr>
              <p:nvPr/>
            </p:nvSpPr>
            <p:spPr bwMode="auto">
              <a:xfrm>
                <a:off x="1338263" y="2379663"/>
                <a:ext cx="25400" cy="17463"/>
              </a:xfrm>
              <a:custGeom>
                <a:avLst/>
                <a:gdLst>
                  <a:gd name="T0" fmla="*/ 12 w 12"/>
                  <a:gd name="T1" fmla="*/ 8 h 8"/>
                  <a:gd name="T2" fmla="*/ 3 w 12"/>
                  <a:gd name="T3" fmla="*/ 0 h 8"/>
                  <a:gd name="T4" fmla="*/ 0 w 12"/>
                  <a:gd name="T5" fmla="*/ 0 h 8"/>
                </a:gdLst>
                <a:ahLst/>
                <a:cxnLst>
                  <a:cxn ang="0">
                    <a:pos x="T0" y="T1"/>
                  </a:cxn>
                  <a:cxn ang="0">
                    <a:pos x="T2" y="T3"/>
                  </a:cxn>
                  <a:cxn ang="0">
                    <a:pos x="T4" y="T5"/>
                  </a:cxn>
                </a:cxnLst>
                <a:rect l="0" t="0" r="r" b="b"/>
                <a:pathLst>
                  <a:path w="12" h="8">
                    <a:moveTo>
                      <a:pt x="12" y="8"/>
                    </a:moveTo>
                    <a:cubicBezTo>
                      <a:pt x="12" y="8"/>
                      <a:pt x="12" y="0"/>
                      <a:pt x="3" y="0"/>
                    </a:cubicBezTo>
                    <a:cubicBezTo>
                      <a:pt x="0" y="0"/>
                      <a:pt x="0" y="0"/>
                      <a:pt x="0" y="0"/>
                    </a:cubicBezTo>
                  </a:path>
                </a:pathLst>
              </a:cu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85" name="Oval 354"/>
              <p:cNvSpPr>
                <a:spLocks noChangeArrowheads="1"/>
              </p:cNvSpPr>
              <p:nvPr/>
            </p:nvSpPr>
            <p:spPr bwMode="auto">
              <a:xfrm>
                <a:off x="1281113" y="2136775"/>
                <a:ext cx="58738" cy="58738"/>
              </a:xfrm>
              <a:prstGeom prst="ellipse">
                <a:avLst/>
              </a:prstGeom>
              <a:noFill/>
              <a:ln w="19050"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86" name="Freeform 355"/>
              <p:cNvSpPr>
                <a:spLocks/>
              </p:cNvSpPr>
              <p:nvPr/>
            </p:nvSpPr>
            <p:spPr bwMode="auto">
              <a:xfrm>
                <a:off x="1257300" y="2216150"/>
                <a:ext cx="28575" cy="17463"/>
              </a:xfrm>
              <a:custGeom>
                <a:avLst/>
                <a:gdLst>
                  <a:gd name="T0" fmla="*/ 13 w 13"/>
                  <a:gd name="T1" fmla="*/ 0 h 8"/>
                  <a:gd name="T2" fmla="*/ 10 w 13"/>
                  <a:gd name="T3" fmla="*/ 0 h 8"/>
                  <a:gd name="T4" fmla="*/ 0 w 13"/>
                  <a:gd name="T5" fmla="*/ 8 h 8"/>
                </a:gdLst>
                <a:ahLst/>
                <a:cxnLst>
                  <a:cxn ang="0">
                    <a:pos x="T0" y="T1"/>
                  </a:cxn>
                  <a:cxn ang="0">
                    <a:pos x="T2" y="T3"/>
                  </a:cxn>
                  <a:cxn ang="0">
                    <a:pos x="T4" y="T5"/>
                  </a:cxn>
                </a:cxnLst>
                <a:rect l="0" t="0" r="r" b="b"/>
                <a:pathLst>
                  <a:path w="13" h="8">
                    <a:moveTo>
                      <a:pt x="13" y="0"/>
                    </a:moveTo>
                    <a:cubicBezTo>
                      <a:pt x="10" y="0"/>
                      <a:pt x="10" y="0"/>
                      <a:pt x="10" y="0"/>
                    </a:cubicBezTo>
                    <a:cubicBezTo>
                      <a:pt x="10" y="0"/>
                      <a:pt x="1" y="0"/>
                      <a:pt x="0" y="8"/>
                    </a:cubicBezTo>
                  </a:path>
                </a:pathLst>
              </a:cu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87" name="Freeform 356"/>
              <p:cNvSpPr>
                <a:spLocks/>
              </p:cNvSpPr>
              <p:nvPr/>
            </p:nvSpPr>
            <p:spPr bwMode="auto">
              <a:xfrm>
                <a:off x="1338263" y="2216150"/>
                <a:ext cx="25400" cy="17463"/>
              </a:xfrm>
              <a:custGeom>
                <a:avLst/>
                <a:gdLst>
                  <a:gd name="T0" fmla="*/ 12 w 12"/>
                  <a:gd name="T1" fmla="*/ 8 h 8"/>
                  <a:gd name="T2" fmla="*/ 3 w 12"/>
                  <a:gd name="T3" fmla="*/ 0 h 8"/>
                  <a:gd name="T4" fmla="*/ 0 w 12"/>
                  <a:gd name="T5" fmla="*/ 0 h 8"/>
                </a:gdLst>
                <a:ahLst/>
                <a:cxnLst>
                  <a:cxn ang="0">
                    <a:pos x="T0" y="T1"/>
                  </a:cxn>
                  <a:cxn ang="0">
                    <a:pos x="T2" y="T3"/>
                  </a:cxn>
                  <a:cxn ang="0">
                    <a:pos x="T4" y="T5"/>
                  </a:cxn>
                </a:cxnLst>
                <a:rect l="0" t="0" r="r" b="b"/>
                <a:pathLst>
                  <a:path w="12" h="8">
                    <a:moveTo>
                      <a:pt x="12" y="8"/>
                    </a:moveTo>
                    <a:cubicBezTo>
                      <a:pt x="12" y="8"/>
                      <a:pt x="12" y="0"/>
                      <a:pt x="3" y="0"/>
                    </a:cubicBezTo>
                    <a:cubicBezTo>
                      <a:pt x="0" y="0"/>
                      <a:pt x="0" y="0"/>
                      <a:pt x="0" y="0"/>
                    </a:cubicBezTo>
                  </a:path>
                </a:pathLst>
              </a:cu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88" name="Oval 357"/>
              <p:cNvSpPr>
                <a:spLocks noChangeArrowheads="1"/>
              </p:cNvSpPr>
              <p:nvPr/>
            </p:nvSpPr>
            <p:spPr bwMode="auto">
              <a:xfrm>
                <a:off x="1390650" y="2214563"/>
                <a:ext cx="60325" cy="60325"/>
              </a:xfrm>
              <a:prstGeom prst="ellipse">
                <a:avLst/>
              </a:prstGeom>
              <a:noFill/>
              <a:ln w="19050"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89" name="Freeform 358"/>
              <p:cNvSpPr>
                <a:spLocks/>
              </p:cNvSpPr>
              <p:nvPr/>
            </p:nvSpPr>
            <p:spPr bwMode="auto">
              <a:xfrm>
                <a:off x="1368425" y="2295525"/>
                <a:ext cx="26988" cy="17463"/>
              </a:xfrm>
              <a:custGeom>
                <a:avLst/>
                <a:gdLst>
                  <a:gd name="T0" fmla="*/ 13 w 13"/>
                  <a:gd name="T1" fmla="*/ 0 h 8"/>
                  <a:gd name="T2" fmla="*/ 10 w 13"/>
                  <a:gd name="T3" fmla="*/ 0 h 8"/>
                  <a:gd name="T4" fmla="*/ 0 w 13"/>
                  <a:gd name="T5" fmla="*/ 8 h 8"/>
                </a:gdLst>
                <a:ahLst/>
                <a:cxnLst>
                  <a:cxn ang="0">
                    <a:pos x="T0" y="T1"/>
                  </a:cxn>
                  <a:cxn ang="0">
                    <a:pos x="T2" y="T3"/>
                  </a:cxn>
                  <a:cxn ang="0">
                    <a:pos x="T4" y="T5"/>
                  </a:cxn>
                </a:cxnLst>
                <a:rect l="0" t="0" r="r" b="b"/>
                <a:pathLst>
                  <a:path w="13" h="8">
                    <a:moveTo>
                      <a:pt x="13" y="0"/>
                    </a:moveTo>
                    <a:cubicBezTo>
                      <a:pt x="10" y="0"/>
                      <a:pt x="10" y="0"/>
                      <a:pt x="10" y="0"/>
                    </a:cubicBezTo>
                    <a:cubicBezTo>
                      <a:pt x="10" y="0"/>
                      <a:pt x="1" y="0"/>
                      <a:pt x="0" y="8"/>
                    </a:cubicBezTo>
                  </a:path>
                </a:pathLst>
              </a:cu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90" name="Freeform 359"/>
              <p:cNvSpPr>
                <a:spLocks/>
              </p:cNvSpPr>
              <p:nvPr/>
            </p:nvSpPr>
            <p:spPr bwMode="auto">
              <a:xfrm>
                <a:off x="1447800" y="2295525"/>
                <a:ext cx="25400" cy="17463"/>
              </a:xfrm>
              <a:custGeom>
                <a:avLst/>
                <a:gdLst>
                  <a:gd name="T0" fmla="*/ 12 w 12"/>
                  <a:gd name="T1" fmla="*/ 8 h 8"/>
                  <a:gd name="T2" fmla="*/ 2 w 12"/>
                  <a:gd name="T3" fmla="*/ 0 h 8"/>
                  <a:gd name="T4" fmla="*/ 0 w 12"/>
                  <a:gd name="T5" fmla="*/ 0 h 8"/>
                </a:gdLst>
                <a:ahLst/>
                <a:cxnLst>
                  <a:cxn ang="0">
                    <a:pos x="T0" y="T1"/>
                  </a:cxn>
                  <a:cxn ang="0">
                    <a:pos x="T2" y="T3"/>
                  </a:cxn>
                  <a:cxn ang="0">
                    <a:pos x="T4" y="T5"/>
                  </a:cxn>
                </a:cxnLst>
                <a:rect l="0" t="0" r="r" b="b"/>
                <a:pathLst>
                  <a:path w="12" h="8">
                    <a:moveTo>
                      <a:pt x="12" y="8"/>
                    </a:moveTo>
                    <a:cubicBezTo>
                      <a:pt x="12" y="8"/>
                      <a:pt x="11" y="0"/>
                      <a:pt x="2" y="0"/>
                    </a:cubicBezTo>
                    <a:cubicBezTo>
                      <a:pt x="0" y="0"/>
                      <a:pt x="0" y="0"/>
                      <a:pt x="0" y="0"/>
                    </a:cubicBezTo>
                  </a:path>
                </a:pathLst>
              </a:cu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91" name="Oval 360"/>
              <p:cNvSpPr>
                <a:spLocks noChangeArrowheads="1"/>
              </p:cNvSpPr>
              <p:nvPr/>
            </p:nvSpPr>
            <p:spPr bwMode="auto">
              <a:xfrm>
                <a:off x="1166813" y="2209800"/>
                <a:ext cx="57150" cy="60325"/>
              </a:xfrm>
              <a:prstGeom prst="ellipse">
                <a:avLst/>
              </a:prstGeom>
              <a:noFill/>
              <a:ln w="19050"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92" name="Freeform 361"/>
              <p:cNvSpPr>
                <a:spLocks/>
              </p:cNvSpPr>
              <p:nvPr/>
            </p:nvSpPr>
            <p:spPr bwMode="auto">
              <a:xfrm>
                <a:off x="1141413" y="2290763"/>
                <a:ext cx="26988" cy="17463"/>
              </a:xfrm>
              <a:custGeom>
                <a:avLst/>
                <a:gdLst>
                  <a:gd name="T0" fmla="*/ 13 w 13"/>
                  <a:gd name="T1" fmla="*/ 0 h 8"/>
                  <a:gd name="T2" fmla="*/ 10 w 13"/>
                  <a:gd name="T3" fmla="*/ 0 h 8"/>
                  <a:gd name="T4" fmla="*/ 0 w 13"/>
                  <a:gd name="T5" fmla="*/ 8 h 8"/>
                </a:gdLst>
                <a:ahLst/>
                <a:cxnLst>
                  <a:cxn ang="0">
                    <a:pos x="T0" y="T1"/>
                  </a:cxn>
                  <a:cxn ang="0">
                    <a:pos x="T2" y="T3"/>
                  </a:cxn>
                  <a:cxn ang="0">
                    <a:pos x="T4" y="T5"/>
                  </a:cxn>
                </a:cxnLst>
                <a:rect l="0" t="0" r="r" b="b"/>
                <a:pathLst>
                  <a:path w="13" h="8">
                    <a:moveTo>
                      <a:pt x="13" y="0"/>
                    </a:moveTo>
                    <a:cubicBezTo>
                      <a:pt x="10" y="0"/>
                      <a:pt x="10" y="0"/>
                      <a:pt x="10" y="0"/>
                    </a:cubicBezTo>
                    <a:cubicBezTo>
                      <a:pt x="10" y="0"/>
                      <a:pt x="1" y="0"/>
                      <a:pt x="0" y="8"/>
                    </a:cubicBezTo>
                  </a:path>
                </a:pathLst>
              </a:cu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93" name="Freeform 362"/>
              <p:cNvSpPr>
                <a:spLocks/>
              </p:cNvSpPr>
              <p:nvPr/>
            </p:nvSpPr>
            <p:spPr bwMode="auto">
              <a:xfrm>
                <a:off x="1222375" y="2290763"/>
                <a:ext cx="25400" cy="17463"/>
              </a:xfrm>
              <a:custGeom>
                <a:avLst/>
                <a:gdLst>
                  <a:gd name="T0" fmla="*/ 12 w 12"/>
                  <a:gd name="T1" fmla="*/ 8 h 8"/>
                  <a:gd name="T2" fmla="*/ 3 w 12"/>
                  <a:gd name="T3" fmla="*/ 0 h 8"/>
                  <a:gd name="T4" fmla="*/ 0 w 12"/>
                  <a:gd name="T5" fmla="*/ 0 h 8"/>
                </a:gdLst>
                <a:ahLst/>
                <a:cxnLst>
                  <a:cxn ang="0">
                    <a:pos x="T0" y="T1"/>
                  </a:cxn>
                  <a:cxn ang="0">
                    <a:pos x="T2" y="T3"/>
                  </a:cxn>
                  <a:cxn ang="0">
                    <a:pos x="T4" y="T5"/>
                  </a:cxn>
                </a:cxnLst>
                <a:rect l="0" t="0" r="r" b="b"/>
                <a:pathLst>
                  <a:path w="12" h="8">
                    <a:moveTo>
                      <a:pt x="12" y="8"/>
                    </a:moveTo>
                    <a:cubicBezTo>
                      <a:pt x="12" y="8"/>
                      <a:pt x="12" y="0"/>
                      <a:pt x="3" y="0"/>
                    </a:cubicBezTo>
                    <a:cubicBezTo>
                      <a:pt x="0" y="0"/>
                      <a:pt x="0" y="0"/>
                      <a:pt x="0" y="0"/>
                    </a:cubicBezTo>
                  </a:path>
                </a:pathLst>
              </a:cu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94" name="Freeform 363"/>
              <p:cNvSpPr>
                <a:spLocks/>
              </p:cNvSpPr>
              <p:nvPr/>
            </p:nvSpPr>
            <p:spPr bwMode="auto">
              <a:xfrm>
                <a:off x="1066800" y="2049463"/>
                <a:ext cx="374650" cy="361950"/>
              </a:xfrm>
              <a:custGeom>
                <a:avLst/>
                <a:gdLst>
                  <a:gd name="T0" fmla="*/ 35 w 177"/>
                  <a:gd name="T1" fmla="*/ 171 h 171"/>
                  <a:gd name="T2" fmla="*/ 52 w 177"/>
                  <a:gd name="T3" fmla="*/ 32 h 171"/>
                  <a:gd name="T4" fmla="*/ 177 w 177"/>
                  <a:gd name="T5" fmla="*/ 30 h 171"/>
                </a:gdLst>
                <a:ahLst/>
                <a:cxnLst>
                  <a:cxn ang="0">
                    <a:pos x="T0" y="T1"/>
                  </a:cxn>
                  <a:cxn ang="0">
                    <a:pos x="T2" y="T3"/>
                  </a:cxn>
                  <a:cxn ang="0">
                    <a:pos x="T4" y="T5"/>
                  </a:cxn>
                </a:cxnLst>
                <a:rect l="0" t="0" r="r" b="b"/>
                <a:pathLst>
                  <a:path w="177" h="171">
                    <a:moveTo>
                      <a:pt x="35" y="171"/>
                    </a:moveTo>
                    <a:cubicBezTo>
                      <a:pt x="0" y="128"/>
                      <a:pt x="8" y="66"/>
                      <a:pt x="52" y="32"/>
                    </a:cubicBezTo>
                    <a:cubicBezTo>
                      <a:pt x="90" y="2"/>
                      <a:pt x="141" y="0"/>
                      <a:pt x="177" y="30"/>
                    </a:cubicBezTo>
                  </a:path>
                </a:pathLst>
              </a:cu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95" name="Freeform 364"/>
              <p:cNvSpPr>
                <a:spLocks/>
              </p:cNvSpPr>
              <p:nvPr/>
            </p:nvSpPr>
            <p:spPr bwMode="auto">
              <a:xfrm>
                <a:off x="1384300" y="2055813"/>
                <a:ext cx="57150" cy="61913"/>
              </a:xfrm>
              <a:custGeom>
                <a:avLst/>
                <a:gdLst>
                  <a:gd name="T0" fmla="*/ 0 w 36"/>
                  <a:gd name="T1" fmla="*/ 39 h 39"/>
                  <a:gd name="T2" fmla="*/ 36 w 36"/>
                  <a:gd name="T3" fmla="*/ 36 h 39"/>
                  <a:gd name="T4" fmla="*/ 31 w 36"/>
                  <a:gd name="T5" fmla="*/ 0 h 39"/>
                </a:gdLst>
                <a:ahLst/>
                <a:cxnLst>
                  <a:cxn ang="0">
                    <a:pos x="T0" y="T1"/>
                  </a:cxn>
                  <a:cxn ang="0">
                    <a:pos x="T2" y="T3"/>
                  </a:cxn>
                  <a:cxn ang="0">
                    <a:pos x="T4" y="T5"/>
                  </a:cxn>
                </a:cxnLst>
                <a:rect l="0" t="0" r="r" b="b"/>
                <a:pathLst>
                  <a:path w="36" h="39">
                    <a:moveTo>
                      <a:pt x="0" y="39"/>
                    </a:moveTo>
                    <a:lnTo>
                      <a:pt x="36" y="36"/>
                    </a:lnTo>
                    <a:lnTo>
                      <a:pt x="31" y="0"/>
                    </a:lnTo>
                  </a:path>
                </a:pathLst>
              </a:cu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96" name="Freeform 365"/>
              <p:cNvSpPr>
                <a:spLocks/>
              </p:cNvSpPr>
              <p:nvPr/>
            </p:nvSpPr>
            <p:spPr bwMode="auto">
              <a:xfrm>
                <a:off x="1181100" y="2144713"/>
                <a:ext cx="371475" cy="358775"/>
              </a:xfrm>
              <a:custGeom>
                <a:avLst/>
                <a:gdLst>
                  <a:gd name="T0" fmla="*/ 140 w 175"/>
                  <a:gd name="T1" fmla="*/ 0 h 169"/>
                  <a:gd name="T2" fmla="*/ 124 w 175"/>
                  <a:gd name="T3" fmla="*/ 138 h 169"/>
                  <a:gd name="T4" fmla="*/ 0 w 175"/>
                  <a:gd name="T5" fmla="*/ 140 h 169"/>
                </a:gdLst>
                <a:ahLst/>
                <a:cxnLst>
                  <a:cxn ang="0">
                    <a:pos x="T0" y="T1"/>
                  </a:cxn>
                  <a:cxn ang="0">
                    <a:pos x="T2" y="T3"/>
                  </a:cxn>
                  <a:cxn ang="0">
                    <a:pos x="T4" y="T5"/>
                  </a:cxn>
                </a:cxnLst>
                <a:rect l="0" t="0" r="r" b="b"/>
                <a:pathLst>
                  <a:path w="175" h="169">
                    <a:moveTo>
                      <a:pt x="140" y="0"/>
                    </a:moveTo>
                    <a:cubicBezTo>
                      <a:pt x="175" y="42"/>
                      <a:pt x="168" y="104"/>
                      <a:pt x="124" y="138"/>
                    </a:cubicBezTo>
                    <a:cubicBezTo>
                      <a:pt x="85" y="167"/>
                      <a:pt x="36" y="169"/>
                      <a:pt x="0" y="140"/>
                    </a:cubicBezTo>
                  </a:path>
                </a:pathLst>
              </a:cu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97" name="Freeform 366"/>
              <p:cNvSpPr>
                <a:spLocks/>
              </p:cNvSpPr>
              <p:nvPr/>
            </p:nvSpPr>
            <p:spPr bwMode="auto">
              <a:xfrm>
                <a:off x="1181100" y="2436813"/>
                <a:ext cx="57150" cy="61913"/>
              </a:xfrm>
              <a:custGeom>
                <a:avLst/>
                <a:gdLst>
                  <a:gd name="T0" fmla="*/ 36 w 36"/>
                  <a:gd name="T1" fmla="*/ 0 h 39"/>
                  <a:gd name="T2" fmla="*/ 0 w 36"/>
                  <a:gd name="T3" fmla="*/ 3 h 39"/>
                  <a:gd name="T4" fmla="*/ 6 w 36"/>
                  <a:gd name="T5" fmla="*/ 39 h 39"/>
                </a:gdLst>
                <a:ahLst/>
                <a:cxnLst>
                  <a:cxn ang="0">
                    <a:pos x="T0" y="T1"/>
                  </a:cxn>
                  <a:cxn ang="0">
                    <a:pos x="T2" y="T3"/>
                  </a:cxn>
                  <a:cxn ang="0">
                    <a:pos x="T4" y="T5"/>
                  </a:cxn>
                </a:cxnLst>
                <a:rect l="0" t="0" r="r" b="b"/>
                <a:pathLst>
                  <a:path w="36" h="39">
                    <a:moveTo>
                      <a:pt x="36" y="0"/>
                    </a:moveTo>
                    <a:lnTo>
                      <a:pt x="0" y="3"/>
                    </a:lnTo>
                    <a:lnTo>
                      <a:pt x="6" y="39"/>
                    </a:lnTo>
                  </a:path>
                </a:pathLst>
              </a:cu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grpSp>
      </p:grpSp>
      <p:grpSp>
        <p:nvGrpSpPr>
          <p:cNvPr id="98" name="Ryhmä 97"/>
          <p:cNvGrpSpPr/>
          <p:nvPr/>
        </p:nvGrpSpPr>
        <p:grpSpPr>
          <a:xfrm>
            <a:off x="5167379" y="2915029"/>
            <a:ext cx="460097" cy="451748"/>
            <a:chOff x="4120660" y="3312590"/>
            <a:chExt cx="892138" cy="892138"/>
          </a:xfrm>
        </p:grpSpPr>
        <p:sp>
          <p:nvSpPr>
            <p:cNvPr id="99" name="Ellipsi 98"/>
            <p:cNvSpPr/>
            <p:nvPr/>
          </p:nvSpPr>
          <p:spPr>
            <a:xfrm>
              <a:off x="4120660" y="3312590"/>
              <a:ext cx="892138" cy="892138"/>
            </a:xfrm>
            <a:prstGeom prst="ellipse">
              <a:avLst/>
            </a:prstGeom>
            <a:solidFill>
              <a:srgbClr val="FAA61A"/>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fi-FI" sz="1400">
                <a:solidFill>
                  <a:prstClr val="white"/>
                </a:solidFill>
              </a:endParaRPr>
            </a:p>
          </p:txBody>
        </p:sp>
        <p:sp>
          <p:nvSpPr>
            <p:cNvPr id="100" name="Freeform 242"/>
            <p:cNvSpPr>
              <a:spLocks/>
            </p:cNvSpPr>
            <p:nvPr/>
          </p:nvSpPr>
          <p:spPr bwMode="auto">
            <a:xfrm>
              <a:off x="4315412" y="3669070"/>
              <a:ext cx="329440" cy="321910"/>
            </a:xfrm>
            <a:custGeom>
              <a:avLst/>
              <a:gdLst>
                <a:gd name="T0" fmla="*/ 65 w 131"/>
                <a:gd name="T1" fmla="*/ 0 h 128"/>
                <a:gd name="T2" fmla="*/ 0 w 131"/>
                <a:gd name="T3" fmla="*/ 64 h 128"/>
                <a:gd name="T4" fmla="*/ 0 w 131"/>
                <a:gd name="T5" fmla="*/ 128 h 128"/>
                <a:gd name="T6" fmla="*/ 65 w 131"/>
                <a:gd name="T7" fmla="*/ 128 h 128"/>
                <a:gd name="T8" fmla="*/ 131 w 131"/>
                <a:gd name="T9" fmla="*/ 64 h 128"/>
                <a:gd name="T10" fmla="*/ 106 w 131"/>
                <a:gd name="T11" fmla="*/ 14 h 128"/>
              </a:gdLst>
              <a:ahLst/>
              <a:cxnLst>
                <a:cxn ang="0">
                  <a:pos x="T0" y="T1"/>
                </a:cxn>
                <a:cxn ang="0">
                  <a:pos x="T2" y="T3"/>
                </a:cxn>
                <a:cxn ang="0">
                  <a:pos x="T4" y="T5"/>
                </a:cxn>
                <a:cxn ang="0">
                  <a:pos x="T6" y="T7"/>
                </a:cxn>
                <a:cxn ang="0">
                  <a:pos x="T8" y="T9"/>
                </a:cxn>
                <a:cxn ang="0">
                  <a:pos x="T10" y="T11"/>
                </a:cxn>
              </a:cxnLst>
              <a:rect l="0" t="0" r="r" b="b"/>
              <a:pathLst>
                <a:path w="131" h="128">
                  <a:moveTo>
                    <a:pt x="65" y="0"/>
                  </a:moveTo>
                  <a:cubicBezTo>
                    <a:pt x="29" y="0"/>
                    <a:pt x="0" y="29"/>
                    <a:pt x="0" y="64"/>
                  </a:cubicBezTo>
                  <a:cubicBezTo>
                    <a:pt x="0" y="128"/>
                    <a:pt x="0" y="128"/>
                    <a:pt x="0" y="128"/>
                  </a:cubicBezTo>
                  <a:cubicBezTo>
                    <a:pt x="65" y="128"/>
                    <a:pt x="65" y="128"/>
                    <a:pt x="65" y="128"/>
                  </a:cubicBezTo>
                  <a:cubicBezTo>
                    <a:pt x="102" y="128"/>
                    <a:pt x="131" y="99"/>
                    <a:pt x="131" y="64"/>
                  </a:cubicBezTo>
                  <a:cubicBezTo>
                    <a:pt x="131" y="44"/>
                    <a:pt x="121" y="26"/>
                    <a:pt x="106" y="14"/>
                  </a:cubicBezTo>
                </a:path>
              </a:pathLst>
            </a:cu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101" name="Freeform 243"/>
            <p:cNvSpPr>
              <a:spLocks/>
            </p:cNvSpPr>
            <p:nvPr/>
          </p:nvSpPr>
          <p:spPr bwMode="auto">
            <a:xfrm>
              <a:off x="4488604" y="3522233"/>
              <a:ext cx="329440" cy="321910"/>
            </a:xfrm>
            <a:custGeom>
              <a:avLst/>
              <a:gdLst>
                <a:gd name="T0" fmla="*/ 66 w 131"/>
                <a:gd name="T1" fmla="*/ 128 h 128"/>
                <a:gd name="T2" fmla="*/ 131 w 131"/>
                <a:gd name="T3" fmla="*/ 64 h 128"/>
                <a:gd name="T4" fmla="*/ 131 w 131"/>
                <a:gd name="T5" fmla="*/ 0 h 128"/>
                <a:gd name="T6" fmla="*/ 66 w 131"/>
                <a:gd name="T7" fmla="*/ 0 h 128"/>
                <a:gd name="T8" fmla="*/ 0 w 131"/>
                <a:gd name="T9" fmla="*/ 64 h 128"/>
                <a:gd name="T10" fmla="*/ 32 w 131"/>
                <a:gd name="T11" fmla="*/ 119 h 128"/>
              </a:gdLst>
              <a:ahLst/>
              <a:cxnLst>
                <a:cxn ang="0">
                  <a:pos x="T0" y="T1"/>
                </a:cxn>
                <a:cxn ang="0">
                  <a:pos x="T2" y="T3"/>
                </a:cxn>
                <a:cxn ang="0">
                  <a:pos x="T4" y="T5"/>
                </a:cxn>
                <a:cxn ang="0">
                  <a:pos x="T6" y="T7"/>
                </a:cxn>
                <a:cxn ang="0">
                  <a:pos x="T8" y="T9"/>
                </a:cxn>
                <a:cxn ang="0">
                  <a:pos x="T10" y="T11"/>
                </a:cxn>
              </a:cxnLst>
              <a:rect l="0" t="0" r="r" b="b"/>
              <a:pathLst>
                <a:path w="131" h="128">
                  <a:moveTo>
                    <a:pt x="66" y="128"/>
                  </a:moveTo>
                  <a:cubicBezTo>
                    <a:pt x="102" y="128"/>
                    <a:pt x="131" y="99"/>
                    <a:pt x="131" y="64"/>
                  </a:cubicBezTo>
                  <a:cubicBezTo>
                    <a:pt x="131" y="0"/>
                    <a:pt x="131" y="0"/>
                    <a:pt x="131" y="0"/>
                  </a:cubicBezTo>
                  <a:cubicBezTo>
                    <a:pt x="66" y="0"/>
                    <a:pt x="66" y="0"/>
                    <a:pt x="66" y="0"/>
                  </a:cubicBezTo>
                  <a:cubicBezTo>
                    <a:pt x="30" y="0"/>
                    <a:pt x="0" y="29"/>
                    <a:pt x="0" y="64"/>
                  </a:cubicBezTo>
                  <a:cubicBezTo>
                    <a:pt x="0" y="87"/>
                    <a:pt x="13" y="108"/>
                    <a:pt x="32" y="119"/>
                  </a:cubicBezTo>
                </a:path>
              </a:pathLst>
            </a:cu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102" name="Oval 244"/>
            <p:cNvSpPr>
              <a:spLocks noChangeArrowheads="1"/>
            </p:cNvSpPr>
            <p:nvPr/>
          </p:nvSpPr>
          <p:spPr bwMode="auto">
            <a:xfrm>
              <a:off x="4610968" y="3631419"/>
              <a:ext cx="13178" cy="11295"/>
            </a:xfrm>
            <a:prstGeom prst="ellipse">
              <a:avLst/>
            </a:pr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103" name="Oval 245"/>
            <p:cNvSpPr>
              <a:spLocks noChangeArrowheads="1"/>
            </p:cNvSpPr>
            <p:nvPr/>
          </p:nvSpPr>
          <p:spPr bwMode="auto">
            <a:xfrm>
              <a:off x="4661794" y="3631419"/>
              <a:ext cx="15060" cy="11295"/>
            </a:xfrm>
            <a:prstGeom prst="ellipse">
              <a:avLst/>
            </a:pr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104" name="Oval 246"/>
            <p:cNvSpPr>
              <a:spLocks noChangeArrowheads="1"/>
            </p:cNvSpPr>
            <p:nvPr/>
          </p:nvSpPr>
          <p:spPr bwMode="auto">
            <a:xfrm>
              <a:off x="4714506" y="3631419"/>
              <a:ext cx="15060" cy="11295"/>
            </a:xfrm>
            <a:prstGeom prst="ellipse">
              <a:avLst/>
            </a:pr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105" name="Oval 247"/>
            <p:cNvSpPr>
              <a:spLocks noChangeArrowheads="1"/>
            </p:cNvSpPr>
            <p:nvPr/>
          </p:nvSpPr>
          <p:spPr bwMode="auto">
            <a:xfrm>
              <a:off x="4396361" y="3847909"/>
              <a:ext cx="11295" cy="11295"/>
            </a:xfrm>
            <a:prstGeom prst="ellipse">
              <a:avLst/>
            </a:pr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106" name="Oval 248"/>
            <p:cNvSpPr>
              <a:spLocks noChangeArrowheads="1"/>
            </p:cNvSpPr>
            <p:nvPr/>
          </p:nvSpPr>
          <p:spPr bwMode="auto">
            <a:xfrm>
              <a:off x="4449071" y="3847909"/>
              <a:ext cx="11295" cy="11295"/>
            </a:xfrm>
            <a:prstGeom prst="ellipse">
              <a:avLst/>
            </a:pr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107" name="Oval 249"/>
            <p:cNvSpPr>
              <a:spLocks noChangeArrowheads="1"/>
            </p:cNvSpPr>
            <p:nvPr/>
          </p:nvSpPr>
          <p:spPr bwMode="auto">
            <a:xfrm>
              <a:off x="4501782" y="3847909"/>
              <a:ext cx="11295" cy="11295"/>
            </a:xfrm>
            <a:prstGeom prst="ellipse">
              <a:avLst/>
            </a:pr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grpSp>
      <p:grpSp>
        <p:nvGrpSpPr>
          <p:cNvPr id="108" name="Ryhmä 107"/>
          <p:cNvGrpSpPr/>
          <p:nvPr/>
        </p:nvGrpSpPr>
        <p:grpSpPr>
          <a:xfrm>
            <a:off x="3361825" y="2871418"/>
            <a:ext cx="496790" cy="465555"/>
            <a:chOff x="5254123" y="317786"/>
            <a:chExt cx="777307" cy="789465"/>
          </a:xfrm>
        </p:grpSpPr>
        <p:sp>
          <p:nvSpPr>
            <p:cNvPr id="109" name="Ellipsi 108"/>
            <p:cNvSpPr/>
            <p:nvPr/>
          </p:nvSpPr>
          <p:spPr>
            <a:xfrm>
              <a:off x="5254123" y="317786"/>
              <a:ext cx="777307" cy="789465"/>
            </a:xfrm>
            <a:prstGeom prst="ellipse">
              <a:avLst/>
            </a:prstGeom>
            <a:solidFill>
              <a:srgbClr val="FAA61A"/>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fi-FI" sz="1400">
                <a:solidFill>
                  <a:prstClr val="white"/>
                </a:solidFill>
              </a:endParaRPr>
            </a:p>
          </p:txBody>
        </p:sp>
        <p:sp>
          <p:nvSpPr>
            <p:cNvPr id="110" name="Oval 42"/>
            <p:cNvSpPr>
              <a:spLocks noChangeArrowheads="1"/>
            </p:cNvSpPr>
            <p:nvPr/>
          </p:nvSpPr>
          <p:spPr bwMode="auto">
            <a:xfrm>
              <a:off x="5525431" y="360346"/>
              <a:ext cx="119865" cy="119865"/>
            </a:xfrm>
            <a:prstGeom prst="ellipse">
              <a:avLst/>
            </a:prstGeom>
            <a:noFill/>
            <a:ln w="19050"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111" name="Freeform 43"/>
            <p:cNvSpPr>
              <a:spLocks/>
            </p:cNvSpPr>
            <p:nvPr/>
          </p:nvSpPr>
          <p:spPr bwMode="auto">
            <a:xfrm>
              <a:off x="5631539" y="509684"/>
              <a:ext cx="66809" cy="229904"/>
            </a:xfrm>
            <a:custGeom>
              <a:avLst/>
              <a:gdLst>
                <a:gd name="T0" fmla="*/ 0 w 25"/>
                <a:gd name="T1" fmla="*/ 0 h 88"/>
                <a:gd name="T2" fmla="*/ 25 w 25"/>
                <a:gd name="T3" fmla="*/ 24 h 88"/>
                <a:gd name="T4" fmla="*/ 21 w 25"/>
                <a:gd name="T5" fmla="*/ 88 h 88"/>
              </a:gdLst>
              <a:ahLst/>
              <a:cxnLst>
                <a:cxn ang="0">
                  <a:pos x="T0" y="T1"/>
                </a:cxn>
                <a:cxn ang="0">
                  <a:pos x="T2" y="T3"/>
                </a:cxn>
                <a:cxn ang="0">
                  <a:pos x="T4" y="T5"/>
                </a:cxn>
              </a:cxnLst>
              <a:rect l="0" t="0" r="r" b="b"/>
              <a:pathLst>
                <a:path w="25" h="88">
                  <a:moveTo>
                    <a:pt x="0" y="0"/>
                  </a:moveTo>
                  <a:cubicBezTo>
                    <a:pt x="13" y="0"/>
                    <a:pt x="25" y="7"/>
                    <a:pt x="25" y="24"/>
                  </a:cubicBezTo>
                  <a:cubicBezTo>
                    <a:pt x="21" y="88"/>
                    <a:pt x="21" y="88"/>
                    <a:pt x="21" y="88"/>
                  </a:cubicBezTo>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112" name="Freeform 44"/>
            <p:cNvSpPr>
              <a:spLocks/>
            </p:cNvSpPr>
            <p:nvPr/>
          </p:nvSpPr>
          <p:spPr bwMode="auto">
            <a:xfrm>
              <a:off x="5472375" y="509684"/>
              <a:ext cx="64845" cy="229904"/>
            </a:xfrm>
            <a:custGeom>
              <a:avLst/>
              <a:gdLst>
                <a:gd name="T0" fmla="*/ 25 w 25"/>
                <a:gd name="T1" fmla="*/ 0 h 88"/>
                <a:gd name="T2" fmla="*/ 0 w 25"/>
                <a:gd name="T3" fmla="*/ 24 h 88"/>
                <a:gd name="T4" fmla="*/ 4 w 25"/>
                <a:gd name="T5" fmla="*/ 88 h 88"/>
              </a:gdLst>
              <a:ahLst/>
              <a:cxnLst>
                <a:cxn ang="0">
                  <a:pos x="T0" y="T1"/>
                </a:cxn>
                <a:cxn ang="0">
                  <a:pos x="T2" y="T3"/>
                </a:cxn>
                <a:cxn ang="0">
                  <a:pos x="T4" y="T5"/>
                </a:cxn>
              </a:cxnLst>
              <a:rect l="0" t="0" r="r" b="b"/>
              <a:pathLst>
                <a:path w="25" h="88">
                  <a:moveTo>
                    <a:pt x="25" y="0"/>
                  </a:moveTo>
                  <a:cubicBezTo>
                    <a:pt x="12" y="0"/>
                    <a:pt x="0" y="7"/>
                    <a:pt x="0" y="24"/>
                  </a:cubicBezTo>
                  <a:cubicBezTo>
                    <a:pt x="4" y="88"/>
                    <a:pt x="4" y="88"/>
                    <a:pt x="4" y="88"/>
                  </a:cubicBezTo>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113" name="Freeform 45"/>
            <p:cNvSpPr>
              <a:spLocks/>
            </p:cNvSpPr>
            <p:nvPr/>
          </p:nvSpPr>
          <p:spPr bwMode="auto">
            <a:xfrm>
              <a:off x="5552940" y="714042"/>
              <a:ext cx="94319" cy="259378"/>
            </a:xfrm>
            <a:custGeom>
              <a:avLst/>
              <a:gdLst>
                <a:gd name="T0" fmla="*/ 0 w 36"/>
                <a:gd name="T1" fmla="*/ 99 h 99"/>
                <a:gd name="T2" fmla="*/ 25 w 36"/>
                <a:gd name="T3" fmla="*/ 99 h 99"/>
                <a:gd name="T4" fmla="*/ 36 w 36"/>
                <a:gd name="T5" fmla="*/ 88 h 99"/>
                <a:gd name="T6" fmla="*/ 36 w 36"/>
                <a:gd name="T7" fmla="*/ 0 h 99"/>
              </a:gdLst>
              <a:ahLst/>
              <a:cxnLst>
                <a:cxn ang="0">
                  <a:pos x="T0" y="T1"/>
                </a:cxn>
                <a:cxn ang="0">
                  <a:pos x="T2" y="T3"/>
                </a:cxn>
                <a:cxn ang="0">
                  <a:pos x="T4" y="T5"/>
                </a:cxn>
                <a:cxn ang="0">
                  <a:pos x="T6" y="T7"/>
                </a:cxn>
              </a:cxnLst>
              <a:rect l="0" t="0" r="r" b="b"/>
              <a:pathLst>
                <a:path w="36" h="99">
                  <a:moveTo>
                    <a:pt x="0" y="99"/>
                  </a:moveTo>
                  <a:cubicBezTo>
                    <a:pt x="25" y="99"/>
                    <a:pt x="25" y="99"/>
                    <a:pt x="25" y="99"/>
                  </a:cubicBezTo>
                  <a:cubicBezTo>
                    <a:pt x="25" y="99"/>
                    <a:pt x="36" y="99"/>
                    <a:pt x="36" y="88"/>
                  </a:cubicBezTo>
                  <a:cubicBezTo>
                    <a:pt x="36" y="0"/>
                    <a:pt x="36" y="0"/>
                    <a:pt x="36" y="0"/>
                  </a:cubicBezTo>
                </a:path>
              </a:pathLst>
            </a:cu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114" name="Freeform 46"/>
            <p:cNvSpPr>
              <a:spLocks/>
            </p:cNvSpPr>
            <p:nvPr/>
          </p:nvSpPr>
          <p:spPr bwMode="auto">
            <a:xfrm>
              <a:off x="5521501" y="714042"/>
              <a:ext cx="37335" cy="259378"/>
            </a:xfrm>
            <a:custGeom>
              <a:avLst/>
              <a:gdLst>
                <a:gd name="T0" fmla="*/ 14 w 14"/>
                <a:gd name="T1" fmla="*/ 99 h 99"/>
                <a:gd name="T2" fmla="*/ 11 w 14"/>
                <a:gd name="T3" fmla="*/ 99 h 99"/>
                <a:gd name="T4" fmla="*/ 0 w 14"/>
                <a:gd name="T5" fmla="*/ 88 h 99"/>
                <a:gd name="T6" fmla="*/ 0 w 14"/>
                <a:gd name="T7" fmla="*/ 0 h 99"/>
              </a:gdLst>
              <a:ahLst/>
              <a:cxnLst>
                <a:cxn ang="0">
                  <a:pos x="T0" y="T1"/>
                </a:cxn>
                <a:cxn ang="0">
                  <a:pos x="T2" y="T3"/>
                </a:cxn>
                <a:cxn ang="0">
                  <a:pos x="T4" y="T5"/>
                </a:cxn>
                <a:cxn ang="0">
                  <a:pos x="T6" y="T7"/>
                </a:cxn>
              </a:cxnLst>
              <a:rect l="0" t="0" r="r" b="b"/>
              <a:pathLst>
                <a:path w="14" h="99">
                  <a:moveTo>
                    <a:pt x="14" y="99"/>
                  </a:moveTo>
                  <a:cubicBezTo>
                    <a:pt x="11" y="99"/>
                    <a:pt x="11" y="99"/>
                    <a:pt x="11" y="99"/>
                  </a:cubicBezTo>
                  <a:cubicBezTo>
                    <a:pt x="11" y="99"/>
                    <a:pt x="0" y="99"/>
                    <a:pt x="0" y="88"/>
                  </a:cubicBezTo>
                  <a:cubicBezTo>
                    <a:pt x="0" y="0"/>
                    <a:pt x="0" y="0"/>
                    <a:pt x="0" y="0"/>
                  </a:cubicBezTo>
                </a:path>
              </a:pathLst>
            </a:custGeom>
            <a:noFill/>
            <a:ln w="19050" cap="rnd">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sp>
          <p:nvSpPr>
            <p:cNvPr id="115" name="Line 47"/>
            <p:cNvSpPr>
              <a:spLocks noChangeShapeType="1"/>
            </p:cNvSpPr>
            <p:nvPr/>
          </p:nvSpPr>
          <p:spPr bwMode="auto">
            <a:xfrm>
              <a:off x="5584380" y="769062"/>
              <a:ext cx="0" cy="196498"/>
            </a:xfrm>
            <a:prstGeom prst="line">
              <a:avLst/>
            </a:prstGeom>
            <a:noFill/>
            <a:ln w="19050" cap="rnd">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defTabSz="685766"/>
              <a:endParaRPr lang="fi-FI" sz="1400">
                <a:solidFill>
                  <a:prstClr val="black"/>
                </a:solidFill>
              </a:endParaRPr>
            </a:p>
          </p:txBody>
        </p:sp>
      </p:grpSp>
      <p:cxnSp>
        <p:nvCxnSpPr>
          <p:cNvPr id="117" name="Suora nuoliyhdysviiva 116"/>
          <p:cNvCxnSpPr/>
          <p:nvPr/>
        </p:nvCxnSpPr>
        <p:spPr>
          <a:xfrm flipH="1">
            <a:off x="3567761" y="4305061"/>
            <a:ext cx="367301" cy="315777"/>
          </a:xfrm>
          <a:prstGeom prst="straightConnector1">
            <a:avLst/>
          </a:prstGeom>
          <a:ln w="28575">
            <a:solidFill>
              <a:schemeClr val="tx2"/>
            </a:solidFill>
            <a:prstDash val="sys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8" name="Suora nuoliyhdysviiva 117"/>
          <p:cNvCxnSpPr/>
          <p:nvPr/>
        </p:nvCxnSpPr>
        <p:spPr>
          <a:xfrm>
            <a:off x="5082705" y="4311418"/>
            <a:ext cx="345743" cy="323306"/>
          </a:xfrm>
          <a:prstGeom prst="straightConnector1">
            <a:avLst/>
          </a:prstGeom>
          <a:ln w="28575">
            <a:solidFill>
              <a:schemeClr val="tx2"/>
            </a:solidFill>
            <a:prstDash val="sys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9" name="Suora nuoliyhdysviiva 118"/>
          <p:cNvCxnSpPr/>
          <p:nvPr/>
        </p:nvCxnSpPr>
        <p:spPr>
          <a:xfrm>
            <a:off x="3610221" y="2573567"/>
            <a:ext cx="324841" cy="313149"/>
          </a:xfrm>
          <a:prstGeom prst="straightConnector1">
            <a:avLst/>
          </a:prstGeom>
          <a:ln w="28575">
            <a:solidFill>
              <a:schemeClr val="tx2"/>
            </a:solidFill>
            <a:prstDash val="sys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0" name="Suora nuoliyhdysviiva 119"/>
          <p:cNvCxnSpPr/>
          <p:nvPr/>
        </p:nvCxnSpPr>
        <p:spPr>
          <a:xfrm flipH="1">
            <a:off x="5122687" y="2573568"/>
            <a:ext cx="323478" cy="315571"/>
          </a:xfrm>
          <a:prstGeom prst="straightConnector1">
            <a:avLst/>
          </a:prstGeom>
          <a:ln w="28575">
            <a:solidFill>
              <a:schemeClr val="tx2"/>
            </a:solidFill>
            <a:prstDash val="sys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1" name="Pyöristetty suorakulmio 120"/>
          <p:cNvSpPr/>
          <p:nvPr/>
        </p:nvSpPr>
        <p:spPr>
          <a:xfrm>
            <a:off x="5511997" y="2155708"/>
            <a:ext cx="1152128" cy="500180"/>
          </a:xfrm>
          <a:prstGeom prst="round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r>
              <a:rPr lang="fi-FI" sz="1400" dirty="0">
                <a:solidFill>
                  <a:prstClr val="black"/>
                </a:solidFill>
                <a:latin typeface="Arial Narrow" panose="020B0606020202030204" pitchFamily="34" charset="0"/>
              </a:rPr>
              <a:t>VERKOSTO-PALVELUT</a:t>
            </a:r>
          </a:p>
        </p:txBody>
      </p:sp>
      <p:sp>
        <p:nvSpPr>
          <p:cNvPr id="122" name="Pyöristetty suorakulmio 121"/>
          <p:cNvSpPr/>
          <p:nvPr/>
        </p:nvSpPr>
        <p:spPr>
          <a:xfrm>
            <a:off x="2412365" y="2113886"/>
            <a:ext cx="1130641" cy="471802"/>
          </a:xfrm>
          <a:prstGeom prst="round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r>
              <a:rPr lang="fi-FI" sz="1400" dirty="0">
                <a:solidFill>
                  <a:prstClr val="black"/>
                </a:solidFill>
                <a:latin typeface="Arial Narrow" panose="020B0606020202030204" pitchFamily="34" charset="0"/>
              </a:rPr>
              <a:t>YHTEISÖ-PALVELUT</a:t>
            </a:r>
          </a:p>
        </p:txBody>
      </p:sp>
      <p:sp>
        <p:nvSpPr>
          <p:cNvPr id="123" name="Pyöristetty suorakulmio 122"/>
          <p:cNvSpPr/>
          <p:nvPr/>
        </p:nvSpPr>
        <p:spPr>
          <a:xfrm>
            <a:off x="2412365" y="4634724"/>
            <a:ext cx="1155395" cy="500180"/>
          </a:xfrm>
          <a:prstGeom prst="round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r>
              <a:rPr lang="fi-FI" sz="1400" dirty="0">
                <a:solidFill>
                  <a:prstClr val="black"/>
                </a:solidFill>
                <a:latin typeface="Arial Narrow" panose="020B0606020202030204" pitchFamily="34" charset="0"/>
              </a:rPr>
              <a:t>OMATOIMI-PALVELUT</a:t>
            </a:r>
          </a:p>
        </p:txBody>
      </p:sp>
      <p:sp>
        <p:nvSpPr>
          <p:cNvPr id="124" name="Pyöristetty suorakulmio 123"/>
          <p:cNvSpPr/>
          <p:nvPr/>
        </p:nvSpPr>
        <p:spPr>
          <a:xfrm>
            <a:off x="5446166" y="4627047"/>
            <a:ext cx="1155395" cy="500180"/>
          </a:xfrm>
          <a:prstGeom prst="round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r>
              <a:rPr lang="fi-FI" sz="1400" dirty="0">
                <a:solidFill>
                  <a:prstClr val="black"/>
                </a:solidFill>
                <a:latin typeface="Arial Narrow" panose="020B0606020202030204" pitchFamily="34" charset="0"/>
              </a:rPr>
              <a:t>YHTEISTYÖ-PALVELUT</a:t>
            </a:r>
          </a:p>
        </p:txBody>
      </p:sp>
      <p:sp>
        <p:nvSpPr>
          <p:cNvPr id="17" name="Kaari 16"/>
          <p:cNvSpPr/>
          <p:nvPr/>
        </p:nvSpPr>
        <p:spPr>
          <a:xfrm rot="19372013">
            <a:off x="1788933" y="1781262"/>
            <a:ext cx="936104" cy="1427042"/>
          </a:xfrm>
          <a:prstGeom prst="arc">
            <a:avLst>
              <a:gd name="adj1" fmla="val 16200000"/>
              <a:gd name="adj2" fmla="val 20708357"/>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i-FI" sz="1800"/>
          </a:p>
        </p:txBody>
      </p:sp>
      <p:sp>
        <p:nvSpPr>
          <p:cNvPr id="125" name="Kaari 124"/>
          <p:cNvSpPr/>
          <p:nvPr/>
        </p:nvSpPr>
        <p:spPr>
          <a:xfrm rot="17666767">
            <a:off x="6600787" y="1752742"/>
            <a:ext cx="936104" cy="1427042"/>
          </a:xfrm>
          <a:prstGeom prst="arc">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i-FI" sz="1800"/>
          </a:p>
        </p:txBody>
      </p:sp>
      <p:sp>
        <p:nvSpPr>
          <p:cNvPr id="126" name="Kaari 125"/>
          <p:cNvSpPr/>
          <p:nvPr/>
        </p:nvSpPr>
        <p:spPr>
          <a:xfrm rot="17666767">
            <a:off x="6595057" y="4189842"/>
            <a:ext cx="936104" cy="1427042"/>
          </a:xfrm>
          <a:prstGeom prst="arc">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i-FI" sz="1800"/>
          </a:p>
        </p:txBody>
      </p:sp>
      <p:sp>
        <p:nvSpPr>
          <p:cNvPr id="127" name="Kaari 126"/>
          <p:cNvSpPr/>
          <p:nvPr/>
        </p:nvSpPr>
        <p:spPr>
          <a:xfrm rot="19372013">
            <a:off x="1883490" y="4310533"/>
            <a:ext cx="936104" cy="1427042"/>
          </a:xfrm>
          <a:prstGeom prst="arc">
            <a:avLst>
              <a:gd name="adj1" fmla="val 16200000"/>
              <a:gd name="adj2" fmla="val 20708357"/>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i-FI" sz="1800"/>
          </a:p>
        </p:txBody>
      </p:sp>
    </p:spTree>
    <p:extLst>
      <p:ext uri="{BB962C8B-B14F-4D97-AF65-F5344CB8AC3E}">
        <p14:creationId xmlns:p14="http://schemas.microsoft.com/office/powerpoint/2010/main" val="25590048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p:cNvSpPr>
            <a:spLocks noGrp="1"/>
          </p:cNvSpPr>
          <p:nvPr>
            <p:ph idx="1"/>
          </p:nvPr>
        </p:nvSpPr>
        <p:spPr>
          <a:xfrm>
            <a:off x="432786" y="2066861"/>
            <a:ext cx="7739615" cy="3594388"/>
          </a:xfrm>
        </p:spPr>
        <p:txBody>
          <a:bodyPr>
            <a:normAutofit/>
          </a:bodyPr>
          <a:lstStyle/>
          <a:p>
            <a:r>
              <a:rPr lang="fi-FI" sz="1350" dirty="0"/>
              <a:t>Monialaisilla ohjaus- ja neuvontapalveluilla on selkeä rooli jatkuvan oppimisen kokonaisuudessa. Palvelujen asiakkailla voi olla moninaisia palvelutarpeita koulutuksen tai osaamisen saralla. Keskeistä on huomioida, että asiakkaiden palvelutarpeet ovat hyvin moninaisia painottuen työllisyyspalveluihin, </a:t>
            </a:r>
            <a:r>
              <a:rPr lang="fi-FI" sz="1350" dirty="0" err="1"/>
              <a:t>sosiaali</a:t>
            </a:r>
            <a:r>
              <a:rPr lang="fi-FI" sz="1350" dirty="0"/>
              <a:t>- ja terveyspalveluihin, nuorisopalveluihin tai osaamispalveluihin. Monialaisen työn tukirakenne vastaa, että monialaisissa palveluissa on edellytykset vastata näihin palvelutarpeisiin, mm henkilöstön ohjaamiseen liittyvän osaamisen kautta. Lisäksi tukirakenne kehittää monialaisen työn vaikuttavuuden arviointia ja sen edellytyksiä.</a:t>
            </a:r>
          </a:p>
          <a:p>
            <a:endParaRPr lang="fi-FI" sz="1200" dirty="0"/>
          </a:p>
          <a:p>
            <a:r>
              <a:rPr lang="fi-FI" sz="1350" dirty="0"/>
              <a:t>Monialaisen työn tukirakenteen kohderyhmänä on ensisijaisesti monialaisissa palveluissa työskentelevä henkilöstö ja taustaorganisaatiot. Jatkuvan oppimisen palvelukeskus taas palvelisi suoraan myös asiakkaita ja yrityksiä. Yhteiset tehtävät liittyvätkin erityisesti koordinaatioon eli vuoropuheluun alueiden ja toimijoiden kanssa, sekä tiedolla johtamiseen eli palveluihin ja väestöön liittyvän tiedon keräämiseen, kokoamiseen, analysointiin ja raportointiin. </a:t>
            </a:r>
          </a:p>
          <a:p>
            <a:endParaRPr lang="fi-FI" sz="1200" dirty="0"/>
          </a:p>
        </p:txBody>
      </p:sp>
      <p:sp>
        <p:nvSpPr>
          <p:cNvPr id="3" name="Otsikko 2"/>
          <p:cNvSpPr>
            <a:spLocks noGrp="1"/>
          </p:cNvSpPr>
          <p:nvPr>
            <p:ph type="title"/>
          </p:nvPr>
        </p:nvSpPr>
        <p:spPr/>
        <p:txBody>
          <a:bodyPr/>
          <a:lstStyle/>
          <a:p>
            <a:r>
              <a:rPr lang="fi-FI" dirty="0" smtClean="0"/>
              <a:t>Jatkuva oppiminen ja monialainen työ</a:t>
            </a:r>
            <a:endParaRPr lang="fi-FI" dirty="0"/>
          </a:p>
        </p:txBody>
      </p:sp>
    </p:spTree>
    <p:extLst>
      <p:ext uri="{BB962C8B-B14F-4D97-AF65-F5344CB8AC3E}">
        <p14:creationId xmlns:p14="http://schemas.microsoft.com/office/powerpoint/2010/main" val="31446579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268925" y="573141"/>
            <a:ext cx="5402263" cy="421507"/>
          </a:xfrm>
        </p:spPr>
        <p:txBody>
          <a:bodyPr>
            <a:normAutofit fontScale="90000"/>
          </a:bodyPr>
          <a:lstStyle/>
          <a:p>
            <a:pPr algn="ctr"/>
            <a:r>
              <a:rPr lang="fi-FI" dirty="0"/>
              <a:t>Taustaa</a:t>
            </a:r>
            <a:endParaRPr lang="fi-FI" b="1" dirty="0"/>
          </a:p>
        </p:txBody>
      </p:sp>
      <p:sp>
        <p:nvSpPr>
          <p:cNvPr id="4" name="Päivämäärän paikkamerkki 3"/>
          <p:cNvSpPr>
            <a:spLocks noGrp="1"/>
          </p:cNvSpPr>
          <p:nvPr>
            <p:ph type="dt" sz="half" idx="10"/>
          </p:nvPr>
        </p:nvSpPr>
        <p:spPr/>
        <p:txBody>
          <a:bodyPr/>
          <a:lstStyle/>
          <a:p>
            <a:fld id="{D26839AD-8404-F14E-AD85-8BA1B1271A32}" type="datetime1">
              <a:rPr lang="fi-FI" smtClean="0"/>
              <a:pPr/>
              <a:t>11.2.2021</a:t>
            </a:fld>
            <a:endParaRPr lang="fi-FI" dirty="0"/>
          </a:p>
        </p:txBody>
      </p:sp>
      <p:sp>
        <p:nvSpPr>
          <p:cNvPr id="5" name="Alatunnisteen paikkamerkki 4"/>
          <p:cNvSpPr>
            <a:spLocks noGrp="1"/>
          </p:cNvSpPr>
          <p:nvPr>
            <p:ph type="ftr" sz="quarter" idx="11"/>
          </p:nvPr>
        </p:nvSpPr>
        <p:spPr/>
        <p:txBody>
          <a:bodyPr/>
          <a:lstStyle/>
          <a:p>
            <a:r>
              <a:rPr lang="fi-FI" smtClean="0"/>
              <a:t>Työ- ja elinkeinoministeriö </a:t>
            </a:r>
            <a:r>
              <a:rPr lang="bg-BG" smtClean="0"/>
              <a:t>•</a:t>
            </a:r>
            <a:r>
              <a:rPr lang="fi-FI" smtClean="0"/>
              <a:t> www.tem.fi</a:t>
            </a:r>
            <a:endParaRPr lang="fi-FI" dirty="0"/>
          </a:p>
        </p:txBody>
      </p:sp>
      <p:sp>
        <p:nvSpPr>
          <p:cNvPr id="6" name="Dian numeron paikkamerkki 5"/>
          <p:cNvSpPr>
            <a:spLocks noGrp="1"/>
          </p:cNvSpPr>
          <p:nvPr>
            <p:ph type="sldNum" sz="quarter" idx="12"/>
          </p:nvPr>
        </p:nvSpPr>
        <p:spPr/>
        <p:txBody>
          <a:bodyPr/>
          <a:lstStyle/>
          <a:p>
            <a:fld id="{3065C9E5-8AC3-DF4B-BA99-CB03B9370A98}" type="slidenum">
              <a:rPr lang="fi-FI" smtClean="0"/>
              <a:pPr/>
              <a:t>2</a:t>
            </a:fld>
            <a:endParaRPr lang="fi-FI"/>
          </a:p>
        </p:txBody>
      </p:sp>
      <p:sp>
        <p:nvSpPr>
          <p:cNvPr id="14" name="Suorakulmio 13"/>
          <p:cNvSpPr/>
          <p:nvPr/>
        </p:nvSpPr>
        <p:spPr>
          <a:xfrm>
            <a:off x="290880" y="1386973"/>
            <a:ext cx="8223516" cy="4735655"/>
          </a:xfrm>
          <a:prstGeom prst="rect">
            <a:avLst/>
          </a:prstGeom>
        </p:spPr>
        <p:txBody>
          <a:bodyPr wrap="square">
            <a:spAutoFit/>
          </a:bodyPr>
          <a:lstStyle/>
          <a:p>
            <a:pPr marL="171438" lvl="0" indent="-171438" defTabSz="685749">
              <a:lnSpc>
                <a:spcPct val="90000"/>
              </a:lnSpc>
              <a:spcBef>
                <a:spcPts val="750"/>
              </a:spcBef>
              <a:buFont typeface="Arial"/>
              <a:buChar char="•"/>
            </a:pPr>
            <a:r>
              <a:rPr lang="fi-FI" sz="1650" b="1" dirty="0">
                <a:solidFill>
                  <a:srgbClr val="000000"/>
                </a:solidFill>
              </a:rPr>
              <a:t>Hallinnonalojen </a:t>
            </a:r>
            <a:r>
              <a:rPr lang="fi-FI" sz="1650" b="1" dirty="0" err="1">
                <a:solidFill>
                  <a:srgbClr val="000000"/>
                </a:solidFill>
              </a:rPr>
              <a:t>siiloutuminen</a:t>
            </a:r>
            <a:r>
              <a:rPr lang="fi-FI" sz="1650" b="1" dirty="0">
                <a:solidFill>
                  <a:srgbClr val="000000"/>
                </a:solidFill>
              </a:rPr>
              <a:t> on yksi keskeinen syy siihen, ettei asiakkaan tarpeisiin kyetä nykyjärjestelmässä vastaamaan vaikuttavasti, tehokkaasti ja oikea-aikaisesti. </a:t>
            </a:r>
            <a:endParaRPr lang="fi-FI" sz="1650" b="1" dirty="0" smtClean="0">
              <a:solidFill>
                <a:srgbClr val="000000"/>
              </a:solidFill>
            </a:endParaRPr>
          </a:p>
          <a:p>
            <a:pPr lvl="0" defTabSz="685749">
              <a:lnSpc>
                <a:spcPct val="90000"/>
              </a:lnSpc>
              <a:spcBef>
                <a:spcPts val="750"/>
              </a:spcBef>
            </a:pPr>
            <a:endParaRPr lang="fi-FI" sz="1650" b="1" dirty="0">
              <a:solidFill>
                <a:srgbClr val="000000"/>
              </a:solidFill>
            </a:endParaRPr>
          </a:p>
          <a:p>
            <a:pPr marL="171438" lvl="0" indent="-171438" defTabSz="685749">
              <a:lnSpc>
                <a:spcPct val="90000"/>
              </a:lnSpc>
              <a:spcBef>
                <a:spcPts val="750"/>
              </a:spcBef>
              <a:buFont typeface="Arial"/>
              <a:buChar char="•"/>
            </a:pPr>
            <a:r>
              <a:rPr lang="fi-FI" sz="1650" b="1" dirty="0">
                <a:solidFill>
                  <a:srgbClr val="000000"/>
                </a:solidFill>
              </a:rPr>
              <a:t>Näin käy varsinkin silloin, kun asiakkaan tarpeet ovat laajemmat  kuin rakennetut palvelusiilot. </a:t>
            </a:r>
            <a:endParaRPr lang="fi-FI" sz="1650" b="1" dirty="0" smtClean="0">
              <a:solidFill>
                <a:srgbClr val="000000"/>
              </a:solidFill>
            </a:endParaRPr>
          </a:p>
          <a:p>
            <a:pPr lvl="0" defTabSz="685749">
              <a:lnSpc>
                <a:spcPct val="90000"/>
              </a:lnSpc>
              <a:spcBef>
                <a:spcPts val="750"/>
              </a:spcBef>
            </a:pPr>
            <a:endParaRPr lang="fi-FI" sz="1200" b="1" dirty="0">
              <a:solidFill>
                <a:srgbClr val="FF0000"/>
              </a:solidFill>
            </a:endParaRPr>
          </a:p>
          <a:p>
            <a:pPr marL="171438" lvl="0" indent="-171438" defTabSz="685749">
              <a:lnSpc>
                <a:spcPct val="90000"/>
              </a:lnSpc>
              <a:spcBef>
                <a:spcPts val="750"/>
              </a:spcBef>
              <a:buFont typeface="Arial"/>
              <a:buChar char="•"/>
            </a:pPr>
            <a:r>
              <a:rPr lang="fi-FI" sz="1650" b="1" dirty="0">
                <a:solidFill>
                  <a:srgbClr val="000000"/>
                </a:solidFill>
              </a:rPr>
              <a:t>Monialaisten palvelujen tarve on tunnistettu laajasti, ja erilaisia moniammatillisia palvelukonsepteja ja verkostoyhteistyötä on luotu varsinkin viimeisen vuosikymmenen aikana</a:t>
            </a:r>
            <a:r>
              <a:rPr lang="fi-FI" sz="1650" b="1" dirty="0">
                <a:solidFill>
                  <a:srgbClr val="000000"/>
                </a:solidFill>
                <a:cs typeface="Calibri"/>
              </a:rPr>
              <a:t>. </a:t>
            </a:r>
            <a:endParaRPr lang="fi-FI" sz="1650" b="1" dirty="0" smtClean="0">
              <a:solidFill>
                <a:srgbClr val="000000"/>
              </a:solidFill>
              <a:cs typeface="Calibri"/>
            </a:endParaRPr>
          </a:p>
          <a:p>
            <a:pPr lvl="0" defTabSz="685749">
              <a:lnSpc>
                <a:spcPct val="90000"/>
              </a:lnSpc>
              <a:spcBef>
                <a:spcPts val="750"/>
              </a:spcBef>
            </a:pPr>
            <a:endParaRPr lang="fi-FI" sz="1650" b="1" dirty="0">
              <a:solidFill>
                <a:srgbClr val="000000"/>
              </a:solidFill>
              <a:cs typeface="Calibri"/>
            </a:endParaRPr>
          </a:p>
          <a:p>
            <a:pPr marL="171438" lvl="0" indent="-171438" defTabSz="685749">
              <a:lnSpc>
                <a:spcPct val="90000"/>
              </a:lnSpc>
              <a:spcBef>
                <a:spcPts val="750"/>
              </a:spcBef>
              <a:buFont typeface="Arial"/>
              <a:buChar char="•"/>
            </a:pPr>
            <a:r>
              <a:rPr lang="fi-FI" sz="1650" b="1" dirty="0">
                <a:solidFill>
                  <a:srgbClr val="000000"/>
                </a:solidFill>
              </a:rPr>
              <a:t>Itse palvelujärjestelmän uudistaminen on kuitenkin osoittautunut vaikeaksi tehtäväksi. Mikään ”siilo” ei voi yksin muuttaa systeemiä, vaan tarvitaan kokonaisvaltaista uudistamista yhdessä</a:t>
            </a:r>
            <a:r>
              <a:rPr lang="fi-FI" sz="1650" b="1" dirty="0" smtClean="0">
                <a:solidFill>
                  <a:srgbClr val="000000"/>
                </a:solidFill>
              </a:rPr>
              <a:t>.</a:t>
            </a:r>
          </a:p>
          <a:p>
            <a:pPr lvl="0" defTabSz="685749">
              <a:lnSpc>
                <a:spcPct val="90000"/>
              </a:lnSpc>
              <a:spcBef>
                <a:spcPts val="750"/>
              </a:spcBef>
            </a:pPr>
            <a:endParaRPr lang="fi-FI" sz="1650" b="1" dirty="0">
              <a:solidFill>
                <a:srgbClr val="000000"/>
              </a:solidFill>
            </a:endParaRPr>
          </a:p>
          <a:p>
            <a:pPr marL="171438" lvl="0" indent="-171438" defTabSz="685749">
              <a:lnSpc>
                <a:spcPct val="90000"/>
              </a:lnSpc>
              <a:spcBef>
                <a:spcPts val="750"/>
              </a:spcBef>
              <a:buFont typeface="Arial"/>
              <a:buChar char="•"/>
            </a:pPr>
            <a:r>
              <a:rPr lang="fi-FI" sz="1650" b="1" dirty="0">
                <a:solidFill>
                  <a:srgbClr val="000000"/>
                </a:solidFill>
              </a:rPr>
              <a:t>Monialaisen työn tukirakenne auttaa moniammatillisen työn tekijöitä, mutta onnistuminen riippuu laajemmin hallinnon uudistumisesta.</a:t>
            </a:r>
          </a:p>
        </p:txBody>
      </p:sp>
    </p:spTree>
    <p:extLst>
      <p:ext uri="{BB962C8B-B14F-4D97-AF65-F5344CB8AC3E}">
        <p14:creationId xmlns:p14="http://schemas.microsoft.com/office/powerpoint/2010/main" val="2409816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orakulmio 2"/>
          <p:cNvSpPr/>
          <p:nvPr/>
        </p:nvSpPr>
        <p:spPr>
          <a:xfrm>
            <a:off x="133987" y="4374374"/>
            <a:ext cx="8455658" cy="1243718"/>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fi-FI" sz="1013"/>
          </a:p>
        </p:txBody>
      </p:sp>
      <p:sp>
        <p:nvSpPr>
          <p:cNvPr id="2" name="Otsikko 1"/>
          <p:cNvSpPr>
            <a:spLocks noGrp="1"/>
          </p:cNvSpPr>
          <p:nvPr>
            <p:ph type="title"/>
          </p:nvPr>
        </p:nvSpPr>
        <p:spPr>
          <a:xfrm>
            <a:off x="1755308" y="697101"/>
            <a:ext cx="5402263" cy="421507"/>
          </a:xfrm>
        </p:spPr>
        <p:txBody>
          <a:bodyPr>
            <a:normAutofit fontScale="90000"/>
          </a:bodyPr>
          <a:lstStyle/>
          <a:p>
            <a:pPr algn="ctr"/>
            <a:r>
              <a:rPr lang="fi-FI" b="1" dirty="0" smtClean="0"/>
              <a:t>Käsitteiden määrittelyä</a:t>
            </a:r>
            <a:endParaRPr lang="fi-FI" b="1" dirty="0"/>
          </a:p>
        </p:txBody>
      </p:sp>
      <p:sp>
        <p:nvSpPr>
          <p:cNvPr id="4" name="Päivämäärän paikkamerkki 3"/>
          <p:cNvSpPr>
            <a:spLocks noGrp="1"/>
          </p:cNvSpPr>
          <p:nvPr>
            <p:ph type="dt" sz="half" idx="10"/>
          </p:nvPr>
        </p:nvSpPr>
        <p:spPr/>
        <p:txBody>
          <a:bodyPr/>
          <a:lstStyle/>
          <a:p>
            <a:fld id="{D26839AD-8404-F14E-AD85-8BA1B1271A32}" type="datetime1">
              <a:rPr lang="fi-FI" smtClean="0"/>
              <a:pPr/>
              <a:t>11.2.2021</a:t>
            </a:fld>
            <a:endParaRPr lang="fi-FI" dirty="0"/>
          </a:p>
        </p:txBody>
      </p:sp>
      <p:sp>
        <p:nvSpPr>
          <p:cNvPr id="5" name="Alatunnisteen paikkamerkki 4"/>
          <p:cNvSpPr>
            <a:spLocks noGrp="1"/>
          </p:cNvSpPr>
          <p:nvPr>
            <p:ph type="ftr" sz="quarter" idx="11"/>
          </p:nvPr>
        </p:nvSpPr>
        <p:spPr/>
        <p:txBody>
          <a:bodyPr/>
          <a:lstStyle/>
          <a:p>
            <a:r>
              <a:rPr lang="fi-FI" smtClean="0"/>
              <a:t>Työ- ja elinkeinoministeriö </a:t>
            </a:r>
            <a:r>
              <a:rPr lang="bg-BG" smtClean="0"/>
              <a:t>•</a:t>
            </a:r>
            <a:r>
              <a:rPr lang="fi-FI" smtClean="0"/>
              <a:t> www.tem.fi</a:t>
            </a:r>
            <a:endParaRPr lang="fi-FI" dirty="0"/>
          </a:p>
        </p:txBody>
      </p:sp>
      <p:sp>
        <p:nvSpPr>
          <p:cNvPr id="6" name="Dian numeron paikkamerkki 5"/>
          <p:cNvSpPr>
            <a:spLocks noGrp="1"/>
          </p:cNvSpPr>
          <p:nvPr>
            <p:ph type="sldNum" sz="quarter" idx="12"/>
          </p:nvPr>
        </p:nvSpPr>
        <p:spPr/>
        <p:txBody>
          <a:bodyPr/>
          <a:lstStyle/>
          <a:p>
            <a:fld id="{3065C9E5-8AC3-DF4B-BA99-CB03B9370A98}" type="slidenum">
              <a:rPr lang="fi-FI" smtClean="0"/>
              <a:pPr/>
              <a:t>3</a:t>
            </a:fld>
            <a:endParaRPr lang="fi-FI"/>
          </a:p>
        </p:txBody>
      </p:sp>
      <p:sp>
        <p:nvSpPr>
          <p:cNvPr id="7" name="Ellipsi 6"/>
          <p:cNvSpPr/>
          <p:nvPr/>
        </p:nvSpPr>
        <p:spPr>
          <a:xfrm>
            <a:off x="71721" y="3093999"/>
            <a:ext cx="2303859" cy="11226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013" dirty="0"/>
              <a:t>Monialaisuus</a:t>
            </a:r>
          </a:p>
        </p:txBody>
      </p:sp>
      <p:sp>
        <p:nvSpPr>
          <p:cNvPr id="8" name="Ellipsi 7"/>
          <p:cNvSpPr/>
          <p:nvPr/>
        </p:nvSpPr>
        <p:spPr>
          <a:xfrm>
            <a:off x="133987" y="4479678"/>
            <a:ext cx="2282429" cy="10932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013" dirty="0"/>
              <a:t>Moniammatillisuus</a:t>
            </a:r>
          </a:p>
        </p:txBody>
      </p:sp>
      <p:sp>
        <p:nvSpPr>
          <p:cNvPr id="9" name="Ellipsi 8"/>
          <p:cNvSpPr/>
          <p:nvPr/>
        </p:nvSpPr>
        <p:spPr>
          <a:xfrm>
            <a:off x="91324" y="1960390"/>
            <a:ext cx="2367755" cy="96440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013" dirty="0"/>
              <a:t>Monihallinnollisuus</a:t>
            </a:r>
          </a:p>
        </p:txBody>
      </p:sp>
      <p:sp>
        <p:nvSpPr>
          <p:cNvPr id="11" name="Tekstiruutu 10"/>
          <p:cNvSpPr txBox="1"/>
          <p:nvPr/>
        </p:nvSpPr>
        <p:spPr>
          <a:xfrm flipH="1">
            <a:off x="2686050" y="2061718"/>
            <a:ext cx="6141755" cy="784830"/>
          </a:xfrm>
          <a:prstGeom prst="rect">
            <a:avLst/>
          </a:prstGeom>
          <a:noFill/>
        </p:spPr>
        <p:txBody>
          <a:bodyPr wrap="square" rtlCol="0">
            <a:spAutoFit/>
          </a:bodyPr>
          <a:lstStyle/>
          <a:p>
            <a:r>
              <a:rPr lang="fi-FI" sz="1500" dirty="0"/>
              <a:t>Yhteistyötä ja koordinaatiota suunnittelussa, päätöksenteossa, sopimuksissa. Asiakkaan tarpeet huomioon ottaen osallistuu useamman kuin yhden hallinnonalan edustajia </a:t>
            </a:r>
          </a:p>
        </p:txBody>
      </p:sp>
      <p:sp>
        <p:nvSpPr>
          <p:cNvPr id="12" name="Tekstiruutu 11"/>
          <p:cNvSpPr txBox="1"/>
          <p:nvPr/>
        </p:nvSpPr>
        <p:spPr>
          <a:xfrm flipH="1">
            <a:off x="2686050" y="3194840"/>
            <a:ext cx="6141755" cy="1015663"/>
          </a:xfrm>
          <a:prstGeom prst="rect">
            <a:avLst/>
          </a:prstGeom>
          <a:noFill/>
        </p:spPr>
        <p:txBody>
          <a:bodyPr wrap="square" rtlCol="0">
            <a:spAutoFit/>
          </a:bodyPr>
          <a:lstStyle/>
          <a:p>
            <a:r>
              <a:rPr lang="fi-FI" sz="1500" dirty="0"/>
              <a:t>Yhteistyötä eri suuntiin, yli sektori- ja organisaatiorajojen – palvelumalleja, verkostoja, toimintatapoja. Laajemmin esimerkiksi yksityisten palveluntuottajien, yritysten ja työnantajien mukana olon palvelujärjestelyissä</a:t>
            </a:r>
          </a:p>
        </p:txBody>
      </p:sp>
      <p:sp>
        <p:nvSpPr>
          <p:cNvPr id="13" name="Tekstiruutu 12"/>
          <p:cNvSpPr txBox="1"/>
          <p:nvPr/>
        </p:nvSpPr>
        <p:spPr>
          <a:xfrm flipH="1">
            <a:off x="2686050" y="4558795"/>
            <a:ext cx="5829300" cy="1015663"/>
          </a:xfrm>
          <a:prstGeom prst="rect">
            <a:avLst/>
          </a:prstGeom>
          <a:noFill/>
        </p:spPr>
        <p:txBody>
          <a:bodyPr wrap="square" rtlCol="0">
            <a:spAutoFit/>
          </a:bodyPr>
          <a:lstStyle/>
          <a:p>
            <a:r>
              <a:rPr lang="fi-FI" sz="1500" dirty="0"/>
              <a:t>Eri asiantuntijoiden välistä yhteistä työtä –yksilön hyväksi. Tarkoittaa esimerkiksi eri organisaatioita edustavien työntekijöiden kohtaamista ja työskentelyä yhteisen työn kohteen ja tavoitteen parissa. </a:t>
            </a:r>
          </a:p>
        </p:txBody>
      </p:sp>
    </p:spTree>
    <p:extLst>
      <p:ext uri="{BB962C8B-B14F-4D97-AF65-F5344CB8AC3E}">
        <p14:creationId xmlns:p14="http://schemas.microsoft.com/office/powerpoint/2010/main" val="4069534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20161" y="247847"/>
            <a:ext cx="7203017" cy="995915"/>
          </a:xfrm>
        </p:spPr>
        <p:txBody>
          <a:bodyPr/>
          <a:lstStyle/>
          <a:p>
            <a:r>
              <a:rPr lang="fi-FI" dirty="0"/>
              <a:t>Moniammatillisuus palvelurakenteissa </a:t>
            </a:r>
          </a:p>
        </p:txBody>
      </p:sp>
      <p:sp>
        <p:nvSpPr>
          <p:cNvPr id="3" name="Sisällön paikkamerkki 2"/>
          <p:cNvSpPr>
            <a:spLocks noGrp="1"/>
          </p:cNvSpPr>
          <p:nvPr>
            <p:ph idx="1"/>
          </p:nvPr>
        </p:nvSpPr>
        <p:spPr>
          <a:xfrm>
            <a:off x="358575" y="1321586"/>
            <a:ext cx="8347679" cy="4660925"/>
          </a:xfrm>
        </p:spPr>
        <p:txBody>
          <a:bodyPr>
            <a:normAutofit/>
          </a:bodyPr>
          <a:lstStyle/>
          <a:p>
            <a:r>
              <a:rPr lang="fi-FI" dirty="0"/>
              <a:t>Moniammatillisen työn palveluista osa toimii avoimella periaatteella ja osa rajatummin. Matalan kynnyksen palvelualustoja ovat </a:t>
            </a:r>
            <a:r>
              <a:rPr lang="fi-FI" dirty="0" smtClean="0"/>
              <a:t>esimerkiksi</a:t>
            </a:r>
          </a:p>
          <a:p>
            <a:endParaRPr lang="fi-FI" dirty="0">
              <a:cs typeface="Calibri"/>
            </a:endParaRPr>
          </a:p>
          <a:p>
            <a:pPr lvl="1"/>
            <a:r>
              <a:rPr lang="fi-FI" sz="1500" dirty="0"/>
              <a:t>Alle 30-vuotiaita nuoria palvelevat Ohjaamot  </a:t>
            </a:r>
          </a:p>
          <a:p>
            <a:pPr lvl="1"/>
            <a:endParaRPr lang="fi-FI" sz="1500" dirty="0" smtClean="0"/>
          </a:p>
          <a:p>
            <a:pPr lvl="1"/>
            <a:r>
              <a:rPr lang="fi-FI" sz="1500" dirty="0" smtClean="0"/>
              <a:t>Maahanmuuttajien </a:t>
            </a:r>
            <a:r>
              <a:rPr lang="fi-FI" sz="1500" dirty="0"/>
              <a:t>ohjaus- ja neuvontapalvelut</a:t>
            </a:r>
          </a:p>
          <a:p>
            <a:pPr lvl="1"/>
            <a:endParaRPr lang="fi-FI" sz="1500" dirty="0" smtClean="0"/>
          </a:p>
          <a:p>
            <a:pPr lvl="1"/>
            <a:r>
              <a:rPr lang="fi-FI" sz="1500" dirty="0" smtClean="0"/>
              <a:t>Yksittäiset </a:t>
            </a:r>
            <a:r>
              <a:rPr lang="fi-FI" sz="1500" dirty="0"/>
              <a:t>työvoimaa palvelevat palvelupisteet (esimerkiksi </a:t>
            </a:r>
            <a:r>
              <a:rPr lang="fi-FI" sz="1500" dirty="0" err="1"/>
              <a:t>Vauhdittamo</a:t>
            </a:r>
            <a:r>
              <a:rPr lang="fi-FI" sz="1500" dirty="0"/>
              <a:t>, työllisyyden palvelutorit, Aimo-hanke, nuorisotakuu-talo)</a:t>
            </a:r>
            <a:endParaRPr lang="fi-FI" sz="1500" dirty="0">
              <a:cs typeface="Calibri"/>
            </a:endParaRPr>
          </a:p>
          <a:p>
            <a:pPr lvl="1"/>
            <a:endParaRPr lang="fi-FI" sz="1500" dirty="0"/>
          </a:p>
          <a:p>
            <a:pPr marL="514350" lvl="2" indent="-169863"/>
            <a:r>
              <a:rPr lang="fi-FI" sz="1575" dirty="0" smtClean="0">
                <a:solidFill>
                  <a:schemeClr val="tx1"/>
                </a:solidFill>
              </a:rPr>
              <a:t>Työllistymistä </a:t>
            </a:r>
            <a:r>
              <a:rPr lang="fi-FI" sz="1575" dirty="0">
                <a:solidFill>
                  <a:schemeClr val="tx1"/>
                </a:solidFill>
              </a:rPr>
              <a:t>edistävä monialainen yhteispalvelu (TYP) on lakisääteinen toimintamalli. Palvelussa yhdistetään TE-palvelut, Kela ja kunnan </a:t>
            </a:r>
            <a:r>
              <a:rPr lang="fi-FI" sz="1575" dirty="0" err="1">
                <a:solidFill>
                  <a:schemeClr val="tx1"/>
                </a:solidFill>
              </a:rPr>
              <a:t>sosiaali</a:t>
            </a:r>
            <a:r>
              <a:rPr lang="fi-FI" sz="1575" dirty="0">
                <a:solidFill>
                  <a:schemeClr val="tx1"/>
                </a:solidFill>
              </a:rPr>
              <a:t>- ja terveyspalvelut. Palvelu on suunnattu vahvempaa tukea tarvitseville, joilla työttömyys on jo pitkittynyt</a:t>
            </a:r>
            <a:r>
              <a:rPr lang="fi-FI" sz="1575" dirty="0" smtClean="0">
                <a:solidFill>
                  <a:schemeClr val="tx1"/>
                </a:solidFill>
              </a:rPr>
              <a:t>.</a:t>
            </a:r>
          </a:p>
          <a:p>
            <a:pPr marL="344487" lvl="2" indent="0">
              <a:buNone/>
            </a:pPr>
            <a:endParaRPr lang="fi-FI" sz="1575" dirty="0">
              <a:solidFill>
                <a:schemeClr val="tx1"/>
              </a:solidFill>
            </a:endParaRPr>
          </a:p>
          <a:p>
            <a:pPr marL="514350" lvl="2"/>
            <a:r>
              <a:rPr lang="fi-FI" sz="1575" dirty="0">
                <a:solidFill>
                  <a:schemeClr val="tx1"/>
                </a:solidFill>
              </a:rPr>
              <a:t>Maahan muuttaneiden osaamiskeskukset tarjoavat seitsemässä kaupungissa koulutus- ja työllistymispolkuja sujuvoittavia osaamisen kehittämisen ja työllistymisen palveluita moniammatillisesti. Toiminta on suunnattu pääasiassa vieraskielisille työttömille työnhakijoille.</a:t>
            </a:r>
            <a:endParaRPr lang="fi-FI" sz="1575" dirty="0">
              <a:solidFill>
                <a:schemeClr val="tx1"/>
              </a:solidFill>
              <a:cs typeface="Calibri"/>
            </a:endParaRPr>
          </a:p>
          <a:p>
            <a:endParaRPr lang="fi-FI" dirty="0"/>
          </a:p>
        </p:txBody>
      </p:sp>
      <p:sp>
        <p:nvSpPr>
          <p:cNvPr id="4" name="Päivämäärän paikkamerkki 3"/>
          <p:cNvSpPr>
            <a:spLocks noGrp="1"/>
          </p:cNvSpPr>
          <p:nvPr>
            <p:ph type="dt" sz="half" idx="10"/>
          </p:nvPr>
        </p:nvSpPr>
        <p:spPr/>
        <p:txBody>
          <a:bodyPr/>
          <a:lstStyle/>
          <a:p>
            <a:fld id="{D26839AD-8404-F14E-AD85-8BA1B1271A32}" type="datetime1">
              <a:rPr lang="fi-FI" smtClean="0"/>
              <a:pPr/>
              <a:t>11.2.2021</a:t>
            </a:fld>
            <a:endParaRPr lang="fi-FI" dirty="0"/>
          </a:p>
        </p:txBody>
      </p:sp>
      <p:sp>
        <p:nvSpPr>
          <p:cNvPr id="5" name="Alatunnisteen paikkamerkki 4"/>
          <p:cNvSpPr>
            <a:spLocks noGrp="1"/>
          </p:cNvSpPr>
          <p:nvPr>
            <p:ph type="ftr" sz="quarter" idx="11"/>
          </p:nvPr>
        </p:nvSpPr>
        <p:spPr/>
        <p:txBody>
          <a:bodyPr/>
          <a:lstStyle/>
          <a:p>
            <a:r>
              <a:rPr lang="fi-FI" smtClean="0"/>
              <a:t>Työ- ja elinkeinoministeriö </a:t>
            </a:r>
            <a:r>
              <a:rPr lang="bg-BG" smtClean="0"/>
              <a:t>•</a:t>
            </a:r>
            <a:r>
              <a:rPr lang="fi-FI" smtClean="0"/>
              <a:t> www.tem.fi</a:t>
            </a:r>
            <a:endParaRPr lang="fi-FI" dirty="0"/>
          </a:p>
        </p:txBody>
      </p:sp>
      <p:sp>
        <p:nvSpPr>
          <p:cNvPr id="6" name="Dian numeron paikkamerkki 5"/>
          <p:cNvSpPr>
            <a:spLocks noGrp="1"/>
          </p:cNvSpPr>
          <p:nvPr>
            <p:ph type="sldNum" sz="quarter" idx="12"/>
          </p:nvPr>
        </p:nvSpPr>
        <p:spPr/>
        <p:txBody>
          <a:bodyPr/>
          <a:lstStyle/>
          <a:p>
            <a:fld id="{3065C9E5-8AC3-DF4B-BA99-CB03B9370A98}" type="slidenum">
              <a:rPr lang="fi-FI" smtClean="0"/>
              <a:pPr/>
              <a:t>4</a:t>
            </a:fld>
            <a:endParaRPr lang="fi-FI"/>
          </a:p>
        </p:txBody>
      </p:sp>
    </p:spTree>
    <p:extLst>
      <p:ext uri="{BB962C8B-B14F-4D97-AF65-F5344CB8AC3E}">
        <p14:creationId xmlns:p14="http://schemas.microsoft.com/office/powerpoint/2010/main" val="27064935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282102" y="529949"/>
            <a:ext cx="7203017" cy="995915"/>
          </a:xfrm>
        </p:spPr>
        <p:txBody>
          <a:bodyPr>
            <a:normAutofit fontScale="90000"/>
          </a:bodyPr>
          <a:lstStyle/>
          <a:p>
            <a:r>
              <a:rPr lang="fi-FI" dirty="0"/>
              <a:t>Yhteisesti tunnistetut kansallista koordinaatiota ja tukea edellyttävät kehittämistarpeet</a:t>
            </a:r>
          </a:p>
        </p:txBody>
      </p:sp>
      <p:sp>
        <p:nvSpPr>
          <p:cNvPr id="3" name="Sisällön paikkamerkki 2"/>
          <p:cNvSpPr>
            <a:spLocks noGrp="1"/>
          </p:cNvSpPr>
          <p:nvPr>
            <p:ph idx="1"/>
          </p:nvPr>
        </p:nvSpPr>
        <p:spPr>
          <a:xfrm>
            <a:off x="282102" y="1828799"/>
            <a:ext cx="8233248" cy="4212530"/>
          </a:xfrm>
        </p:spPr>
        <p:txBody>
          <a:bodyPr>
            <a:normAutofit lnSpcReduction="10000"/>
          </a:bodyPr>
          <a:lstStyle/>
          <a:p>
            <a:pPr marL="0" indent="0">
              <a:buNone/>
            </a:pPr>
            <a:r>
              <a:rPr lang="fi-FI" sz="1500" b="0" i="1" dirty="0">
                <a:solidFill>
                  <a:srgbClr val="000000"/>
                </a:solidFill>
                <a:cs typeface="Calibri"/>
              </a:rPr>
              <a:t>2.1 Kansallinen strategia. Miten monialaiset palvelut rakentuvat osaksi tulevaa työllisyyden palvelujärjestelmää, jatkuvan oppimisen rakenteita tai elinikäisen ohjauksen strategiaa.  </a:t>
            </a:r>
            <a:endParaRPr lang="fi-FI" sz="1500" b="0" dirty="0">
              <a:solidFill>
                <a:srgbClr val="000000"/>
              </a:solidFill>
              <a:cs typeface="Calibri"/>
            </a:endParaRPr>
          </a:p>
          <a:p>
            <a:endParaRPr lang="fi-FI" sz="1500" b="0" i="1" dirty="0"/>
          </a:p>
          <a:p>
            <a:pPr marL="0" indent="0">
              <a:buNone/>
            </a:pPr>
            <a:r>
              <a:rPr lang="fi-FI" sz="1500" b="0" i="1" dirty="0"/>
              <a:t>2.2 Moniammatillisen työotteen kehittäminen</a:t>
            </a:r>
            <a:r>
              <a:rPr lang="fi-FI" sz="1500" b="0" dirty="0"/>
              <a:t>. Moniammatillinen työ on vaativa työmuoto, joka vaatii uudenlaisia työskentelytapoja sekä uusia työvälineitä. Tällä hetkellä kenttä on hajanainen palveluprosesseiltaan, työvälineiltään ja tavoitteiltaan.</a:t>
            </a:r>
            <a:r>
              <a:rPr lang="fi-FI" sz="1500" b="0" dirty="0">
                <a:cs typeface="Calibri"/>
              </a:rPr>
              <a:t> </a:t>
            </a:r>
          </a:p>
          <a:p>
            <a:endParaRPr lang="fi-FI" sz="1500" b="0" dirty="0"/>
          </a:p>
          <a:p>
            <a:pPr marL="0" indent="0">
              <a:buNone/>
            </a:pPr>
            <a:r>
              <a:rPr lang="fi-FI" sz="1500" b="0" i="1" dirty="0"/>
              <a:t>2.3 Tiedolla johtaminen.</a:t>
            </a:r>
            <a:r>
              <a:rPr lang="fi-FI" sz="1500" b="0" dirty="0"/>
              <a:t> Tietoa kerätään puutteellisesti ja epäyhtenäisesti, kokonaiskuva palveluiden vaikuttavuudesta on osin puutteellinen, työvälineet ja prosessit eivät ole yhtenäisiä, jolloin tuotettu tieto on puutteellista tai erimitallista. </a:t>
            </a:r>
            <a:endParaRPr lang="fi-FI" sz="1500" b="0" dirty="0">
              <a:cs typeface="Calibri"/>
            </a:endParaRPr>
          </a:p>
          <a:p>
            <a:endParaRPr lang="fi-FI" sz="1500" b="0" dirty="0"/>
          </a:p>
          <a:p>
            <a:pPr marL="0" indent="0">
              <a:buNone/>
            </a:pPr>
            <a:r>
              <a:rPr lang="fi-FI" sz="1500" b="0" dirty="0">
                <a:cs typeface="Calibri"/>
              </a:rPr>
              <a:t>Osin ratkaisut edellyttävät lainsäädännöllisiä uudistuksia</a:t>
            </a:r>
          </a:p>
          <a:p>
            <a:pPr marL="0" indent="0">
              <a:buNone/>
            </a:pPr>
            <a:r>
              <a:rPr lang="fi-FI" sz="1500" b="0" i="1" dirty="0">
                <a:cs typeface="Calibri"/>
              </a:rPr>
              <a:t>2.4 Lainsäädäntö</a:t>
            </a:r>
            <a:r>
              <a:rPr lang="fi-FI" sz="1500" b="0" dirty="0">
                <a:cs typeface="Calibri"/>
              </a:rPr>
              <a:t>. TYP-toimintamalli on ainoa josta säädetään lailla. Lainsäädännön viitekehyksen puuttuminen monialaisesta työstä estää tarkoituksenmukaisen tietojen vaihdon, tiedon keruun ja analysoinnin sekä luo epävarmuutta mallien tulevaisuudesta. Lainsäädäntö on edellytys myös yhteisten tietojärjestelmien kehittymiselle. Budjettiriihessä 2020 hallitus päätti monialaisen työllistymistä tukevan lainsäädännön arvioinnista.</a:t>
            </a:r>
          </a:p>
          <a:p>
            <a:endParaRPr lang="fi-FI" dirty="0"/>
          </a:p>
        </p:txBody>
      </p:sp>
      <p:sp>
        <p:nvSpPr>
          <p:cNvPr id="4" name="Päivämäärän paikkamerkki 3"/>
          <p:cNvSpPr>
            <a:spLocks noGrp="1"/>
          </p:cNvSpPr>
          <p:nvPr>
            <p:ph type="dt" sz="half" idx="10"/>
          </p:nvPr>
        </p:nvSpPr>
        <p:spPr/>
        <p:txBody>
          <a:bodyPr/>
          <a:lstStyle/>
          <a:p>
            <a:fld id="{D26839AD-8404-F14E-AD85-8BA1B1271A32}" type="datetime1">
              <a:rPr lang="fi-FI" smtClean="0"/>
              <a:pPr/>
              <a:t>11.2.2021</a:t>
            </a:fld>
            <a:endParaRPr lang="fi-FI" dirty="0"/>
          </a:p>
        </p:txBody>
      </p:sp>
      <p:sp>
        <p:nvSpPr>
          <p:cNvPr id="5" name="Alatunnisteen paikkamerkki 4"/>
          <p:cNvSpPr>
            <a:spLocks noGrp="1"/>
          </p:cNvSpPr>
          <p:nvPr>
            <p:ph type="ftr" sz="quarter" idx="11"/>
          </p:nvPr>
        </p:nvSpPr>
        <p:spPr/>
        <p:txBody>
          <a:bodyPr/>
          <a:lstStyle/>
          <a:p>
            <a:r>
              <a:rPr lang="fi-FI" smtClean="0"/>
              <a:t>Työ- ja elinkeinoministeriö </a:t>
            </a:r>
            <a:r>
              <a:rPr lang="bg-BG" smtClean="0"/>
              <a:t>•</a:t>
            </a:r>
            <a:r>
              <a:rPr lang="fi-FI" smtClean="0"/>
              <a:t> www.tem.fi</a:t>
            </a:r>
            <a:endParaRPr lang="fi-FI" dirty="0"/>
          </a:p>
        </p:txBody>
      </p:sp>
      <p:sp>
        <p:nvSpPr>
          <p:cNvPr id="6" name="Dian numeron paikkamerkki 5"/>
          <p:cNvSpPr>
            <a:spLocks noGrp="1"/>
          </p:cNvSpPr>
          <p:nvPr>
            <p:ph type="sldNum" sz="quarter" idx="12"/>
          </p:nvPr>
        </p:nvSpPr>
        <p:spPr/>
        <p:txBody>
          <a:bodyPr/>
          <a:lstStyle/>
          <a:p>
            <a:fld id="{3065C9E5-8AC3-DF4B-BA99-CB03B9370A98}" type="slidenum">
              <a:rPr lang="fi-FI" smtClean="0"/>
              <a:pPr/>
              <a:t>5</a:t>
            </a:fld>
            <a:endParaRPr lang="fi-FI"/>
          </a:p>
        </p:txBody>
      </p:sp>
    </p:spTree>
    <p:extLst>
      <p:ext uri="{BB962C8B-B14F-4D97-AF65-F5344CB8AC3E}">
        <p14:creationId xmlns:p14="http://schemas.microsoft.com/office/powerpoint/2010/main" val="27155579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89106" y="529950"/>
            <a:ext cx="7503668" cy="754102"/>
          </a:xfrm>
        </p:spPr>
        <p:txBody>
          <a:bodyPr/>
          <a:lstStyle/>
          <a:p>
            <a:r>
              <a:rPr lang="fi-FI" sz="2800" dirty="0"/>
              <a:t>Tukirakenteen toiminnan yleiset tavoitteet</a:t>
            </a:r>
            <a:endParaRPr lang="fi-FI" dirty="0"/>
          </a:p>
        </p:txBody>
      </p:sp>
      <p:sp>
        <p:nvSpPr>
          <p:cNvPr id="3" name="Sisällön paikkamerkki 2"/>
          <p:cNvSpPr>
            <a:spLocks noGrp="1"/>
          </p:cNvSpPr>
          <p:nvPr>
            <p:ph idx="1"/>
          </p:nvPr>
        </p:nvSpPr>
        <p:spPr>
          <a:xfrm>
            <a:off x="389106" y="1525864"/>
            <a:ext cx="8038695" cy="4524740"/>
          </a:xfrm>
        </p:spPr>
        <p:txBody>
          <a:bodyPr>
            <a:normAutofit fontScale="92500" lnSpcReduction="10000"/>
          </a:bodyPr>
          <a:lstStyle/>
          <a:p>
            <a:endParaRPr lang="fi-FI" sz="1500" dirty="0"/>
          </a:p>
          <a:p>
            <a:r>
              <a:rPr lang="fi-FI" sz="1500" dirty="0" smtClean="0"/>
              <a:t>Tällä </a:t>
            </a:r>
            <a:r>
              <a:rPr lang="fi-FI" sz="1500" dirty="0"/>
              <a:t>hetkellä rahoitus on varmistettu vain vuodeksi 2021. Kevään puoliväliriihessä päätettävä pitkäaikaisemmasta rahoituksesta. </a:t>
            </a:r>
            <a:endParaRPr lang="fi-FI" sz="1500" dirty="0">
              <a:cs typeface="Calibri"/>
            </a:endParaRPr>
          </a:p>
          <a:p>
            <a:pPr lvl="1"/>
            <a:r>
              <a:rPr lang="fi-FI" sz="1500" dirty="0"/>
              <a:t>Tukirakenteelle on kaavailtu viisi (5) henkilötyövuotta</a:t>
            </a:r>
            <a:endParaRPr lang="fi-FI" sz="1500" dirty="0">
              <a:cs typeface="Calibri"/>
            </a:endParaRPr>
          </a:p>
          <a:p>
            <a:pPr marL="342875" lvl="1" indent="0">
              <a:buNone/>
            </a:pPr>
            <a:endParaRPr lang="fi-FI" sz="1500" dirty="0">
              <a:cs typeface="Calibri"/>
            </a:endParaRPr>
          </a:p>
          <a:p>
            <a:r>
              <a:rPr lang="fi-FI" dirty="0"/>
              <a:t>Moniammatillisuus rakentuu osaksi palvelujärjestelmää ja tulevia uudistuksia. Pyritään eroon hankemuotoisesta kehittämisestä ja tuetaan toimintaa peruspalveluissa.</a:t>
            </a:r>
          </a:p>
          <a:p>
            <a:pPr marL="0" indent="0">
              <a:buNone/>
            </a:pPr>
            <a:endParaRPr lang="fi-FI" dirty="0"/>
          </a:p>
          <a:p>
            <a:r>
              <a:rPr lang="fi-FI" dirty="0"/>
              <a:t>Valtio-kunnat-maakunnat yhteistyö monialaisten työllistymistä tukevien palveluiden kehittämiseksi vahvistuu ja </a:t>
            </a:r>
            <a:r>
              <a:rPr lang="fi-FI" dirty="0" err="1"/>
              <a:t>tavoitteellistuu</a:t>
            </a:r>
            <a:r>
              <a:rPr lang="fi-FI" dirty="0"/>
              <a:t>.</a:t>
            </a:r>
          </a:p>
          <a:p>
            <a:endParaRPr lang="fi-FI" dirty="0"/>
          </a:p>
          <a:p>
            <a:r>
              <a:rPr lang="fi-FI" dirty="0"/>
              <a:t>Moniammatillisista palveluista tuotetaan yhdenmukaisilla tavoilla vaikuttavuustietoa paikallisesti, alueellisesti ja valtakunnallisesti hyödynnettäväksi. Tiedolla johtaminen vahvistuu.</a:t>
            </a:r>
          </a:p>
          <a:p>
            <a:endParaRPr lang="fi-FI" dirty="0"/>
          </a:p>
          <a:p>
            <a:r>
              <a:rPr lang="fi-FI" dirty="0"/>
              <a:t>Tukirakenne toimii monialaisten palveluiden kehittymisen mahdollistajana vahvistaen alhaalta ylöspäin tapahtuvaa toiminnan kehittymistä.</a:t>
            </a:r>
          </a:p>
          <a:p>
            <a:pPr marL="0" indent="0">
              <a:buNone/>
            </a:pPr>
            <a:endParaRPr lang="fi-FI" dirty="0" smtClean="0"/>
          </a:p>
          <a:p>
            <a:pPr marL="0" indent="0">
              <a:buNone/>
            </a:pPr>
            <a:endParaRPr lang="fi-FI" dirty="0"/>
          </a:p>
        </p:txBody>
      </p:sp>
      <p:sp>
        <p:nvSpPr>
          <p:cNvPr id="4" name="Päivämäärän paikkamerkki 3"/>
          <p:cNvSpPr>
            <a:spLocks noGrp="1"/>
          </p:cNvSpPr>
          <p:nvPr>
            <p:ph type="dt" sz="half" idx="10"/>
          </p:nvPr>
        </p:nvSpPr>
        <p:spPr/>
        <p:txBody>
          <a:bodyPr/>
          <a:lstStyle/>
          <a:p>
            <a:fld id="{D26839AD-8404-F14E-AD85-8BA1B1271A32}" type="datetime1">
              <a:rPr lang="fi-FI" smtClean="0"/>
              <a:pPr/>
              <a:t>11.2.2021</a:t>
            </a:fld>
            <a:endParaRPr lang="fi-FI" dirty="0"/>
          </a:p>
        </p:txBody>
      </p:sp>
      <p:sp>
        <p:nvSpPr>
          <p:cNvPr id="5" name="Alatunnisteen paikkamerkki 4"/>
          <p:cNvSpPr>
            <a:spLocks noGrp="1"/>
          </p:cNvSpPr>
          <p:nvPr>
            <p:ph type="ftr" sz="quarter" idx="11"/>
          </p:nvPr>
        </p:nvSpPr>
        <p:spPr/>
        <p:txBody>
          <a:bodyPr/>
          <a:lstStyle/>
          <a:p>
            <a:r>
              <a:rPr lang="fi-FI" smtClean="0"/>
              <a:t>Työ- ja elinkeinoministeriö </a:t>
            </a:r>
            <a:r>
              <a:rPr lang="bg-BG" smtClean="0"/>
              <a:t>•</a:t>
            </a:r>
            <a:r>
              <a:rPr lang="fi-FI" smtClean="0"/>
              <a:t> www.tem.fi</a:t>
            </a:r>
            <a:endParaRPr lang="fi-FI" dirty="0"/>
          </a:p>
        </p:txBody>
      </p:sp>
      <p:sp>
        <p:nvSpPr>
          <p:cNvPr id="6" name="Dian numeron paikkamerkki 5"/>
          <p:cNvSpPr>
            <a:spLocks noGrp="1"/>
          </p:cNvSpPr>
          <p:nvPr>
            <p:ph type="sldNum" sz="quarter" idx="12"/>
          </p:nvPr>
        </p:nvSpPr>
        <p:spPr/>
        <p:txBody>
          <a:bodyPr/>
          <a:lstStyle/>
          <a:p>
            <a:fld id="{3065C9E5-8AC3-DF4B-BA99-CB03B9370A98}" type="slidenum">
              <a:rPr lang="fi-FI" smtClean="0"/>
              <a:pPr/>
              <a:t>6</a:t>
            </a:fld>
            <a:endParaRPr lang="fi-FI"/>
          </a:p>
        </p:txBody>
      </p:sp>
    </p:spTree>
    <p:extLst>
      <p:ext uri="{BB962C8B-B14F-4D97-AF65-F5344CB8AC3E}">
        <p14:creationId xmlns:p14="http://schemas.microsoft.com/office/powerpoint/2010/main" val="4925840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Tukirakenteen alustavat ydintehtävät</a:t>
            </a:r>
          </a:p>
        </p:txBody>
      </p:sp>
      <p:sp>
        <p:nvSpPr>
          <p:cNvPr id="3" name="Sisällön paikkamerkki 2"/>
          <p:cNvSpPr>
            <a:spLocks noGrp="1"/>
          </p:cNvSpPr>
          <p:nvPr>
            <p:ph idx="1"/>
          </p:nvPr>
        </p:nvSpPr>
        <p:spPr/>
        <p:txBody>
          <a:bodyPr>
            <a:normAutofit lnSpcReduction="10000"/>
          </a:bodyPr>
          <a:lstStyle/>
          <a:p>
            <a:r>
              <a:rPr lang="fi-FI" sz="1425" dirty="0"/>
              <a:t>Valtakunnallinen viestintä palveluiden tunnuspiirteistä </a:t>
            </a:r>
          </a:p>
          <a:p>
            <a:pPr lvl="1"/>
            <a:r>
              <a:rPr lang="fi-FI" sz="1050" dirty="0"/>
              <a:t>Tehdään asiakkaille tunnetuksi </a:t>
            </a:r>
          </a:p>
          <a:p>
            <a:pPr lvl="1"/>
            <a:r>
              <a:rPr lang="fi-FI" sz="1050" dirty="0"/>
              <a:t>Yhteisten tunnuspiirteiden luominen palveluista</a:t>
            </a:r>
          </a:p>
          <a:p>
            <a:pPr lvl="1"/>
            <a:endParaRPr lang="fi-FI" sz="1050" dirty="0"/>
          </a:p>
          <a:p>
            <a:r>
              <a:rPr lang="fi-FI" sz="1425" dirty="0"/>
              <a:t>Toimijoiden vertaisoppimisen kehittäminen ja ylläpito</a:t>
            </a:r>
          </a:p>
          <a:p>
            <a:pPr lvl="1"/>
            <a:r>
              <a:rPr lang="fi-FI" sz="1050" dirty="0"/>
              <a:t>Esimerkkinä: Ohjaamopäivät, TYP-päivät, Ohjaamoheimo (Facebook-yhteisö).</a:t>
            </a:r>
          </a:p>
          <a:p>
            <a:pPr lvl="1"/>
            <a:r>
              <a:rPr lang="fi-FI" sz="1050" dirty="0"/>
              <a:t>Yhteiset kehittämispäivät. </a:t>
            </a:r>
          </a:p>
          <a:p>
            <a:pPr lvl="1"/>
            <a:r>
              <a:rPr lang="fi-FI" sz="1050" dirty="0"/>
              <a:t>Yhteiset työvälineet.</a:t>
            </a:r>
          </a:p>
          <a:p>
            <a:pPr lvl="1"/>
            <a:endParaRPr lang="fi-FI" sz="1050" dirty="0"/>
          </a:p>
          <a:p>
            <a:r>
              <a:rPr lang="fi-FI" sz="1425" dirty="0"/>
              <a:t>Monialaisen työkulttuurin kehittäminen, arvot, asenteet ja tavoitteet</a:t>
            </a:r>
          </a:p>
          <a:p>
            <a:pPr lvl="1"/>
            <a:r>
              <a:rPr lang="fi-FI" sz="1050" dirty="0"/>
              <a:t>Esimerkiksi TYP, Ohjaamot ja koto-</a:t>
            </a:r>
            <a:r>
              <a:rPr lang="fi-FI" sz="1050" dirty="0" err="1"/>
              <a:t>osket</a:t>
            </a:r>
            <a:r>
              <a:rPr lang="fi-FI" sz="1050" dirty="0"/>
              <a:t> sekä ohjaus ja neuvontapalveluiden case-yhteiskoulutus</a:t>
            </a:r>
          </a:p>
          <a:p>
            <a:pPr lvl="1"/>
            <a:r>
              <a:rPr lang="fi-FI" sz="1050" dirty="0"/>
              <a:t>Asiakaslähtöinen työote monialaisissa palveluissa</a:t>
            </a:r>
          </a:p>
          <a:p>
            <a:endParaRPr lang="fi-FI" sz="1350" dirty="0"/>
          </a:p>
          <a:p>
            <a:r>
              <a:rPr lang="fi-FI" sz="1425" dirty="0"/>
              <a:t>Asiantuntijoiden kouluttaminen</a:t>
            </a:r>
          </a:p>
          <a:p>
            <a:pPr lvl="1"/>
            <a:r>
              <a:rPr lang="fi-FI" sz="1050" dirty="0"/>
              <a:t>Koulutusten suunnittelu ja hankinta</a:t>
            </a:r>
          </a:p>
          <a:p>
            <a:pPr lvl="1"/>
            <a:r>
              <a:rPr lang="fi-FI" sz="1050" dirty="0"/>
              <a:t>Monialaisen työn johtaminen</a:t>
            </a:r>
          </a:p>
          <a:p>
            <a:pPr marL="514350" lvl="2"/>
            <a:r>
              <a:rPr lang="fi-FI" sz="1050" dirty="0"/>
              <a:t>Tietosuojakysymykset</a:t>
            </a:r>
          </a:p>
          <a:p>
            <a:pPr marL="514350" lvl="2"/>
            <a:endParaRPr lang="fi-FI" sz="1050" dirty="0"/>
          </a:p>
          <a:p>
            <a:pPr marL="200025" lvl="2"/>
            <a:r>
              <a:rPr lang="fi-FI" sz="1425" dirty="0"/>
              <a:t>Tiedolla johtaminen</a:t>
            </a:r>
          </a:p>
          <a:p>
            <a:pPr marL="542925" lvl="3"/>
            <a:r>
              <a:rPr lang="fi-FI" dirty="0"/>
              <a:t>Tiedonkeruu ja analysointi</a:t>
            </a:r>
          </a:p>
          <a:p>
            <a:pPr marL="542925" lvl="3"/>
            <a:r>
              <a:rPr lang="fi-FI" dirty="0"/>
              <a:t>Tiedon keruuprosessien yhtenäistäminen</a:t>
            </a:r>
          </a:p>
          <a:p>
            <a:endParaRPr lang="fi-FI" dirty="0"/>
          </a:p>
        </p:txBody>
      </p:sp>
      <p:sp>
        <p:nvSpPr>
          <p:cNvPr id="4" name="Päivämäärän paikkamerkki 3"/>
          <p:cNvSpPr>
            <a:spLocks noGrp="1"/>
          </p:cNvSpPr>
          <p:nvPr>
            <p:ph type="dt" sz="half" idx="10"/>
          </p:nvPr>
        </p:nvSpPr>
        <p:spPr/>
        <p:txBody>
          <a:bodyPr/>
          <a:lstStyle/>
          <a:p>
            <a:fld id="{D26839AD-8404-F14E-AD85-8BA1B1271A32}" type="datetime1">
              <a:rPr lang="fi-FI" smtClean="0"/>
              <a:pPr/>
              <a:t>11.2.2021</a:t>
            </a:fld>
            <a:endParaRPr lang="fi-FI" dirty="0"/>
          </a:p>
        </p:txBody>
      </p:sp>
      <p:sp>
        <p:nvSpPr>
          <p:cNvPr id="5" name="Alatunnisteen paikkamerkki 4"/>
          <p:cNvSpPr>
            <a:spLocks noGrp="1"/>
          </p:cNvSpPr>
          <p:nvPr>
            <p:ph type="ftr" sz="quarter" idx="11"/>
          </p:nvPr>
        </p:nvSpPr>
        <p:spPr/>
        <p:txBody>
          <a:bodyPr/>
          <a:lstStyle/>
          <a:p>
            <a:r>
              <a:rPr lang="fi-FI" smtClean="0"/>
              <a:t>Työ- ja elinkeinoministeriö </a:t>
            </a:r>
            <a:r>
              <a:rPr lang="bg-BG" smtClean="0"/>
              <a:t>•</a:t>
            </a:r>
            <a:r>
              <a:rPr lang="fi-FI" smtClean="0"/>
              <a:t> www.tem.fi</a:t>
            </a:r>
            <a:endParaRPr lang="fi-FI" dirty="0"/>
          </a:p>
        </p:txBody>
      </p:sp>
      <p:sp>
        <p:nvSpPr>
          <p:cNvPr id="6" name="Dian numeron paikkamerkki 5"/>
          <p:cNvSpPr>
            <a:spLocks noGrp="1"/>
          </p:cNvSpPr>
          <p:nvPr>
            <p:ph type="sldNum" sz="quarter" idx="12"/>
          </p:nvPr>
        </p:nvSpPr>
        <p:spPr/>
        <p:txBody>
          <a:bodyPr/>
          <a:lstStyle/>
          <a:p>
            <a:fld id="{3065C9E5-8AC3-DF4B-BA99-CB03B9370A98}" type="slidenum">
              <a:rPr lang="fi-FI" smtClean="0"/>
              <a:pPr/>
              <a:t>7</a:t>
            </a:fld>
            <a:endParaRPr lang="fi-FI"/>
          </a:p>
        </p:txBody>
      </p:sp>
    </p:spTree>
    <p:extLst>
      <p:ext uri="{BB962C8B-B14F-4D97-AF65-F5344CB8AC3E}">
        <p14:creationId xmlns:p14="http://schemas.microsoft.com/office/powerpoint/2010/main" val="4049465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p:cNvSpPr>
            <a:spLocks noGrp="1"/>
          </p:cNvSpPr>
          <p:nvPr>
            <p:ph type="title"/>
          </p:nvPr>
        </p:nvSpPr>
        <p:spPr>
          <a:xfrm>
            <a:off x="432786" y="767876"/>
            <a:ext cx="7739615" cy="409294"/>
          </a:xfrm>
        </p:spPr>
        <p:txBody>
          <a:bodyPr>
            <a:noAutofit/>
          </a:bodyPr>
          <a:lstStyle/>
          <a:p>
            <a:pPr algn="ctr"/>
            <a:r>
              <a:rPr lang="fi-FI" sz="2800" dirty="0" smtClean="0"/>
              <a:t>Valmistelun eteneminen</a:t>
            </a:r>
            <a:endParaRPr lang="fi-FI" sz="2800" dirty="0"/>
          </a:p>
        </p:txBody>
      </p:sp>
      <p:graphicFrame>
        <p:nvGraphicFramePr>
          <p:cNvPr id="9" name="Taulukko 8"/>
          <p:cNvGraphicFramePr>
            <a:graphicFrameLocks noGrp="1"/>
          </p:cNvGraphicFramePr>
          <p:nvPr>
            <p:extLst/>
          </p:nvPr>
        </p:nvGraphicFramePr>
        <p:xfrm>
          <a:off x="432785" y="3232106"/>
          <a:ext cx="7034352" cy="278130"/>
        </p:xfrm>
        <a:graphic>
          <a:graphicData uri="http://schemas.openxmlformats.org/drawingml/2006/table">
            <a:tbl>
              <a:tblPr firstRow="1" bandRow="1">
                <a:tableStyleId>{5C22544A-7EE6-4342-B048-85BDC9FD1C3A}</a:tableStyleId>
              </a:tblPr>
              <a:tblGrid>
                <a:gridCol w="1172392">
                  <a:extLst>
                    <a:ext uri="{9D8B030D-6E8A-4147-A177-3AD203B41FA5}">
                      <a16:colId xmlns:a16="http://schemas.microsoft.com/office/drawing/2014/main" val="3352962566"/>
                    </a:ext>
                  </a:extLst>
                </a:gridCol>
                <a:gridCol w="1172392">
                  <a:extLst>
                    <a:ext uri="{9D8B030D-6E8A-4147-A177-3AD203B41FA5}">
                      <a16:colId xmlns:a16="http://schemas.microsoft.com/office/drawing/2014/main" val="443799233"/>
                    </a:ext>
                  </a:extLst>
                </a:gridCol>
                <a:gridCol w="1172392">
                  <a:extLst>
                    <a:ext uri="{9D8B030D-6E8A-4147-A177-3AD203B41FA5}">
                      <a16:colId xmlns:a16="http://schemas.microsoft.com/office/drawing/2014/main" val="3635272965"/>
                    </a:ext>
                  </a:extLst>
                </a:gridCol>
                <a:gridCol w="1172392">
                  <a:extLst>
                    <a:ext uri="{9D8B030D-6E8A-4147-A177-3AD203B41FA5}">
                      <a16:colId xmlns:a16="http://schemas.microsoft.com/office/drawing/2014/main" val="3056823403"/>
                    </a:ext>
                  </a:extLst>
                </a:gridCol>
                <a:gridCol w="1172392">
                  <a:extLst>
                    <a:ext uri="{9D8B030D-6E8A-4147-A177-3AD203B41FA5}">
                      <a16:colId xmlns:a16="http://schemas.microsoft.com/office/drawing/2014/main" val="691136280"/>
                    </a:ext>
                  </a:extLst>
                </a:gridCol>
                <a:gridCol w="1172392">
                  <a:extLst>
                    <a:ext uri="{9D8B030D-6E8A-4147-A177-3AD203B41FA5}">
                      <a16:colId xmlns:a16="http://schemas.microsoft.com/office/drawing/2014/main" val="3205732010"/>
                    </a:ext>
                  </a:extLst>
                </a:gridCol>
              </a:tblGrid>
              <a:tr h="278130">
                <a:tc>
                  <a:txBody>
                    <a:bodyPr/>
                    <a:lstStyle/>
                    <a:p>
                      <a:r>
                        <a:rPr lang="fi-FI" sz="1000" dirty="0" smtClean="0"/>
                        <a:t>Lokakuu</a:t>
                      </a:r>
                      <a:endParaRPr lang="fi-FI" sz="1000" dirty="0"/>
                    </a:p>
                  </a:txBody>
                  <a:tcPr marL="68580" marR="68580" marT="34290" marB="34290"/>
                </a:tc>
                <a:tc>
                  <a:txBody>
                    <a:bodyPr/>
                    <a:lstStyle/>
                    <a:p>
                      <a:r>
                        <a:rPr lang="fi-FI" sz="1000" dirty="0" smtClean="0"/>
                        <a:t>Marraskuu</a:t>
                      </a:r>
                      <a:endParaRPr lang="fi-FI" sz="1000" dirty="0"/>
                    </a:p>
                  </a:txBody>
                  <a:tcPr marL="68580" marR="68580" marT="34290" marB="34290"/>
                </a:tc>
                <a:tc>
                  <a:txBody>
                    <a:bodyPr/>
                    <a:lstStyle/>
                    <a:p>
                      <a:r>
                        <a:rPr lang="fi-FI" sz="1000" dirty="0" smtClean="0"/>
                        <a:t>Joulukuu</a:t>
                      </a:r>
                      <a:endParaRPr lang="fi-FI" sz="1000" dirty="0"/>
                    </a:p>
                  </a:txBody>
                  <a:tcPr marL="68580" marR="68580" marT="34290" marB="34290"/>
                </a:tc>
                <a:tc>
                  <a:txBody>
                    <a:bodyPr/>
                    <a:lstStyle/>
                    <a:p>
                      <a:r>
                        <a:rPr lang="fi-FI" sz="1000" dirty="0" smtClean="0"/>
                        <a:t>Tammikuu</a:t>
                      </a:r>
                      <a:endParaRPr lang="fi-FI" sz="1000" dirty="0"/>
                    </a:p>
                  </a:txBody>
                  <a:tcPr marL="68580" marR="68580" marT="34290" marB="34290"/>
                </a:tc>
                <a:tc>
                  <a:txBody>
                    <a:bodyPr/>
                    <a:lstStyle/>
                    <a:p>
                      <a:r>
                        <a:rPr lang="fi-FI" sz="1000" dirty="0" smtClean="0"/>
                        <a:t>Helmikuu</a:t>
                      </a:r>
                      <a:endParaRPr lang="fi-FI" sz="1000" dirty="0"/>
                    </a:p>
                  </a:txBody>
                  <a:tcPr marL="68580" marR="68580" marT="34290" marB="34290"/>
                </a:tc>
                <a:tc>
                  <a:txBody>
                    <a:bodyPr/>
                    <a:lstStyle/>
                    <a:p>
                      <a:r>
                        <a:rPr lang="fi-FI" sz="1000" dirty="0" smtClean="0"/>
                        <a:t>Maaliskuu</a:t>
                      </a:r>
                      <a:endParaRPr lang="fi-FI" sz="1000" dirty="0"/>
                    </a:p>
                  </a:txBody>
                  <a:tcPr marL="68580" marR="68580" marT="34290" marB="34290"/>
                </a:tc>
                <a:extLst>
                  <a:ext uri="{0D108BD9-81ED-4DB2-BD59-A6C34878D82A}">
                    <a16:rowId xmlns:a16="http://schemas.microsoft.com/office/drawing/2014/main" val="193510492"/>
                  </a:ext>
                </a:extLst>
              </a:tr>
            </a:tbl>
          </a:graphicData>
        </a:graphic>
      </p:graphicFrame>
      <p:graphicFrame>
        <p:nvGraphicFramePr>
          <p:cNvPr id="10" name="Taulukko 9"/>
          <p:cNvGraphicFramePr>
            <a:graphicFrameLocks noGrp="1"/>
          </p:cNvGraphicFramePr>
          <p:nvPr>
            <p:extLst/>
          </p:nvPr>
        </p:nvGraphicFramePr>
        <p:xfrm>
          <a:off x="459215" y="3734345"/>
          <a:ext cx="1164195" cy="1714500"/>
        </p:xfrm>
        <a:graphic>
          <a:graphicData uri="http://schemas.openxmlformats.org/drawingml/2006/table">
            <a:tbl>
              <a:tblPr firstRow="1" bandRow="1">
                <a:tableStyleId>{5C22544A-7EE6-4342-B048-85BDC9FD1C3A}</a:tableStyleId>
              </a:tblPr>
              <a:tblGrid>
                <a:gridCol w="1164195">
                  <a:extLst>
                    <a:ext uri="{9D8B030D-6E8A-4147-A177-3AD203B41FA5}">
                      <a16:colId xmlns:a16="http://schemas.microsoft.com/office/drawing/2014/main" val="641113029"/>
                    </a:ext>
                  </a:extLst>
                </a:gridCol>
              </a:tblGrid>
              <a:tr h="1714500">
                <a:tc>
                  <a:txBody>
                    <a:bodyPr/>
                    <a:lstStyle/>
                    <a:p>
                      <a:r>
                        <a:rPr lang="fi-FI" sz="900" b="0" dirty="0" smtClean="0"/>
                        <a:t>Ministeriöiden</a:t>
                      </a:r>
                      <a:r>
                        <a:rPr lang="fi-FI" sz="900" b="0" baseline="0" dirty="0" smtClean="0"/>
                        <a:t> s</a:t>
                      </a:r>
                      <a:r>
                        <a:rPr lang="fi-FI" sz="900" b="0" dirty="0" smtClean="0"/>
                        <a:t>isäiset keskustelut</a:t>
                      </a:r>
                    </a:p>
                    <a:p>
                      <a:r>
                        <a:rPr lang="fi-FI" sz="900" b="0" dirty="0" smtClean="0"/>
                        <a:t>valmistelusta. </a:t>
                      </a:r>
                    </a:p>
                    <a:p>
                      <a:r>
                        <a:rPr lang="fi-FI" sz="900" b="0" dirty="0" smtClean="0"/>
                        <a:t>Kuntakokeilujen </a:t>
                      </a:r>
                      <a:r>
                        <a:rPr lang="fi-FI" sz="900" b="0" dirty="0" err="1" smtClean="0"/>
                        <a:t>ohry</a:t>
                      </a:r>
                      <a:r>
                        <a:rPr lang="fi-FI" sz="900" b="0" dirty="0" smtClean="0"/>
                        <a:t> ja toiminnallinen valmistelu. TYP-päälliköt, Ohjaamojen kyselytunti. KEHA-keskus</a:t>
                      </a:r>
                    </a:p>
                    <a:p>
                      <a:endParaRPr lang="fi-FI" sz="900" b="0" dirty="0"/>
                    </a:p>
                  </a:txBody>
                  <a:tcPr marL="68580" marR="68580" marT="34290" marB="34290">
                    <a:solidFill>
                      <a:schemeClr val="accent3">
                        <a:lumMod val="75000"/>
                      </a:schemeClr>
                    </a:solidFill>
                  </a:tcPr>
                </a:tc>
                <a:extLst>
                  <a:ext uri="{0D108BD9-81ED-4DB2-BD59-A6C34878D82A}">
                    <a16:rowId xmlns:a16="http://schemas.microsoft.com/office/drawing/2014/main" val="3527979685"/>
                  </a:ext>
                </a:extLst>
              </a:tr>
            </a:tbl>
          </a:graphicData>
        </a:graphic>
      </p:graphicFrame>
      <p:graphicFrame>
        <p:nvGraphicFramePr>
          <p:cNvPr id="11" name="Taulukko 10"/>
          <p:cNvGraphicFramePr>
            <a:graphicFrameLocks noGrp="1"/>
          </p:cNvGraphicFramePr>
          <p:nvPr>
            <p:extLst/>
          </p:nvPr>
        </p:nvGraphicFramePr>
        <p:xfrm>
          <a:off x="3982547" y="3761814"/>
          <a:ext cx="4641267" cy="209025"/>
        </p:xfrm>
        <a:graphic>
          <a:graphicData uri="http://schemas.openxmlformats.org/drawingml/2006/table">
            <a:tbl>
              <a:tblPr firstRow="1" bandRow="1">
                <a:tableStyleId>{5C22544A-7EE6-4342-B048-85BDC9FD1C3A}</a:tableStyleId>
              </a:tblPr>
              <a:tblGrid>
                <a:gridCol w="4641267">
                  <a:extLst>
                    <a:ext uri="{9D8B030D-6E8A-4147-A177-3AD203B41FA5}">
                      <a16:colId xmlns:a16="http://schemas.microsoft.com/office/drawing/2014/main" val="3267100762"/>
                    </a:ext>
                  </a:extLst>
                </a:gridCol>
              </a:tblGrid>
              <a:tr h="209025">
                <a:tc>
                  <a:txBody>
                    <a:bodyPr/>
                    <a:lstStyle/>
                    <a:p>
                      <a:pPr algn="ctr"/>
                      <a:r>
                        <a:rPr lang="fi-FI" sz="900" b="0" dirty="0" smtClean="0"/>
                        <a:t>Rekrytoinnit</a:t>
                      </a:r>
                      <a:endParaRPr lang="fi-FI" sz="900" b="0" dirty="0"/>
                    </a:p>
                  </a:txBody>
                  <a:tcPr marL="68580" marR="68580" marT="34290" marB="34290"/>
                </a:tc>
                <a:extLst>
                  <a:ext uri="{0D108BD9-81ED-4DB2-BD59-A6C34878D82A}">
                    <a16:rowId xmlns:a16="http://schemas.microsoft.com/office/drawing/2014/main" val="1514756053"/>
                  </a:ext>
                </a:extLst>
              </a:tr>
            </a:tbl>
          </a:graphicData>
        </a:graphic>
      </p:graphicFrame>
      <p:graphicFrame>
        <p:nvGraphicFramePr>
          <p:cNvPr id="12" name="Taulukko 11"/>
          <p:cNvGraphicFramePr>
            <a:graphicFrameLocks noGrp="1"/>
          </p:cNvGraphicFramePr>
          <p:nvPr>
            <p:extLst>
              <p:ext uri="{D42A27DB-BD31-4B8C-83A1-F6EECF244321}">
                <p14:modId xmlns:p14="http://schemas.microsoft.com/office/powerpoint/2010/main" val="4117779579"/>
              </p:ext>
            </p:extLst>
          </p:nvPr>
        </p:nvGraphicFramePr>
        <p:xfrm>
          <a:off x="7236823" y="3964603"/>
          <a:ext cx="1907177" cy="240899"/>
        </p:xfrm>
        <a:graphic>
          <a:graphicData uri="http://schemas.openxmlformats.org/drawingml/2006/table">
            <a:tbl>
              <a:tblPr firstRow="1" bandRow="1">
                <a:tableStyleId>{5C22544A-7EE6-4342-B048-85BDC9FD1C3A}</a:tableStyleId>
              </a:tblPr>
              <a:tblGrid>
                <a:gridCol w="1907177">
                  <a:extLst>
                    <a:ext uri="{9D8B030D-6E8A-4147-A177-3AD203B41FA5}">
                      <a16:colId xmlns:a16="http://schemas.microsoft.com/office/drawing/2014/main" val="994352051"/>
                    </a:ext>
                  </a:extLst>
                </a:gridCol>
              </a:tblGrid>
              <a:tr h="240899">
                <a:tc>
                  <a:txBody>
                    <a:bodyPr/>
                    <a:lstStyle/>
                    <a:p>
                      <a:r>
                        <a:rPr lang="fi-FI" sz="900" b="1" dirty="0" smtClean="0"/>
                        <a:t>Toiminta käynnistyy</a:t>
                      </a:r>
                      <a:endParaRPr lang="fi-FI" sz="900" b="1" dirty="0"/>
                    </a:p>
                  </a:txBody>
                  <a:tcPr marL="68580" marR="68580" marT="34290" marB="34290">
                    <a:solidFill>
                      <a:schemeClr val="accent2">
                        <a:lumMod val="60000"/>
                        <a:lumOff val="40000"/>
                      </a:schemeClr>
                    </a:solidFill>
                  </a:tcPr>
                </a:tc>
                <a:extLst>
                  <a:ext uri="{0D108BD9-81ED-4DB2-BD59-A6C34878D82A}">
                    <a16:rowId xmlns:a16="http://schemas.microsoft.com/office/drawing/2014/main" val="1211653560"/>
                  </a:ext>
                </a:extLst>
              </a:tr>
            </a:tbl>
          </a:graphicData>
        </a:graphic>
      </p:graphicFrame>
      <p:sp>
        <p:nvSpPr>
          <p:cNvPr id="13" name="Suorakulmio 12"/>
          <p:cNvSpPr/>
          <p:nvPr/>
        </p:nvSpPr>
        <p:spPr>
          <a:xfrm>
            <a:off x="1643843" y="3518942"/>
            <a:ext cx="5787300" cy="218631"/>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900" dirty="0">
                <a:solidFill>
                  <a:schemeClr val="tx1"/>
                </a:solidFill>
              </a:rPr>
              <a:t>Valmisteluryhmän toimikausi (jatketaan tarvittaessa)</a:t>
            </a:r>
          </a:p>
        </p:txBody>
      </p:sp>
      <p:sp>
        <p:nvSpPr>
          <p:cNvPr id="14" name="Suorakulmio 13"/>
          <p:cNvSpPr/>
          <p:nvPr/>
        </p:nvSpPr>
        <p:spPr>
          <a:xfrm>
            <a:off x="1609736" y="3744249"/>
            <a:ext cx="886577" cy="6065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900" dirty="0"/>
              <a:t>Päätös sijoituspaikasta, </a:t>
            </a:r>
            <a:r>
              <a:rPr lang="fi-FI" sz="900" dirty="0" err="1"/>
              <a:t>AKOn</a:t>
            </a:r>
            <a:r>
              <a:rPr lang="fi-FI" sz="900" dirty="0"/>
              <a:t> </a:t>
            </a:r>
            <a:r>
              <a:rPr lang="fi-FI" sz="900" dirty="0" err="1"/>
              <a:t>jory</a:t>
            </a:r>
            <a:r>
              <a:rPr lang="fi-FI" sz="900" dirty="0"/>
              <a:t> 11.11</a:t>
            </a:r>
          </a:p>
        </p:txBody>
      </p:sp>
      <p:sp>
        <p:nvSpPr>
          <p:cNvPr id="15" name="Suorakulmio 14"/>
          <p:cNvSpPr/>
          <p:nvPr/>
        </p:nvSpPr>
        <p:spPr>
          <a:xfrm>
            <a:off x="459215" y="5160550"/>
            <a:ext cx="1164195" cy="477548"/>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900" dirty="0"/>
              <a:t>Yhteistarkastelu jatkuvan oppimisen valmistelun kanssa</a:t>
            </a:r>
          </a:p>
        </p:txBody>
      </p:sp>
      <p:sp>
        <p:nvSpPr>
          <p:cNvPr id="16" name="Suorakulmio 15"/>
          <p:cNvSpPr/>
          <p:nvPr/>
        </p:nvSpPr>
        <p:spPr>
          <a:xfrm>
            <a:off x="1623410" y="4365634"/>
            <a:ext cx="2318192" cy="2311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900" dirty="0"/>
              <a:t>Kysely: Ohjaamot, </a:t>
            </a:r>
            <a:r>
              <a:rPr lang="fi-FI" sz="900" dirty="0" err="1"/>
              <a:t>TYPit</a:t>
            </a:r>
            <a:r>
              <a:rPr lang="fi-FI" sz="900" dirty="0"/>
              <a:t>, koto-rakenteet</a:t>
            </a:r>
          </a:p>
        </p:txBody>
      </p:sp>
      <p:sp>
        <p:nvSpPr>
          <p:cNvPr id="17" name="Suorakulmio 16"/>
          <p:cNvSpPr/>
          <p:nvPr/>
        </p:nvSpPr>
        <p:spPr>
          <a:xfrm>
            <a:off x="5104014" y="3976302"/>
            <a:ext cx="1156061" cy="5461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900" dirty="0"/>
              <a:t>Yhteistarkastelu jatkuvan oppimisen valmistelun kanssa</a:t>
            </a:r>
            <a:endParaRPr lang="fi-FI" sz="1013" dirty="0"/>
          </a:p>
        </p:txBody>
      </p:sp>
      <p:sp>
        <p:nvSpPr>
          <p:cNvPr id="19" name="Suorakulmio 18"/>
          <p:cNvSpPr/>
          <p:nvPr/>
        </p:nvSpPr>
        <p:spPr>
          <a:xfrm>
            <a:off x="459215" y="3513302"/>
            <a:ext cx="1164500" cy="209187"/>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900" dirty="0">
                <a:solidFill>
                  <a:schemeClr val="tx1"/>
                </a:solidFill>
              </a:rPr>
              <a:t>Nimeämispyynnöt</a:t>
            </a:r>
          </a:p>
        </p:txBody>
      </p:sp>
      <p:sp>
        <p:nvSpPr>
          <p:cNvPr id="20" name="Suorakulmio 19"/>
          <p:cNvSpPr/>
          <p:nvPr/>
        </p:nvSpPr>
        <p:spPr>
          <a:xfrm>
            <a:off x="2773931" y="4596750"/>
            <a:ext cx="2326551" cy="3278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050" dirty="0"/>
              <a:t>Kevään 2021 kehysriihen valmistelut</a:t>
            </a:r>
          </a:p>
        </p:txBody>
      </p:sp>
      <p:sp>
        <p:nvSpPr>
          <p:cNvPr id="2" name="Suorakulmio 1"/>
          <p:cNvSpPr/>
          <p:nvPr/>
        </p:nvSpPr>
        <p:spPr>
          <a:xfrm>
            <a:off x="3982547" y="3970839"/>
            <a:ext cx="1069850" cy="2834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900" dirty="0"/>
              <a:t>Rahoitus käytettävissä</a:t>
            </a:r>
          </a:p>
        </p:txBody>
      </p:sp>
      <p:sp>
        <p:nvSpPr>
          <p:cNvPr id="4" name="Suorakulmio 3"/>
          <p:cNvSpPr/>
          <p:nvPr/>
        </p:nvSpPr>
        <p:spPr>
          <a:xfrm>
            <a:off x="2777491" y="4924561"/>
            <a:ext cx="2322992" cy="3103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900" dirty="0"/>
              <a:t>Arvioidaan toiminnan käynnistymisen vaiheistus</a:t>
            </a:r>
          </a:p>
        </p:txBody>
      </p:sp>
      <p:sp>
        <p:nvSpPr>
          <p:cNvPr id="5" name="Suorakulmio 4"/>
          <p:cNvSpPr/>
          <p:nvPr/>
        </p:nvSpPr>
        <p:spPr>
          <a:xfrm>
            <a:off x="7467136" y="3232106"/>
            <a:ext cx="1156678" cy="247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013" b="1" dirty="0"/>
              <a:t>Huhtikuu</a:t>
            </a:r>
          </a:p>
        </p:txBody>
      </p:sp>
      <p:sp>
        <p:nvSpPr>
          <p:cNvPr id="6" name="Suorakulmio 5"/>
          <p:cNvSpPr/>
          <p:nvPr/>
        </p:nvSpPr>
        <p:spPr>
          <a:xfrm>
            <a:off x="7446166" y="3506438"/>
            <a:ext cx="1177649" cy="2374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900" dirty="0"/>
              <a:t>Puoliväliriihen päätökset</a:t>
            </a:r>
          </a:p>
        </p:txBody>
      </p:sp>
      <p:cxnSp>
        <p:nvCxnSpPr>
          <p:cNvPr id="8" name="Suora yhdysviiva 7"/>
          <p:cNvCxnSpPr/>
          <p:nvPr/>
        </p:nvCxnSpPr>
        <p:spPr>
          <a:xfrm flipV="1">
            <a:off x="2198594" y="2905993"/>
            <a:ext cx="0" cy="326114"/>
          </a:xfrm>
          <a:prstGeom prst="line">
            <a:avLst/>
          </a:prstGeom>
        </p:spPr>
        <p:style>
          <a:lnRef idx="1">
            <a:schemeClr val="accent1"/>
          </a:lnRef>
          <a:fillRef idx="0">
            <a:schemeClr val="accent1"/>
          </a:fillRef>
          <a:effectRef idx="0">
            <a:schemeClr val="accent1"/>
          </a:effectRef>
          <a:fontRef idx="minor">
            <a:schemeClr val="tx1"/>
          </a:fontRef>
        </p:style>
      </p:cxnSp>
      <p:sp>
        <p:nvSpPr>
          <p:cNvPr id="18" name="Suorakulmio 17"/>
          <p:cNvSpPr/>
          <p:nvPr/>
        </p:nvSpPr>
        <p:spPr>
          <a:xfrm>
            <a:off x="1500194" y="1726105"/>
            <a:ext cx="1249436" cy="1162747"/>
          </a:xfrm>
          <a:prstGeom prst="rect">
            <a:avLst/>
          </a:prstGeom>
          <a:solidFill>
            <a:schemeClr val="accent1">
              <a:lumMod val="10000"/>
              <a:lumOff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900" dirty="0">
                <a:solidFill>
                  <a:schemeClr val="tx1"/>
                </a:solidFill>
              </a:rPr>
              <a:t>Valmisteluryhmän 1 kokous: järjestäytyminen, aikataulutus, jäsenten keskeiset viestit valmisteluun</a:t>
            </a:r>
          </a:p>
          <a:p>
            <a:pPr algn="ctr"/>
            <a:endParaRPr lang="fi-FI" sz="900" dirty="0"/>
          </a:p>
        </p:txBody>
      </p:sp>
      <p:cxnSp>
        <p:nvCxnSpPr>
          <p:cNvPr id="22" name="Suora yhdysviiva 21"/>
          <p:cNvCxnSpPr/>
          <p:nvPr/>
        </p:nvCxnSpPr>
        <p:spPr>
          <a:xfrm flipH="1" flipV="1">
            <a:off x="3252946" y="2893051"/>
            <a:ext cx="8573" cy="326114"/>
          </a:xfrm>
          <a:prstGeom prst="line">
            <a:avLst/>
          </a:prstGeom>
        </p:spPr>
        <p:style>
          <a:lnRef idx="1">
            <a:schemeClr val="accent1"/>
          </a:lnRef>
          <a:fillRef idx="0">
            <a:schemeClr val="accent1"/>
          </a:fillRef>
          <a:effectRef idx="0">
            <a:schemeClr val="accent1"/>
          </a:effectRef>
          <a:fontRef idx="minor">
            <a:schemeClr val="tx1"/>
          </a:fontRef>
        </p:style>
      </p:cxnSp>
      <p:sp>
        <p:nvSpPr>
          <p:cNvPr id="23" name="Suorakulmio 22"/>
          <p:cNvSpPr/>
          <p:nvPr/>
        </p:nvSpPr>
        <p:spPr>
          <a:xfrm>
            <a:off x="2756145" y="1726105"/>
            <a:ext cx="1185457" cy="1171823"/>
          </a:xfrm>
          <a:prstGeom prst="rect">
            <a:avLst/>
          </a:prstGeom>
          <a:solidFill>
            <a:schemeClr val="accent1">
              <a:lumMod val="10000"/>
              <a:lumOff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900" dirty="0">
                <a:solidFill>
                  <a:schemeClr val="tx1"/>
                </a:solidFill>
              </a:rPr>
              <a:t>Valmisteluryhmän 2 kokous: Kyselyn tulokset, tukirakenteen ydintoiminnot, osaamisvaatimukset.</a:t>
            </a:r>
          </a:p>
          <a:p>
            <a:pPr algn="ctr"/>
            <a:r>
              <a:rPr lang="fi-FI" sz="900" dirty="0">
                <a:solidFill>
                  <a:schemeClr val="tx1"/>
                </a:solidFill>
              </a:rPr>
              <a:t>Ohjausrakenne </a:t>
            </a:r>
          </a:p>
        </p:txBody>
      </p:sp>
      <p:sp>
        <p:nvSpPr>
          <p:cNvPr id="7" name="Suorakulmio 6"/>
          <p:cNvSpPr/>
          <p:nvPr/>
        </p:nvSpPr>
        <p:spPr>
          <a:xfrm>
            <a:off x="3963635" y="1726105"/>
            <a:ext cx="1166157" cy="1164997"/>
          </a:xfrm>
          <a:prstGeom prst="rect">
            <a:avLst/>
          </a:prstGeom>
          <a:solidFill>
            <a:schemeClr val="accent1">
              <a:lumMod val="10000"/>
              <a:lumOff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900" dirty="0">
                <a:solidFill>
                  <a:schemeClr val="tx1"/>
                </a:solidFill>
              </a:rPr>
              <a:t>Valmisteluryhmän 3 kokous: Tarkempi keskustelu tukirakenteen suhteesta TYP, koto-palvelut, Ohjaamot.</a:t>
            </a:r>
          </a:p>
        </p:txBody>
      </p:sp>
      <p:cxnSp>
        <p:nvCxnSpPr>
          <p:cNvPr id="24" name="Suora yhdysviiva 23"/>
          <p:cNvCxnSpPr/>
          <p:nvPr/>
        </p:nvCxnSpPr>
        <p:spPr>
          <a:xfrm>
            <a:off x="4517471" y="2908261"/>
            <a:ext cx="0" cy="323846"/>
          </a:xfrm>
          <a:prstGeom prst="line">
            <a:avLst/>
          </a:prstGeom>
        </p:spPr>
        <p:style>
          <a:lnRef idx="1">
            <a:schemeClr val="accent1"/>
          </a:lnRef>
          <a:fillRef idx="0">
            <a:schemeClr val="accent1"/>
          </a:fillRef>
          <a:effectRef idx="0">
            <a:schemeClr val="accent1"/>
          </a:effectRef>
          <a:fontRef idx="minor">
            <a:schemeClr val="tx1"/>
          </a:fontRef>
        </p:style>
      </p:cxnSp>
      <p:sp>
        <p:nvSpPr>
          <p:cNvPr id="25" name="Suorakulmio 24"/>
          <p:cNvSpPr/>
          <p:nvPr/>
        </p:nvSpPr>
        <p:spPr>
          <a:xfrm>
            <a:off x="5129793" y="1726105"/>
            <a:ext cx="1185455" cy="1156143"/>
          </a:xfrm>
          <a:prstGeom prst="rect">
            <a:avLst/>
          </a:prstGeom>
          <a:solidFill>
            <a:schemeClr val="accent1">
              <a:lumMod val="10000"/>
              <a:lumOff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900" dirty="0">
                <a:solidFill>
                  <a:schemeClr val="tx1"/>
                </a:solidFill>
              </a:rPr>
              <a:t>Valmisteluryhmän 4 kokous:</a:t>
            </a:r>
          </a:p>
        </p:txBody>
      </p:sp>
      <p:cxnSp>
        <p:nvCxnSpPr>
          <p:cNvPr id="27" name="Suora yhdysviiva 26"/>
          <p:cNvCxnSpPr/>
          <p:nvPr/>
        </p:nvCxnSpPr>
        <p:spPr>
          <a:xfrm>
            <a:off x="5698998" y="2905992"/>
            <a:ext cx="7846" cy="31726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uora yhdysviiva 25"/>
          <p:cNvCxnSpPr/>
          <p:nvPr/>
        </p:nvCxnSpPr>
        <p:spPr>
          <a:xfrm flipV="1">
            <a:off x="6963508" y="2882248"/>
            <a:ext cx="0" cy="349859"/>
          </a:xfrm>
          <a:prstGeom prst="line">
            <a:avLst/>
          </a:prstGeom>
        </p:spPr>
        <p:style>
          <a:lnRef idx="1">
            <a:schemeClr val="accent1"/>
          </a:lnRef>
          <a:fillRef idx="0">
            <a:schemeClr val="accent1"/>
          </a:fillRef>
          <a:effectRef idx="0">
            <a:schemeClr val="accent1"/>
          </a:effectRef>
          <a:fontRef idx="minor">
            <a:schemeClr val="tx1"/>
          </a:fontRef>
        </p:style>
      </p:cxnSp>
      <p:sp>
        <p:nvSpPr>
          <p:cNvPr id="28" name="Suorakulmio 27"/>
          <p:cNvSpPr/>
          <p:nvPr/>
        </p:nvSpPr>
        <p:spPr>
          <a:xfrm>
            <a:off x="6315248" y="1726105"/>
            <a:ext cx="1151888" cy="1156143"/>
          </a:xfrm>
          <a:prstGeom prst="rect">
            <a:avLst/>
          </a:prstGeom>
          <a:solidFill>
            <a:schemeClr val="accent1">
              <a:lumMod val="10000"/>
              <a:lumOff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900" dirty="0">
                <a:solidFill>
                  <a:schemeClr val="tx1"/>
                </a:solidFill>
              </a:rPr>
              <a:t>Valmisteluryhmän 5 kokous:</a:t>
            </a:r>
          </a:p>
        </p:txBody>
      </p:sp>
      <p:sp>
        <p:nvSpPr>
          <p:cNvPr id="30" name="Suorakulmio 29"/>
          <p:cNvSpPr/>
          <p:nvPr/>
        </p:nvSpPr>
        <p:spPr>
          <a:xfrm>
            <a:off x="1609735" y="4658313"/>
            <a:ext cx="1139894" cy="961622"/>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i-FI" sz="900" dirty="0"/>
          </a:p>
          <a:p>
            <a:r>
              <a:rPr lang="fi-FI" sz="900" dirty="0"/>
              <a:t>Kotoutumisen Ohjaus- ja neuvontapalveluiden kehittämishankkeet 13.11.</a:t>
            </a:r>
          </a:p>
          <a:p>
            <a:pPr algn="ctr"/>
            <a:endParaRPr lang="fi-FI" sz="1013" dirty="0"/>
          </a:p>
        </p:txBody>
      </p:sp>
    </p:spTree>
    <p:extLst>
      <p:ext uri="{BB962C8B-B14F-4D97-AF65-F5344CB8AC3E}">
        <p14:creationId xmlns:p14="http://schemas.microsoft.com/office/powerpoint/2010/main" val="19348914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orakulmio 8"/>
          <p:cNvSpPr/>
          <p:nvPr/>
        </p:nvSpPr>
        <p:spPr>
          <a:xfrm>
            <a:off x="1705108" y="4611242"/>
            <a:ext cx="5119302" cy="134001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prstClr val="white"/>
                </a:solidFill>
                <a:latin typeface="Calibri" panose="020F0502020204030204"/>
              </a:rPr>
              <a:t>Kunnat</a:t>
            </a:r>
          </a:p>
        </p:txBody>
      </p:sp>
      <p:sp>
        <p:nvSpPr>
          <p:cNvPr id="81" name="Suorakulmio 80"/>
          <p:cNvSpPr/>
          <p:nvPr/>
        </p:nvSpPr>
        <p:spPr>
          <a:xfrm>
            <a:off x="192791" y="2790940"/>
            <a:ext cx="1350017" cy="30245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latin typeface="Calibri" panose="020F0502020204030204"/>
            </a:endParaRPr>
          </a:p>
        </p:txBody>
      </p:sp>
      <p:sp>
        <p:nvSpPr>
          <p:cNvPr id="77" name="Suorakulmio 76"/>
          <p:cNvSpPr/>
          <p:nvPr/>
        </p:nvSpPr>
        <p:spPr>
          <a:xfrm>
            <a:off x="201871" y="1807322"/>
            <a:ext cx="5632316" cy="983619"/>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latin typeface="Calibri" panose="020F0502020204030204"/>
            </a:endParaRPr>
          </a:p>
        </p:txBody>
      </p:sp>
      <p:cxnSp>
        <p:nvCxnSpPr>
          <p:cNvPr id="5" name="Suora yhdysviiva 4"/>
          <p:cNvCxnSpPr/>
          <p:nvPr/>
        </p:nvCxnSpPr>
        <p:spPr>
          <a:xfrm>
            <a:off x="112907" y="2082299"/>
            <a:ext cx="8794131"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6" name="Tekstiruutu 5"/>
          <p:cNvSpPr txBox="1"/>
          <p:nvPr/>
        </p:nvSpPr>
        <p:spPr>
          <a:xfrm>
            <a:off x="114298" y="1150328"/>
            <a:ext cx="857250" cy="230832"/>
          </a:xfrm>
          <a:prstGeom prst="rect">
            <a:avLst/>
          </a:prstGeom>
          <a:noFill/>
        </p:spPr>
        <p:txBody>
          <a:bodyPr wrap="square" rtlCol="0">
            <a:spAutoFit/>
          </a:bodyPr>
          <a:lstStyle/>
          <a:p>
            <a:r>
              <a:rPr lang="fi-FI" sz="900" b="1" dirty="0">
                <a:solidFill>
                  <a:prstClr val="black"/>
                </a:solidFill>
                <a:latin typeface="Calibri" panose="020F0502020204030204"/>
              </a:rPr>
              <a:t>Hallitus</a:t>
            </a:r>
          </a:p>
        </p:txBody>
      </p:sp>
      <p:sp>
        <p:nvSpPr>
          <p:cNvPr id="8" name="Tekstiruutu 7"/>
          <p:cNvSpPr txBox="1"/>
          <p:nvPr/>
        </p:nvSpPr>
        <p:spPr>
          <a:xfrm>
            <a:off x="179672" y="1740005"/>
            <a:ext cx="1194577" cy="230832"/>
          </a:xfrm>
          <a:prstGeom prst="rect">
            <a:avLst/>
          </a:prstGeom>
          <a:noFill/>
        </p:spPr>
        <p:txBody>
          <a:bodyPr wrap="square" rtlCol="0">
            <a:spAutoFit/>
          </a:bodyPr>
          <a:lstStyle/>
          <a:p>
            <a:r>
              <a:rPr lang="fi-FI" sz="900" b="1" i="1" dirty="0">
                <a:solidFill>
                  <a:prstClr val="black"/>
                </a:solidFill>
                <a:latin typeface="Calibri" panose="020F0502020204030204"/>
              </a:rPr>
              <a:t>Valtioneuvosto</a:t>
            </a:r>
          </a:p>
        </p:txBody>
      </p:sp>
      <p:sp>
        <p:nvSpPr>
          <p:cNvPr id="10" name="Tekstiruutu 9"/>
          <p:cNvSpPr txBox="1"/>
          <p:nvPr/>
        </p:nvSpPr>
        <p:spPr>
          <a:xfrm>
            <a:off x="1705107" y="4208899"/>
            <a:ext cx="1919573" cy="369332"/>
          </a:xfrm>
          <a:prstGeom prst="rect">
            <a:avLst/>
          </a:prstGeom>
          <a:noFill/>
        </p:spPr>
        <p:txBody>
          <a:bodyPr wrap="square" rtlCol="0">
            <a:spAutoFit/>
          </a:bodyPr>
          <a:lstStyle/>
          <a:p>
            <a:r>
              <a:rPr lang="fi-FI" sz="900" b="1" dirty="0">
                <a:solidFill>
                  <a:prstClr val="black"/>
                </a:solidFill>
                <a:latin typeface="Calibri" panose="020F0502020204030204"/>
              </a:rPr>
              <a:t>Paikalliset </a:t>
            </a:r>
          </a:p>
          <a:p>
            <a:r>
              <a:rPr lang="fi-FI" sz="900" b="1" dirty="0">
                <a:solidFill>
                  <a:prstClr val="black"/>
                </a:solidFill>
                <a:latin typeface="Calibri" panose="020F0502020204030204"/>
              </a:rPr>
              <a:t>palveluekosysteemit </a:t>
            </a:r>
          </a:p>
        </p:txBody>
      </p:sp>
      <p:sp>
        <p:nvSpPr>
          <p:cNvPr id="2" name="Suorakulmio 1"/>
          <p:cNvSpPr/>
          <p:nvPr/>
        </p:nvSpPr>
        <p:spPr>
          <a:xfrm>
            <a:off x="3624681" y="970362"/>
            <a:ext cx="1622218" cy="560681"/>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i-FI" sz="1200" dirty="0">
                <a:solidFill>
                  <a:prstClr val="white"/>
                </a:solidFill>
                <a:latin typeface="Calibri" panose="020F0502020204030204"/>
              </a:rPr>
              <a:t>HO</a:t>
            </a:r>
          </a:p>
        </p:txBody>
      </p:sp>
      <p:sp>
        <p:nvSpPr>
          <p:cNvPr id="19" name="Suorakulmio 18"/>
          <p:cNvSpPr/>
          <p:nvPr/>
        </p:nvSpPr>
        <p:spPr>
          <a:xfrm>
            <a:off x="5608778" y="970362"/>
            <a:ext cx="1457162" cy="560681"/>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i-FI" sz="1200" dirty="0">
                <a:solidFill>
                  <a:prstClr val="white"/>
                </a:solidFill>
                <a:latin typeface="Calibri" panose="020F0502020204030204"/>
              </a:rPr>
              <a:t>Ministerityöryhmät ym.</a:t>
            </a:r>
          </a:p>
        </p:txBody>
      </p:sp>
      <p:sp>
        <p:nvSpPr>
          <p:cNvPr id="20" name="Suorakulmio 19"/>
          <p:cNvSpPr/>
          <p:nvPr/>
        </p:nvSpPr>
        <p:spPr>
          <a:xfrm>
            <a:off x="1948425" y="970362"/>
            <a:ext cx="1479431" cy="560682"/>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i-FI" sz="1200" dirty="0">
                <a:solidFill>
                  <a:prstClr val="white"/>
                </a:solidFill>
                <a:latin typeface="Calibri" panose="020F0502020204030204"/>
              </a:rPr>
              <a:t>Hallituksen strategia-kokoukset tms.</a:t>
            </a:r>
          </a:p>
        </p:txBody>
      </p:sp>
      <p:grpSp>
        <p:nvGrpSpPr>
          <p:cNvPr id="22" name="Ryhmä 21"/>
          <p:cNvGrpSpPr/>
          <p:nvPr/>
        </p:nvGrpSpPr>
        <p:grpSpPr>
          <a:xfrm>
            <a:off x="179672" y="3420223"/>
            <a:ext cx="1363136" cy="763291"/>
            <a:chOff x="3790748" y="1201041"/>
            <a:chExt cx="1568997" cy="787758"/>
          </a:xfrm>
          <a:scene3d>
            <a:camera prst="orthographicFront"/>
            <a:lightRig rig="flat" dir="t"/>
          </a:scene3d>
        </p:grpSpPr>
        <p:sp>
          <p:nvSpPr>
            <p:cNvPr id="24" name="Tekstiruutu 23"/>
            <p:cNvSpPr txBox="1"/>
            <p:nvPr/>
          </p:nvSpPr>
          <p:spPr>
            <a:xfrm>
              <a:off x="3790748" y="1210875"/>
              <a:ext cx="1555849" cy="77792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8096" tIns="8096" rIns="8096" bIns="8096" numCol="1" spcCol="1270" anchor="ctr" anchorCtr="0">
              <a:noAutofit/>
            </a:bodyPr>
            <a:lstStyle/>
            <a:p>
              <a:pPr algn="ctr" defTabSz="566724">
                <a:lnSpc>
                  <a:spcPct val="90000"/>
                </a:lnSpc>
                <a:spcBef>
                  <a:spcPct val="0"/>
                </a:spcBef>
                <a:spcAft>
                  <a:spcPct val="35000"/>
                </a:spcAft>
              </a:pPr>
              <a:endParaRPr lang="fi-FI" sz="1275" dirty="0">
                <a:solidFill>
                  <a:prstClr val="white"/>
                </a:solidFill>
                <a:latin typeface="Calibri" panose="020F0502020204030204"/>
              </a:endParaRPr>
            </a:p>
            <a:p>
              <a:pPr algn="ctr" defTabSz="566724">
                <a:lnSpc>
                  <a:spcPct val="90000"/>
                </a:lnSpc>
                <a:spcBef>
                  <a:spcPct val="0"/>
                </a:spcBef>
                <a:spcAft>
                  <a:spcPct val="35000"/>
                </a:spcAft>
              </a:pPr>
              <a:r>
                <a:rPr lang="fi-FI" sz="1200" dirty="0">
                  <a:solidFill>
                    <a:prstClr val="white"/>
                  </a:solidFill>
                  <a:latin typeface="Calibri" panose="020F0502020204030204"/>
                </a:rPr>
                <a:t>OPH</a:t>
              </a:r>
            </a:p>
            <a:p>
              <a:pPr algn="ctr" defTabSz="566724">
                <a:lnSpc>
                  <a:spcPct val="90000"/>
                </a:lnSpc>
                <a:spcBef>
                  <a:spcPct val="0"/>
                </a:spcBef>
                <a:spcAft>
                  <a:spcPct val="35000"/>
                </a:spcAft>
              </a:pPr>
              <a:r>
                <a:rPr lang="fi-FI" sz="1200" dirty="0">
                  <a:solidFill>
                    <a:prstClr val="white"/>
                  </a:solidFill>
                  <a:latin typeface="Calibri" panose="020F0502020204030204"/>
                </a:rPr>
                <a:t>THL</a:t>
              </a:r>
            </a:p>
            <a:p>
              <a:pPr algn="ctr" defTabSz="566724">
                <a:lnSpc>
                  <a:spcPct val="90000"/>
                </a:lnSpc>
                <a:spcBef>
                  <a:spcPct val="0"/>
                </a:spcBef>
                <a:spcAft>
                  <a:spcPct val="35000"/>
                </a:spcAft>
              </a:pPr>
              <a:r>
                <a:rPr lang="fi-FI" sz="1200" dirty="0">
                  <a:solidFill>
                    <a:prstClr val="white"/>
                  </a:solidFill>
                  <a:latin typeface="Calibri" panose="020F0502020204030204"/>
                </a:rPr>
                <a:t>KEHA</a:t>
              </a:r>
            </a:p>
            <a:p>
              <a:pPr marL="214308" indent="-214308" defTabSz="566724">
                <a:lnSpc>
                  <a:spcPct val="90000"/>
                </a:lnSpc>
                <a:spcBef>
                  <a:spcPct val="0"/>
                </a:spcBef>
                <a:spcAft>
                  <a:spcPct val="35000"/>
                </a:spcAft>
                <a:buFontTx/>
                <a:buChar char="-"/>
              </a:pPr>
              <a:endParaRPr lang="fi-FI" sz="1275" dirty="0">
                <a:solidFill>
                  <a:prstClr val="white"/>
                </a:solidFill>
                <a:latin typeface="Calibri" panose="020F0502020204030204"/>
              </a:endParaRPr>
            </a:p>
          </p:txBody>
        </p:sp>
        <p:sp>
          <p:nvSpPr>
            <p:cNvPr id="23" name="Suorakulmio 22"/>
            <p:cNvSpPr/>
            <p:nvPr/>
          </p:nvSpPr>
          <p:spPr>
            <a:xfrm>
              <a:off x="3803896" y="1201041"/>
              <a:ext cx="1555849" cy="777924"/>
            </a:xfrm>
            <a:prstGeom prst="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1">
              <a:schemeClr val="accent1">
                <a:hueOff val="0"/>
                <a:satOff val="0"/>
                <a:lumOff val="0"/>
                <a:alphaOff val="0"/>
              </a:schemeClr>
            </a:effectRef>
            <a:fontRef idx="minor">
              <a:schemeClr val="lt1"/>
            </a:fontRef>
          </p:style>
        </p:sp>
      </p:grpSp>
      <p:grpSp>
        <p:nvGrpSpPr>
          <p:cNvPr id="28" name="Ryhmä 27"/>
          <p:cNvGrpSpPr/>
          <p:nvPr/>
        </p:nvGrpSpPr>
        <p:grpSpPr>
          <a:xfrm>
            <a:off x="700172" y="5017771"/>
            <a:ext cx="795675" cy="312977"/>
            <a:chOff x="3790748" y="1088591"/>
            <a:chExt cx="1581592" cy="794164"/>
          </a:xfrm>
          <a:scene3d>
            <a:camera prst="orthographicFront"/>
            <a:lightRig rig="flat" dir="t"/>
          </a:scene3d>
        </p:grpSpPr>
        <p:sp>
          <p:nvSpPr>
            <p:cNvPr id="29" name="Tekstiruutu 28"/>
            <p:cNvSpPr txBox="1"/>
            <p:nvPr/>
          </p:nvSpPr>
          <p:spPr>
            <a:xfrm>
              <a:off x="3790748" y="1104831"/>
              <a:ext cx="1555849" cy="77792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8096" tIns="8096" rIns="8096" bIns="8096" numCol="1" spcCol="1270" anchor="ctr" anchorCtr="0">
              <a:noAutofit/>
            </a:bodyPr>
            <a:lstStyle/>
            <a:p>
              <a:pPr algn="ctr" defTabSz="566724">
                <a:lnSpc>
                  <a:spcPct val="90000"/>
                </a:lnSpc>
                <a:spcBef>
                  <a:spcPct val="0"/>
                </a:spcBef>
                <a:spcAft>
                  <a:spcPct val="35000"/>
                </a:spcAft>
              </a:pPr>
              <a:r>
                <a:rPr lang="fi-FI" sz="1275" dirty="0">
                  <a:solidFill>
                    <a:prstClr val="white"/>
                  </a:solidFill>
                  <a:latin typeface="Calibri" panose="020F0502020204030204"/>
                </a:rPr>
                <a:t>TE-</a:t>
              </a:r>
              <a:r>
                <a:rPr lang="fi-FI" sz="1275" dirty="0" err="1">
                  <a:solidFill>
                    <a:prstClr val="white"/>
                  </a:solidFill>
                  <a:latin typeface="Calibri" panose="020F0502020204030204"/>
                </a:rPr>
                <a:t>tstot</a:t>
              </a:r>
              <a:endParaRPr lang="fi-FI" sz="1275" dirty="0">
                <a:solidFill>
                  <a:prstClr val="white"/>
                </a:solidFill>
                <a:latin typeface="Calibri" panose="020F0502020204030204"/>
              </a:endParaRPr>
            </a:p>
          </p:txBody>
        </p:sp>
        <p:sp>
          <p:nvSpPr>
            <p:cNvPr id="30" name="Suorakulmio 29"/>
            <p:cNvSpPr/>
            <p:nvPr/>
          </p:nvSpPr>
          <p:spPr>
            <a:xfrm>
              <a:off x="3816491" y="1088591"/>
              <a:ext cx="1555849" cy="777924"/>
            </a:xfrm>
            <a:prstGeom prst="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1">
              <a:schemeClr val="accent1">
                <a:hueOff val="0"/>
                <a:satOff val="0"/>
                <a:lumOff val="0"/>
                <a:alphaOff val="0"/>
              </a:schemeClr>
            </a:effectRef>
            <a:fontRef idx="minor">
              <a:schemeClr val="lt1"/>
            </a:fontRef>
          </p:style>
        </p:sp>
      </p:grpSp>
      <p:grpSp>
        <p:nvGrpSpPr>
          <p:cNvPr id="31" name="Ryhmä 30"/>
          <p:cNvGrpSpPr/>
          <p:nvPr/>
        </p:nvGrpSpPr>
        <p:grpSpPr>
          <a:xfrm>
            <a:off x="712014" y="4651876"/>
            <a:ext cx="819371" cy="295689"/>
            <a:chOff x="3790748" y="1104831"/>
            <a:chExt cx="1555849" cy="777924"/>
          </a:xfrm>
          <a:scene3d>
            <a:camera prst="orthographicFront"/>
            <a:lightRig rig="flat" dir="t"/>
          </a:scene3d>
        </p:grpSpPr>
        <p:sp>
          <p:nvSpPr>
            <p:cNvPr id="32" name="Tekstiruutu 31"/>
            <p:cNvSpPr txBox="1"/>
            <p:nvPr/>
          </p:nvSpPr>
          <p:spPr>
            <a:xfrm>
              <a:off x="3790748" y="1104831"/>
              <a:ext cx="1555849" cy="77792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8096" tIns="8096" rIns="8096" bIns="8096" numCol="1" spcCol="1270" anchor="ctr" anchorCtr="0">
              <a:noAutofit/>
            </a:bodyPr>
            <a:lstStyle/>
            <a:p>
              <a:pPr algn="ctr" defTabSz="566724">
                <a:lnSpc>
                  <a:spcPct val="90000"/>
                </a:lnSpc>
                <a:spcBef>
                  <a:spcPct val="0"/>
                </a:spcBef>
                <a:spcAft>
                  <a:spcPct val="35000"/>
                </a:spcAft>
              </a:pPr>
              <a:r>
                <a:rPr lang="fi-FI" sz="1275" dirty="0" err="1">
                  <a:solidFill>
                    <a:prstClr val="white"/>
                  </a:solidFill>
                  <a:latin typeface="Calibri" panose="020F0502020204030204"/>
                </a:rPr>
                <a:t>ELYt</a:t>
              </a:r>
              <a:endParaRPr lang="fi-FI" sz="1275" dirty="0">
                <a:solidFill>
                  <a:prstClr val="white"/>
                </a:solidFill>
                <a:latin typeface="Calibri" panose="020F0502020204030204"/>
              </a:endParaRPr>
            </a:p>
          </p:txBody>
        </p:sp>
        <p:sp>
          <p:nvSpPr>
            <p:cNvPr id="33" name="Suorakulmio 32"/>
            <p:cNvSpPr/>
            <p:nvPr/>
          </p:nvSpPr>
          <p:spPr>
            <a:xfrm>
              <a:off x="3790748" y="1104831"/>
              <a:ext cx="1555849" cy="777924"/>
            </a:xfrm>
            <a:prstGeom prst="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1">
              <a:schemeClr val="accent1">
                <a:hueOff val="0"/>
                <a:satOff val="0"/>
                <a:lumOff val="0"/>
                <a:alphaOff val="0"/>
              </a:schemeClr>
            </a:effectRef>
            <a:fontRef idx="minor">
              <a:schemeClr val="lt1"/>
            </a:fontRef>
          </p:style>
        </p:sp>
      </p:grpSp>
      <p:grpSp>
        <p:nvGrpSpPr>
          <p:cNvPr id="36" name="Ryhmä 35"/>
          <p:cNvGrpSpPr/>
          <p:nvPr/>
        </p:nvGrpSpPr>
        <p:grpSpPr>
          <a:xfrm>
            <a:off x="7209678" y="4996739"/>
            <a:ext cx="1071523" cy="421521"/>
            <a:chOff x="3790749" y="1088590"/>
            <a:chExt cx="1581591" cy="794164"/>
          </a:xfrm>
          <a:scene3d>
            <a:camera prst="orthographicFront"/>
            <a:lightRig rig="flat" dir="t"/>
          </a:scene3d>
        </p:grpSpPr>
        <p:sp>
          <p:nvSpPr>
            <p:cNvPr id="37" name="Tekstiruutu 36"/>
            <p:cNvSpPr txBox="1"/>
            <p:nvPr/>
          </p:nvSpPr>
          <p:spPr>
            <a:xfrm>
              <a:off x="3790749" y="1104831"/>
              <a:ext cx="1555850" cy="777923"/>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8096" tIns="8096" rIns="8096" bIns="8096" numCol="1" spcCol="1270" anchor="ctr" anchorCtr="0">
              <a:noAutofit/>
            </a:bodyPr>
            <a:lstStyle/>
            <a:p>
              <a:pPr algn="ctr" defTabSz="566724">
                <a:lnSpc>
                  <a:spcPct val="90000"/>
                </a:lnSpc>
                <a:spcBef>
                  <a:spcPct val="0"/>
                </a:spcBef>
                <a:spcAft>
                  <a:spcPct val="35000"/>
                </a:spcAft>
              </a:pPr>
              <a:r>
                <a:rPr lang="fi-FI" sz="1275" dirty="0">
                  <a:solidFill>
                    <a:prstClr val="white"/>
                  </a:solidFill>
                  <a:latin typeface="Calibri" panose="020F0502020204030204"/>
                </a:rPr>
                <a:t>Palvelujen tuottajat</a:t>
              </a:r>
            </a:p>
          </p:txBody>
        </p:sp>
        <p:sp>
          <p:nvSpPr>
            <p:cNvPr id="39" name="Suorakulmio 38"/>
            <p:cNvSpPr/>
            <p:nvPr/>
          </p:nvSpPr>
          <p:spPr>
            <a:xfrm>
              <a:off x="3816491" y="1088590"/>
              <a:ext cx="1555849" cy="777924"/>
            </a:xfrm>
            <a:prstGeom prst="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1">
              <a:schemeClr val="accent1">
                <a:hueOff val="0"/>
                <a:satOff val="0"/>
                <a:lumOff val="0"/>
                <a:alphaOff val="0"/>
              </a:schemeClr>
            </a:effectRef>
            <a:fontRef idx="minor">
              <a:schemeClr val="lt1"/>
            </a:fontRef>
          </p:style>
        </p:sp>
      </p:grpSp>
      <p:grpSp>
        <p:nvGrpSpPr>
          <p:cNvPr id="40" name="Ryhmä 39"/>
          <p:cNvGrpSpPr/>
          <p:nvPr/>
        </p:nvGrpSpPr>
        <p:grpSpPr>
          <a:xfrm>
            <a:off x="7227117" y="5459415"/>
            <a:ext cx="1085870" cy="366910"/>
            <a:chOff x="3816490" y="1088591"/>
            <a:chExt cx="1555850" cy="794164"/>
          </a:xfrm>
          <a:scene3d>
            <a:camera prst="orthographicFront"/>
            <a:lightRig rig="flat" dir="t"/>
          </a:scene3d>
        </p:grpSpPr>
        <p:sp>
          <p:nvSpPr>
            <p:cNvPr id="41" name="Tekstiruutu 40"/>
            <p:cNvSpPr txBox="1"/>
            <p:nvPr/>
          </p:nvSpPr>
          <p:spPr>
            <a:xfrm>
              <a:off x="3816490" y="1104831"/>
              <a:ext cx="1530107" cy="77792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8096" tIns="8096" rIns="8096" bIns="8096" numCol="1" spcCol="1270" anchor="ctr" anchorCtr="0">
              <a:noAutofit/>
            </a:bodyPr>
            <a:lstStyle/>
            <a:p>
              <a:pPr algn="ctr" defTabSz="566724">
                <a:lnSpc>
                  <a:spcPct val="90000"/>
                </a:lnSpc>
                <a:spcBef>
                  <a:spcPct val="0"/>
                </a:spcBef>
                <a:spcAft>
                  <a:spcPct val="35000"/>
                </a:spcAft>
              </a:pPr>
              <a:r>
                <a:rPr lang="fi-FI" sz="1275" dirty="0">
                  <a:solidFill>
                    <a:prstClr val="white"/>
                  </a:solidFill>
                  <a:latin typeface="Calibri" panose="020F0502020204030204"/>
                </a:rPr>
                <a:t>Järjestöt</a:t>
              </a:r>
            </a:p>
          </p:txBody>
        </p:sp>
        <p:sp>
          <p:nvSpPr>
            <p:cNvPr id="44" name="Suorakulmio 43"/>
            <p:cNvSpPr/>
            <p:nvPr/>
          </p:nvSpPr>
          <p:spPr>
            <a:xfrm>
              <a:off x="3816491" y="1088591"/>
              <a:ext cx="1555849" cy="777924"/>
            </a:xfrm>
            <a:prstGeom prst="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1">
              <a:schemeClr val="accent1">
                <a:hueOff val="0"/>
                <a:satOff val="0"/>
                <a:lumOff val="0"/>
                <a:alphaOff val="0"/>
              </a:schemeClr>
            </a:effectRef>
            <a:fontRef idx="minor">
              <a:schemeClr val="lt1"/>
            </a:fontRef>
          </p:style>
        </p:sp>
      </p:grpSp>
      <p:grpSp>
        <p:nvGrpSpPr>
          <p:cNvPr id="45" name="Ryhmä 44"/>
          <p:cNvGrpSpPr/>
          <p:nvPr/>
        </p:nvGrpSpPr>
        <p:grpSpPr>
          <a:xfrm>
            <a:off x="7191658" y="4548694"/>
            <a:ext cx="1089252" cy="431778"/>
            <a:chOff x="3790748" y="1088591"/>
            <a:chExt cx="1581592" cy="794164"/>
          </a:xfrm>
          <a:scene3d>
            <a:camera prst="orthographicFront"/>
            <a:lightRig rig="flat" dir="t"/>
          </a:scene3d>
        </p:grpSpPr>
        <p:sp>
          <p:nvSpPr>
            <p:cNvPr id="46" name="Tekstiruutu 45"/>
            <p:cNvSpPr txBox="1"/>
            <p:nvPr/>
          </p:nvSpPr>
          <p:spPr>
            <a:xfrm>
              <a:off x="3790748" y="1104831"/>
              <a:ext cx="1555849" cy="777924"/>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8096" tIns="8096" rIns="8096" bIns="8096" numCol="1" spcCol="1270" anchor="ctr" anchorCtr="0">
              <a:noAutofit/>
            </a:bodyPr>
            <a:lstStyle/>
            <a:p>
              <a:pPr algn="ctr" defTabSz="566724">
                <a:lnSpc>
                  <a:spcPct val="90000"/>
                </a:lnSpc>
                <a:spcBef>
                  <a:spcPct val="0"/>
                </a:spcBef>
                <a:spcAft>
                  <a:spcPct val="35000"/>
                </a:spcAft>
              </a:pPr>
              <a:r>
                <a:rPr lang="fi-FI" sz="1275" dirty="0">
                  <a:solidFill>
                    <a:prstClr val="white"/>
                  </a:solidFill>
                  <a:latin typeface="Calibri" panose="020F0502020204030204"/>
                </a:rPr>
                <a:t>Työnantajat</a:t>
              </a:r>
            </a:p>
          </p:txBody>
        </p:sp>
        <p:sp>
          <p:nvSpPr>
            <p:cNvPr id="47" name="Suorakulmio 46"/>
            <p:cNvSpPr/>
            <p:nvPr/>
          </p:nvSpPr>
          <p:spPr>
            <a:xfrm>
              <a:off x="3816491" y="1088591"/>
              <a:ext cx="1555849" cy="777924"/>
            </a:xfrm>
            <a:prstGeom prst="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1">
              <a:schemeClr val="accent1">
                <a:hueOff val="0"/>
                <a:satOff val="0"/>
                <a:lumOff val="0"/>
                <a:alphaOff val="0"/>
              </a:schemeClr>
            </a:effectRef>
            <a:fontRef idx="minor">
              <a:schemeClr val="lt1"/>
            </a:fontRef>
          </p:style>
        </p:sp>
      </p:grpSp>
      <p:cxnSp>
        <p:nvCxnSpPr>
          <p:cNvPr id="48" name="Suora yhdysviiva 47"/>
          <p:cNvCxnSpPr/>
          <p:nvPr/>
        </p:nvCxnSpPr>
        <p:spPr>
          <a:xfrm>
            <a:off x="108281" y="3943573"/>
            <a:ext cx="8794131" cy="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graphicFrame>
        <p:nvGraphicFramePr>
          <p:cNvPr id="49" name="Kaaviokuva 48"/>
          <p:cNvGraphicFramePr/>
          <p:nvPr>
            <p:extLst/>
          </p:nvPr>
        </p:nvGraphicFramePr>
        <p:xfrm>
          <a:off x="2222699" y="3445765"/>
          <a:ext cx="4673732" cy="8477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0" name="Suora nuoliyhdysviiva 49"/>
          <p:cNvCxnSpPr/>
          <p:nvPr/>
        </p:nvCxnSpPr>
        <p:spPr>
          <a:xfrm>
            <a:off x="1542808" y="3841210"/>
            <a:ext cx="658773" cy="2124"/>
          </a:xfrm>
          <a:prstGeom prst="straightConnector1">
            <a:avLst/>
          </a:prstGeom>
          <a:ln w="38100">
            <a:prstDash val="sysDot"/>
            <a:headEnd type="triangle"/>
            <a:tailEnd type="triangle"/>
          </a:ln>
        </p:spPr>
        <p:style>
          <a:lnRef idx="3">
            <a:schemeClr val="accent1"/>
          </a:lnRef>
          <a:fillRef idx="0">
            <a:schemeClr val="accent1"/>
          </a:fillRef>
          <a:effectRef idx="2">
            <a:schemeClr val="accent1"/>
          </a:effectRef>
          <a:fontRef idx="minor">
            <a:schemeClr val="tx1"/>
          </a:fontRef>
        </p:style>
      </p:cxnSp>
      <p:sp>
        <p:nvSpPr>
          <p:cNvPr id="7" name="Suorakulmio 6"/>
          <p:cNvSpPr/>
          <p:nvPr/>
        </p:nvSpPr>
        <p:spPr>
          <a:xfrm>
            <a:off x="712014" y="5373062"/>
            <a:ext cx="783412" cy="2543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prstClr val="white"/>
                </a:solidFill>
                <a:latin typeface="Calibri" panose="020F0502020204030204"/>
              </a:rPr>
              <a:t>KELA</a:t>
            </a:r>
          </a:p>
        </p:txBody>
      </p:sp>
      <p:sp>
        <p:nvSpPr>
          <p:cNvPr id="15" name="Suorakulmio 14"/>
          <p:cNvSpPr/>
          <p:nvPr/>
        </p:nvSpPr>
        <p:spPr>
          <a:xfrm>
            <a:off x="4759155" y="4638304"/>
            <a:ext cx="1158544" cy="11178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prstClr val="white"/>
                </a:solidFill>
                <a:latin typeface="Calibri" panose="020F0502020204030204"/>
              </a:rPr>
              <a:t>KOTO-ohjaus ja neuvonta</a:t>
            </a:r>
          </a:p>
        </p:txBody>
      </p:sp>
      <p:sp>
        <p:nvSpPr>
          <p:cNvPr id="16" name="Suorakulmio 15"/>
          <p:cNvSpPr/>
          <p:nvPr/>
        </p:nvSpPr>
        <p:spPr>
          <a:xfrm>
            <a:off x="3083944" y="4630505"/>
            <a:ext cx="676625" cy="11281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prstClr val="white"/>
                </a:solidFill>
                <a:latin typeface="Calibri" panose="020F0502020204030204"/>
              </a:rPr>
              <a:t>TYP</a:t>
            </a:r>
          </a:p>
        </p:txBody>
      </p:sp>
      <p:sp>
        <p:nvSpPr>
          <p:cNvPr id="17" name="Suorakulmio 16"/>
          <p:cNvSpPr/>
          <p:nvPr/>
        </p:nvSpPr>
        <p:spPr>
          <a:xfrm>
            <a:off x="3803784" y="4634282"/>
            <a:ext cx="912583" cy="1128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prstClr val="white"/>
                </a:solidFill>
                <a:latin typeface="Calibri" panose="020F0502020204030204"/>
              </a:rPr>
              <a:t>KOTO-</a:t>
            </a:r>
            <a:r>
              <a:rPr lang="fi-FI" dirty="0" err="1">
                <a:solidFill>
                  <a:prstClr val="white"/>
                </a:solidFill>
                <a:latin typeface="Calibri" panose="020F0502020204030204"/>
              </a:rPr>
              <a:t>oske</a:t>
            </a:r>
            <a:endParaRPr lang="fi-FI" dirty="0">
              <a:solidFill>
                <a:prstClr val="white"/>
              </a:solidFill>
              <a:latin typeface="Calibri" panose="020F0502020204030204"/>
            </a:endParaRPr>
          </a:p>
        </p:txBody>
      </p:sp>
      <p:sp>
        <p:nvSpPr>
          <p:cNvPr id="18" name="Nuoli ylös ja alas 17"/>
          <p:cNvSpPr/>
          <p:nvPr/>
        </p:nvSpPr>
        <p:spPr>
          <a:xfrm>
            <a:off x="4439078" y="4187000"/>
            <a:ext cx="117899" cy="39004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latin typeface="Calibri" panose="020F0502020204030204"/>
            </a:endParaRPr>
          </a:p>
        </p:txBody>
      </p:sp>
      <p:sp>
        <p:nvSpPr>
          <p:cNvPr id="27" name="Suorakulmio 26"/>
          <p:cNvSpPr/>
          <p:nvPr/>
        </p:nvSpPr>
        <p:spPr>
          <a:xfrm>
            <a:off x="2218890" y="4634282"/>
            <a:ext cx="844483" cy="11206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prstClr val="white"/>
                </a:solidFill>
                <a:latin typeface="Calibri" panose="020F0502020204030204"/>
              </a:rPr>
              <a:t>Ohjaamot</a:t>
            </a:r>
          </a:p>
        </p:txBody>
      </p:sp>
      <p:sp>
        <p:nvSpPr>
          <p:cNvPr id="51" name="Suorakulmio 50"/>
          <p:cNvSpPr/>
          <p:nvPr/>
        </p:nvSpPr>
        <p:spPr>
          <a:xfrm>
            <a:off x="1617694" y="2842227"/>
            <a:ext cx="5665744" cy="3985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prstClr val="white"/>
                </a:solidFill>
                <a:latin typeface="Calibri" panose="020F0502020204030204"/>
              </a:rPr>
              <a:t>Tukirakenteen ohjausryhmä</a:t>
            </a:r>
          </a:p>
        </p:txBody>
      </p:sp>
      <p:sp>
        <p:nvSpPr>
          <p:cNvPr id="53" name="Alanuoli 52"/>
          <p:cNvSpPr/>
          <p:nvPr/>
        </p:nvSpPr>
        <p:spPr>
          <a:xfrm>
            <a:off x="3312268" y="3280291"/>
            <a:ext cx="232907" cy="2620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dirty="0">
              <a:solidFill>
                <a:prstClr val="white"/>
              </a:solidFill>
              <a:latin typeface="Calibri" panose="020F0502020204030204"/>
            </a:endParaRPr>
          </a:p>
        </p:txBody>
      </p:sp>
      <p:sp>
        <p:nvSpPr>
          <p:cNvPr id="54" name="Tekstiruutu 53"/>
          <p:cNvSpPr txBox="1"/>
          <p:nvPr/>
        </p:nvSpPr>
        <p:spPr>
          <a:xfrm>
            <a:off x="2604078" y="3253816"/>
            <a:ext cx="675185" cy="300082"/>
          </a:xfrm>
          <a:prstGeom prst="rect">
            <a:avLst/>
          </a:prstGeom>
          <a:noFill/>
        </p:spPr>
        <p:txBody>
          <a:bodyPr wrap="none" rtlCol="0">
            <a:spAutoFit/>
          </a:bodyPr>
          <a:lstStyle/>
          <a:p>
            <a:r>
              <a:rPr lang="fi-FI" dirty="0">
                <a:solidFill>
                  <a:prstClr val="black"/>
                </a:solidFill>
                <a:latin typeface="Calibri" panose="020F0502020204030204"/>
              </a:rPr>
              <a:t>Ohjaus</a:t>
            </a:r>
          </a:p>
        </p:txBody>
      </p:sp>
      <p:sp>
        <p:nvSpPr>
          <p:cNvPr id="55" name="Alanuoli 54"/>
          <p:cNvSpPr/>
          <p:nvPr/>
        </p:nvSpPr>
        <p:spPr>
          <a:xfrm rot="10800000">
            <a:off x="6179496" y="3280290"/>
            <a:ext cx="181080" cy="2620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latin typeface="Calibri" panose="020F0502020204030204"/>
            </a:endParaRPr>
          </a:p>
        </p:txBody>
      </p:sp>
      <p:sp>
        <p:nvSpPr>
          <p:cNvPr id="56" name="Tekstiruutu 55"/>
          <p:cNvSpPr txBox="1"/>
          <p:nvPr/>
        </p:nvSpPr>
        <p:spPr>
          <a:xfrm>
            <a:off x="5007659" y="3286963"/>
            <a:ext cx="1235723" cy="300082"/>
          </a:xfrm>
          <a:prstGeom prst="rect">
            <a:avLst/>
          </a:prstGeom>
          <a:noFill/>
        </p:spPr>
        <p:txBody>
          <a:bodyPr wrap="none" rtlCol="0">
            <a:spAutoFit/>
          </a:bodyPr>
          <a:lstStyle/>
          <a:p>
            <a:r>
              <a:rPr lang="fi-FI" dirty="0">
                <a:solidFill>
                  <a:prstClr val="black"/>
                </a:solidFill>
                <a:latin typeface="Calibri" panose="020F0502020204030204"/>
              </a:rPr>
              <a:t>Viestit kentältä</a:t>
            </a:r>
          </a:p>
        </p:txBody>
      </p:sp>
      <p:sp>
        <p:nvSpPr>
          <p:cNvPr id="57" name="Suorakulmio 56"/>
          <p:cNvSpPr/>
          <p:nvPr/>
        </p:nvSpPr>
        <p:spPr>
          <a:xfrm>
            <a:off x="1663429" y="1811032"/>
            <a:ext cx="1064924" cy="5856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prstClr val="white"/>
                </a:solidFill>
                <a:latin typeface="Calibri" panose="020F0502020204030204"/>
              </a:rPr>
              <a:t>Ohjaus TEM</a:t>
            </a:r>
          </a:p>
        </p:txBody>
      </p:sp>
      <p:sp>
        <p:nvSpPr>
          <p:cNvPr id="58" name="Alanuoli 57"/>
          <p:cNvSpPr/>
          <p:nvPr/>
        </p:nvSpPr>
        <p:spPr>
          <a:xfrm>
            <a:off x="1617694" y="2410360"/>
            <a:ext cx="254471" cy="4117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latin typeface="Calibri" panose="020F0502020204030204"/>
            </a:endParaRPr>
          </a:p>
        </p:txBody>
      </p:sp>
      <p:sp>
        <p:nvSpPr>
          <p:cNvPr id="59" name="Tekstiruutu 58"/>
          <p:cNvSpPr txBox="1"/>
          <p:nvPr/>
        </p:nvSpPr>
        <p:spPr>
          <a:xfrm>
            <a:off x="1245660" y="2521580"/>
            <a:ext cx="457176" cy="207749"/>
          </a:xfrm>
          <a:prstGeom prst="rect">
            <a:avLst/>
          </a:prstGeom>
          <a:noFill/>
        </p:spPr>
        <p:txBody>
          <a:bodyPr wrap="none" rtlCol="0">
            <a:spAutoFit/>
          </a:bodyPr>
          <a:lstStyle/>
          <a:p>
            <a:r>
              <a:rPr lang="fi-FI" sz="750" dirty="0">
                <a:solidFill>
                  <a:prstClr val="black"/>
                </a:solidFill>
                <a:latin typeface="Calibri" panose="020F0502020204030204"/>
              </a:rPr>
              <a:t>Ohjaus</a:t>
            </a:r>
          </a:p>
        </p:txBody>
      </p:sp>
      <p:sp>
        <p:nvSpPr>
          <p:cNvPr id="60" name="Alanuoli 59"/>
          <p:cNvSpPr/>
          <p:nvPr/>
        </p:nvSpPr>
        <p:spPr>
          <a:xfrm rot="10800000">
            <a:off x="2521795" y="2415797"/>
            <a:ext cx="211332" cy="3692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latin typeface="Calibri" panose="020F0502020204030204"/>
            </a:endParaRPr>
          </a:p>
        </p:txBody>
      </p:sp>
      <p:sp>
        <p:nvSpPr>
          <p:cNvPr id="61" name="Suorakulmio 60"/>
          <p:cNvSpPr/>
          <p:nvPr/>
        </p:nvSpPr>
        <p:spPr>
          <a:xfrm>
            <a:off x="2134676" y="2481319"/>
            <a:ext cx="506870" cy="323165"/>
          </a:xfrm>
          <a:prstGeom prst="rect">
            <a:avLst/>
          </a:prstGeom>
        </p:spPr>
        <p:txBody>
          <a:bodyPr wrap="none">
            <a:spAutoFit/>
          </a:bodyPr>
          <a:lstStyle/>
          <a:p>
            <a:r>
              <a:rPr lang="fi-FI" sz="750" dirty="0">
                <a:solidFill>
                  <a:prstClr val="black"/>
                </a:solidFill>
                <a:latin typeface="Calibri" panose="020F0502020204030204"/>
              </a:rPr>
              <a:t>Viestit </a:t>
            </a:r>
          </a:p>
          <a:p>
            <a:r>
              <a:rPr lang="fi-FI" sz="750" dirty="0">
                <a:solidFill>
                  <a:prstClr val="black"/>
                </a:solidFill>
                <a:latin typeface="Calibri" panose="020F0502020204030204"/>
              </a:rPr>
              <a:t>kentältä</a:t>
            </a:r>
          </a:p>
        </p:txBody>
      </p:sp>
      <p:sp>
        <p:nvSpPr>
          <p:cNvPr id="62" name="Suorakulmio 61"/>
          <p:cNvSpPr/>
          <p:nvPr/>
        </p:nvSpPr>
        <p:spPr>
          <a:xfrm>
            <a:off x="3049215" y="1811033"/>
            <a:ext cx="1064924" cy="5914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prstClr val="white"/>
                </a:solidFill>
                <a:latin typeface="Calibri" panose="020F0502020204030204"/>
              </a:rPr>
              <a:t>Ohjaus OKM</a:t>
            </a:r>
          </a:p>
        </p:txBody>
      </p:sp>
      <p:sp>
        <p:nvSpPr>
          <p:cNvPr id="63" name="Suorakulmio 62"/>
          <p:cNvSpPr/>
          <p:nvPr/>
        </p:nvSpPr>
        <p:spPr>
          <a:xfrm>
            <a:off x="4475197" y="1819139"/>
            <a:ext cx="1064924" cy="5912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prstClr val="white"/>
                </a:solidFill>
                <a:latin typeface="Calibri" panose="020F0502020204030204"/>
              </a:rPr>
              <a:t>Ohjaus STM</a:t>
            </a:r>
          </a:p>
        </p:txBody>
      </p:sp>
      <p:sp>
        <p:nvSpPr>
          <p:cNvPr id="64" name="Suorakulmio 63"/>
          <p:cNvSpPr/>
          <p:nvPr/>
        </p:nvSpPr>
        <p:spPr>
          <a:xfrm>
            <a:off x="6196830" y="1803211"/>
            <a:ext cx="2066640" cy="614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prstClr val="white"/>
                </a:solidFill>
                <a:latin typeface="Calibri" panose="020F0502020204030204"/>
              </a:rPr>
              <a:t>Ohjaus Kuntaliitto</a:t>
            </a:r>
          </a:p>
        </p:txBody>
      </p:sp>
      <p:sp>
        <p:nvSpPr>
          <p:cNvPr id="65" name="Alanuoli 64"/>
          <p:cNvSpPr/>
          <p:nvPr/>
        </p:nvSpPr>
        <p:spPr>
          <a:xfrm>
            <a:off x="3140395" y="2430564"/>
            <a:ext cx="230779" cy="3612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latin typeface="Calibri" panose="020F0502020204030204"/>
            </a:endParaRPr>
          </a:p>
        </p:txBody>
      </p:sp>
      <p:sp>
        <p:nvSpPr>
          <p:cNvPr id="66" name="Alanuoli 65"/>
          <p:cNvSpPr/>
          <p:nvPr/>
        </p:nvSpPr>
        <p:spPr>
          <a:xfrm rot="10800000">
            <a:off x="3933963" y="2427917"/>
            <a:ext cx="203629" cy="3369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latin typeface="Calibri" panose="020F0502020204030204"/>
            </a:endParaRPr>
          </a:p>
        </p:txBody>
      </p:sp>
      <p:sp>
        <p:nvSpPr>
          <p:cNvPr id="67" name="Suorakulmio 66"/>
          <p:cNvSpPr/>
          <p:nvPr/>
        </p:nvSpPr>
        <p:spPr>
          <a:xfrm>
            <a:off x="3581677" y="2435007"/>
            <a:ext cx="476699" cy="438582"/>
          </a:xfrm>
          <a:prstGeom prst="rect">
            <a:avLst/>
          </a:prstGeom>
        </p:spPr>
        <p:txBody>
          <a:bodyPr wrap="square">
            <a:spAutoFit/>
          </a:bodyPr>
          <a:lstStyle/>
          <a:p>
            <a:r>
              <a:rPr lang="fi-FI" sz="750" dirty="0">
                <a:solidFill>
                  <a:prstClr val="black"/>
                </a:solidFill>
                <a:latin typeface="Calibri" panose="020F0502020204030204"/>
              </a:rPr>
              <a:t>Viestit </a:t>
            </a:r>
          </a:p>
          <a:p>
            <a:r>
              <a:rPr lang="fi-FI" sz="750" dirty="0">
                <a:solidFill>
                  <a:prstClr val="black"/>
                </a:solidFill>
                <a:latin typeface="Calibri" panose="020F0502020204030204"/>
              </a:rPr>
              <a:t>kentältä</a:t>
            </a:r>
          </a:p>
        </p:txBody>
      </p:sp>
      <p:sp>
        <p:nvSpPr>
          <p:cNvPr id="68" name="Suorakulmio 67"/>
          <p:cNvSpPr/>
          <p:nvPr/>
        </p:nvSpPr>
        <p:spPr>
          <a:xfrm>
            <a:off x="2844545" y="2475632"/>
            <a:ext cx="457176" cy="207749"/>
          </a:xfrm>
          <a:prstGeom prst="rect">
            <a:avLst/>
          </a:prstGeom>
        </p:spPr>
        <p:txBody>
          <a:bodyPr wrap="none">
            <a:spAutoFit/>
          </a:bodyPr>
          <a:lstStyle/>
          <a:p>
            <a:r>
              <a:rPr lang="fi-FI" sz="750" dirty="0">
                <a:solidFill>
                  <a:prstClr val="black"/>
                </a:solidFill>
                <a:latin typeface="Calibri" panose="020F0502020204030204"/>
              </a:rPr>
              <a:t>Ohjaus</a:t>
            </a:r>
          </a:p>
        </p:txBody>
      </p:sp>
      <p:sp>
        <p:nvSpPr>
          <p:cNvPr id="69" name="Alanuoli 68"/>
          <p:cNvSpPr/>
          <p:nvPr/>
        </p:nvSpPr>
        <p:spPr>
          <a:xfrm>
            <a:off x="4603616" y="2435006"/>
            <a:ext cx="242663" cy="3463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latin typeface="Calibri" panose="020F0502020204030204"/>
            </a:endParaRPr>
          </a:p>
        </p:txBody>
      </p:sp>
      <p:sp>
        <p:nvSpPr>
          <p:cNvPr id="70" name="Alanuoli 69"/>
          <p:cNvSpPr/>
          <p:nvPr/>
        </p:nvSpPr>
        <p:spPr>
          <a:xfrm rot="10800000">
            <a:off x="5338428" y="2433519"/>
            <a:ext cx="270350" cy="3625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latin typeface="Calibri" panose="020F0502020204030204"/>
            </a:endParaRPr>
          </a:p>
        </p:txBody>
      </p:sp>
      <p:sp>
        <p:nvSpPr>
          <p:cNvPr id="71" name="Alanuoli 70"/>
          <p:cNvSpPr/>
          <p:nvPr/>
        </p:nvSpPr>
        <p:spPr>
          <a:xfrm>
            <a:off x="6303440" y="2428739"/>
            <a:ext cx="217499" cy="3526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latin typeface="Calibri" panose="020F0502020204030204"/>
            </a:endParaRPr>
          </a:p>
        </p:txBody>
      </p:sp>
      <p:sp>
        <p:nvSpPr>
          <p:cNvPr id="72" name="Suorakulmio 71"/>
          <p:cNvSpPr/>
          <p:nvPr/>
        </p:nvSpPr>
        <p:spPr>
          <a:xfrm>
            <a:off x="4260475" y="2503320"/>
            <a:ext cx="457176" cy="207749"/>
          </a:xfrm>
          <a:prstGeom prst="rect">
            <a:avLst/>
          </a:prstGeom>
        </p:spPr>
        <p:txBody>
          <a:bodyPr wrap="none">
            <a:spAutoFit/>
          </a:bodyPr>
          <a:lstStyle/>
          <a:p>
            <a:r>
              <a:rPr lang="fi-FI" sz="750" dirty="0">
                <a:solidFill>
                  <a:prstClr val="black"/>
                </a:solidFill>
                <a:latin typeface="Calibri" panose="020F0502020204030204"/>
              </a:rPr>
              <a:t>Ohjaus</a:t>
            </a:r>
          </a:p>
        </p:txBody>
      </p:sp>
      <p:sp>
        <p:nvSpPr>
          <p:cNvPr id="73" name="Suorakulmio 72"/>
          <p:cNvSpPr/>
          <p:nvPr/>
        </p:nvSpPr>
        <p:spPr>
          <a:xfrm>
            <a:off x="5951570" y="2501284"/>
            <a:ext cx="457176" cy="207749"/>
          </a:xfrm>
          <a:prstGeom prst="rect">
            <a:avLst/>
          </a:prstGeom>
        </p:spPr>
        <p:txBody>
          <a:bodyPr wrap="none">
            <a:spAutoFit/>
          </a:bodyPr>
          <a:lstStyle/>
          <a:p>
            <a:r>
              <a:rPr lang="fi-FI" sz="750" dirty="0">
                <a:solidFill>
                  <a:prstClr val="black"/>
                </a:solidFill>
                <a:latin typeface="Calibri" panose="020F0502020204030204"/>
              </a:rPr>
              <a:t>Ohjaus</a:t>
            </a:r>
          </a:p>
        </p:txBody>
      </p:sp>
      <p:sp>
        <p:nvSpPr>
          <p:cNvPr id="74" name="Alanuoli 73"/>
          <p:cNvSpPr/>
          <p:nvPr/>
        </p:nvSpPr>
        <p:spPr>
          <a:xfrm rot="10800000">
            <a:off x="7035022" y="2448088"/>
            <a:ext cx="214988" cy="287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latin typeface="Calibri" panose="020F0502020204030204"/>
            </a:endParaRPr>
          </a:p>
        </p:txBody>
      </p:sp>
      <p:sp>
        <p:nvSpPr>
          <p:cNvPr id="75" name="Suorakulmio 74"/>
          <p:cNvSpPr/>
          <p:nvPr/>
        </p:nvSpPr>
        <p:spPr>
          <a:xfrm>
            <a:off x="7283438" y="2472315"/>
            <a:ext cx="648647" cy="323165"/>
          </a:xfrm>
          <a:prstGeom prst="rect">
            <a:avLst/>
          </a:prstGeom>
        </p:spPr>
        <p:txBody>
          <a:bodyPr wrap="square">
            <a:spAutoFit/>
          </a:bodyPr>
          <a:lstStyle/>
          <a:p>
            <a:r>
              <a:rPr lang="fi-FI" sz="750" dirty="0">
                <a:solidFill>
                  <a:prstClr val="black"/>
                </a:solidFill>
                <a:latin typeface="Calibri" panose="020F0502020204030204"/>
              </a:rPr>
              <a:t>Viestit </a:t>
            </a:r>
          </a:p>
          <a:p>
            <a:r>
              <a:rPr lang="fi-FI" sz="750" dirty="0">
                <a:solidFill>
                  <a:prstClr val="black"/>
                </a:solidFill>
                <a:latin typeface="Calibri" panose="020F0502020204030204"/>
              </a:rPr>
              <a:t>kentältä</a:t>
            </a:r>
          </a:p>
        </p:txBody>
      </p:sp>
      <p:sp>
        <p:nvSpPr>
          <p:cNvPr id="76" name="Suorakulmio 75"/>
          <p:cNvSpPr/>
          <p:nvPr/>
        </p:nvSpPr>
        <p:spPr>
          <a:xfrm>
            <a:off x="4984822" y="2449887"/>
            <a:ext cx="526931" cy="323165"/>
          </a:xfrm>
          <a:prstGeom prst="rect">
            <a:avLst/>
          </a:prstGeom>
        </p:spPr>
        <p:txBody>
          <a:bodyPr wrap="square">
            <a:spAutoFit/>
          </a:bodyPr>
          <a:lstStyle/>
          <a:p>
            <a:r>
              <a:rPr lang="fi-FI" sz="750" dirty="0">
                <a:solidFill>
                  <a:prstClr val="black"/>
                </a:solidFill>
                <a:latin typeface="Calibri" panose="020F0502020204030204"/>
              </a:rPr>
              <a:t>Viestit </a:t>
            </a:r>
          </a:p>
          <a:p>
            <a:r>
              <a:rPr lang="fi-FI" sz="750" dirty="0">
                <a:solidFill>
                  <a:prstClr val="black"/>
                </a:solidFill>
                <a:latin typeface="Calibri" panose="020F0502020204030204"/>
              </a:rPr>
              <a:t>kentältä</a:t>
            </a:r>
          </a:p>
        </p:txBody>
      </p:sp>
      <p:sp>
        <p:nvSpPr>
          <p:cNvPr id="3" name="Suorakulmio 2"/>
          <p:cNvSpPr/>
          <p:nvPr/>
        </p:nvSpPr>
        <p:spPr>
          <a:xfrm>
            <a:off x="5963429" y="4635973"/>
            <a:ext cx="860981" cy="11056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dirty="0">
                <a:solidFill>
                  <a:prstClr val="white"/>
                </a:solidFill>
                <a:latin typeface="Calibri" panose="020F0502020204030204"/>
              </a:rPr>
              <a:t>Muut palvelut</a:t>
            </a:r>
          </a:p>
        </p:txBody>
      </p:sp>
      <p:sp>
        <p:nvSpPr>
          <p:cNvPr id="4" name="Tekstiruutu 3"/>
          <p:cNvSpPr txBox="1"/>
          <p:nvPr/>
        </p:nvSpPr>
        <p:spPr>
          <a:xfrm>
            <a:off x="8350574" y="5547161"/>
            <a:ext cx="591829" cy="230832"/>
          </a:xfrm>
          <a:prstGeom prst="rect">
            <a:avLst/>
          </a:prstGeom>
          <a:noFill/>
        </p:spPr>
        <p:txBody>
          <a:bodyPr wrap="none" rtlCol="0">
            <a:spAutoFit/>
          </a:bodyPr>
          <a:lstStyle/>
          <a:p>
            <a:r>
              <a:rPr lang="fi-FI" sz="900" b="1" dirty="0">
                <a:solidFill>
                  <a:srgbClr val="FF0000"/>
                </a:solidFill>
                <a:latin typeface="Calibri" panose="020F0502020204030204"/>
              </a:rPr>
              <a:t>Luonnos</a:t>
            </a:r>
          </a:p>
        </p:txBody>
      </p:sp>
      <p:sp>
        <p:nvSpPr>
          <p:cNvPr id="11" name="Tekstiruutu 10"/>
          <p:cNvSpPr txBox="1"/>
          <p:nvPr/>
        </p:nvSpPr>
        <p:spPr>
          <a:xfrm>
            <a:off x="1775054" y="5730352"/>
            <a:ext cx="685316" cy="300082"/>
          </a:xfrm>
          <a:prstGeom prst="rect">
            <a:avLst/>
          </a:prstGeom>
          <a:noFill/>
        </p:spPr>
        <p:txBody>
          <a:bodyPr wrap="none" rtlCol="0">
            <a:spAutoFit/>
          </a:bodyPr>
          <a:lstStyle/>
          <a:p>
            <a:r>
              <a:rPr lang="fi-FI" dirty="0">
                <a:solidFill>
                  <a:prstClr val="white"/>
                </a:solidFill>
                <a:latin typeface="Calibri" panose="020F0502020204030204"/>
              </a:rPr>
              <a:t>Kunnat</a:t>
            </a:r>
          </a:p>
        </p:txBody>
      </p:sp>
      <p:sp>
        <p:nvSpPr>
          <p:cNvPr id="12" name="Ellipsi 11"/>
          <p:cNvSpPr/>
          <p:nvPr/>
        </p:nvSpPr>
        <p:spPr>
          <a:xfrm>
            <a:off x="7616758" y="3445765"/>
            <a:ext cx="1447954" cy="10531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900" dirty="0">
                <a:solidFill>
                  <a:prstClr val="white"/>
                </a:solidFill>
                <a:latin typeface="Calibri" panose="020F0502020204030204"/>
              </a:rPr>
              <a:t>Jatkuvan oppimisen palvelurakenne ?</a:t>
            </a:r>
          </a:p>
        </p:txBody>
      </p:sp>
      <p:sp>
        <p:nvSpPr>
          <p:cNvPr id="14" name="Nuoli vasemmalle ja oikealle 13"/>
          <p:cNvSpPr/>
          <p:nvPr/>
        </p:nvSpPr>
        <p:spPr>
          <a:xfrm>
            <a:off x="7347614" y="2989339"/>
            <a:ext cx="269144" cy="11311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1" name="Suorakulmio 20"/>
          <p:cNvSpPr/>
          <p:nvPr/>
        </p:nvSpPr>
        <p:spPr>
          <a:xfrm>
            <a:off x="7710830" y="2822129"/>
            <a:ext cx="1353882" cy="4186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mtClean="0"/>
              <a:t>Foorumi?</a:t>
            </a:r>
            <a:endParaRPr lang="fi-FI" dirty="0"/>
          </a:p>
        </p:txBody>
      </p:sp>
    </p:spTree>
    <p:extLst>
      <p:ext uri="{BB962C8B-B14F-4D97-AF65-F5344CB8AC3E}">
        <p14:creationId xmlns:p14="http://schemas.microsoft.com/office/powerpoint/2010/main" val="915428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_DB02_normal_FI_V____RGB">
  <a:themeElements>
    <a:clrScheme name="TEM2016">
      <a:dk1>
        <a:srgbClr val="000000"/>
      </a:dk1>
      <a:lt1>
        <a:srgbClr val="FFFFFF"/>
      </a:lt1>
      <a:dk2>
        <a:srgbClr val="001E60"/>
      </a:dk2>
      <a:lt2>
        <a:srgbClr val="D5B37A"/>
      </a:lt2>
      <a:accent1>
        <a:srgbClr val="001E60"/>
      </a:accent1>
      <a:accent2>
        <a:srgbClr val="EE2737"/>
      </a:accent2>
      <a:accent3>
        <a:srgbClr val="FF8200"/>
      </a:accent3>
      <a:accent4>
        <a:srgbClr val="F2A900"/>
      </a:accent4>
      <a:accent5>
        <a:srgbClr val="97D700"/>
      </a:accent5>
      <a:accent6>
        <a:srgbClr val="00BFB3"/>
      </a:accent6>
      <a:hlink>
        <a:srgbClr val="009CDE"/>
      </a:hlink>
      <a:folHlink>
        <a:srgbClr val="485CC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ctr">
          <a:defRPr sz="4200" b="1" dirty="0" err="1" smtClean="0">
            <a:solidFill>
              <a:schemeClr val="bg1"/>
            </a:solidFill>
          </a:defRPr>
        </a:defPPr>
      </a:lstStyle>
    </a:txDef>
  </a:objectDefaults>
  <a:extraClrSchemeLst/>
  <a:extLst>
    <a:ext uri="{05A4C25C-085E-4340-85A3-A5531E510DB2}">
      <thm15:themeFamily xmlns:thm15="http://schemas.microsoft.com/office/thememl/2012/main" name="TEM-ppt-template_normal.potx" id="{DD6C6847-E755-42B4-B35F-08DF389D6E1B}" vid="{51D59CA2-D9B6-4DAA-8489-0CA1CEF09CF5}"/>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ExternalKeyword xmlns="59791934-538b-4486-96c6-535b1b77d54e" xsi:nil="true"/>
    <TEMDocumentType xmlns="59791934-538b-4486-96c6-535b1b77d54e">Esitysaineisto</TEMDocumentTyp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Document" ma:contentTypeID="0x01010073A4205F1AB04B778370FAAF380291E000E146ABAF2260CC4397E0AB897BAC756D" ma:contentTypeVersion="6" ma:contentTypeDescription="Luo uusi asiakirja." ma:contentTypeScope="" ma:versionID="2fc0bbfb6107b5915e5fafa5380d5306">
  <xsd:schema xmlns:xsd="http://www.w3.org/2001/XMLSchema" xmlns:xs="http://www.w3.org/2001/XMLSchema" xmlns:p="http://schemas.microsoft.com/office/2006/metadata/properties" xmlns:ns2="59791934-538b-4486-96c6-535b1b77d54e" targetNamespace="http://schemas.microsoft.com/office/2006/metadata/properties" ma:root="true" ma:fieldsID="b3c0343a795085f52425eca36a0c9c22" ns2:_="">
    <xsd:import namespace="59791934-538b-4486-96c6-535b1b77d54e"/>
    <xsd:element name="properties">
      <xsd:complexType>
        <xsd:sequence>
          <xsd:element name="documentManagement">
            <xsd:complexType>
              <xsd:all>
                <xsd:element ref="ns2:TEMDocumentType"/>
                <xsd:element ref="ns2:ExternalKeywor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791934-538b-4486-96c6-535b1b77d54e" elementFormDefault="qualified">
    <xsd:import namespace="http://schemas.microsoft.com/office/2006/documentManagement/types"/>
    <xsd:import namespace="http://schemas.microsoft.com/office/infopath/2007/PartnerControls"/>
    <xsd:element name="TEMDocumentType" ma:index="8" ma:displayName="Tyyppi" ma:default="" ma:description="Tyyppi" ma:format="RadioButtons" ma:internalName="TEMDocumentType">
      <xsd:simpleType>
        <xsd:restriction base="dms:Choice">
          <xsd:enumeration value="Ohje"/>
          <xsd:enumeration value="Muistio"/>
          <xsd:enumeration value="Lomake"/>
          <xsd:enumeration value="Raportti"/>
          <xsd:enumeration value="Esityslista"/>
          <xsd:enumeration value="Pöytäkirja"/>
          <xsd:enumeration value="Sopimus"/>
          <xsd:enumeration value="Kutsu"/>
          <xsd:enumeration value="Työnjako/Vastuunjako"/>
          <xsd:enumeration value="Organisaatiokaavio"/>
          <xsd:enumeration value="Esitysaineisto"/>
          <xsd:enumeration value="Muu"/>
        </xsd:restriction>
      </xsd:simpleType>
    </xsd:element>
    <xsd:element name="ExternalKeyword" ma:index="9" nillable="true" ma:displayName="Ulkoinen asiasana" ma:internalName="ExternalKeyword">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D4977A7-889C-4615-BBDA-338D2256BCD9}">
  <ds:schemaRefs>
    <ds:schemaRef ds:uri="http://schemas.microsoft.com/office/2006/documentManagement/types"/>
    <ds:schemaRef ds:uri="http://schemas.microsoft.com/office/2006/metadata/properties"/>
    <ds:schemaRef ds:uri="http://purl.org/dc/dcmitype/"/>
    <ds:schemaRef ds:uri="http://purl.org/dc/elements/1.1/"/>
    <ds:schemaRef ds:uri="http://schemas.openxmlformats.org/package/2006/metadata/core-properties"/>
    <ds:schemaRef ds:uri="http://schemas.microsoft.com/office/infopath/2007/PartnerControls"/>
    <ds:schemaRef ds:uri="http://purl.org/dc/terms/"/>
    <ds:schemaRef ds:uri="59791934-538b-4486-96c6-535b1b77d54e"/>
    <ds:schemaRef ds:uri="http://www.w3.org/XML/1998/namespace"/>
  </ds:schemaRefs>
</ds:datastoreItem>
</file>

<file path=customXml/itemProps2.xml><?xml version="1.0" encoding="utf-8"?>
<ds:datastoreItem xmlns:ds="http://schemas.openxmlformats.org/officeDocument/2006/customXml" ds:itemID="{4864913E-A1DE-4D05-AF8F-F801DDF0C613}">
  <ds:schemaRefs>
    <ds:schemaRef ds:uri="http://schemas.microsoft.com/sharepoint/v3/contenttype/forms"/>
  </ds:schemaRefs>
</ds:datastoreItem>
</file>

<file path=customXml/itemProps3.xml><?xml version="1.0" encoding="utf-8"?>
<ds:datastoreItem xmlns:ds="http://schemas.openxmlformats.org/officeDocument/2006/customXml" ds:itemID="{4BD3101D-B760-413F-BA43-EEB60029E4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791934-538b-4486-96c6-535b1b77d5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TEM_DB02_normal_FI_V____RGB</Template>
  <TotalTime>1066</TotalTime>
  <Words>1178</Words>
  <Application>Microsoft Office PowerPoint</Application>
  <PresentationFormat>Näytössä katseltava diaesitys (4:3)</PresentationFormat>
  <Paragraphs>275</Paragraphs>
  <Slides>14</Slides>
  <Notes>1</Notes>
  <HiddenSlides>0</HiddenSlides>
  <MMClips>0</MMClips>
  <ScaleCrop>false</ScaleCrop>
  <HeadingPairs>
    <vt:vector size="6" baseType="variant">
      <vt:variant>
        <vt:lpstr>Käytetyt fontit</vt:lpstr>
      </vt:variant>
      <vt:variant>
        <vt:i4>5</vt:i4>
      </vt:variant>
      <vt:variant>
        <vt:lpstr>Teema</vt:lpstr>
      </vt:variant>
      <vt:variant>
        <vt:i4>2</vt:i4>
      </vt:variant>
      <vt:variant>
        <vt:lpstr>Dian otsikot</vt:lpstr>
      </vt:variant>
      <vt:variant>
        <vt:i4>14</vt:i4>
      </vt:variant>
    </vt:vector>
  </HeadingPairs>
  <TitlesOfParts>
    <vt:vector size="21" baseType="lpstr">
      <vt:lpstr>Arial</vt:lpstr>
      <vt:lpstr>Arial Narrow</vt:lpstr>
      <vt:lpstr>Calibri</vt:lpstr>
      <vt:lpstr>Calibri Light</vt:lpstr>
      <vt:lpstr>Myriad Pro</vt:lpstr>
      <vt:lpstr>TEM_DB02_normal_FI_V____RGB</vt:lpstr>
      <vt:lpstr>Office-teema</vt:lpstr>
      <vt:lpstr>Monialaisen työn tukirakenteen valmistelu </vt:lpstr>
      <vt:lpstr>Taustaa</vt:lpstr>
      <vt:lpstr>Käsitteiden määrittelyä</vt:lpstr>
      <vt:lpstr>Moniammatillisuus palvelurakenteissa </vt:lpstr>
      <vt:lpstr>Yhteisesti tunnistetut kansallista koordinaatiota ja tukea edellyttävät kehittämistarpeet</vt:lpstr>
      <vt:lpstr>Tukirakenteen toiminnan yleiset tavoitteet</vt:lpstr>
      <vt:lpstr>Tukirakenteen alustavat ydintehtävät</vt:lpstr>
      <vt:lpstr>Valmistelun eteneminen</vt:lpstr>
      <vt:lpstr>PowerPoint-esitys</vt:lpstr>
      <vt:lpstr>Kyselyssä nousseet toiveet ydintoiminnoille ja koonti valmisteluryhmälle keskusteltavaksi </vt:lpstr>
      <vt:lpstr>Yhdyspinnat muihin hankkeisiin</vt:lpstr>
      <vt:lpstr>Työkykyohjelman toimenpiteet ja yhdyspinnat</vt:lpstr>
      <vt:lpstr>Yhteen sovitetut palvelukokonaisuudet ja palvelupolut </vt:lpstr>
      <vt:lpstr>Jatkuva oppiminen ja monialainen työ</vt:lpstr>
    </vt:vector>
  </TitlesOfParts>
  <Company>VIP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Riitta Elo</dc:creator>
  <cp:lastModifiedBy>Savolainen Janne (TEM)</cp:lastModifiedBy>
  <cp:revision>77</cp:revision>
  <cp:lastPrinted>2016-06-14T09:11:17Z</cp:lastPrinted>
  <dcterms:created xsi:type="dcterms:W3CDTF">2016-06-23T07:16:05Z</dcterms:created>
  <dcterms:modified xsi:type="dcterms:W3CDTF">2021-02-11T11:23:30Z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0x01010073A4205F1AB04B778370FAAF380291E000E146ABAF2260CC4397E0AB897BAC756D</vt:lpwstr>
  </property>
</Properties>
</file>