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64" r:id="rId9"/>
    <p:sldId id="274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7" r:id="rId19"/>
    <p:sldId id="278" r:id="rId20"/>
    <p:sldId id="279" r:id="rId21"/>
    <p:sldId id="280" r:id="rId22"/>
    <p:sldId id="276" r:id="rId23"/>
    <p:sldId id="282" r:id="rId24"/>
    <p:sldId id="283" r:id="rId25"/>
    <p:sldId id="284" r:id="rId26"/>
    <p:sldId id="286" r:id="rId27"/>
    <p:sldId id="285" r:id="rId2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okonen Toni (TET)" userId="143543ae-cfe6-406d-8d54-0466623117f4" providerId="ADAL" clId="{CE73B32B-23EF-4974-9FA4-873B538309E0}"/>
    <pc:docChg chg="custSel modSld">
      <pc:chgData name="Ruokonen Toni (TET)" userId="143543ae-cfe6-406d-8d54-0466623117f4" providerId="ADAL" clId="{CE73B32B-23EF-4974-9FA4-873B538309E0}" dt="2021-04-26T13:06:41.502" v="1"/>
      <pc:docMkLst>
        <pc:docMk/>
      </pc:docMkLst>
      <pc:sldChg chg="addSp delSp modSp mod">
        <pc:chgData name="Ruokonen Toni (TET)" userId="143543ae-cfe6-406d-8d54-0466623117f4" providerId="ADAL" clId="{CE73B32B-23EF-4974-9FA4-873B538309E0}" dt="2021-04-26T13:06:41.502" v="1"/>
        <pc:sldMkLst>
          <pc:docMk/>
          <pc:sldMk cId="2721713614" sldId="257"/>
        </pc:sldMkLst>
        <pc:graphicFrameChg chg="del">
          <ac:chgData name="Ruokonen Toni (TET)" userId="143543ae-cfe6-406d-8d54-0466623117f4" providerId="ADAL" clId="{CE73B32B-23EF-4974-9FA4-873B538309E0}" dt="2021-04-26T13:06:30.503" v="0" actId="478"/>
          <ac:graphicFrameMkLst>
            <pc:docMk/>
            <pc:sldMk cId="2721713614" sldId="257"/>
            <ac:graphicFrameMk id="7" creationId="{43A43522-59FF-420D-810B-04B264CF4275}"/>
          </ac:graphicFrameMkLst>
        </pc:graphicFrameChg>
        <pc:graphicFrameChg chg="add mod">
          <ac:chgData name="Ruokonen Toni (TET)" userId="143543ae-cfe6-406d-8d54-0466623117f4" providerId="ADAL" clId="{CE73B32B-23EF-4974-9FA4-873B538309E0}" dt="2021-04-26T13:06:41.502" v="1"/>
          <ac:graphicFrameMkLst>
            <pc:docMk/>
            <pc:sldMk cId="2721713614" sldId="257"/>
            <ac:graphicFrameMk id="8" creationId="{848258D2-AE46-446C-8DCE-3E291268274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'Alle 25 -v tiedot'!$N$120</c:f>
              <c:strCache>
                <c:ptCount val="1"/>
                <c:pt idx="0">
                  <c:v>Alle 25-v. työttömät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'Alle 25 -v tiedot'!$M$121:$M$181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'Alle 25 -v tiedot'!$N$121:$N$181</c:f>
              <c:numCache>
                <c:formatCode>#,##0</c:formatCode>
                <c:ptCount val="61"/>
                <c:pt idx="0">
                  <c:v>9897</c:v>
                </c:pt>
                <c:pt idx="1">
                  <c:v>9421</c:v>
                </c:pt>
                <c:pt idx="2">
                  <c:v>9368</c:v>
                </c:pt>
                <c:pt idx="3">
                  <c:v>11910</c:v>
                </c:pt>
                <c:pt idx="4">
                  <c:v>12468</c:v>
                </c:pt>
                <c:pt idx="5">
                  <c:v>10597</c:v>
                </c:pt>
                <c:pt idx="6">
                  <c:v>9595</c:v>
                </c:pt>
                <c:pt idx="7">
                  <c:v>9071</c:v>
                </c:pt>
                <c:pt idx="8">
                  <c:v>8654</c:v>
                </c:pt>
                <c:pt idx="9">
                  <c:v>9645</c:v>
                </c:pt>
                <c:pt idx="10">
                  <c:v>9260</c:v>
                </c:pt>
                <c:pt idx="11">
                  <c:v>8668</c:v>
                </c:pt>
                <c:pt idx="12">
                  <c:v>8366</c:v>
                </c:pt>
                <c:pt idx="13">
                  <c:v>7742</c:v>
                </c:pt>
                <c:pt idx="14">
                  <c:v>7573</c:v>
                </c:pt>
                <c:pt idx="15">
                  <c:v>10259</c:v>
                </c:pt>
                <c:pt idx="16">
                  <c:v>10433</c:v>
                </c:pt>
                <c:pt idx="17">
                  <c:v>8139</c:v>
                </c:pt>
                <c:pt idx="18">
                  <c:v>7271</c:v>
                </c:pt>
                <c:pt idx="19">
                  <c:v>7003</c:v>
                </c:pt>
                <c:pt idx="20">
                  <c:v>6894</c:v>
                </c:pt>
                <c:pt idx="21">
                  <c:v>7873</c:v>
                </c:pt>
                <c:pt idx="22">
                  <c:v>7516</c:v>
                </c:pt>
                <c:pt idx="23">
                  <c:v>7198</c:v>
                </c:pt>
                <c:pt idx="24">
                  <c:v>7020</c:v>
                </c:pt>
                <c:pt idx="25">
                  <c:v>6926</c:v>
                </c:pt>
                <c:pt idx="26">
                  <c:v>6686</c:v>
                </c:pt>
                <c:pt idx="27">
                  <c:v>8659</c:v>
                </c:pt>
                <c:pt idx="28">
                  <c:v>9235</c:v>
                </c:pt>
                <c:pt idx="29">
                  <c:v>7233</c:v>
                </c:pt>
                <c:pt idx="30">
                  <c:v>6617</c:v>
                </c:pt>
                <c:pt idx="31">
                  <c:v>6367</c:v>
                </c:pt>
                <c:pt idx="32">
                  <c:v>6026</c:v>
                </c:pt>
                <c:pt idx="33">
                  <c:v>6860</c:v>
                </c:pt>
                <c:pt idx="34">
                  <c:v>6647</c:v>
                </c:pt>
                <c:pt idx="35">
                  <c:v>6475</c:v>
                </c:pt>
                <c:pt idx="36">
                  <c:v>6365</c:v>
                </c:pt>
                <c:pt idx="37">
                  <c:v>6054</c:v>
                </c:pt>
                <c:pt idx="38">
                  <c:v>6221</c:v>
                </c:pt>
                <c:pt idx="39">
                  <c:v>7811</c:v>
                </c:pt>
                <c:pt idx="40">
                  <c:v>8502</c:v>
                </c:pt>
                <c:pt idx="41">
                  <c:v>6641</c:v>
                </c:pt>
                <c:pt idx="42">
                  <c:v>6158</c:v>
                </c:pt>
                <c:pt idx="43">
                  <c:v>5758</c:v>
                </c:pt>
                <c:pt idx="44">
                  <c:v>5715</c:v>
                </c:pt>
                <c:pt idx="45">
                  <c:v>6683</c:v>
                </c:pt>
                <c:pt idx="46">
                  <c:v>6525</c:v>
                </c:pt>
                <c:pt idx="47">
                  <c:v>6368</c:v>
                </c:pt>
                <c:pt idx="48">
                  <c:v>10735</c:v>
                </c:pt>
                <c:pt idx="49">
                  <c:v>16983</c:v>
                </c:pt>
                <c:pt idx="50">
                  <c:v>17381</c:v>
                </c:pt>
                <c:pt idx="51">
                  <c:v>17469</c:v>
                </c:pt>
                <c:pt idx="52">
                  <c:v>16080</c:v>
                </c:pt>
                <c:pt idx="53">
                  <c:v>12720</c:v>
                </c:pt>
                <c:pt idx="54">
                  <c:v>11669</c:v>
                </c:pt>
                <c:pt idx="55">
                  <c:v>11057</c:v>
                </c:pt>
                <c:pt idx="56">
                  <c:v>10635</c:v>
                </c:pt>
                <c:pt idx="57">
                  <c:v>12024</c:v>
                </c:pt>
                <c:pt idx="58">
                  <c:v>11427</c:v>
                </c:pt>
                <c:pt idx="59">
                  <c:v>11295</c:v>
                </c:pt>
                <c:pt idx="60">
                  <c:v>12335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5-4EA4-82E2-6BD4B6B1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7713608"/>
        <c:axId val="437714392"/>
      </c:barChart>
      <c:lineChart>
        <c:grouping val="standard"/>
        <c:varyColors val="0"/>
        <c:ser>
          <c:idx val="1"/>
          <c:order val="1"/>
          <c:tx>
            <c:strRef>
              <c:f>'Alle 25 -v tiedot'!$O$120</c:f>
              <c:strCache>
                <c:ptCount val="1"/>
                <c:pt idx="0">
                  <c:v>Vuosimuutos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'Alle 25 -v tiedot'!$M$121:$M$181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'Alle 25 -v tiedot'!$O$121:$O$181</c:f>
              <c:numCache>
                <c:formatCode>0%</c:formatCode>
                <c:ptCount val="61"/>
                <c:pt idx="0">
                  <c:v>3.09375E-2</c:v>
                </c:pt>
                <c:pt idx="1">
                  <c:v>3.345765686704695E-2</c:v>
                </c:pt>
                <c:pt idx="2">
                  <c:v>6.5877801797701668E-2</c:v>
                </c:pt>
                <c:pt idx="3">
                  <c:v>-1.7569908438505321E-2</c:v>
                </c:pt>
                <c:pt idx="4">
                  <c:v>-4.2616908546417878E-2</c:v>
                </c:pt>
                <c:pt idx="5">
                  <c:v>-2.5204672983166223E-2</c:v>
                </c:pt>
                <c:pt idx="6">
                  <c:v>-5.1783773100108704E-2</c:v>
                </c:pt>
                <c:pt idx="7">
                  <c:v>-8.4171403585483161E-3</c:v>
                </c:pt>
                <c:pt idx="8">
                  <c:v>-4.1108033240997231E-2</c:v>
                </c:pt>
                <c:pt idx="9">
                  <c:v>-9.1380122468205371E-2</c:v>
                </c:pt>
                <c:pt idx="10">
                  <c:v>-0.10583236770954037</c:v>
                </c:pt>
                <c:pt idx="11">
                  <c:v>-0.14135710747894997</c:v>
                </c:pt>
                <c:pt idx="12">
                  <c:v>-0.15469334141659088</c:v>
                </c:pt>
                <c:pt idx="13">
                  <c:v>-0.17821887273113257</c:v>
                </c:pt>
                <c:pt idx="14">
                  <c:v>-0.19160973526900085</c:v>
                </c:pt>
                <c:pt idx="15">
                  <c:v>-0.13862300587741394</c:v>
                </c:pt>
                <c:pt idx="16">
                  <c:v>-0.16321783766442091</c:v>
                </c:pt>
                <c:pt idx="17">
                  <c:v>-0.23195243936963292</c:v>
                </c:pt>
                <c:pt idx="18">
                  <c:v>-0.24220948410630536</c:v>
                </c:pt>
                <c:pt idx="19">
                  <c:v>-0.22797927461139897</c:v>
                </c:pt>
                <c:pt idx="20">
                  <c:v>-0.2033741622371158</c:v>
                </c:pt>
                <c:pt idx="21">
                  <c:v>-0.18372213582166927</c:v>
                </c:pt>
                <c:pt idx="22">
                  <c:v>-0.18833693304535637</c:v>
                </c:pt>
                <c:pt idx="23">
                  <c:v>-0.16958929395477618</c:v>
                </c:pt>
                <c:pt idx="24">
                  <c:v>-0.16088931388955297</c:v>
                </c:pt>
                <c:pt idx="25">
                  <c:v>-0.10539912167398605</c:v>
                </c:pt>
                <c:pt idx="26">
                  <c:v>-0.11712663409481051</c:v>
                </c:pt>
                <c:pt idx="27">
                  <c:v>-0.15596061994346427</c:v>
                </c:pt>
                <c:pt idx="28">
                  <c:v>-0.11482794977475319</c:v>
                </c:pt>
                <c:pt idx="29">
                  <c:v>-0.11131588647253962</c:v>
                </c:pt>
                <c:pt idx="30">
                  <c:v>-8.9946362261036999E-2</c:v>
                </c:pt>
                <c:pt idx="31">
                  <c:v>-9.0818220762530349E-2</c:v>
                </c:pt>
                <c:pt idx="32">
                  <c:v>-0.12590658543661154</c:v>
                </c:pt>
                <c:pt idx="33">
                  <c:v>-0.12866759812015749</c:v>
                </c:pt>
                <c:pt idx="34">
                  <c:v>-0.11562001064395955</c:v>
                </c:pt>
                <c:pt idx="35">
                  <c:v>-0.10044456793553765</c:v>
                </c:pt>
                <c:pt idx="36">
                  <c:v>-9.3304843304843302E-2</c:v>
                </c:pt>
                <c:pt idx="37">
                  <c:v>-0.12590239676581</c:v>
                </c:pt>
                <c:pt idx="38">
                  <c:v>-6.954830990128627E-2</c:v>
                </c:pt>
                <c:pt idx="39">
                  <c:v>-9.7932786695923313E-2</c:v>
                </c:pt>
                <c:pt idx="40">
                  <c:v>-7.9371954520844612E-2</c:v>
                </c:pt>
                <c:pt idx="41">
                  <c:v>-8.1847089727637212E-2</c:v>
                </c:pt>
                <c:pt idx="42">
                  <c:v>-6.9366782529847362E-2</c:v>
                </c:pt>
                <c:pt idx="43">
                  <c:v>-9.5649442437568719E-2</c:v>
                </c:pt>
                <c:pt idx="44">
                  <c:v>-5.1609691337537338E-2</c:v>
                </c:pt>
                <c:pt idx="45">
                  <c:v>-2.5801749271137025E-2</c:v>
                </c:pt>
                <c:pt idx="46">
                  <c:v>-1.8354144726944487E-2</c:v>
                </c:pt>
                <c:pt idx="47">
                  <c:v>-1.6525096525096525E-2</c:v>
                </c:pt>
                <c:pt idx="48">
                  <c:v>0.68656716417910446</c:v>
                </c:pt>
                <c:pt idx="49">
                  <c:v>1.8052527254707631</c:v>
                </c:pt>
                <c:pt idx="50">
                  <c:v>1.7939238064619836</c:v>
                </c:pt>
                <c:pt idx="51">
                  <c:v>1.236461400588913</c:v>
                </c:pt>
                <c:pt idx="52">
                  <c:v>0.89131968948482709</c:v>
                </c:pt>
                <c:pt idx="53">
                  <c:v>0.91537419063394065</c:v>
                </c:pt>
                <c:pt idx="54">
                  <c:v>0.89493341994153941</c:v>
                </c:pt>
                <c:pt idx="55">
                  <c:v>0.9202848211184439</c:v>
                </c:pt>
                <c:pt idx="56">
                  <c:v>0.86089238845144356</c:v>
                </c:pt>
                <c:pt idx="57">
                  <c:v>0.79919197964985789</c:v>
                </c:pt>
                <c:pt idx="58">
                  <c:v>0.75126436781609196</c:v>
                </c:pt>
                <c:pt idx="59">
                  <c:v>0.77371231155778897</c:v>
                </c:pt>
                <c:pt idx="60">
                  <c:v>0.14904517931998137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35-4EA4-82E2-6BD4B6B1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714000"/>
        <c:axId val="437711648"/>
      </c:lineChart>
      <c:catAx>
        <c:axId val="43771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7714392"/>
        <c:crosses val="autoZero"/>
        <c:auto val="1"/>
        <c:lblAlgn val="ctr"/>
        <c:lblOffset val="100"/>
        <c:tickLblSkip val="6"/>
        <c:noMultiLvlLbl val="0"/>
      </c:catAx>
      <c:valAx>
        <c:axId val="437714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7713608"/>
        <c:crosses val="autoZero"/>
        <c:crossBetween val="between"/>
      </c:valAx>
      <c:valAx>
        <c:axId val="437711648"/>
        <c:scaling>
          <c:orientation val="minMax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7714000"/>
        <c:crosses val="max"/>
        <c:crossBetween val="between"/>
      </c:valAx>
      <c:catAx>
        <c:axId val="437714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7711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'Alle 25 -v tiedot'!$AA$122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'Alle 25 -v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'Alle 25 -v tiedot'!$AB$122:$AM$122</c:f>
              <c:numCache>
                <c:formatCode>#,##0</c:formatCode>
                <c:ptCount val="12"/>
                <c:pt idx="0">
                  <c:v>10356</c:v>
                </c:pt>
                <c:pt idx="1">
                  <c:v>10095</c:v>
                </c:pt>
                <c:pt idx="2">
                  <c:v>9897</c:v>
                </c:pt>
                <c:pt idx="3">
                  <c:v>9421</c:v>
                </c:pt>
                <c:pt idx="4">
                  <c:v>9368</c:v>
                </c:pt>
                <c:pt idx="5">
                  <c:v>11910</c:v>
                </c:pt>
                <c:pt idx="6">
                  <c:v>12468</c:v>
                </c:pt>
                <c:pt idx="7">
                  <c:v>10597</c:v>
                </c:pt>
                <c:pt idx="8">
                  <c:v>9595</c:v>
                </c:pt>
                <c:pt idx="9">
                  <c:v>9071</c:v>
                </c:pt>
                <c:pt idx="10">
                  <c:v>8654</c:v>
                </c:pt>
                <c:pt idx="11">
                  <c:v>9645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1E-487C-94C9-B7CC54618849}"/>
            </c:ext>
          </c:extLst>
        </c:ser>
        <c:ser>
          <c:idx val="1"/>
          <c:order val="1"/>
          <c:tx>
            <c:strRef>
              <c:f>'Alle 25 -v tiedot'!$AA$123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'Alle 25 -v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'Alle 25 -v tiedot'!$AB$123:$AM$123</c:f>
              <c:numCache>
                <c:formatCode>#,##0</c:formatCode>
                <c:ptCount val="12"/>
                <c:pt idx="0">
                  <c:v>9260</c:v>
                </c:pt>
                <c:pt idx="1">
                  <c:v>8668</c:v>
                </c:pt>
                <c:pt idx="2">
                  <c:v>8366</c:v>
                </c:pt>
                <c:pt idx="3">
                  <c:v>7742</c:v>
                </c:pt>
                <c:pt idx="4">
                  <c:v>7573</c:v>
                </c:pt>
                <c:pt idx="5">
                  <c:v>10259</c:v>
                </c:pt>
                <c:pt idx="6">
                  <c:v>10433</c:v>
                </c:pt>
                <c:pt idx="7">
                  <c:v>8139</c:v>
                </c:pt>
                <c:pt idx="8">
                  <c:v>7271</c:v>
                </c:pt>
                <c:pt idx="9">
                  <c:v>7003</c:v>
                </c:pt>
                <c:pt idx="10">
                  <c:v>6894</c:v>
                </c:pt>
                <c:pt idx="11">
                  <c:v>7873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1E-487C-94C9-B7CC54618849}"/>
            </c:ext>
          </c:extLst>
        </c:ser>
        <c:ser>
          <c:idx val="2"/>
          <c:order val="2"/>
          <c:tx>
            <c:strRef>
              <c:f>'Alle 25 -v tiedot'!$AA$124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'Alle 25 -v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'Alle 25 -v tiedot'!$AB$124:$AM$124</c:f>
              <c:numCache>
                <c:formatCode>#,##0</c:formatCode>
                <c:ptCount val="12"/>
                <c:pt idx="0">
                  <c:v>7516</c:v>
                </c:pt>
                <c:pt idx="1">
                  <c:v>7198</c:v>
                </c:pt>
                <c:pt idx="2">
                  <c:v>7020</c:v>
                </c:pt>
                <c:pt idx="3">
                  <c:v>6926</c:v>
                </c:pt>
                <c:pt idx="4">
                  <c:v>6686</c:v>
                </c:pt>
                <c:pt idx="5">
                  <c:v>8659</c:v>
                </c:pt>
                <c:pt idx="6">
                  <c:v>9235</c:v>
                </c:pt>
                <c:pt idx="7">
                  <c:v>7233</c:v>
                </c:pt>
                <c:pt idx="8">
                  <c:v>6617</c:v>
                </c:pt>
                <c:pt idx="9">
                  <c:v>6367</c:v>
                </c:pt>
                <c:pt idx="10">
                  <c:v>6026</c:v>
                </c:pt>
                <c:pt idx="11">
                  <c:v>6860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1E-487C-94C9-B7CC54618849}"/>
            </c:ext>
          </c:extLst>
        </c:ser>
        <c:ser>
          <c:idx val="3"/>
          <c:order val="3"/>
          <c:tx>
            <c:strRef>
              <c:f>'Alle 25 -v tiedot'!$AA$125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'Alle 25 -v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'Alle 25 -v tiedot'!$AB$125:$AM$125</c:f>
              <c:numCache>
                <c:formatCode>#,##0</c:formatCode>
                <c:ptCount val="12"/>
                <c:pt idx="0">
                  <c:v>6647</c:v>
                </c:pt>
                <c:pt idx="1">
                  <c:v>6475</c:v>
                </c:pt>
                <c:pt idx="2">
                  <c:v>6365</c:v>
                </c:pt>
                <c:pt idx="3">
                  <c:v>6054</c:v>
                </c:pt>
                <c:pt idx="4">
                  <c:v>6221</c:v>
                </c:pt>
                <c:pt idx="5">
                  <c:v>7811</c:v>
                </c:pt>
                <c:pt idx="6">
                  <c:v>8502</c:v>
                </c:pt>
                <c:pt idx="7">
                  <c:v>6641</c:v>
                </c:pt>
                <c:pt idx="8">
                  <c:v>6158</c:v>
                </c:pt>
                <c:pt idx="9">
                  <c:v>5758</c:v>
                </c:pt>
                <c:pt idx="10">
                  <c:v>5715</c:v>
                </c:pt>
                <c:pt idx="11">
                  <c:v>6683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11E-487C-94C9-B7CC54618849}"/>
            </c:ext>
          </c:extLst>
        </c:ser>
        <c:ser>
          <c:idx val="4"/>
          <c:order val="4"/>
          <c:tx>
            <c:strRef>
              <c:f>'Alle 25 -v tiedot'!$AA$126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'Alle 25 -v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'Alle 25 -v tiedot'!$AB$126:$AM$126</c:f>
              <c:numCache>
                <c:formatCode>#,##0</c:formatCode>
                <c:ptCount val="12"/>
                <c:pt idx="0">
                  <c:v>6525</c:v>
                </c:pt>
                <c:pt idx="1">
                  <c:v>6368</c:v>
                </c:pt>
                <c:pt idx="2">
                  <c:v>10735</c:v>
                </c:pt>
                <c:pt idx="3">
                  <c:v>16983</c:v>
                </c:pt>
                <c:pt idx="4">
                  <c:v>17381</c:v>
                </c:pt>
                <c:pt idx="5">
                  <c:v>17469</c:v>
                </c:pt>
                <c:pt idx="6">
                  <c:v>16080</c:v>
                </c:pt>
                <c:pt idx="7">
                  <c:v>12720</c:v>
                </c:pt>
                <c:pt idx="8">
                  <c:v>11669</c:v>
                </c:pt>
                <c:pt idx="9">
                  <c:v>11057</c:v>
                </c:pt>
                <c:pt idx="10">
                  <c:v>10635</c:v>
                </c:pt>
                <c:pt idx="11">
                  <c:v>12024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1E-487C-94C9-B7CC54618849}"/>
            </c:ext>
          </c:extLst>
        </c:ser>
        <c:ser>
          <c:idx val="5"/>
          <c:order val="5"/>
          <c:tx>
            <c:strRef>
              <c:f>'Alle 25 -v tiedot'!$AA$127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solidFill>
                <a:srgbClr val="FEE3AE"/>
              </a:solidFill>
              <a:ln>
                <a:noFill/>
              </a:ln>
              <a:effectLst>
                <a:outerShdw blurRad="50800" dist="50800" dir="5400000" algn="ctr" rotWithShape="0">
                  <a:schemeClr val="bg1"/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'Alle 25 -v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'Alle 25 -v tiedot'!$AB$127:$AM$127</c:f>
              <c:numCache>
                <c:formatCode>#,##0</c:formatCode>
                <c:ptCount val="12"/>
                <c:pt idx="0">
                  <c:v>11427</c:v>
                </c:pt>
                <c:pt idx="1">
                  <c:v>11295</c:v>
                </c:pt>
                <c:pt idx="2">
                  <c:v>12335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1E-487C-94C9-B7CC546188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4618456"/>
        <c:axId val="434621592"/>
      </c:lineChart>
      <c:catAx>
        <c:axId val="4346184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4621592"/>
        <c:crosses val="autoZero"/>
        <c:auto val="1"/>
        <c:lblAlgn val="ctr"/>
        <c:lblOffset val="100"/>
        <c:noMultiLvlLbl val="0"/>
      </c:catAx>
      <c:valAx>
        <c:axId val="43462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461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'Alle 25 -v tiedot'!$R$120</c:f>
              <c:strCache>
                <c:ptCount val="1"/>
                <c:pt idx="0">
                  <c:v>01 Työnvälitys- ja yrityspalvelut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2E-4E37-8EAF-F08BB9D3705D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'Alle 25 -v tiedot'!$Q$121:$Q$181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'Alle 25 -v tiedot'!$R$121:$R$181</c:f>
              <c:numCache>
                <c:formatCode>#,##0</c:formatCode>
                <c:ptCount val="61"/>
                <c:pt idx="0">
                  <c:v>3155</c:v>
                </c:pt>
                <c:pt idx="1">
                  <c:v>2786</c:v>
                </c:pt>
                <c:pt idx="2">
                  <c:v>2555</c:v>
                </c:pt>
                <c:pt idx="3">
                  <c:v>3575</c:v>
                </c:pt>
                <c:pt idx="4">
                  <c:v>3633</c:v>
                </c:pt>
                <c:pt idx="5">
                  <c:v>3205</c:v>
                </c:pt>
                <c:pt idx="6">
                  <c:v>3096</c:v>
                </c:pt>
                <c:pt idx="7">
                  <c:v>2914</c:v>
                </c:pt>
                <c:pt idx="8">
                  <c:v>2705</c:v>
                </c:pt>
                <c:pt idx="9">
                  <c:v>2891</c:v>
                </c:pt>
                <c:pt idx="10">
                  <c:v>2948</c:v>
                </c:pt>
                <c:pt idx="11">
                  <c:v>2738</c:v>
                </c:pt>
                <c:pt idx="12">
                  <c:v>2583</c:v>
                </c:pt>
                <c:pt idx="13">
                  <c:v>2258</c:v>
                </c:pt>
                <c:pt idx="14">
                  <c:v>2056</c:v>
                </c:pt>
                <c:pt idx="15">
                  <c:v>2881</c:v>
                </c:pt>
                <c:pt idx="16">
                  <c:v>2734</c:v>
                </c:pt>
                <c:pt idx="17">
                  <c:v>2075</c:v>
                </c:pt>
                <c:pt idx="18">
                  <c:v>2068</c:v>
                </c:pt>
                <c:pt idx="19">
                  <c:v>2277</c:v>
                </c:pt>
                <c:pt idx="20">
                  <c:v>2225</c:v>
                </c:pt>
                <c:pt idx="21">
                  <c:v>2526</c:v>
                </c:pt>
                <c:pt idx="22">
                  <c:v>2368</c:v>
                </c:pt>
                <c:pt idx="23">
                  <c:v>2157</c:v>
                </c:pt>
                <c:pt idx="24">
                  <c:v>1961</c:v>
                </c:pt>
                <c:pt idx="25">
                  <c:v>1811</c:v>
                </c:pt>
                <c:pt idx="26">
                  <c:v>1663</c:v>
                </c:pt>
                <c:pt idx="27">
                  <c:v>2028</c:v>
                </c:pt>
                <c:pt idx="28">
                  <c:v>2165</c:v>
                </c:pt>
                <c:pt idx="29">
                  <c:v>1813</c:v>
                </c:pt>
                <c:pt idx="30">
                  <c:v>1799</c:v>
                </c:pt>
                <c:pt idx="31">
                  <c:v>1729</c:v>
                </c:pt>
                <c:pt idx="32">
                  <c:v>1559</c:v>
                </c:pt>
                <c:pt idx="33">
                  <c:v>1788</c:v>
                </c:pt>
                <c:pt idx="34">
                  <c:v>1828</c:v>
                </c:pt>
                <c:pt idx="35">
                  <c:v>1736</c:v>
                </c:pt>
                <c:pt idx="36">
                  <c:v>1652</c:v>
                </c:pt>
                <c:pt idx="37">
                  <c:v>1463</c:v>
                </c:pt>
                <c:pt idx="38">
                  <c:v>1386</c:v>
                </c:pt>
                <c:pt idx="39">
                  <c:v>1702</c:v>
                </c:pt>
                <c:pt idx="40">
                  <c:v>1848</c:v>
                </c:pt>
                <c:pt idx="41">
                  <c:v>1608</c:v>
                </c:pt>
                <c:pt idx="42">
                  <c:v>1582</c:v>
                </c:pt>
                <c:pt idx="43">
                  <c:v>1445</c:v>
                </c:pt>
                <c:pt idx="44">
                  <c:v>1476</c:v>
                </c:pt>
                <c:pt idx="45">
                  <c:v>1693</c:v>
                </c:pt>
                <c:pt idx="46">
                  <c:v>1771</c:v>
                </c:pt>
                <c:pt idx="47">
                  <c:v>1673</c:v>
                </c:pt>
                <c:pt idx="48">
                  <c:v>2591</c:v>
                </c:pt>
                <c:pt idx="49">
                  <c:v>4139</c:v>
                </c:pt>
                <c:pt idx="50">
                  <c:v>4392</c:v>
                </c:pt>
                <c:pt idx="51">
                  <c:v>4767</c:v>
                </c:pt>
                <c:pt idx="52">
                  <c:v>4635</c:v>
                </c:pt>
                <c:pt idx="53">
                  <c:v>3760</c:v>
                </c:pt>
                <c:pt idx="54">
                  <c:v>3518</c:v>
                </c:pt>
                <c:pt idx="55">
                  <c:v>3431</c:v>
                </c:pt>
                <c:pt idx="56">
                  <c:v>3265</c:v>
                </c:pt>
                <c:pt idx="57">
                  <c:v>3540</c:v>
                </c:pt>
                <c:pt idx="58">
                  <c:v>3489</c:v>
                </c:pt>
                <c:pt idx="59">
                  <c:v>3371</c:v>
                </c:pt>
                <c:pt idx="60">
                  <c:v>3321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2E-4E37-8EAF-F08BB9D3705D}"/>
            </c:ext>
          </c:extLst>
        </c:ser>
        <c:ser>
          <c:idx val="1"/>
          <c:order val="1"/>
          <c:tx>
            <c:strRef>
              <c:f>'Alle 25 -v tiedot'!$S$120</c:f>
              <c:strCache>
                <c:ptCount val="1"/>
                <c:pt idx="0">
                  <c:v>02 Osaamisen kehittämispalvelut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2E-4E37-8EAF-F08BB9D3705D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'Alle 25 -v tiedot'!$Q$121:$Q$181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'Alle 25 -v tiedot'!$S$121:$S$181</c:f>
              <c:numCache>
                <c:formatCode>#,##0</c:formatCode>
                <c:ptCount val="61"/>
                <c:pt idx="0">
                  <c:v>3927</c:v>
                </c:pt>
                <c:pt idx="1">
                  <c:v>3820</c:v>
                </c:pt>
                <c:pt idx="2">
                  <c:v>3940</c:v>
                </c:pt>
                <c:pt idx="3">
                  <c:v>4803</c:v>
                </c:pt>
                <c:pt idx="4">
                  <c:v>5157</c:v>
                </c:pt>
                <c:pt idx="5">
                  <c:v>4410</c:v>
                </c:pt>
                <c:pt idx="6">
                  <c:v>3720</c:v>
                </c:pt>
                <c:pt idx="7">
                  <c:v>3471</c:v>
                </c:pt>
                <c:pt idx="8">
                  <c:v>3283</c:v>
                </c:pt>
                <c:pt idx="9">
                  <c:v>3717</c:v>
                </c:pt>
                <c:pt idx="10">
                  <c:v>3645</c:v>
                </c:pt>
                <c:pt idx="11">
                  <c:v>3411</c:v>
                </c:pt>
                <c:pt idx="12">
                  <c:v>3396</c:v>
                </c:pt>
                <c:pt idx="13">
                  <c:v>3200</c:v>
                </c:pt>
                <c:pt idx="14">
                  <c:v>3227</c:v>
                </c:pt>
                <c:pt idx="15">
                  <c:v>4244</c:v>
                </c:pt>
                <c:pt idx="16">
                  <c:v>4549</c:v>
                </c:pt>
                <c:pt idx="17">
                  <c:v>3425</c:v>
                </c:pt>
                <c:pt idx="18">
                  <c:v>2767</c:v>
                </c:pt>
                <c:pt idx="19">
                  <c:v>2383</c:v>
                </c:pt>
                <c:pt idx="20">
                  <c:v>2286</c:v>
                </c:pt>
                <c:pt idx="21">
                  <c:v>2441</c:v>
                </c:pt>
                <c:pt idx="22">
                  <c:v>2510</c:v>
                </c:pt>
                <c:pt idx="23">
                  <c:v>2494</c:v>
                </c:pt>
                <c:pt idx="24">
                  <c:v>2497</c:v>
                </c:pt>
                <c:pt idx="25">
                  <c:v>2528</c:v>
                </c:pt>
                <c:pt idx="26">
                  <c:v>2447</c:v>
                </c:pt>
                <c:pt idx="27">
                  <c:v>2914</c:v>
                </c:pt>
                <c:pt idx="28">
                  <c:v>3163</c:v>
                </c:pt>
                <c:pt idx="29">
                  <c:v>2531</c:v>
                </c:pt>
                <c:pt idx="30">
                  <c:v>2227</c:v>
                </c:pt>
                <c:pt idx="31">
                  <c:v>2180</c:v>
                </c:pt>
                <c:pt idx="32">
                  <c:v>2073</c:v>
                </c:pt>
                <c:pt idx="33">
                  <c:v>2307</c:v>
                </c:pt>
                <c:pt idx="34">
                  <c:v>2293</c:v>
                </c:pt>
                <c:pt idx="35">
                  <c:v>2221</c:v>
                </c:pt>
                <c:pt idx="36">
                  <c:v>2209</c:v>
                </c:pt>
                <c:pt idx="37">
                  <c:v>2142</c:v>
                </c:pt>
                <c:pt idx="38">
                  <c:v>2260</c:v>
                </c:pt>
                <c:pt idx="39">
                  <c:v>2615</c:v>
                </c:pt>
                <c:pt idx="40">
                  <c:v>2911</c:v>
                </c:pt>
                <c:pt idx="41">
                  <c:v>2256</c:v>
                </c:pt>
                <c:pt idx="42">
                  <c:v>2023</c:v>
                </c:pt>
                <c:pt idx="43">
                  <c:v>1896</c:v>
                </c:pt>
                <c:pt idx="44">
                  <c:v>1919</c:v>
                </c:pt>
                <c:pt idx="45">
                  <c:v>2185</c:v>
                </c:pt>
                <c:pt idx="46">
                  <c:v>2146</c:v>
                </c:pt>
                <c:pt idx="47">
                  <c:v>2144</c:v>
                </c:pt>
                <c:pt idx="48">
                  <c:v>2801</c:v>
                </c:pt>
                <c:pt idx="49">
                  <c:v>3784</c:v>
                </c:pt>
                <c:pt idx="50">
                  <c:v>4113</c:v>
                </c:pt>
                <c:pt idx="51">
                  <c:v>4617</c:v>
                </c:pt>
                <c:pt idx="52">
                  <c:v>4697</c:v>
                </c:pt>
                <c:pt idx="53">
                  <c:v>3794</c:v>
                </c:pt>
                <c:pt idx="54">
                  <c:v>3530</c:v>
                </c:pt>
                <c:pt idx="55">
                  <c:v>3295</c:v>
                </c:pt>
                <c:pt idx="56">
                  <c:v>3126</c:v>
                </c:pt>
                <c:pt idx="57">
                  <c:v>3380</c:v>
                </c:pt>
                <c:pt idx="58">
                  <c:v>3160</c:v>
                </c:pt>
                <c:pt idx="59">
                  <c:v>3094</c:v>
                </c:pt>
                <c:pt idx="60">
                  <c:v>3498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2E-4E37-8EAF-F08BB9D3705D}"/>
            </c:ext>
          </c:extLst>
        </c:ser>
        <c:ser>
          <c:idx val="2"/>
          <c:order val="2"/>
          <c:tx>
            <c:strRef>
              <c:f>'Alle 25 -v tiedot'!$T$120</c:f>
              <c:strCache>
                <c:ptCount val="1"/>
                <c:pt idx="0">
                  <c:v>03 Tuetun työllistämisen palv. + Monialainen yhteispalvelu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2E-4E37-8EAF-F08BB9D3705D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'Alle 25 -v tiedot'!$Q$121:$Q$181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'Alle 25 -v tiedot'!$T$121:$T$181</c:f>
              <c:numCache>
                <c:formatCode>#,##0</c:formatCode>
                <c:ptCount val="61"/>
                <c:pt idx="0">
                  <c:v>2086</c:v>
                </c:pt>
                <c:pt idx="1">
                  <c:v>2152</c:v>
                </c:pt>
                <c:pt idx="2">
                  <c:v>2164</c:v>
                </c:pt>
                <c:pt idx="3">
                  <c:v>2394</c:v>
                </c:pt>
                <c:pt idx="4">
                  <c:v>2547</c:v>
                </c:pt>
                <c:pt idx="5">
                  <c:v>2233</c:v>
                </c:pt>
                <c:pt idx="6">
                  <c:v>2180</c:v>
                </c:pt>
                <c:pt idx="7">
                  <c:v>2123</c:v>
                </c:pt>
                <c:pt idx="8">
                  <c:v>2138</c:v>
                </c:pt>
                <c:pt idx="9">
                  <c:v>2254</c:v>
                </c:pt>
                <c:pt idx="10">
                  <c:v>2238</c:v>
                </c:pt>
                <c:pt idx="11">
                  <c:v>2187</c:v>
                </c:pt>
                <c:pt idx="12">
                  <c:v>2044</c:v>
                </c:pt>
                <c:pt idx="13">
                  <c:v>1974</c:v>
                </c:pt>
                <c:pt idx="14">
                  <c:v>1983</c:v>
                </c:pt>
                <c:pt idx="15">
                  <c:v>2260</c:v>
                </c:pt>
                <c:pt idx="16">
                  <c:v>2292</c:v>
                </c:pt>
                <c:pt idx="17">
                  <c:v>1948</c:v>
                </c:pt>
                <c:pt idx="18">
                  <c:v>1725</c:v>
                </c:pt>
                <c:pt idx="19">
                  <c:v>1650</c:v>
                </c:pt>
                <c:pt idx="20">
                  <c:v>1654</c:v>
                </c:pt>
                <c:pt idx="21">
                  <c:v>1819</c:v>
                </c:pt>
                <c:pt idx="22">
                  <c:v>1729</c:v>
                </c:pt>
                <c:pt idx="23">
                  <c:v>1780</c:v>
                </c:pt>
                <c:pt idx="24">
                  <c:v>1745</c:v>
                </c:pt>
                <c:pt idx="25">
                  <c:v>1771</c:v>
                </c:pt>
                <c:pt idx="26">
                  <c:v>1787</c:v>
                </c:pt>
                <c:pt idx="27">
                  <c:v>1928</c:v>
                </c:pt>
                <c:pt idx="28">
                  <c:v>2086</c:v>
                </c:pt>
                <c:pt idx="29">
                  <c:v>1695</c:v>
                </c:pt>
                <c:pt idx="30">
                  <c:v>1567</c:v>
                </c:pt>
                <c:pt idx="31">
                  <c:v>1529</c:v>
                </c:pt>
                <c:pt idx="32">
                  <c:v>1551</c:v>
                </c:pt>
                <c:pt idx="33">
                  <c:v>1656</c:v>
                </c:pt>
                <c:pt idx="34">
                  <c:v>1602</c:v>
                </c:pt>
                <c:pt idx="35">
                  <c:v>1616</c:v>
                </c:pt>
                <c:pt idx="36">
                  <c:v>1640</c:v>
                </c:pt>
                <c:pt idx="37">
                  <c:v>1632</c:v>
                </c:pt>
                <c:pt idx="38">
                  <c:v>1677</c:v>
                </c:pt>
                <c:pt idx="39">
                  <c:v>1850</c:v>
                </c:pt>
                <c:pt idx="40">
                  <c:v>2040</c:v>
                </c:pt>
                <c:pt idx="41">
                  <c:v>1634</c:v>
                </c:pt>
                <c:pt idx="42">
                  <c:v>1553</c:v>
                </c:pt>
                <c:pt idx="43">
                  <c:v>1503</c:v>
                </c:pt>
                <c:pt idx="44">
                  <c:v>1463</c:v>
                </c:pt>
                <c:pt idx="45">
                  <c:v>1595</c:v>
                </c:pt>
                <c:pt idx="46">
                  <c:v>1546</c:v>
                </c:pt>
                <c:pt idx="47">
                  <c:v>1572</c:v>
                </c:pt>
                <c:pt idx="48">
                  <c:v>1698</c:v>
                </c:pt>
                <c:pt idx="49">
                  <c:v>1855</c:v>
                </c:pt>
                <c:pt idx="50">
                  <c:v>1998</c:v>
                </c:pt>
                <c:pt idx="51">
                  <c:v>2209</c:v>
                </c:pt>
                <c:pt idx="52">
                  <c:v>2278</c:v>
                </c:pt>
                <c:pt idx="53">
                  <c:v>2057</c:v>
                </c:pt>
                <c:pt idx="54">
                  <c:v>1981</c:v>
                </c:pt>
                <c:pt idx="55">
                  <c:v>1951</c:v>
                </c:pt>
                <c:pt idx="56">
                  <c:v>1888</c:v>
                </c:pt>
                <c:pt idx="57">
                  <c:v>1984</c:v>
                </c:pt>
                <c:pt idx="58">
                  <c:v>1975</c:v>
                </c:pt>
                <c:pt idx="59">
                  <c:v>2116</c:v>
                </c:pt>
                <c:pt idx="60">
                  <c:v>2184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2E-4E37-8EAF-F08BB9D37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39928296"/>
        <c:axId val="439926336"/>
      </c:barChart>
      <c:catAx>
        <c:axId val="439928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6336"/>
        <c:crosses val="autoZero"/>
        <c:auto val="1"/>
        <c:lblAlgn val="ctr"/>
        <c:lblOffset val="100"/>
        <c:tickLblSkip val="6"/>
        <c:noMultiLvlLbl val="0"/>
      </c:catAx>
      <c:valAx>
        <c:axId val="43992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'25-29-v tiedot'!$N$120</c:f>
              <c:strCache>
                <c:ptCount val="1"/>
                <c:pt idx="0">
                  <c:v>25-29-v. työttömät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'25-29-v tiedot'!$M$121:$M$181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'25-29-v tiedot'!$N$121:$N$181</c:f>
              <c:numCache>
                <c:formatCode>#,##0</c:formatCode>
                <c:ptCount val="61"/>
                <c:pt idx="0">
                  <c:v>10281</c:v>
                </c:pt>
                <c:pt idx="1">
                  <c:v>9998</c:v>
                </c:pt>
                <c:pt idx="2">
                  <c:v>9967</c:v>
                </c:pt>
                <c:pt idx="3">
                  <c:v>11339</c:v>
                </c:pt>
                <c:pt idx="4">
                  <c:v>12108</c:v>
                </c:pt>
                <c:pt idx="5">
                  <c:v>10518</c:v>
                </c:pt>
                <c:pt idx="6">
                  <c:v>9815</c:v>
                </c:pt>
                <c:pt idx="7">
                  <c:v>9605</c:v>
                </c:pt>
                <c:pt idx="8">
                  <c:v>9505</c:v>
                </c:pt>
                <c:pt idx="9">
                  <c:v>10283</c:v>
                </c:pt>
                <c:pt idx="10">
                  <c:v>10001</c:v>
                </c:pt>
                <c:pt idx="11">
                  <c:v>9543</c:v>
                </c:pt>
                <c:pt idx="12">
                  <c:v>9027</c:v>
                </c:pt>
                <c:pt idx="13">
                  <c:v>8528</c:v>
                </c:pt>
                <c:pt idx="14">
                  <c:v>8383</c:v>
                </c:pt>
                <c:pt idx="15">
                  <c:v>9846</c:v>
                </c:pt>
                <c:pt idx="16">
                  <c:v>10264</c:v>
                </c:pt>
                <c:pt idx="17">
                  <c:v>8634</c:v>
                </c:pt>
                <c:pt idx="18">
                  <c:v>8149</c:v>
                </c:pt>
                <c:pt idx="19">
                  <c:v>7964</c:v>
                </c:pt>
                <c:pt idx="20">
                  <c:v>7806</c:v>
                </c:pt>
                <c:pt idx="21">
                  <c:v>8512</c:v>
                </c:pt>
                <c:pt idx="22">
                  <c:v>8509</c:v>
                </c:pt>
                <c:pt idx="23">
                  <c:v>8246</c:v>
                </c:pt>
                <c:pt idx="24">
                  <c:v>7958</c:v>
                </c:pt>
                <c:pt idx="25">
                  <c:v>7688</c:v>
                </c:pt>
                <c:pt idx="26">
                  <c:v>7641</c:v>
                </c:pt>
                <c:pt idx="27">
                  <c:v>8986</c:v>
                </c:pt>
                <c:pt idx="28">
                  <c:v>9495</c:v>
                </c:pt>
                <c:pt idx="29">
                  <c:v>7873</c:v>
                </c:pt>
                <c:pt idx="30">
                  <c:v>7370</c:v>
                </c:pt>
                <c:pt idx="31">
                  <c:v>7049</c:v>
                </c:pt>
                <c:pt idx="32">
                  <c:v>6991</c:v>
                </c:pt>
                <c:pt idx="33">
                  <c:v>7774</c:v>
                </c:pt>
                <c:pt idx="34">
                  <c:v>7774</c:v>
                </c:pt>
                <c:pt idx="35">
                  <c:v>7448</c:v>
                </c:pt>
                <c:pt idx="36">
                  <c:v>7150</c:v>
                </c:pt>
                <c:pt idx="37">
                  <c:v>6801</c:v>
                </c:pt>
                <c:pt idx="38">
                  <c:v>7022</c:v>
                </c:pt>
                <c:pt idx="39">
                  <c:v>8175</c:v>
                </c:pt>
                <c:pt idx="40">
                  <c:v>8827</c:v>
                </c:pt>
                <c:pt idx="41">
                  <c:v>7142</c:v>
                </c:pt>
                <c:pt idx="42">
                  <c:v>6799</c:v>
                </c:pt>
                <c:pt idx="43">
                  <c:v>6567</c:v>
                </c:pt>
                <c:pt idx="44">
                  <c:v>6609</c:v>
                </c:pt>
                <c:pt idx="45">
                  <c:v>7399</c:v>
                </c:pt>
                <c:pt idx="46">
                  <c:v>7444</c:v>
                </c:pt>
                <c:pt idx="47">
                  <c:v>7353</c:v>
                </c:pt>
                <c:pt idx="48">
                  <c:v>11290</c:v>
                </c:pt>
                <c:pt idx="49">
                  <c:v>18114</c:v>
                </c:pt>
                <c:pt idx="50">
                  <c:v>18448</c:v>
                </c:pt>
                <c:pt idx="51">
                  <c:v>17383</c:v>
                </c:pt>
                <c:pt idx="52">
                  <c:v>16124</c:v>
                </c:pt>
                <c:pt idx="53">
                  <c:v>13323</c:v>
                </c:pt>
                <c:pt idx="54">
                  <c:v>12606</c:v>
                </c:pt>
                <c:pt idx="55">
                  <c:v>12117</c:v>
                </c:pt>
                <c:pt idx="56">
                  <c:v>11896</c:v>
                </c:pt>
                <c:pt idx="57">
                  <c:v>13099</c:v>
                </c:pt>
                <c:pt idx="58">
                  <c:v>12667</c:v>
                </c:pt>
                <c:pt idx="59">
                  <c:v>12592</c:v>
                </c:pt>
                <c:pt idx="60">
                  <c:v>13184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1A-4B76-9F98-2213F71C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9928688"/>
        <c:axId val="439931824"/>
      </c:barChart>
      <c:lineChart>
        <c:grouping val="standard"/>
        <c:varyColors val="0"/>
        <c:ser>
          <c:idx val="1"/>
          <c:order val="1"/>
          <c:tx>
            <c:strRef>
              <c:f>'25-29-v tiedot'!$O$120</c:f>
              <c:strCache>
                <c:ptCount val="1"/>
                <c:pt idx="0">
                  <c:v>Vuosimuutos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'25-29-v tiedot'!$M$121:$M$181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'25-29-v tiedot'!$O$121:$O$181</c:f>
              <c:numCache>
                <c:formatCode>0%</c:formatCode>
                <c:ptCount val="61"/>
                <c:pt idx="0">
                  <c:v>8.2324455205811137E-2</c:v>
                </c:pt>
                <c:pt idx="1">
                  <c:v>4.9658792650918632E-2</c:v>
                </c:pt>
                <c:pt idx="2">
                  <c:v>3.6933000416146486E-2</c:v>
                </c:pt>
                <c:pt idx="3">
                  <c:v>9.2567868268802842E-3</c:v>
                </c:pt>
                <c:pt idx="4">
                  <c:v>1.7735563587459022E-2</c:v>
                </c:pt>
                <c:pt idx="5">
                  <c:v>4.8724562912009174E-3</c:v>
                </c:pt>
                <c:pt idx="6">
                  <c:v>-1.098347440548166E-2</c:v>
                </c:pt>
                <c:pt idx="7">
                  <c:v>-2.6947624354168778E-2</c:v>
                </c:pt>
                <c:pt idx="8">
                  <c:v>-2.5328137817883511E-2</c:v>
                </c:pt>
                <c:pt idx="9">
                  <c:v>-3.6991946057314103E-2</c:v>
                </c:pt>
                <c:pt idx="10">
                  <c:v>-5.9614480488951578E-2</c:v>
                </c:pt>
                <c:pt idx="11">
                  <c:v>-9.3215507411630552E-2</c:v>
                </c:pt>
                <c:pt idx="12">
                  <c:v>-0.12197257076159906</c:v>
                </c:pt>
                <c:pt idx="13">
                  <c:v>-0.14702940588117624</c:v>
                </c:pt>
                <c:pt idx="14">
                  <c:v>-0.15892445068726799</c:v>
                </c:pt>
                <c:pt idx="15">
                  <c:v>-0.13166945938795308</c:v>
                </c:pt>
                <c:pt idx="16">
                  <c:v>-0.15229600264288073</c:v>
                </c:pt>
                <c:pt idx="17">
                  <c:v>-0.17912150598973189</c:v>
                </c:pt>
                <c:pt idx="18">
                  <c:v>-0.1697401935812532</c:v>
                </c:pt>
                <c:pt idx="19">
                  <c:v>-0.17084851639770954</c:v>
                </c:pt>
                <c:pt idx="20">
                  <c:v>-0.1787480273540242</c:v>
                </c:pt>
                <c:pt idx="21">
                  <c:v>-0.17222600408441116</c:v>
                </c:pt>
                <c:pt idx="22">
                  <c:v>-0.14918508149185081</c:v>
                </c:pt>
                <c:pt idx="23">
                  <c:v>-0.13591113905480456</c:v>
                </c:pt>
                <c:pt idx="24">
                  <c:v>-0.11842251024703666</c:v>
                </c:pt>
                <c:pt idx="25">
                  <c:v>-9.8499061913696062E-2</c:v>
                </c:pt>
                <c:pt idx="26">
                  <c:v>-8.8512465704401772E-2</c:v>
                </c:pt>
                <c:pt idx="27">
                  <c:v>-8.7345114767418242E-2</c:v>
                </c:pt>
                <c:pt idx="28">
                  <c:v>-7.4922057677318785E-2</c:v>
                </c:pt>
                <c:pt idx="29">
                  <c:v>-8.8139911975909202E-2</c:v>
                </c:pt>
                <c:pt idx="30">
                  <c:v>-9.5594551478709044E-2</c:v>
                </c:pt>
                <c:pt idx="31">
                  <c:v>-0.11489201406328478</c:v>
                </c:pt>
                <c:pt idx="32">
                  <c:v>-0.10440686651293876</c:v>
                </c:pt>
                <c:pt idx="33">
                  <c:v>-8.6701127819548876E-2</c:v>
                </c:pt>
                <c:pt idx="34">
                  <c:v>-8.6379127982136567E-2</c:v>
                </c:pt>
                <c:pt idx="35">
                  <c:v>-9.6774193548387094E-2</c:v>
                </c:pt>
                <c:pt idx="36">
                  <c:v>-0.10153304850464941</c:v>
                </c:pt>
                <c:pt idx="37">
                  <c:v>-0.11537460978147762</c:v>
                </c:pt>
                <c:pt idx="38">
                  <c:v>-8.1010338960868997E-2</c:v>
                </c:pt>
                <c:pt idx="39">
                  <c:v>-9.0251502336968617E-2</c:v>
                </c:pt>
                <c:pt idx="40">
                  <c:v>-7.0352817272248555E-2</c:v>
                </c:pt>
                <c:pt idx="41">
                  <c:v>-9.284897751809984E-2</c:v>
                </c:pt>
                <c:pt idx="42">
                  <c:v>-7.7476255088195389E-2</c:v>
                </c:pt>
                <c:pt idx="43">
                  <c:v>-6.8378493403319626E-2</c:v>
                </c:pt>
                <c:pt idx="44">
                  <c:v>-5.4641682162780716E-2</c:v>
                </c:pt>
                <c:pt idx="45">
                  <c:v>-4.8237715461795727E-2</c:v>
                </c:pt>
                <c:pt idx="46">
                  <c:v>-4.2449189606380243E-2</c:v>
                </c:pt>
                <c:pt idx="47">
                  <c:v>-1.2755102040816327E-2</c:v>
                </c:pt>
                <c:pt idx="48">
                  <c:v>0.57902097902097904</c:v>
                </c:pt>
                <c:pt idx="49">
                  <c:v>1.6634318482576091</c:v>
                </c:pt>
                <c:pt idx="50">
                  <c:v>1.6271717459413273</c:v>
                </c:pt>
                <c:pt idx="51">
                  <c:v>1.1263608562691132</c:v>
                </c:pt>
                <c:pt idx="52">
                  <c:v>0.82666817718364105</c:v>
                </c:pt>
                <c:pt idx="53">
                  <c:v>0.86544385326239148</c:v>
                </c:pt>
                <c:pt idx="54">
                  <c:v>0.85409619061626707</c:v>
                </c:pt>
                <c:pt idx="55">
                  <c:v>0.84513476473275473</c:v>
                </c:pt>
                <c:pt idx="56">
                  <c:v>0.79996973823573914</c:v>
                </c:pt>
                <c:pt idx="57">
                  <c:v>0.77037437491552918</c:v>
                </c:pt>
                <c:pt idx="58">
                  <c:v>0.70163890381515315</c:v>
                </c:pt>
                <c:pt idx="59">
                  <c:v>0.71249830001359993</c:v>
                </c:pt>
                <c:pt idx="60">
                  <c:v>0.16775907883082375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11A-4B76-9F98-2213F71CD9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32608"/>
        <c:axId val="439932216"/>
      </c:lineChart>
      <c:catAx>
        <c:axId val="43992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31824"/>
        <c:crosses val="autoZero"/>
        <c:auto val="1"/>
        <c:lblAlgn val="ctr"/>
        <c:lblOffset val="100"/>
        <c:tickLblSkip val="6"/>
        <c:noMultiLvlLbl val="0"/>
      </c:catAx>
      <c:valAx>
        <c:axId val="43993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8688"/>
        <c:crosses val="autoZero"/>
        <c:crossBetween val="between"/>
      </c:valAx>
      <c:valAx>
        <c:axId val="439932216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32608"/>
        <c:crosses val="max"/>
        <c:crossBetween val="between"/>
      </c:valAx>
      <c:catAx>
        <c:axId val="439932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932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'25-29-v tiedot'!$AA$122</c:f>
              <c:strCache>
                <c:ptCount val="1"/>
                <c:pt idx="0">
                  <c:v>2016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'25-29-v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'25-29-v tiedot'!$AB$122:$AM$122</c:f>
              <c:numCache>
                <c:formatCode>#,##0</c:formatCode>
                <c:ptCount val="12"/>
                <c:pt idx="0">
                  <c:v>10635</c:v>
                </c:pt>
                <c:pt idx="1">
                  <c:v>10524</c:v>
                </c:pt>
                <c:pt idx="2">
                  <c:v>10281</c:v>
                </c:pt>
                <c:pt idx="3">
                  <c:v>9998</c:v>
                </c:pt>
                <c:pt idx="4">
                  <c:v>9967</c:v>
                </c:pt>
                <c:pt idx="5">
                  <c:v>11339</c:v>
                </c:pt>
                <c:pt idx="6">
                  <c:v>12108</c:v>
                </c:pt>
                <c:pt idx="7">
                  <c:v>10518</c:v>
                </c:pt>
                <c:pt idx="8">
                  <c:v>9815</c:v>
                </c:pt>
                <c:pt idx="9">
                  <c:v>9605</c:v>
                </c:pt>
                <c:pt idx="10">
                  <c:v>9505</c:v>
                </c:pt>
                <c:pt idx="11">
                  <c:v>10283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BF-48A1-B8D8-2B453A5AA3F8}"/>
            </c:ext>
          </c:extLst>
        </c:ser>
        <c:ser>
          <c:idx val="1"/>
          <c:order val="1"/>
          <c:tx>
            <c:strRef>
              <c:f>'25-29-v tiedot'!$AA$123</c:f>
              <c:strCache>
                <c:ptCount val="1"/>
                <c:pt idx="0">
                  <c:v>2017</c:v>
                </c:pt>
              </c:strCache>
            </c:strRef>
          </c:tx>
          <c:spPr>
            <a:ln w="3810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'25-29-v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'25-29-v tiedot'!$AB$123:$AM$123</c:f>
              <c:numCache>
                <c:formatCode>#,##0</c:formatCode>
                <c:ptCount val="12"/>
                <c:pt idx="0">
                  <c:v>10001</c:v>
                </c:pt>
                <c:pt idx="1">
                  <c:v>9543</c:v>
                </c:pt>
                <c:pt idx="2">
                  <c:v>9027</c:v>
                </c:pt>
                <c:pt idx="3">
                  <c:v>8528</c:v>
                </c:pt>
                <c:pt idx="4">
                  <c:v>8383</c:v>
                </c:pt>
                <c:pt idx="5">
                  <c:v>9846</c:v>
                </c:pt>
                <c:pt idx="6">
                  <c:v>10264</c:v>
                </c:pt>
                <c:pt idx="7">
                  <c:v>8634</c:v>
                </c:pt>
                <c:pt idx="8">
                  <c:v>8149</c:v>
                </c:pt>
                <c:pt idx="9">
                  <c:v>7964</c:v>
                </c:pt>
                <c:pt idx="10">
                  <c:v>7806</c:v>
                </c:pt>
                <c:pt idx="11">
                  <c:v>8512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BF-48A1-B8D8-2B453A5AA3F8}"/>
            </c:ext>
          </c:extLst>
        </c:ser>
        <c:ser>
          <c:idx val="2"/>
          <c:order val="2"/>
          <c:tx>
            <c:strRef>
              <c:f>'25-29-v tiedot'!$AA$124</c:f>
              <c:strCache>
                <c:ptCount val="1"/>
                <c:pt idx="0">
                  <c:v>2018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'25-29-v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'25-29-v tiedot'!$AB$124:$AM$124</c:f>
              <c:numCache>
                <c:formatCode>#,##0</c:formatCode>
                <c:ptCount val="12"/>
                <c:pt idx="0">
                  <c:v>8509</c:v>
                </c:pt>
                <c:pt idx="1">
                  <c:v>8246</c:v>
                </c:pt>
                <c:pt idx="2">
                  <c:v>7958</c:v>
                </c:pt>
                <c:pt idx="3">
                  <c:v>7688</c:v>
                </c:pt>
                <c:pt idx="4">
                  <c:v>7641</c:v>
                </c:pt>
                <c:pt idx="5">
                  <c:v>8986</c:v>
                </c:pt>
                <c:pt idx="6">
                  <c:v>9495</c:v>
                </c:pt>
                <c:pt idx="7">
                  <c:v>7873</c:v>
                </c:pt>
                <c:pt idx="8">
                  <c:v>7370</c:v>
                </c:pt>
                <c:pt idx="9">
                  <c:v>7049</c:v>
                </c:pt>
                <c:pt idx="10">
                  <c:v>6991</c:v>
                </c:pt>
                <c:pt idx="11">
                  <c:v>7774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BF-48A1-B8D8-2B453A5AA3F8}"/>
            </c:ext>
          </c:extLst>
        </c:ser>
        <c:ser>
          <c:idx val="3"/>
          <c:order val="3"/>
          <c:tx>
            <c:strRef>
              <c:f>'25-29-v tiedot'!$AA$125</c:f>
              <c:strCache>
                <c:ptCount val="1"/>
                <c:pt idx="0">
                  <c:v>2019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'25-29-v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'25-29-v tiedot'!$AB$125:$AM$125</c:f>
              <c:numCache>
                <c:formatCode>#,##0</c:formatCode>
                <c:ptCount val="12"/>
                <c:pt idx="0">
                  <c:v>7774</c:v>
                </c:pt>
                <c:pt idx="1">
                  <c:v>7448</c:v>
                </c:pt>
                <c:pt idx="2">
                  <c:v>7150</c:v>
                </c:pt>
                <c:pt idx="3">
                  <c:v>6801</c:v>
                </c:pt>
                <c:pt idx="4">
                  <c:v>7022</c:v>
                </c:pt>
                <c:pt idx="5">
                  <c:v>8175</c:v>
                </c:pt>
                <c:pt idx="6">
                  <c:v>8827</c:v>
                </c:pt>
                <c:pt idx="7">
                  <c:v>7142</c:v>
                </c:pt>
                <c:pt idx="8">
                  <c:v>6799</c:v>
                </c:pt>
                <c:pt idx="9">
                  <c:v>6567</c:v>
                </c:pt>
                <c:pt idx="10">
                  <c:v>6609</c:v>
                </c:pt>
                <c:pt idx="11">
                  <c:v>7399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7BF-48A1-B8D8-2B453A5AA3F8}"/>
            </c:ext>
          </c:extLst>
        </c:ser>
        <c:ser>
          <c:idx val="4"/>
          <c:order val="4"/>
          <c:tx>
            <c:strRef>
              <c:f>'25-29-v tiedot'!$AA$126</c:f>
              <c:strCache>
                <c:ptCount val="1"/>
                <c:pt idx="0">
                  <c:v>2020</c:v>
                </c:pt>
              </c:strCache>
            </c:strRef>
          </c:tx>
          <c:spPr>
            <a:ln w="3810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'25-29-v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'25-29-v tiedot'!$AB$126:$AM$126</c:f>
              <c:numCache>
                <c:formatCode>#,##0</c:formatCode>
                <c:ptCount val="12"/>
                <c:pt idx="0">
                  <c:v>7444</c:v>
                </c:pt>
                <c:pt idx="1">
                  <c:v>7353</c:v>
                </c:pt>
                <c:pt idx="2">
                  <c:v>11290</c:v>
                </c:pt>
                <c:pt idx="3">
                  <c:v>18114</c:v>
                </c:pt>
                <c:pt idx="4">
                  <c:v>18448</c:v>
                </c:pt>
                <c:pt idx="5">
                  <c:v>17383</c:v>
                </c:pt>
                <c:pt idx="6">
                  <c:v>16124</c:v>
                </c:pt>
                <c:pt idx="7">
                  <c:v>13323</c:v>
                </c:pt>
                <c:pt idx="8">
                  <c:v>12606</c:v>
                </c:pt>
                <c:pt idx="9">
                  <c:v>12117</c:v>
                </c:pt>
                <c:pt idx="10">
                  <c:v>11896</c:v>
                </c:pt>
                <c:pt idx="11">
                  <c:v>13099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7BF-48A1-B8D8-2B453A5AA3F8}"/>
            </c:ext>
          </c:extLst>
        </c:ser>
        <c:ser>
          <c:idx val="5"/>
          <c:order val="5"/>
          <c:tx>
            <c:strRef>
              <c:f>'25-29-v tiedot'!$AA$127</c:f>
              <c:strCache>
                <c:ptCount val="1"/>
                <c:pt idx="0">
                  <c:v>2021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solidFill>
                <a:srgbClr val="FEE3A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'25-29-v tiedot'!$AB$121:$AM$121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'25-29-v tiedot'!$AB$127:$AM$127</c:f>
              <c:numCache>
                <c:formatCode>#,##0</c:formatCode>
                <c:ptCount val="12"/>
                <c:pt idx="0">
                  <c:v>12667</c:v>
                </c:pt>
                <c:pt idx="1">
                  <c:v>12592</c:v>
                </c:pt>
                <c:pt idx="2">
                  <c:v>13184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7BF-48A1-B8D8-2B453A5AA3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9929472"/>
        <c:axId val="439929864"/>
      </c:lineChart>
      <c:catAx>
        <c:axId val="4399294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9864"/>
        <c:crosses val="autoZero"/>
        <c:auto val="1"/>
        <c:lblAlgn val="ctr"/>
        <c:lblOffset val="100"/>
        <c:noMultiLvlLbl val="0"/>
      </c:catAx>
      <c:valAx>
        <c:axId val="43992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'25-29-v tiedot'!$R$120</c:f>
              <c:strCache>
                <c:ptCount val="1"/>
                <c:pt idx="0">
                  <c:v>01 Työnvälitys- ja yrityspalvelut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0"/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EE-44E6-BCA8-9E6230D8A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'25-29-v tiedot'!$Q$121:$Q$181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'25-29-v tiedot'!$R$121:$R$181</c:f>
              <c:numCache>
                <c:formatCode>#,##0</c:formatCode>
                <c:ptCount val="61"/>
                <c:pt idx="0">
                  <c:v>3753</c:v>
                </c:pt>
                <c:pt idx="1">
                  <c:v>3510</c:v>
                </c:pt>
                <c:pt idx="2">
                  <c:v>3431</c:v>
                </c:pt>
                <c:pt idx="3">
                  <c:v>3869</c:v>
                </c:pt>
                <c:pt idx="4">
                  <c:v>4119</c:v>
                </c:pt>
                <c:pt idx="5">
                  <c:v>3793</c:v>
                </c:pt>
                <c:pt idx="6">
                  <c:v>3594</c:v>
                </c:pt>
                <c:pt idx="7">
                  <c:v>3535</c:v>
                </c:pt>
                <c:pt idx="8">
                  <c:v>3480</c:v>
                </c:pt>
                <c:pt idx="9">
                  <c:v>3651</c:v>
                </c:pt>
                <c:pt idx="10">
                  <c:v>3702</c:v>
                </c:pt>
                <c:pt idx="11">
                  <c:v>3528</c:v>
                </c:pt>
                <c:pt idx="12">
                  <c:v>3283</c:v>
                </c:pt>
                <c:pt idx="13">
                  <c:v>3037</c:v>
                </c:pt>
                <c:pt idx="14">
                  <c:v>2830</c:v>
                </c:pt>
                <c:pt idx="15">
                  <c:v>3304</c:v>
                </c:pt>
                <c:pt idx="16">
                  <c:v>3211</c:v>
                </c:pt>
                <c:pt idx="17">
                  <c:v>2522</c:v>
                </c:pt>
                <c:pt idx="18">
                  <c:v>2208</c:v>
                </c:pt>
                <c:pt idx="19">
                  <c:v>2313</c:v>
                </c:pt>
                <c:pt idx="20">
                  <c:v>2401</c:v>
                </c:pt>
                <c:pt idx="21">
                  <c:v>2657</c:v>
                </c:pt>
                <c:pt idx="22">
                  <c:v>2657</c:v>
                </c:pt>
                <c:pt idx="23">
                  <c:v>2439</c:v>
                </c:pt>
                <c:pt idx="24">
                  <c:v>2316</c:v>
                </c:pt>
                <c:pt idx="25">
                  <c:v>2118</c:v>
                </c:pt>
                <c:pt idx="26">
                  <c:v>1984</c:v>
                </c:pt>
                <c:pt idx="27">
                  <c:v>2276</c:v>
                </c:pt>
                <c:pt idx="28">
                  <c:v>2375</c:v>
                </c:pt>
                <c:pt idx="29">
                  <c:v>2082</c:v>
                </c:pt>
                <c:pt idx="30">
                  <c:v>1965</c:v>
                </c:pt>
                <c:pt idx="31">
                  <c:v>1864</c:v>
                </c:pt>
                <c:pt idx="32">
                  <c:v>1791</c:v>
                </c:pt>
                <c:pt idx="33">
                  <c:v>1969</c:v>
                </c:pt>
                <c:pt idx="34">
                  <c:v>2119</c:v>
                </c:pt>
                <c:pt idx="35">
                  <c:v>2015</c:v>
                </c:pt>
                <c:pt idx="36">
                  <c:v>1921</c:v>
                </c:pt>
                <c:pt idx="37">
                  <c:v>1717</c:v>
                </c:pt>
                <c:pt idx="38">
                  <c:v>1659</c:v>
                </c:pt>
                <c:pt idx="39">
                  <c:v>1955</c:v>
                </c:pt>
                <c:pt idx="40">
                  <c:v>2148</c:v>
                </c:pt>
                <c:pt idx="41">
                  <c:v>1825</c:v>
                </c:pt>
                <c:pt idx="42">
                  <c:v>1766</c:v>
                </c:pt>
                <c:pt idx="43">
                  <c:v>1764</c:v>
                </c:pt>
                <c:pt idx="44">
                  <c:v>1783</c:v>
                </c:pt>
                <c:pt idx="45">
                  <c:v>2083</c:v>
                </c:pt>
                <c:pt idx="46">
                  <c:v>2286</c:v>
                </c:pt>
                <c:pt idx="47">
                  <c:v>2279</c:v>
                </c:pt>
                <c:pt idx="48">
                  <c:v>3363</c:v>
                </c:pt>
                <c:pt idx="49">
                  <c:v>5286</c:v>
                </c:pt>
                <c:pt idx="50">
                  <c:v>5452</c:v>
                </c:pt>
                <c:pt idx="51">
                  <c:v>5602</c:v>
                </c:pt>
                <c:pt idx="52">
                  <c:v>5582</c:v>
                </c:pt>
                <c:pt idx="53">
                  <c:v>4877</c:v>
                </c:pt>
                <c:pt idx="54">
                  <c:v>4701</c:v>
                </c:pt>
                <c:pt idx="55">
                  <c:v>4578</c:v>
                </c:pt>
                <c:pt idx="56">
                  <c:v>4455</c:v>
                </c:pt>
                <c:pt idx="57">
                  <c:v>4852</c:v>
                </c:pt>
                <c:pt idx="58">
                  <c:v>4787</c:v>
                </c:pt>
                <c:pt idx="59">
                  <c:v>4718</c:v>
                </c:pt>
                <c:pt idx="60">
                  <c:v>4562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E-44E6-BCA8-9E6230D8A593}"/>
            </c:ext>
          </c:extLst>
        </c:ser>
        <c:ser>
          <c:idx val="1"/>
          <c:order val="1"/>
          <c:tx>
            <c:strRef>
              <c:f>'25-29-v tiedot'!$S$120</c:f>
              <c:strCache>
                <c:ptCount val="1"/>
                <c:pt idx="0">
                  <c:v>02 Osaamisen kehittämispalvelut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EE-44E6-BCA8-9E6230D8A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'25-29-v tiedot'!$Q$121:$Q$181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'25-29-v tiedot'!$S$121:$S$181</c:f>
              <c:numCache>
                <c:formatCode>#,##0</c:formatCode>
                <c:ptCount val="61"/>
                <c:pt idx="0">
                  <c:v>3797</c:v>
                </c:pt>
                <c:pt idx="1">
                  <c:v>3757</c:v>
                </c:pt>
                <c:pt idx="2">
                  <c:v>3798</c:v>
                </c:pt>
                <c:pt idx="3">
                  <c:v>4182</c:v>
                </c:pt>
                <c:pt idx="4">
                  <c:v>4439</c:v>
                </c:pt>
                <c:pt idx="5">
                  <c:v>3851</c:v>
                </c:pt>
                <c:pt idx="6">
                  <c:v>3553</c:v>
                </c:pt>
                <c:pt idx="7">
                  <c:v>3409</c:v>
                </c:pt>
                <c:pt idx="8">
                  <c:v>3414</c:v>
                </c:pt>
                <c:pt idx="9">
                  <c:v>3676</c:v>
                </c:pt>
                <c:pt idx="10">
                  <c:v>3533</c:v>
                </c:pt>
                <c:pt idx="11">
                  <c:v>3318</c:v>
                </c:pt>
                <c:pt idx="12">
                  <c:v>3215</c:v>
                </c:pt>
                <c:pt idx="13">
                  <c:v>3045</c:v>
                </c:pt>
                <c:pt idx="14">
                  <c:v>3032</c:v>
                </c:pt>
                <c:pt idx="15">
                  <c:v>3406</c:v>
                </c:pt>
                <c:pt idx="16">
                  <c:v>3755</c:v>
                </c:pt>
                <c:pt idx="17">
                  <c:v>3491</c:v>
                </c:pt>
                <c:pt idx="18">
                  <c:v>3475</c:v>
                </c:pt>
                <c:pt idx="19">
                  <c:v>3254</c:v>
                </c:pt>
                <c:pt idx="20">
                  <c:v>3045</c:v>
                </c:pt>
                <c:pt idx="21">
                  <c:v>3191</c:v>
                </c:pt>
                <c:pt idx="22">
                  <c:v>3185</c:v>
                </c:pt>
                <c:pt idx="23">
                  <c:v>3146</c:v>
                </c:pt>
                <c:pt idx="24">
                  <c:v>3046</c:v>
                </c:pt>
                <c:pt idx="25">
                  <c:v>2990</c:v>
                </c:pt>
                <c:pt idx="26">
                  <c:v>3043</c:v>
                </c:pt>
                <c:pt idx="27">
                  <c:v>3393</c:v>
                </c:pt>
                <c:pt idx="28">
                  <c:v>3488</c:v>
                </c:pt>
                <c:pt idx="29">
                  <c:v>3031</c:v>
                </c:pt>
                <c:pt idx="30">
                  <c:v>2845</c:v>
                </c:pt>
                <c:pt idx="31">
                  <c:v>2776</c:v>
                </c:pt>
                <c:pt idx="32">
                  <c:v>2711</c:v>
                </c:pt>
                <c:pt idx="33">
                  <c:v>2947</c:v>
                </c:pt>
                <c:pt idx="34">
                  <c:v>2876</c:v>
                </c:pt>
                <c:pt idx="35">
                  <c:v>2720</c:v>
                </c:pt>
                <c:pt idx="36">
                  <c:v>2586</c:v>
                </c:pt>
                <c:pt idx="37">
                  <c:v>2475</c:v>
                </c:pt>
                <c:pt idx="38">
                  <c:v>2622</c:v>
                </c:pt>
                <c:pt idx="39">
                  <c:v>2858</c:v>
                </c:pt>
                <c:pt idx="40">
                  <c:v>3004</c:v>
                </c:pt>
                <c:pt idx="41">
                  <c:v>2444</c:v>
                </c:pt>
                <c:pt idx="42">
                  <c:v>2321</c:v>
                </c:pt>
                <c:pt idx="43">
                  <c:v>2136</c:v>
                </c:pt>
                <c:pt idx="44">
                  <c:v>2180</c:v>
                </c:pt>
                <c:pt idx="45">
                  <c:v>2403</c:v>
                </c:pt>
                <c:pt idx="46">
                  <c:v>2322</c:v>
                </c:pt>
                <c:pt idx="47">
                  <c:v>2225</c:v>
                </c:pt>
                <c:pt idx="48">
                  <c:v>3129</c:v>
                </c:pt>
                <c:pt idx="49">
                  <c:v>4501</c:v>
                </c:pt>
                <c:pt idx="50">
                  <c:v>4617</c:v>
                </c:pt>
                <c:pt idx="51">
                  <c:v>4478</c:v>
                </c:pt>
                <c:pt idx="52">
                  <c:v>4298</c:v>
                </c:pt>
                <c:pt idx="53">
                  <c:v>3668</c:v>
                </c:pt>
                <c:pt idx="54">
                  <c:v>3459</c:v>
                </c:pt>
                <c:pt idx="55">
                  <c:v>3357</c:v>
                </c:pt>
                <c:pt idx="56">
                  <c:v>3301</c:v>
                </c:pt>
                <c:pt idx="57">
                  <c:v>3626</c:v>
                </c:pt>
                <c:pt idx="58">
                  <c:v>3453</c:v>
                </c:pt>
                <c:pt idx="59">
                  <c:v>3442</c:v>
                </c:pt>
                <c:pt idx="60">
                  <c:v>3716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EE-44E6-BCA8-9E6230D8A593}"/>
            </c:ext>
          </c:extLst>
        </c:ser>
        <c:ser>
          <c:idx val="2"/>
          <c:order val="2"/>
          <c:tx>
            <c:strRef>
              <c:f>'25-29-v tiedot'!$T$120</c:f>
              <c:strCache>
                <c:ptCount val="1"/>
                <c:pt idx="0">
                  <c:v>03 Tuetun työllistämisen palv. + Monialainen yhteispalvelu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0"/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EE-44E6-BCA8-9E6230D8A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'25-29-v tiedot'!$Q$121:$Q$181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'25-29-v tiedot'!$T$121:$T$181</c:f>
              <c:numCache>
                <c:formatCode>#,##0</c:formatCode>
                <c:ptCount val="61"/>
                <c:pt idx="0">
                  <c:v>2170</c:v>
                </c:pt>
                <c:pt idx="1">
                  <c:v>2164</c:v>
                </c:pt>
                <c:pt idx="2">
                  <c:v>2192</c:v>
                </c:pt>
                <c:pt idx="3">
                  <c:v>2370</c:v>
                </c:pt>
                <c:pt idx="4">
                  <c:v>2529</c:v>
                </c:pt>
                <c:pt idx="5">
                  <c:v>2357</c:v>
                </c:pt>
                <c:pt idx="6">
                  <c:v>2213</c:v>
                </c:pt>
                <c:pt idx="7">
                  <c:v>2226</c:v>
                </c:pt>
                <c:pt idx="8">
                  <c:v>2206</c:v>
                </c:pt>
                <c:pt idx="9">
                  <c:v>2402</c:v>
                </c:pt>
                <c:pt idx="10">
                  <c:v>2364</c:v>
                </c:pt>
                <c:pt idx="11">
                  <c:v>2330</c:v>
                </c:pt>
                <c:pt idx="12">
                  <c:v>2251</c:v>
                </c:pt>
                <c:pt idx="13">
                  <c:v>2205</c:v>
                </c:pt>
                <c:pt idx="14">
                  <c:v>2247</c:v>
                </c:pt>
                <c:pt idx="15">
                  <c:v>2449</c:v>
                </c:pt>
                <c:pt idx="16">
                  <c:v>2493</c:v>
                </c:pt>
                <c:pt idx="17">
                  <c:v>2200</c:v>
                </c:pt>
                <c:pt idx="18">
                  <c:v>2048</c:v>
                </c:pt>
                <c:pt idx="19">
                  <c:v>1956</c:v>
                </c:pt>
                <c:pt idx="20">
                  <c:v>1911</c:v>
                </c:pt>
                <c:pt idx="21">
                  <c:v>2076</c:v>
                </c:pt>
                <c:pt idx="22">
                  <c:v>2023</c:v>
                </c:pt>
                <c:pt idx="23">
                  <c:v>2042</c:v>
                </c:pt>
                <c:pt idx="24">
                  <c:v>2016</c:v>
                </c:pt>
                <c:pt idx="25">
                  <c:v>2054</c:v>
                </c:pt>
                <c:pt idx="26">
                  <c:v>2069</c:v>
                </c:pt>
                <c:pt idx="27">
                  <c:v>2252</c:v>
                </c:pt>
                <c:pt idx="28">
                  <c:v>2405</c:v>
                </c:pt>
                <c:pt idx="29">
                  <c:v>2121</c:v>
                </c:pt>
                <c:pt idx="30">
                  <c:v>2035</c:v>
                </c:pt>
                <c:pt idx="31">
                  <c:v>1937</c:v>
                </c:pt>
                <c:pt idx="32">
                  <c:v>1992</c:v>
                </c:pt>
                <c:pt idx="33">
                  <c:v>2213</c:v>
                </c:pt>
                <c:pt idx="34">
                  <c:v>2188</c:v>
                </c:pt>
                <c:pt idx="35">
                  <c:v>2196</c:v>
                </c:pt>
                <c:pt idx="36">
                  <c:v>2178</c:v>
                </c:pt>
                <c:pt idx="37">
                  <c:v>2172</c:v>
                </c:pt>
                <c:pt idx="38">
                  <c:v>2236</c:v>
                </c:pt>
                <c:pt idx="39">
                  <c:v>2400</c:v>
                </c:pt>
                <c:pt idx="40">
                  <c:v>2585</c:v>
                </c:pt>
                <c:pt idx="41">
                  <c:v>2295</c:v>
                </c:pt>
                <c:pt idx="42">
                  <c:v>2187</c:v>
                </c:pt>
                <c:pt idx="43">
                  <c:v>2170</c:v>
                </c:pt>
                <c:pt idx="44">
                  <c:v>2181</c:v>
                </c:pt>
                <c:pt idx="45">
                  <c:v>2302</c:v>
                </c:pt>
                <c:pt idx="46">
                  <c:v>2255</c:v>
                </c:pt>
                <c:pt idx="47">
                  <c:v>2298</c:v>
                </c:pt>
                <c:pt idx="48">
                  <c:v>2424</c:v>
                </c:pt>
                <c:pt idx="49">
                  <c:v>2663</c:v>
                </c:pt>
                <c:pt idx="50">
                  <c:v>2843</c:v>
                </c:pt>
                <c:pt idx="51">
                  <c:v>2920</c:v>
                </c:pt>
                <c:pt idx="52">
                  <c:v>3038</c:v>
                </c:pt>
                <c:pt idx="53">
                  <c:v>2817</c:v>
                </c:pt>
                <c:pt idx="54">
                  <c:v>2754</c:v>
                </c:pt>
                <c:pt idx="55">
                  <c:v>2652</c:v>
                </c:pt>
                <c:pt idx="56">
                  <c:v>2703</c:v>
                </c:pt>
                <c:pt idx="57">
                  <c:v>2857</c:v>
                </c:pt>
                <c:pt idx="58">
                  <c:v>2812</c:v>
                </c:pt>
                <c:pt idx="59">
                  <c:v>2915</c:v>
                </c:pt>
                <c:pt idx="60">
                  <c:v>3008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EE-44E6-BCA8-9E6230D8A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39929080"/>
        <c:axId val="439926728"/>
      </c:barChart>
      <c:catAx>
        <c:axId val="439929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6728"/>
        <c:crosses val="autoZero"/>
        <c:auto val="1"/>
        <c:lblAlgn val="ctr"/>
        <c:lblOffset val="100"/>
        <c:tickLblSkip val="6"/>
        <c:noMultiLvlLbl val="0"/>
      </c:catAx>
      <c:valAx>
        <c:axId val="43992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2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'NEET tiedot'!$N$153</c:f>
              <c:strCache>
                <c:ptCount val="1"/>
                <c:pt idx="0">
                  <c:v>20-29-v. työttömät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'NEET tiedot'!$M$154:$M$214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'NEET tiedot'!$N$154:$N$214</c:f>
              <c:numCache>
                <c:formatCode>#,##0</c:formatCode>
                <c:ptCount val="61"/>
                <c:pt idx="0">
                  <c:v>6033</c:v>
                </c:pt>
                <c:pt idx="1">
                  <c:v>5923</c:v>
                </c:pt>
                <c:pt idx="2">
                  <c:v>5881</c:v>
                </c:pt>
                <c:pt idx="3">
                  <c:v>6485</c:v>
                </c:pt>
                <c:pt idx="4">
                  <c:v>6831</c:v>
                </c:pt>
                <c:pt idx="5">
                  <c:v>6030</c:v>
                </c:pt>
                <c:pt idx="6">
                  <c:v>5503</c:v>
                </c:pt>
                <c:pt idx="7">
                  <c:v>5326</c:v>
                </c:pt>
                <c:pt idx="8">
                  <c:v>5226</c:v>
                </c:pt>
                <c:pt idx="9">
                  <c:v>5578</c:v>
                </c:pt>
                <c:pt idx="10">
                  <c:v>5427</c:v>
                </c:pt>
                <c:pt idx="11">
                  <c:v>5109</c:v>
                </c:pt>
                <c:pt idx="12">
                  <c:v>4920</c:v>
                </c:pt>
                <c:pt idx="13">
                  <c:v>4618</c:v>
                </c:pt>
                <c:pt idx="14">
                  <c:v>4642</c:v>
                </c:pt>
                <c:pt idx="15">
                  <c:v>5357</c:v>
                </c:pt>
                <c:pt idx="16">
                  <c:v>5585</c:v>
                </c:pt>
                <c:pt idx="17">
                  <c:v>4803</c:v>
                </c:pt>
                <c:pt idx="18">
                  <c:v>4489</c:v>
                </c:pt>
                <c:pt idx="19">
                  <c:v>4489</c:v>
                </c:pt>
                <c:pt idx="20">
                  <c:v>4488</c:v>
                </c:pt>
                <c:pt idx="21">
                  <c:v>4842</c:v>
                </c:pt>
                <c:pt idx="22">
                  <c:v>4757</c:v>
                </c:pt>
                <c:pt idx="23">
                  <c:v>4720</c:v>
                </c:pt>
                <c:pt idx="24">
                  <c:v>4687</c:v>
                </c:pt>
                <c:pt idx="25">
                  <c:v>4638</c:v>
                </c:pt>
                <c:pt idx="26">
                  <c:v>4598</c:v>
                </c:pt>
                <c:pt idx="27">
                  <c:v>5114</c:v>
                </c:pt>
                <c:pt idx="28">
                  <c:v>5440</c:v>
                </c:pt>
                <c:pt idx="29">
                  <c:v>4523</c:v>
                </c:pt>
                <c:pt idx="30">
                  <c:v>4289</c:v>
                </c:pt>
                <c:pt idx="31">
                  <c:v>4128</c:v>
                </c:pt>
                <c:pt idx="32">
                  <c:v>4102</c:v>
                </c:pt>
                <c:pt idx="33">
                  <c:v>4468</c:v>
                </c:pt>
                <c:pt idx="34">
                  <c:v>4390</c:v>
                </c:pt>
                <c:pt idx="35">
                  <c:v>4304</c:v>
                </c:pt>
                <c:pt idx="36">
                  <c:v>4248</c:v>
                </c:pt>
                <c:pt idx="37">
                  <c:v>4116</c:v>
                </c:pt>
                <c:pt idx="38">
                  <c:v>4325</c:v>
                </c:pt>
                <c:pt idx="39">
                  <c:v>4748</c:v>
                </c:pt>
                <c:pt idx="40">
                  <c:v>5227</c:v>
                </c:pt>
                <c:pt idx="41">
                  <c:v>4155</c:v>
                </c:pt>
                <c:pt idx="42">
                  <c:v>3948</c:v>
                </c:pt>
                <c:pt idx="43">
                  <c:v>3765</c:v>
                </c:pt>
                <c:pt idx="44">
                  <c:v>3795</c:v>
                </c:pt>
                <c:pt idx="45">
                  <c:v>4159</c:v>
                </c:pt>
                <c:pt idx="46">
                  <c:v>4045</c:v>
                </c:pt>
                <c:pt idx="47">
                  <c:v>4072</c:v>
                </c:pt>
                <c:pt idx="48">
                  <c:v>5380</c:v>
                </c:pt>
                <c:pt idx="49">
                  <c:v>7496</c:v>
                </c:pt>
                <c:pt idx="50">
                  <c:v>7767</c:v>
                </c:pt>
                <c:pt idx="51">
                  <c:v>7777</c:v>
                </c:pt>
                <c:pt idx="52">
                  <c:v>7611</c:v>
                </c:pt>
                <c:pt idx="53">
                  <c:v>6586</c:v>
                </c:pt>
                <c:pt idx="54">
                  <c:v>6314</c:v>
                </c:pt>
                <c:pt idx="55">
                  <c:v>6036</c:v>
                </c:pt>
                <c:pt idx="56">
                  <c:v>5899</c:v>
                </c:pt>
                <c:pt idx="57">
                  <c:v>6322</c:v>
                </c:pt>
                <c:pt idx="58">
                  <c:v>6199</c:v>
                </c:pt>
                <c:pt idx="59">
                  <c:v>6270</c:v>
                </c:pt>
                <c:pt idx="60">
                  <c:v>6648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BC-449E-A72F-38B53E1D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39933392"/>
        <c:axId val="439930648"/>
      </c:barChart>
      <c:lineChart>
        <c:grouping val="standard"/>
        <c:varyColors val="0"/>
        <c:ser>
          <c:idx val="1"/>
          <c:order val="1"/>
          <c:tx>
            <c:strRef>
              <c:f>'NEET tiedot'!$O$153</c:f>
              <c:strCache>
                <c:ptCount val="1"/>
                <c:pt idx="0">
                  <c:v>Vuosimuutos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'NEET tiedot'!$M$154:$M$214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'NEET tiedot'!$O$154:$O$214</c:f>
              <c:numCache>
                <c:formatCode>0%</c:formatCode>
                <c:ptCount val="61"/>
                <c:pt idx="0">
                  <c:v>1.771255060728745E-2</c:v>
                </c:pt>
                <c:pt idx="1">
                  <c:v>2.1206896551724138E-2</c:v>
                </c:pt>
                <c:pt idx="2">
                  <c:v>6.1591103507271172E-3</c:v>
                </c:pt>
                <c:pt idx="3">
                  <c:v>-2.1279806821611832E-2</c:v>
                </c:pt>
                <c:pt idx="4">
                  <c:v>-4.0050590219224282E-2</c:v>
                </c:pt>
                <c:pt idx="5">
                  <c:v>-2.4429703931402685E-2</c:v>
                </c:pt>
                <c:pt idx="6">
                  <c:v>-4.56122095039889E-2</c:v>
                </c:pt>
                <c:pt idx="7">
                  <c:v>-2.987249544626594E-2</c:v>
                </c:pt>
                <c:pt idx="8">
                  <c:v>-5.1198257080610023E-2</c:v>
                </c:pt>
                <c:pt idx="9">
                  <c:v>-8.4372948128693365E-2</c:v>
                </c:pt>
                <c:pt idx="10">
                  <c:v>-0.11338016663943801</c:v>
                </c:pt>
                <c:pt idx="11">
                  <c:v>-0.1702127659574468</c:v>
                </c:pt>
                <c:pt idx="12">
                  <c:v>-0.18448533068125311</c:v>
                </c:pt>
                <c:pt idx="13">
                  <c:v>-0.22032753672125613</c:v>
                </c:pt>
                <c:pt idx="14">
                  <c:v>-0.21067845604489033</c:v>
                </c:pt>
                <c:pt idx="15">
                  <c:v>-0.17393986121819582</c:v>
                </c:pt>
                <c:pt idx="16">
                  <c:v>-0.18240374762113892</c:v>
                </c:pt>
                <c:pt idx="17">
                  <c:v>-0.20348258706467662</c:v>
                </c:pt>
                <c:pt idx="18">
                  <c:v>-0.18426312920225332</c:v>
                </c:pt>
                <c:pt idx="19">
                  <c:v>-0.15715358618099887</c:v>
                </c:pt>
                <c:pt idx="20">
                  <c:v>-0.14121699196326062</c:v>
                </c:pt>
                <c:pt idx="21">
                  <c:v>-0.13194693438508426</c:v>
                </c:pt>
                <c:pt idx="22">
                  <c:v>-0.12345679012345678</c:v>
                </c:pt>
                <c:pt idx="23">
                  <c:v>-7.614014484243492E-2</c:v>
                </c:pt>
                <c:pt idx="24">
                  <c:v>-4.735772357723577E-2</c:v>
                </c:pt>
                <c:pt idx="25">
                  <c:v>4.3308791684711998E-3</c:v>
                </c:pt>
                <c:pt idx="26">
                  <c:v>-9.4786729857819912E-3</c:v>
                </c:pt>
                <c:pt idx="27">
                  <c:v>-4.5361209632256858E-2</c:v>
                </c:pt>
                <c:pt idx="28">
                  <c:v>-2.5962399283795883E-2</c:v>
                </c:pt>
                <c:pt idx="29">
                  <c:v>-5.8296897772225693E-2</c:v>
                </c:pt>
                <c:pt idx="30">
                  <c:v>-4.4553352639786145E-2</c:v>
                </c:pt>
                <c:pt idx="31">
                  <c:v>-8.0418801514813995E-2</c:v>
                </c:pt>
                <c:pt idx="32">
                  <c:v>-8.600713012477719E-2</c:v>
                </c:pt>
                <c:pt idx="33">
                  <c:v>-7.7240809582817024E-2</c:v>
                </c:pt>
                <c:pt idx="34">
                  <c:v>-7.7149463947866301E-2</c:v>
                </c:pt>
                <c:pt idx="35">
                  <c:v>-8.8135593220338981E-2</c:v>
                </c:pt>
                <c:pt idx="36">
                  <c:v>-9.3663324087902705E-2</c:v>
                </c:pt>
                <c:pt idx="37">
                  <c:v>-0.11254851228978008</c:v>
                </c:pt>
                <c:pt idx="38">
                  <c:v>-5.9373640713353631E-2</c:v>
                </c:pt>
                <c:pt idx="39">
                  <c:v>-7.1568244035979667E-2</c:v>
                </c:pt>
                <c:pt idx="40">
                  <c:v>-3.9154411764705882E-2</c:v>
                </c:pt>
                <c:pt idx="41">
                  <c:v>-8.1361927923944283E-2</c:v>
                </c:pt>
                <c:pt idx="42">
                  <c:v>-7.9505712287246441E-2</c:v>
                </c:pt>
                <c:pt idx="43">
                  <c:v>-8.7936046511627911E-2</c:v>
                </c:pt>
                <c:pt idx="44">
                  <c:v>-7.4841540711847884E-2</c:v>
                </c:pt>
                <c:pt idx="45">
                  <c:v>-6.9158460161145921E-2</c:v>
                </c:pt>
                <c:pt idx="46">
                  <c:v>-7.8587699316628706E-2</c:v>
                </c:pt>
                <c:pt idx="47">
                  <c:v>-5.3903345724907063E-2</c:v>
                </c:pt>
                <c:pt idx="48">
                  <c:v>0.2664783427495292</c:v>
                </c:pt>
                <c:pt idx="49">
                  <c:v>0.82118561710398441</c:v>
                </c:pt>
                <c:pt idx="50">
                  <c:v>0.79583815028901739</c:v>
                </c:pt>
                <c:pt idx="51">
                  <c:v>0.63795282224094352</c:v>
                </c:pt>
                <c:pt idx="52">
                  <c:v>0.45609336139276829</c:v>
                </c:pt>
                <c:pt idx="53">
                  <c:v>0.58507821901323709</c:v>
                </c:pt>
                <c:pt idx="54">
                  <c:v>0.599290780141844</c:v>
                </c:pt>
                <c:pt idx="55">
                  <c:v>0.60318725099601589</c:v>
                </c:pt>
                <c:pt idx="56">
                  <c:v>0.55441370223978914</c:v>
                </c:pt>
                <c:pt idx="57">
                  <c:v>0.5200769415724934</c:v>
                </c:pt>
                <c:pt idx="58">
                  <c:v>0.53250927070457355</c:v>
                </c:pt>
                <c:pt idx="59">
                  <c:v>0.53978388998035365</c:v>
                </c:pt>
                <c:pt idx="60">
                  <c:v>0.23568773234200743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BC-449E-A72F-38B53E1D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931432"/>
        <c:axId val="439931040"/>
      </c:lineChart>
      <c:catAx>
        <c:axId val="43993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30648"/>
        <c:crosses val="autoZero"/>
        <c:auto val="1"/>
        <c:lblAlgn val="ctr"/>
        <c:lblOffset val="100"/>
        <c:tickLblSkip val="6"/>
        <c:noMultiLvlLbl val="0"/>
      </c:catAx>
      <c:valAx>
        <c:axId val="43993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33392"/>
        <c:crosses val="autoZero"/>
        <c:crossBetween val="between"/>
      </c:valAx>
      <c:valAx>
        <c:axId val="43993104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39931432"/>
        <c:crosses val="max"/>
        <c:crossBetween val="between"/>
      </c:valAx>
      <c:catAx>
        <c:axId val="439931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99310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'NEET tiedot'!$AA$156</c:f>
              <c:strCache>
                <c:ptCount val="1"/>
                <c:pt idx="0">
                  <c:v>2016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'NEET tiedot'!$AB$155:$AM$155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'NEET tiedot'!$AB$156:$AM$156</c:f>
              <c:numCache>
                <c:formatCode>General</c:formatCode>
                <c:ptCount val="12"/>
                <c:pt idx="0">
                  <c:v>6121</c:v>
                </c:pt>
                <c:pt idx="1">
                  <c:v>6157</c:v>
                </c:pt>
                <c:pt idx="2">
                  <c:v>6033</c:v>
                </c:pt>
                <c:pt idx="3">
                  <c:v>5923</c:v>
                </c:pt>
                <c:pt idx="4">
                  <c:v>5881</c:v>
                </c:pt>
                <c:pt idx="5">
                  <c:v>6485</c:v>
                </c:pt>
                <c:pt idx="6">
                  <c:v>6831</c:v>
                </c:pt>
                <c:pt idx="7">
                  <c:v>6030</c:v>
                </c:pt>
                <c:pt idx="8">
                  <c:v>5503</c:v>
                </c:pt>
                <c:pt idx="9">
                  <c:v>5326</c:v>
                </c:pt>
                <c:pt idx="10">
                  <c:v>5226</c:v>
                </c:pt>
                <c:pt idx="11">
                  <c:v>5578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29-49A4-91BB-E40F0FD8C80E}"/>
            </c:ext>
          </c:extLst>
        </c:ser>
        <c:ser>
          <c:idx val="1"/>
          <c:order val="1"/>
          <c:tx>
            <c:strRef>
              <c:f>'NEET tiedot'!$AA$157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'NEET tiedot'!$AB$155:$AM$155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'NEET tiedot'!$AB$157:$AM$157</c:f>
              <c:numCache>
                <c:formatCode>General</c:formatCode>
                <c:ptCount val="12"/>
                <c:pt idx="0">
                  <c:v>5427</c:v>
                </c:pt>
                <c:pt idx="1">
                  <c:v>5109</c:v>
                </c:pt>
                <c:pt idx="2">
                  <c:v>4920</c:v>
                </c:pt>
                <c:pt idx="3">
                  <c:v>4618</c:v>
                </c:pt>
                <c:pt idx="4">
                  <c:v>4642</c:v>
                </c:pt>
                <c:pt idx="5">
                  <c:v>5357</c:v>
                </c:pt>
                <c:pt idx="6">
                  <c:v>5585</c:v>
                </c:pt>
                <c:pt idx="7">
                  <c:v>4803</c:v>
                </c:pt>
                <c:pt idx="8">
                  <c:v>4489</c:v>
                </c:pt>
                <c:pt idx="9">
                  <c:v>4489</c:v>
                </c:pt>
                <c:pt idx="10">
                  <c:v>4488</c:v>
                </c:pt>
                <c:pt idx="11">
                  <c:v>4842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29-49A4-91BB-E40F0FD8C80E}"/>
            </c:ext>
          </c:extLst>
        </c:ser>
        <c:ser>
          <c:idx val="2"/>
          <c:order val="2"/>
          <c:tx>
            <c:strRef>
              <c:f>'NEET tiedot'!$AA$158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'NEET tiedot'!$AB$155:$AM$155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'NEET tiedot'!$AB$158:$AM$158</c:f>
              <c:numCache>
                <c:formatCode>General</c:formatCode>
                <c:ptCount val="12"/>
                <c:pt idx="0">
                  <c:v>4757</c:v>
                </c:pt>
                <c:pt idx="1">
                  <c:v>4720</c:v>
                </c:pt>
                <c:pt idx="2">
                  <c:v>4687</c:v>
                </c:pt>
                <c:pt idx="3">
                  <c:v>4638</c:v>
                </c:pt>
                <c:pt idx="4">
                  <c:v>4598</c:v>
                </c:pt>
                <c:pt idx="5">
                  <c:v>5114</c:v>
                </c:pt>
                <c:pt idx="6">
                  <c:v>5440</c:v>
                </c:pt>
                <c:pt idx="7">
                  <c:v>4523</c:v>
                </c:pt>
                <c:pt idx="8">
                  <c:v>4289</c:v>
                </c:pt>
                <c:pt idx="9">
                  <c:v>4128</c:v>
                </c:pt>
                <c:pt idx="10">
                  <c:v>4102</c:v>
                </c:pt>
                <c:pt idx="11">
                  <c:v>4468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29-49A4-91BB-E40F0FD8C80E}"/>
            </c:ext>
          </c:extLst>
        </c:ser>
        <c:ser>
          <c:idx val="3"/>
          <c:order val="3"/>
          <c:tx>
            <c:strRef>
              <c:f>'NEET tiedot'!$AA$159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'NEET tiedot'!$AB$155:$AM$155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'NEET tiedot'!$AB$159:$AM$159</c:f>
              <c:numCache>
                <c:formatCode>General</c:formatCode>
                <c:ptCount val="12"/>
                <c:pt idx="0">
                  <c:v>4390</c:v>
                </c:pt>
                <c:pt idx="1">
                  <c:v>4304</c:v>
                </c:pt>
                <c:pt idx="2">
                  <c:v>4248</c:v>
                </c:pt>
                <c:pt idx="3">
                  <c:v>4116</c:v>
                </c:pt>
                <c:pt idx="4">
                  <c:v>4325</c:v>
                </c:pt>
                <c:pt idx="5">
                  <c:v>4748</c:v>
                </c:pt>
                <c:pt idx="6">
                  <c:v>5227</c:v>
                </c:pt>
                <c:pt idx="7">
                  <c:v>4155</c:v>
                </c:pt>
                <c:pt idx="8">
                  <c:v>3948</c:v>
                </c:pt>
                <c:pt idx="9">
                  <c:v>3765</c:v>
                </c:pt>
                <c:pt idx="10">
                  <c:v>3795</c:v>
                </c:pt>
                <c:pt idx="11">
                  <c:v>4159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29-49A4-91BB-E40F0FD8C80E}"/>
            </c:ext>
          </c:extLst>
        </c:ser>
        <c:ser>
          <c:idx val="4"/>
          <c:order val="4"/>
          <c:tx>
            <c:strRef>
              <c:f>'NEET tiedot'!$AA$160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'NEET tiedot'!$AB$155:$AM$155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'NEET tiedot'!$AB$160:$AM$160</c:f>
              <c:numCache>
                <c:formatCode>General</c:formatCode>
                <c:ptCount val="12"/>
                <c:pt idx="0">
                  <c:v>4045</c:v>
                </c:pt>
                <c:pt idx="1">
                  <c:v>4072</c:v>
                </c:pt>
                <c:pt idx="2">
                  <c:v>5380</c:v>
                </c:pt>
                <c:pt idx="3">
                  <c:v>7496</c:v>
                </c:pt>
                <c:pt idx="4">
                  <c:v>7767</c:v>
                </c:pt>
                <c:pt idx="5">
                  <c:v>7777</c:v>
                </c:pt>
                <c:pt idx="6">
                  <c:v>7611</c:v>
                </c:pt>
                <c:pt idx="7">
                  <c:v>6586</c:v>
                </c:pt>
                <c:pt idx="8">
                  <c:v>6314</c:v>
                </c:pt>
                <c:pt idx="9">
                  <c:v>6036</c:v>
                </c:pt>
                <c:pt idx="10">
                  <c:v>5899</c:v>
                </c:pt>
                <c:pt idx="11">
                  <c:v>6322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29-49A4-91BB-E40F0FD8C80E}"/>
            </c:ext>
          </c:extLst>
        </c:ser>
        <c:ser>
          <c:idx val="5"/>
          <c:order val="5"/>
          <c:tx>
            <c:strRef>
              <c:f>'NEET tiedot'!$AA$161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spPr>
              <a:solidFill>
                <a:srgbClr val="FEE3AE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'NEET tiedot'!$AB$155:$AM$155</c:f>
              <c:strCache>
                <c:ptCount val="12"/>
                <c:pt idx="0">
                  <c:v>Tammikuu</c:v>
                </c:pt>
                <c:pt idx="1">
                  <c:v>Helmikuu</c:v>
                </c:pt>
                <c:pt idx="2">
                  <c:v>Maaliskuu</c:v>
                </c:pt>
                <c:pt idx="3">
                  <c:v>Huhtikuu</c:v>
                </c:pt>
                <c:pt idx="4">
                  <c:v>Toukokuu</c:v>
                </c:pt>
                <c:pt idx="5">
                  <c:v>Kesäkuu</c:v>
                </c:pt>
                <c:pt idx="6">
                  <c:v>Heinäkuu</c:v>
                </c:pt>
                <c:pt idx="7">
                  <c:v>Elokuu</c:v>
                </c:pt>
                <c:pt idx="8">
                  <c:v>Syyskuu</c:v>
                </c:pt>
                <c:pt idx="9">
                  <c:v>Lokakuu</c:v>
                </c:pt>
                <c:pt idx="10">
                  <c:v>Marraskuu</c:v>
                </c:pt>
                <c:pt idx="11">
                  <c:v>Joulukuu</c:v>
                </c:pt>
              </c:strCache>
            </c:strRef>
          </c:cat>
          <c:val>
            <c:numRef>
              <c:f>'NEET tiedot'!$AB$161:$AM$161</c:f>
              <c:numCache>
                <c:formatCode>General</c:formatCode>
                <c:ptCount val="12"/>
                <c:pt idx="0">
                  <c:v>6199</c:v>
                </c:pt>
                <c:pt idx="1">
                  <c:v>6270</c:v>
                </c:pt>
                <c:pt idx="2">
                  <c:v>6648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129-49A4-91BB-E40F0FD8C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0098080"/>
        <c:axId val="440097688"/>
      </c:lineChart>
      <c:catAx>
        <c:axId val="4400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0097688"/>
        <c:crosses val="autoZero"/>
        <c:auto val="1"/>
        <c:lblAlgn val="ctr"/>
        <c:lblOffset val="100"/>
        <c:noMultiLvlLbl val="0"/>
      </c:catAx>
      <c:valAx>
        <c:axId val="44009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0098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'NEET tiedot'!$R$153</c:f>
              <c:strCache>
                <c:ptCount val="1"/>
                <c:pt idx="0">
                  <c:v>01 Työnvälitys- ja yrityspalvelut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60"/>
              <c:spPr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D0-4E0C-98E6-7589B5AD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'NEET tiedot'!$Q$154:$Q$214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'NEET tiedot'!$R$154:$R$214</c:f>
              <c:numCache>
                <c:formatCode>#,##0</c:formatCode>
                <c:ptCount val="61"/>
                <c:pt idx="0">
                  <c:v>751</c:v>
                </c:pt>
                <c:pt idx="1">
                  <c:v>665</c:v>
                </c:pt>
                <c:pt idx="2">
                  <c:v>632</c:v>
                </c:pt>
                <c:pt idx="3">
                  <c:v>668</c:v>
                </c:pt>
                <c:pt idx="4">
                  <c:v>676</c:v>
                </c:pt>
                <c:pt idx="5">
                  <c:v>595</c:v>
                </c:pt>
                <c:pt idx="6">
                  <c:v>560</c:v>
                </c:pt>
                <c:pt idx="7">
                  <c:v>539</c:v>
                </c:pt>
                <c:pt idx="8">
                  <c:v>525</c:v>
                </c:pt>
                <c:pt idx="9">
                  <c:v>552</c:v>
                </c:pt>
                <c:pt idx="10">
                  <c:v>538</c:v>
                </c:pt>
                <c:pt idx="11">
                  <c:v>507</c:v>
                </c:pt>
                <c:pt idx="12">
                  <c:v>514</c:v>
                </c:pt>
                <c:pt idx="13">
                  <c:v>438</c:v>
                </c:pt>
                <c:pt idx="14">
                  <c:v>394</c:v>
                </c:pt>
                <c:pt idx="15">
                  <c:v>430</c:v>
                </c:pt>
                <c:pt idx="16">
                  <c:v>413</c:v>
                </c:pt>
                <c:pt idx="17">
                  <c:v>329</c:v>
                </c:pt>
                <c:pt idx="18">
                  <c:v>367</c:v>
                </c:pt>
                <c:pt idx="19">
                  <c:v>528</c:v>
                </c:pt>
                <c:pt idx="20">
                  <c:v>602</c:v>
                </c:pt>
                <c:pt idx="21">
                  <c:v>704</c:v>
                </c:pt>
                <c:pt idx="22">
                  <c:v>665</c:v>
                </c:pt>
                <c:pt idx="23">
                  <c:v>601</c:v>
                </c:pt>
                <c:pt idx="24">
                  <c:v>574</c:v>
                </c:pt>
                <c:pt idx="25">
                  <c:v>502</c:v>
                </c:pt>
                <c:pt idx="26">
                  <c:v>461</c:v>
                </c:pt>
                <c:pt idx="27">
                  <c:v>501</c:v>
                </c:pt>
                <c:pt idx="28">
                  <c:v>513</c:v>
                </c:pt>
                <c:pt idx="29">
                  <c:v>433</c:v>
                </c:pt>
                <c:pt idx="30">
                  <c:v>405</c:v>
                </c:pt>
                <c:pt idx="31">
                  <c:v>427</c:v>
                </c:pt>
                <c:pt idx="32">
                  <c:v>408</c:v>
                </c:pt>
                <c:pt idx="33">
                  <c:v>438</c:v>
                </c:pt>
                <c:pt idx="34">
                  <c:v>469</c:v>
                </c:pt>
                <c:pt idx="35">
                  <c:v>448</c:v>
                </c:pt>
                <c:pt idx="36">
                  <c:v>423</c:v>
                </c:pt>
                <c:pt idx="37">
                  <c:v>375</c:v>
                </c:pt>
                <c:pt idx="38">
                  <c:v>365</c:v>
                </c:pt>
                <c:pt idx="39">
                  <c:v>413</c:v>
                </c:pt>
                <c:pt idx="40">
                  <c:v>464</c:v>
                </c:pt>
                <c:pt idx="41">
                  <c:v>386</c:v>
                </c:pt>
                <c:pt idx="42">
                  <c:v>382</c:v>
                </c:pt>
                <c:pt idx="43">
                  <c:v>348</c:v>
                </c:pt>
                <c:pt idx="44">
                  <c:v>370</c:v>
                </c:pt>
                <c:pt idx="45">
                  <c:v>411</c:v>
                </c:pt>
                <c:pt idx="46">
                  <c:v>422</c:v>
                </c:pt>
                <c:pt idx="47">
                  <c:v>436</c:v>
                </c:pt>
                <c:pt idx="48">
                  <c:v>668</c:v>
                </c:pt>
                <c:pt idx="49">
                  <c:v>1240</c:v>
                </c:pt>
                <c:pt idx="50">
                  <c:v>1284</c:v>
                </c:pt>
                <c:pt idx="51">
                  <c:v>1346</c:v>
                </c:pt>
                <c:pt idx="52">
                  <c:v>1268</c:v>
                </c:pt>
                <c:pt idx="53">
                  <c:v>1096</c:v>
                </c:pt>
                <c:pt idx="54">
                  <c:v>1037</c:v>
                </c:pt>
                <c:pt idx="55">
                  <c:v>994</c:v>
                </c:pt>
                <c:pt idx="56">
                  <c:v>966</c:v>
                </c:pt>
                <c:pt idx="57">
                  <c:v>1045</c:v>
                </c:pt>
                <c:pt idx="58">
                  <c:v>1011</c:v>
                </c:pt>
                <c:pt idx="59">
                  <c:v>983</c:v>
                </c:pt>
                <c:pt idx="60">
                  <c:v>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0-4E0C-98E6-7589B5AD408A}"/>
            </c:ext>
          </c:extLst>
        </c:ser>
        <c:ser>
          <c:idx val="1"/>
          <c:order val="1"/>
          <c:tx>
            <c:strRef>
              <c:f>'NEET tiedot'!$S$153</c:f>
              <c:strCache>
                <c:ptCount val="1"/>
                <c:pt idx="0">
                  <c:v>02 Osaamisen kehittämispalvelut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60"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D0-4E0C-98E6-7589B5AD4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'NEET tiedot'!$Q$154:$Q$214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'NEET tiedot'!$S$154:$S$214</c:f>
              <c:numCache>
                <c:formatCode>#,##0</c:formatCode>
                <c:ptCount val="61"/>
                <c:pt idx="0">
                  <c:v>2635</c:v>
                </c:pt>
                <c:pt idx="1">
                  <c:v>2593</c:v>
                </c:pt>
                <c:pt idx="2">
                  <c:v>2621</c:v>
                </c:pt>
                <c:pt idx="3">
                  <c:v>2991</c:v>
                </c:pt>
                <c:pt idx="4">
                  <c:v>3171</c:v>
                </c:pt>
                <c:pt idx="5">
                  <c:v>2777</c:v>
                </c:pt>
                <c:pt idx="6">
                  <c:v>2437</c:v>
                </c:pt>
                <c:pt idx="7">
                  <c:v>2299</c:v>
                </c:pt>
                <c:pt idx="8">
                  <c:v>2229</c:v>
                </c:pt>
                <c:pt idx="9">
                  <c:v>2389</c:v>
                </c:pt>
                <c:pt idx="10">
                  <c:v>2360</c:v>
                </c:pt>
                <c:pt idx="11">
                  <c:v>2182</c:v>
                </c:pt>
                <c:pt idx="12">
                  <c:v>2129</c:v>
                </c:pt>
                <c:pt idx="13">
                  <c:v>1986</c:v>
                </c:pt>
                <c:pt idx="14">
                  <c:v>2037</c:v>
                </c:pt>
                <c:pt idx="15">
                  <c:v>2404</c:v>
                </c:pt>
                <c:pt idx="16">
                  <c:v>2576</c:v>
                </c:pt>
                <c:pt idx="17">
                  <c:v>2225</c:v>
                </c:pt>
                <c:pt idx="18">
                  <c:v>2092</c:v>
                </c:pt>
                <c:pt idx="19">
                  <c:v>1979</c:v>
                </c:pt>
                <c:pt idx="20">
                  <c:v>1853</c:v>
                </c:pt>
                <c:pt idx="21">
                  <c:v>1911</c:v>
                </c:pt>
                <c:pt idx="22">
                  <c:v>1969</c:v>
                </c:pt>
                <c:pt idx="23">
                  <c:v>1943</c:v>
                </c:pt>
                <c:pt idx="24">
                  <c:v>1942</c:v>
                </c:pt>
                <c:pt idx="25">
                  <c:v>1946</c:v>
                </c:pt>
                <c:pt idx="26">
                  <c:v>1922</c:v>
                </c:pt>
                <c:pt idx="27">
                  <c:v>2162</c:v>
                </c:pt>
                <c:pt idx="28">
                  <c:v>2299</c:v>
                </c:pt>
                <c:pt idx="29">
                  <c:v>1947</c:v>
                </c:pt>
                <c:pt idx="30">
                  <c:v>1800</c:v>
                </c:pt>
                <c:pt idx="31">
                  <c:v>1753</c:v>
                </c:pt>
                <c:pt idx="32">
                  <c:v>1672</c:v>
                </c:pt>
                <c:pt idx="33">
                  <c:v>1806</c:v>
                </c:pt>
                <c:pt idx="34">
                  <c:v>1782</c:v>
                </c:pt>
                <c:pt idx="35">
                  <c:v>1690</c:v>
                </c:pt>
                <c:pt idx="36">
                  <c:v>1647</c:v>
                </c:pt>
                <c:pt idx="37">
                  <c:v>1581</c:v>
                </c:pt>
                <c:pt idx="38">
                  <c:v>1695</c:v>
                </c:pt>
                <c:pt idx="39">
                  <c:v>1846</c:v>
                </c:pt>
                <c:pt idx="40">
                  <c:v>2008</c:v>
                </c:pt>
                <c:pt idx="41">
                  <c:v>1532</c:v>
                </c:pt>
                <c:pt idx="42">
                  <c:v>1430</c:v>
                </c:pt>
                <c:pt idx="43">
                  <c:v>1357</c:v>
                </c:pt>
                <c:pt idx="44">
                  <c:v>1382</c:v>
                </c:pt>
                <c:pt idx="45">
                  <c:v>1518</c:v>
                </c:pt>
                <c:pt idx="46">
                  <c:v>1470</c:v>
                </c:pt>
                <c:pt idx="47">
                  <c:v>1490</c:v>
                </c:pt>
                <c:pt idx="48">
                  <c:v>1826</c:v>
                </c:pt>
                <c:pt idx="49">
                  <c:v>2355</c:v>
                </c:pt>
                <c:pt idx="50">
                  <c:v>2474</c:v>
                </c:pt>
                <c:pt idx="51">
                  <c:v>2621</c:v>
                </c:pt>
                <c:pt idx="52">
                  <c:v>2699</c:v>
                </c:pt>
                <c:pt idx="53">
                  <c:v>2336</c:v>
                </c:pt>
                <c:pt idx="54">
                  <c:v>2263</c:v>
                </c:pt>
                <c:pt idx="55">
                  <c:v>2158</c:v>
                </c:pt>
                <c:pt idx="56">
                  <c:v>2075</c:v>
                </c:pt>
                <c:pt idx="57">
                  <c:v>2206</c:v>
                </c:pt>
                <c:pt idx="58">
                  <c:v>2124</c:v>
                </c:pt>
                <c:pt idx="59">
                  <c:v>2147</c:v>
                </c:pt>
                <c:pt idx="60">
                  <c:v>2267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D0-4E0C-98E6-7589B5AD408A}"/>
            </c:ext>
          </c:extLst>
        </c:ser>
        <c:ser>
          <c:idx val="2"/>
          <c:order val="2"/>
          <c:tx>
            <c:strRef>
              <c:f>'NEET tiedot'!$T$153</c:f>
              <c:strCache>
                <c:ptCount val="1"/>
                <c:pt idx="0">
                  <c:v>03 Tuetun työllistämisen palv. + Monialainen yhteispalvelu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60"/>
              <c:spPr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D0-4E0C-98E6-7589B5AD408A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'NEET tiedot'!$Q$154:$Q$214</c:f>
              <c:strCache>
                <c:ptCount val="61"/>
                <c:pt idx="0">
                  <c:v>2016 Maaliskuu</c:v>
                </c:pt>
                <c:pt idx="1">
                  <c:v>2016 Huhtikuu</c:v>
                </c:pt>
                <c:pt idx="2">
                  <c:v>2016 Toukokuu</c:v>
                </c:pt>
                <c:pt idx="3">
                  <c:v>2016 Kesäkuu</c:v>
                </c:pt>
                <c:pt idx="4">
                  <c:v>2016 Heinäkuu</c:v>
                </c:pt>
                <c:pt idx="5">
                  <c:v>2016 Elokuu</c:v>
                </c:pt>
                <c:pt idx="6">
                  <c:v>2016 Syyskuu</c:v>
                </c:pt>
                <c:pt idx="7">
                  <c:v>2016 Lokakuu</c:v>
                </c:pt>
                <c:pt idx="8">
                  <c:v>2016 Marraskuu</c:v>
                </c:pt>
                <c:pt idx="9">
                  <c:v>2016 Joulukuu</c:v>
                </c:pt>
                <c:pt idx="10">
                  <c:v>2017 Tammikuu</c:v>
                </c:pt>
                <c:pt idx="11">
                  <c:v>2017 Helmikuu</c:v>
                </c:pt>
                <c:pt idx="12">
                  <c:v>2017 Maaliskuu</c:v>
                </c:pt>
                <c:pt idx="13">
                  <c:v>2017 Huhtikuu</c:v>
                </c:pt>
                <c:pt idx="14">
                  <c:v>2017 Toukokuu</c:v>
                </c:pt>
                <c:pt idx="15">
                  <c:v>2017 Kesäkuu</c:v>
                </c:pt>
                <c:pt idx="16">
                  <c:v>2017 Heinäkuu</c:v>
                </c:pt>
                <c:pt idx="17">
                  <c:v>2017 Elokuu</c:v>
                </c:pt>
                <c:pt idx="18">
                  <c:v>2017 Syyskuu</c:v>
                </c:pt>
                <c:pt idx="19">
                  <c:v>2017 Lokakuu</c:v>
                </c:pt>
                <c:pt idx="20">
                  <c:v>2017 Marraskuu</c:v>
                </c:pt>
                <c:pt idx="21">
                  <c:v>2017 Joulukuu</c:v>
                </c:pt>
                <c:pt idx="22">
                  <c:v>2018 Tammikuu</c:v>
                </c:pt>
                <c:pt idx="23">
                  <c:v>2018 Helmikuu</c:v>
                </c:pt>
                <c:pt idx="24">
                  <c:v>2018 Maaliskuu</c:v>
                </c:pt>
                <c:pt idx="25">
                  <c:v>2018 Huhtikuu</c:v>
                </c:pt>
                <c:pt idx="26">
                  <c:v>2018 Toukokuu</c:v>
                </c:pt>
                <c:pt idx="27">
                  <c:v>2018 Kesäkuu</c:v>
                </c:pt>
                <c:pt idx="28">
                  <c:v>2018 Heinäkuu</c:v>
                </c:pt>
                <c:pt idx="29">
                  <c:v>2018 Elokuu</c:v>
                </c:pt>
                <c:pt idx="30">
                  <c:v>2018 Syyskuu</c:v>
                </c:pt>
                <c:pt idx="31">
                  <c:v>2018 Lokakuu</c:v>
                </c:pt>
                <c:pt idx="32">
                  <c:v>2018 Marraskuu</c:v>
                </c:pt>
                <c:pt idx="33">
                  <c:v>2018 Joulukuu</c:v>
                </c:pt>
                <c:pt idx="34">
                  <c:v>2019 Tammikuu</c:v>
                </c:pt>
                <c:pt idx="35">
                  <c:v>2019 Helmikuu</c:v>
                </c:pt>
                <c:pt idx="36">
                  <c:v>2019 Maaliskuu</c:v>
                </c:pt>
                <c:pt idx="37">
                  <c:v>2019 Huhtikuu</c:v>
                </c:pt>
                <c:pt idx="38">
                  <c:v>2019 Toukokuu</c:v>
                </c:pt>
                <c:pt idx="39">
                  <c:v>2019 Kesäkuu</c:v>
                </c:pt>
                <c:pt idx="40">
                  <c:v>2019 Heinäkuu</c:v>
                </c:pt>
                <c:pt idx="41">
                  <c:v>2019 Elokuu</c:v>
                </c:pt>
                <c:pt idx="42">
                  <c:v>2019 Syyskuu</c:v>
                </c:pt>
                <c:pt idx="43">
                  <c:v>2019 Lokakuu</c:v>
                </c:pt>
                <c:pt idx="44">
                  <c:v>2019 Marraskuu</c:v>
                </c:pt>
                <c:pt idx="45">
                  <c:v>2019 Joulukuu</c:v>
                </c:pt>
                <c:pt idx="46">
                  <c:v>2020 Tammikuu</c:v>
                </c:pt>
                <c:pt idx="47">
                  <c:v>2020 Helmikuu</c:v>
                </c:pt>
                <c:pt idx="48">
                  <c:v>2020 Maaliskuu</c:v>
                </c:pt>
                <c:pt idx="49">
                  <c:v>2020 Huhtikuu</c:v>
                </c:pt>
                <c:pt idx="50">
                  <c:v>2020 Toukokuu</c:v>
                </c:pt>
                <c:pt idx="51">
                  <c:v>2020 Kesäkuu</c:v>
                </c:pt>
                <c:pt idx="52">
                  <c:v>2020 Heinäkuu</c:v>
                </c:pt>
                <c:pt idx="53">
                  <c:v>2020 Elokuu</c:v>
                </c:pt>
                <c:pt idx="54">
                  <c:v>2020 Syyskuu</c:v>
                </c:pt>
                <c:pt idx="55">
                  <c:v>2020 Lokakuu</c:v>
                </c:pt>
                <c:pt idx="56">
                  <c:v>2020 Marraskuu</c:v>
                </c:pt>
                <c:pt idx="57">
                  <c:v>2020 Joulukuu</c:v>
                </c:pt>
                <c:pt idx="58">
                  <c:v>2021 Tammikuu</c:v>
                </c:pt>
                <c:pt idx="59">
                  <c:v>2021 Helmikuu</c:v>
                </c:pt>
                <c:pt idx="60">
                  <c:v>2021 Maaliskuu</c:v>
                </c:pt>
              </c:strCache>
            </c:strRef>
          </c:cat>
          <c:val>
            <c:numRef>
              <c:f>'NEET tiedot'!$T$154:$T$214</c:f>
              <c:numCache>
                <c:formatCode>#,##0</c:formatCode>
                <c:ptCount val="61"/>
                <c:pt idx="0">
                  <c:v>2316</c:v>
                </c:pt>
                <c:pt idx="1">
                  <c:v>2323</c:v>
                </c:pt>
                <c:pt idx="2">
                  <c:v>2314</c:v>
                </c:pt>
                <c:pt idx="3">
                  <c:v>2452</c:v>
                </c:pt>
                <c:pt idx="4">
                  <c:v>2607</c:v>
                </c:pt>
                <c:pt idx="5">
                  <c:v>2365</c:v>
                </c:pt>
                <c:pt idx="6">
                  <c:v>2282</c:v>
                </c:pt>
                <c:pt idx="7">
                  <c:v>2255</c:v>
                </c:pt>
                <c:pt idx="8">
                  <c:v>2256</c:v>
                </c:pt>
                <c:pt idx="9">
                  <c:v>2357</c:v>
                </c:pt>
                <c:pt idx="10">
                  <c:v>2327</c:v>
                </c:pt>
                <c:pt idx="11">
                  <c:v>2249</c:v>
                </c:pt>
                <c:pt idx="12">
                  <c:v>2106</c:v>
                </c:pt>
                <c:pt idx="13">
                  <c:v>2054</c:v>
                </c:pt>
                <c:pt idx="14">
                  <c:v>2086</c:v>
                </c:pt>
                <c:pt idx="15">
                  <c:v>2320</c:v>
                </c:pt>
                <c:pt idx="16">
                  <c:v>2368</c:v>
                </c:pt>
                <c:pt idx="17">
                  <c:v>2047</c:v>
                </c:pt>
                <c:pt idx="18">
                  <c:v>1849</c:v>
                </c:pt>
                <c:pt idx="19">
                  <c:v>1789</c:v>
                </c:pt>
                <c:pt idx="20">
                  <c:v>1804</c:v>
                </c:pt>
                <c:pt idx="21">
                  <c:v>1927</c:v>
                </c:pt>
                <c:pt idx="22">
                  <c:v>1862</c:v>
                </c:pt>
                <c:pt idx="23">
                  <c:v>1918</c:v>
                </c:pt>
                <c:pt idx="24">
                  <c:v>1890</c:v>
                </c:pt>
                <c:pt idx="25">
                  <c:v>1944</c:v>
                </c:pt>
                <c:pt idx="26">
                  <c:v>1965</c:v>
                </c:pt>
                <c:pt idx="27">
                  <c:v>2118</c:v>
                </c:pt>
                <c:pt idx="28">
                  <c:v>2283</c:v>
                </c:pt>
                <c:pt idx="29">
                  <c:v>1902</c:v>
                </c:pt>
                <c:pt idx="30">
                  <c:v>1842</c:v>
                </c:pt>
                <c:pt idx="31">
                  <c:v>1761</c:v>
                </c:pt>
                <c:pt idx="32">
                  <c:v>1830</c:v>
                </c:pt>
                <c:pt idx="33">
                  <c:v>1995</c:v>
                </c:pt>
                <c:pt idx="34">
                  <c:v>1938</c:v>
                </c:pt>
                <c:pt idx="35">
                  <c:v>1946</c:v>
                </c:pt>
                <c:pt idx="36">
                  <c:v>1948</c:v>
                </c:pt>
                <c:pt idx="37">
                  <c:v>1967</c:v>
                </c:pt>
                <c:pt idx="38">
                  <c:v>2052</c:v>
                </c:pt>
                <c:pt idx="39">
                  <c:v>2210</c:v>
                </c:pt>
                <c:pt idx="40">
                  <c:v>2438</c:v>
                </c:pt>
                <c:pt idx="41">
                  <c:v>2006</c:v>
                </c:pt>
                <c:pt idx="42">
                  <c:v>1940</c:v>
                </c:pt>
                <c:pt idx="43">
                  <c:v>1867</c:v>
                </c:pt>
                <c:pt idx="44">
                  <c:v>1845</c:v>
                </c:pt>
                <c:pt idx="45">
                  <c:v>1975</c:v>
                </c:pt>
                <c:pt idx="46">
                  <c:v>1915</c:v>
                </c:pt>
                <c:pt idx="47">
                  <c:v>1921</c:v>
                </c:pt>
                <c:pt idx="48">
                  <c:v>2054</c:v>
                </c:pt>
                <c:pt idx="49">
                  <c:v>2243</c:v>
                </c:pt>
                <c:pt idx="50">
                  <c:v>2432</c:v>
                </c:pt>
                <c:pt idx="51">
                  <c:v>2589</c:v>
                </c:pt>
                <c:pt idx="52">
                  <c:v>2716</c:v>
                </c:pt>
                <c:pt idx="53">
                  <c:v>2492</c:v>
                </c:pt>
                <c:pt idx="54">
                  <c:v>2416</c:v>
                </c:pt>
                <c:pt idx="55">
                  <c:v>2299</c:v>
                </c:pt>
                <c:pt idx="56">
                  <c:v>2291</c:v>
                </c:pt>
                <c:pt idx="57">
                  <c:v>2400</c:v>
                </c:pt>
                <c:pt idx="58">
                  <c:v>2391</c:v>
                </c:pt>
                <c:pt idx="59">
                  <c:v>2483</c:v>
                </c:pt>
                <c:pt idx="60">
                  <c:v>2596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D0-4E0C-98E6-7589B5AD4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440103568"/>
        <c:axId val="440103176"/>
      </c:barChart>
      <c:catAx>
        <c:axId val="4401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0103176"/>
        <c:crosses val="autoZero"/>
        <c:auto val="1"/>
        <c:lblAlgn val="ctr"/>
        <c:lblOffset val="100"/>
        <c:tickLblSkip val="6"/>
        <c:noMultiLvlLbl val="0"/>
      </c:catAx>
      <c:valAx>
        <c:axId val="440103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0103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44463"/>
            <a:ext cx="12203324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55440" y="2744924"/>
            <a:ext cx="7200800" cy="1656184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8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1055440" y="641733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9.4.2019</a:t>
            </a:r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55440" y="6057292"/>
            <a:ext cx="7200800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9588388" y="1952836"/>
            <a:ext cx="2628292" cy="4428492"/>
          </a:xfrm>
          <a:prstGeom prst="rect">
            <a:avLst/>
          </a:prstGeom>
        </p:spPr>
      </p:pic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1054800" y="4582800"/>
            <a:ext cx="7200000" cy="1440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12822646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4" y="4947046"/>
            <a:ext cx="883298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091443" y="1268760"/>
            <a:ext cx="8832981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091444" y="5511354"/>
            <a:ext cx="88329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24217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977483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2564904"/>
            <a:ext cx="11164821" cy="326896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/>
            </a:lvl5pPr>
            <a:lvl6pPr>
              <a:buClr>
                <a:schemeClr val="accent1"/>
              </a:buClr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627095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35360" y="1988841"/>
            <a:ext cx="5672832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0" y="1988841"/>
            <a:ext cx="5664629" cy="432048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buClr>
                <a:schemeClr val="accent1"/>
              </a:buClr>
              <a:defRPr sz="1800"/>
            </a:lvl6pPr>
            <a:lvl7pPr>
              <a:buClr>
                <a:schemeClr val="accent1"/>
              </a:buClr>
              <a:defRPr sz="1800"/>
            </a:lvl7pPr>
            <a:lvl8pPr>
              <a:buClr>
                <a:schemeClr val="accent1"/>
              </a:buClr>
              <a:defRPr sz="1800"/>
            </a:lvl8pPr>
            <a:lvl9pPr>
              <a:buClr>
                <a:schemeClr val="accent1"/>
              </a:buClr>
              <a:defRPr sz="18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26976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35360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Platshållare för innehåll 3"/>
          <p:cNvSpPr>
            <a:spLocks noGrp="1"/>
          </p:cNvSpPr>
          <p:nvPr>
            <p:ph sz="half" idx="15"/>
          </p:nvPr>
        </p:nvSpPr>
        <p:spPr>
          <a:xfrm>
            <a:off x="6192011" y="2894956"/>
            <a:ext cx="5664629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1600" baseline="0"/>
            </a:lvl5pPr>
            <a:lvl6pPr>
              <a:buClr>
                <a:schemeClr val="accent1"/>
              </a:buClr>
              <a:defRPr sz="1600"/>
            </a:lvl6pPr>
            <a:lvl7pPr>
              <a:buClr>
                <a:schemeClr val="accent1"/>
              </a:buClr>
              <a:defRPr sz="1600"/>
            </a:lvl7pPr>
            <a:lvl8pPr>
              <a:buClr>
                <a:schemeClr val="accent1"/>
              </a:buClr>
              <a:defRPr sz="1600"/>
            </a:lvl8pPr>
            <a:lvl9pPr>
              <a:buClr>
                <a:schemeClr val="accent1"/>
              </a:buClr>
              <a:defRPr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799176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0" y="404665"/>
            <a:ext cx="5760640" cy="576064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200"/>
            </a:lvl1pPr>
            <a:lvl2pPr>
              <a:buClr>
                <a:schemeClr val="tx2"/>
              </a:buClr>
              <a:defRPr sz="22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accent1"/>
              </a:buClr>
              <a:defRPr sz="2000"/>
            </a:lvl5pPr>
            <a:lvl6pPr>
              <a:buClr>
                <a:schemeClr val="accent1"/>
              </a:buClr>
              <a:defRPr sz="2000"/>
            </a:lvl6pPr>
            <a:lvl7pPr>
              <a:buClr>
                <a:schemeClr val="accent1"/>
              </a:buClr>
              <a:defRPr sz="2000"/>
            </a:lvl7pPr>
            <a:lvl8pPr>
              <a:buClr>
                <a:schemeClr val="accent1"/>
              </a:buClr>
              <a:defRPr sz="2000"/>
            </a:lvl8pPr>
            <a:lvl9pPr>
              <a:buClr>
                <a:schemeClr val="accent1"/>
              </a:buCl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8175367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21864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5" y="6376243"/>
            <a:ext cx="9325036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78951"/>
            <a:ext cx="9325036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894161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1268760"/>
            <a:ext cx="9330377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9268" y="6376243"/>
            <a:ext cx="9327212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7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509" y="147396"/>
            <a:ext cx="85308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uva 8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259136" y="188640"/>
            <a:ext cx="1049332" cy="742796"/>
          </a:xfrm>
          <a:prstGeom prst="rect">
            <a:avLst/>
          </a:prstGeom>
        </p:spPr>
      </p:pic>
      <p:sp>
        <p:nvSpPr>
          <p:cNvPr id="10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596546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091444" y="587655"/>
            <a:ext cx="9330377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330377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2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60633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91442" y="1989181"/>
            <a:ext cx="9289034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91444" y="3825044"/>
            <a:ext cx="928903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9289032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9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49694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91445" y="1268760"/>
            <a:ext cx="9325036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477249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8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653447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0956540" y="0"/>
            <a:ext cx="12354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956540" y="2960948"/>
            <a:ext cx="1225485" cy="3735478"/>
          </a:xfrm>
          <a:prstGeom prst="rect">
            <a:avLst/>
          </a:prstGeom>
        </p:spPr>
      </p:pic>
      <p:sp>
        <p:nvSpPr>
          <p:cNvPr id="14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5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36206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572346" y="3983580"/>
            <a:ext cx="1619654" cy="2736000"/>
          </a:xfrm>
          <a:prstGeom prst="rect">
            <a:avLst/>
          </a:prstGeom>
        </p:spPr>
      </p:pic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5" y="1267841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932503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94442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732404" y="0"/>
            <a:ext cx="2448272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Otsikko 6"/>
          <p:cNvSpPr>
            <a:spLocks noGrp="1"/>
          </p:cNvSpPr>
          <p:nvPr>
            <p:ph type="title" hasCustomPrompt="1"/>
          </p:nvPr>
        </p:nvSpPr>
        <p:spPr>
          <a:xfrm>
            <a:off x="1091446" y="1267841"/>
            <a:ext cx="8244916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</a:t>
            </a:r>
            <a:endParaRPr lang="fi-FI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249436" cy="365125"/>
          </a:xfrm>
        </p:spPr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  <p:sp>
        <p:nvSpPr>
          <p:cNvPr id="14" name="Dian numeron paikkamerkki 9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89A02-2183-4EC2-9978-996C81F899C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091444" y="2060848"/>
            <a:ext cx="8244917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999726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>
              <a:cs typeface="+mn-cs"/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951384" y="6357939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9.4.2019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378885" y="6357939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/>
              <a:t> 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10320469" y="6381328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pic>
        <p:nvPicPr>
          <p:cNvPr id="9" name="Kuva 8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91344" y="8620"/>
            <a:ext cx="50693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Nuorisotyöttömyyden seuranta Uudenmaan ELY-keskuksen alueella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 Uudenmaan ELY-keskus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Maaliskuu 2021</a:t>
            </a:r>
          </a:p>
        </p:txBody>
      </p:sp>
    </p:spTree>
    <p:extLst>
      <p:ext uri="{BB962C8B-B14F-4D97-AF65-F5344CB8AC3E}">
        <p14:creationId xmlns:p14="http://schemas.microsoft.com/office/powerpoint/2010/main" val="213265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4250.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10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Alle 25-v. aktivointiaste (%) kuukauden lopussa</a:t>
            </a:r>
            <a:br>
              <a:rPr lang="fi-FI" sz="2400" dirty="0"/>
            </a:br>
            <a:r>
              <a:rPr lang="fi-FI" sz="2400" dirty="0"/>
              <a:t>Uudenmaan alueen kunnissa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805081C8-E906-4FE8-B755-A36313A038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1"/>
              </p:ext>
            </p:extLst>
          </p:nvPr>
        </p:nvGraphicFramePr>
        <p:xfrm>
          <a:off x="2504209" y="1733550"/>
          <a:ext cx="3170875" cy="4351342"/>
        </p:xfrm>
        <a:graphic>
          <a:graphicData uri="http://schemas.openxmlformats.org/drawingml/2006/table">
            <a:tbl>
              <a:tblPr/>
              <a:tblGrid>
                <a:gridCol w="1137379">
                  <a:extLst>
                    <a:ext uri="{9D8B030D-6E8A-4147-A177-3AD203B41FA5}">
                      <a16:colId xmlns:a16="http://schemas.microsoft.com/office/drawing/2014/main" val="761001979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1241409008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193432035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489243718"/>
                    </a:ext>
                  </a:extLst>
                </a:gridCol>
              </a:tblGrid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58992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 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23003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UUSIMAA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6769"/>
                  </a:ext>
                </a:extLst>
              </a:tr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Helsingin seutukunta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8134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59445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75541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HYVINKÄÄ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38182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JÄRVENPÄÄ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79988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KARKKILA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21367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KAUNIAINEN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34238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KERAVA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0831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KIRKKONUMMI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62122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30438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MÄNTSÄLÄ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56694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NURMIJÄRVI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21732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PORNAINEN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940659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98139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SIUNTIO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8054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TUUSULA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7634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09526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VIHTI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833330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BE336B12-306E-4FF7-9148-A7D9D24E6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85259"/>
              </p:ext>
            </p:extLst>
          </p:nvPr>
        </p:nvGraphicFramePr>
        <p:xfrm>
          <a:off x="6182591" y="1733550"/>
          <a:ext cx="3505200" cy="2924175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115518747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244315257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57642131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68574906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Raaseporin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06406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0817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13353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2707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Porvoon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66051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ASKOLA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316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MYRSKYLÄ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7140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4511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PUKKILA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35146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Loviisan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9778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LAPINJÄRVI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652796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435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04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25-29-vuotiaat</a:t>
            </a:r>
            <a:br>
              <a:rPr lang="fi-FI" dirty="0"/>
            </a:br>
            <a:r>
              <a:rPr lang="fi-FI" dirty="0"/>
              <a:t>työttömät työnhakijat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64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135749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25-29-vuotiaat työttömät työnhakijat Uudenmaan alueen kunnissa sekä vuosimuutos (%) kuukauden lopussa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62327" y="5415020"/>
            <a:ext cx="4162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… = tieto on salassapitosäännön alainen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79D77D1C-AB88-4824-884D-A3E4538A7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567595"/>
              </p:ext>
            </p:extLst>
          </p:nvPr>
        </p:nvGraphicFramePr>
        <p:xfrm>
          <a:off x="1709390" y="1729740"/>
          <a:ext cx="3848707" cy="4351342"/>
        </p:xfrm>
        <a:graphic>
          <a:graphicData uri="http://schemas.openxmlformats.org/drawingml/2006/table">
            <a:tbl>
              <a:tblPr/>
              <a:tblGrid>
                <a:gridCol w="1137379">
                  <a:extLst>
                    <a:ext uri="{9D8B030D-6E8A-4147-A177-3AD203B41FA5}">
                      <a16:colId xmlns:a16="http://schemas.microsoft.com/office/drawing/2014/main" val="1308199179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65463036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1880562348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517279882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553889862"/>
                    </a:ext>
                  </a:extLst>
                </a:gridCol>
              </a:tblGrid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1453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 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36 193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35 858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36 765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9059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UUSIMAA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12 592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207831"/>
                  </a:ext>
                </a:extLst>
              </a:tr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Helsingin seutukunta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12963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1 723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01747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5 939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06531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HYVINKÄÄ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98805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JÄRVENPÄÄ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86995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KARKKILA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-34,1 %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4941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KAUNIAINEN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77316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KERAVA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7486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KIRKKONUMMI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09223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06951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MÄNTSÄLÄ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37436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NURMIJÄRVI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2685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PORNAINEN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89794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8307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SIUNTIO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994093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TUUSULA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9317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2 420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55049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VIHTI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532640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E4B2CA6E-846B-447B-B68B-1A11CAF5D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156442"/>
              </p:ext>
            </p:extLst>
          </p:nvPr>
        </p:nvGraphicFramePr>
        <p:xfrm>
          <a:off x="6010614" y="1729716"/>
          <a:ext cx="4254500" cy="344805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37212335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24382918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34684275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85429628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90885593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Raaseporin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1853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415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-37,5 %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79337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734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Porvoon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41835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ASKOLA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84541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MYRSKYLÄ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45263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31504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PUKKILA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9369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Loviisan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38894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LAPINJÄRVI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808967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12472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Muut alueet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9111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PK-seudun kunnat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8 876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9 930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94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0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25-29-vuotiaat työttömät työnhakijat Uudellamaalla </a:t>
            </a:r>
            <a:br>
              <a:rPr lang="fi-FI" sz="2400" dirty="0"/>
            </a:br>
            <a:r>
              <a:rPr lang="fi-FI" sz="2400" dirty="0"/>
              <a:t>kuukauden lopussa ja työttömyyden vuosimuutos (%)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5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726630"/>
              </p:ext>
            </p:extLst>
          </p:nvPr>
        </p:nvGraphicFramePr>
        <p:xfrm>
          <a:off x="1105507" y="2075721"/>
          <a:ext cx="99809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991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25-29-vuotiaat työttömät työnhakijat kuukauden lopussa Uudellamaalla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6408874"/>
              </p:ext>
            </p:extLst>
          </p:nvPr>
        </p:nvGraphicFramePr>
        <p:xfrm>
          <a:off x="1091444" y="1967805"/>
          <a:ext cx="99428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79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1215.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25-29-vuotiaat työttömät työnhakijat TE-toimiston palvelulinjan mukaan kuukauden lopussa Uudellamaalla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5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871329"/>
              </p:ext>
            </p:extLst>
          </p:nvPr>
        </p:nvGraphicFramePr>
        <p:xfrm>
          <a:off x="1091444" y="1967805"/>
          <a:ext cx="99428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65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4250.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Palveluissa olevat 25-29-vuotiaat työnhakijat Uudellamaalla kuukauden lopussa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5A0EF225-176D-4243-AD64-9B51040EDF25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2210594"/>
          <a:ext cx="9817100" cy="358140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97821138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74435153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6502345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84026955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33389194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0304372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57369975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20990545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89533659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5158432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9486815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Aktivointiaste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Työttömiä työnhakijoita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Palveluissa yhteensä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Työvoima-koulutuksessa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Valmennuksessa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Työllistettynä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Kokeilussa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Vuorottelu-vapaasijaiset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Kuntouttava työtoiminta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Omaehtoinen opiskelu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9321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5424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84068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Tammikuu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377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Joulukuu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13 099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46961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Marraskuu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11 896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73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Lokakuu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9987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Syyskuu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12 606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7304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Elokuu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1974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Heinäkuu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16 124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9536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Kesäkuu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8340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Toukokuu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18 448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901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Huhtikuu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280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6302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Vuosimuutos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22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762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4250.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25-29-vuotiaiden aktivointiaste (%) kuukauden lopussa</a:t>
            </a:r>
            <a:br>
              <a:rPr lang="fi-FI" sz="2400" dirty="0"/>
            </a:br>
            <a:r>
              <a:rPr lang="fi-FI" sz="2400" dirty="0"/>
              <a:t>Uudenmaan alueen kunnissa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0702C2BA-6971-4038-ACEF-6597E407A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28136"/>
              </p:ext>
            </p:extLst>
          </p:nvPr>
        </p:nvGraphicFramePr>
        <p:xfrm>
          <a:off x="2229001" y="1760628"/>
          <a:ext cx="3170875" cy="4351342"/>
        </p:xfrm>
        <a:graphic>
          <a:graphicData uri="http://schemas.openxmlformats.org/drawingml/2006/table">
            <a:tbl>
              <a:tblPr/>
              <a:tblGrid>
                <a:gridCol w="1137379">
                  <a:extLst>
                    <a:ext uri="{9D8B030D-6E8A-4147-A177-3AD203B41FA5}">
                      <a16:colId xmlns:a16="http://schemas.microsoft.com/office/drawing/2014/main" val="2806589578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312968073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3737694070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3754827065"/>
                    </a:ext>
                  </a:extLst>
                </a:gridCol>
              </a:tblGrid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71214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 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1988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UUSIMAA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617467"/>
                  </a:ext>
                </a:extLst>
              </a:tr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Helsingin seutukunta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0070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06120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36844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HYVINKÄÄ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83499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JÄRVENPÄÄ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1786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KARKKILA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765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KAUNIAINEN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80976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KERAVA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1672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KIRKKONUMMI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62037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27247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MÄNTSÄLÄ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1163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NURMIJÄRVI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46605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PORNAINEN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0086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4708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SIUNTIO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90487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TUUSULA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6106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46529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VIHTI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10733"/>
                  </a:ext>
                </a:extLst>
              </a:tr>
            </a:tbl>
          </a:graphicData>
        </a:graphic>
      </p:graphicFrame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280CAE07-0D87-4E90-85E4-CE225FC5B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25980"/>
              </p:ext>
            </p:extLst>
          </p:nvPr>
        </p:nvGraphicFramePr>
        <p:xfrm>
          <a:off x="5888114" y="1760628"/>
          <a:ext cx="3505200" cy="2924175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56361348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29070340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62132445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136601599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Raaseporin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625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0883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9719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6734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Porvoon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3359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ASKOLA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39682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MYRSKYLÄ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9116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0598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PUKKILA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132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Loviisan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7473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LAPINJÄRVI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45443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2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141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20-29-v. ilman peruskoulunjälkeistä tutkintoa olevat työttömät </a:t>
            </a:r>
            <a:br>
              <a:rPr lang="fi-FI" dirty="0"/>
            </a:br>
            <a:r>
              <a:rPr lang="fi-FI" dirty="0"/>
              <a:t>työnhakijat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42594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19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Ilman peruskoulun jälkeistä tutkintoa olevat 20-29 vuotiaat työttömät työnhakijat Uudenmaan alueen kunnissa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5862327" y="5415020"/>
            <a:ext cx="4162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… = tieto on salassapitosäännön alainen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A01A592B-98D6-4491-9A3C-963767F07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90241"/>
              </p:ext>
            </p:extLst>
          </p:nvPr>
        </p:nvGraphicFramePr>
        <p:xfrm>
          <a:off x="1637382" y="1755156"/>
          <a:ext cx="3848707" cy="4351342"/>
        </p:xfrm>
        <a:graphic>
          <a:graphicData uri="http://schemas.openxmlformats.org/drawingml/2006/table">
            <a:tbl>
              <a:tblPr/>
              <a:tblGrid>
                <a:gridCol w="1137379">
                  <a:extLst>
                    <a:ext uri="{9D8B030D-6E8A-4147-A177-3AD203B41FA5}">
                      <a16:colId xmlns:a16="http://schemas.microsoft.com/office/drawing/2014/main" val="1902919878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3566751924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110972732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916148968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966239560"/>
                    </a:ext>
                  </a:extLst>
                </a:gridCol>
              </a:tblGrid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4788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 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15 353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16 359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17 093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67965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UUSIMAA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5 380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6 270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6 648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050958"/>
                  </a:ext>
                </a:extLst>
              </a:tr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Helsingin seutukunta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5549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7689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2 221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2 582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2 716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95249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HYVINKÄÄ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0130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JÄRVENPÄÄ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77716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KARKKILA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-17,4 %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517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KAUNIAINEN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79075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KERAVA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9483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KIRKKONUMMI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7291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4223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MÄNTSÄLÄ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04595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NURMIJÄRVI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13600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PORNAINEN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60834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69187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SIUNTIO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398276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TUUSULA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-2,9 %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109487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1 337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298443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VIHTI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020505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020F7AF-2502-44DF-9EC5-E087D7812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471468"/>
              </p:ext>
            </p:extLst>
          </p:nvPr>
        </p:nvGraphicFramePr>
        <p:xfrm>
          <a:off x="5862327" y="1763112"/>
          <a:ext cx="4254500" cy="344805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84317264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6031113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41302847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1977003228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610734873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Raaseporin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41716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147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25565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-4,2 %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674912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Porvoon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7515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ASKOLA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78372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MYRSKYLÄ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21636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88728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PUKKILA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3794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Loviisan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27473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LAPINJÄRVI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30222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3786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Muut alueet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0393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PK-seudun kunnat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089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38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35360" y="1268760"/>
            <a:ext cx="11137237" cy="1143000"/>
          </a:xfrm>
        </p:spPr>
        <p:txBody>
          <a:bodyPr>
            <a:normAutofit/>
          </a:bodyPr>
          <a:lstStyle/>
          <a:p>
            <a:r>
              <a:rPr lang="fi-FI"/>
              <a:t>Nuoret työttömät työnhakijat kuukauden lopussa Uudellamaalla</a:t>
            </a:r>
            <a:br>
              <a:rPr lang="fi-FI"/>
            </a:br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86925" y="6376243"/>
            <a:ext cx="88375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 Lähde: TEM/Työnvälitystilasto 1207.</a:t>
            </a:r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270012" y="6381328"/>
            <a:ext cx="533400" cy="36004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3C89A02-2183-4EC2-9978-996C81F899C4}" type="slidenum">
              <a:rPr lang="fi-FI" smtClean="0"/>
              <a:pPr>
                <a:spcAft>
                  <a:spcPts val="600"/>
                </a:spcAft>
                <a:defRPr/>
              </a:pPr>
              <a:t>2</a:t>
            </a:fld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848258D2-AE46-446C-8DCE-3E2912682745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2234406"/>
          <a:ext cx="9296400" cy="3533775"/>
        </p:xfrm>
        <a:graphic>
          <a:graphicData uri="http://schemas.openxmlformats.org/drawingml/2006/table">
            <a:tbl>
              <a:tblPr/>
              <a:tblGrid>
                <a:gridCol w="3098800">
                  <a:extLst>
                    <a:ext uri="{9D8B030D-6E8A-4147-A177-3AD203B41FA5}">
                      <a16:colId xmlns:a16="http://schemas.microsoft.com/office/drawing/2014/main" val="3176168935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1446587242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2629793023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341317623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123987328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Vuosimuutos (%)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67337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Alle 25-v. 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10 735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12 335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88419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- Alle 20-v.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1 993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66735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25-29-v.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11 290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12 592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13 184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16,8 %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239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</a:t>
                      </a:r>
                      <a:r>
                        <a:rPr lang="fi-FI" sz="11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Kaikki</a:t>
                      </a:r>
                      <a:r>
                        <a:rPr lang="fi-FI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alle 30-v.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22 025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23 887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25 519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15,9 %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06343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20-29-v. ilman peruskoulun jälk. tutkintoa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5 380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6 270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6 648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23,6 %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247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7136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20</a:t>
            </a:fld>
            <a:endParaRPr lang="fi-FI" dirty="0"/>
          </a:p>
        </p:txBody>
      </p:sp>
      <p:sp>
        <p:nvSpPr>
          <p:cNvPr id="4" name="Otsikko 3" descr="Ilman peruskoulun jälkeistä tutkintoa olevat 20-29-v. työttömien määrä on syyskuussa yli 60 prosenttia suurempi kuin vuotta aikaisemmin.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Ilman peruskoulun jälkeistä tutkintoa olevat 20-29-v. työttömät kuukauden lopussa Uudellamaalla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30743"/>
              </p:ext>
            </p:extLst>
          </p:nvPr>
        </p:nvGraphicFramePr>
        <p:xfrm>
          <a:off x="1105507" y="2075721"/>
          <a:ext cx="99809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43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21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Ilman peruskoulun jälkeistä tutkintoa olevat 20-29-v. työttömät Uudellamaalla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7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343858"/>
              </p:ext>
            </p:extLst>
          </p:nvPr>
        </p:nvGraphicFramePr>
        <p:xfrm>
          <a:off x="947427" y="2031333"/>
          <a:ext cx="99809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7810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1215.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22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Ilman peruskoulun jälkeistä tutkintoa olevat 20-29-v. työttömät TE-toimiston palvelulinjan mukaan Uudellamaalla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6329"/>
              </p:ext>
            </p:extLst>
          </p:nvPr>
        </p:nvGraphicFramePr>
        <p:xfrm>
          <a:off x="1091444" y="1967805"/>
          <a:ext cx="99809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952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Lisätietoa ja kuntakohtaisia tilastoja:</a:t>
            </a:r>
            <a:br>
              <a:rPr lang="fi-FI" sz="2800" dirty="0"/>
            </a:br>
            <a:br>
              <a:rPr lang="fi-FI" sz="2800" dirty="0"/>
            </a:br>
            <a:r>
              <a:rPr lang="fi-FI" sz="2800" dirty="0"/>
              <a:t>Uudenmaan ELY-keskus</a:t>
            </a:r>
            <a:br>
              <a:rPr lang="fi-FI" sz="2800" dirty="0"/>
            </a:br>
            <a:r>
              <a:rPr lang="fi-FI" sz="2800" dirty="0"/>
              <a:t>tutkimus.uusimaa@ely-keskus.fi</a:t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7747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Alle 25-vuotiaat </a:t>
            </a:r>
            <a:br>
              <a:rPr lang="fi-FI" dirty="0"/>
            </a:br>
            <a:r>
              <a:rPr lang="fi-FI" dirty="0"/>
              <a:t>työttömät työnhakijat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740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Alle 25-v. työttömät työnhakijat Uudenmaan alueen kunnissa sekä vuosimuutos (%) kuukauden lopussa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5862327" y="5415020"/>
            <a:ext cx="4162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… = tieto on salassapitosäännön alainen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D21AE2E2-DAC1-4C6F-B39D-48EDDFDDA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39863"/>
              </p:ext>
            </p:extLst>
          </p:nvPr>
        </p:nvGraphicFramePr>
        <p:xfrm>
          <a:off x="1879218" y="1729740"/>
          <a:ext cx="3848707" cy="4351342"/>
        </p:xfrm>
        <a:graphic>
          <a:graphicData uri="http://schemas.openxmlformats.org/drawingml/2006/table">
            <a:tbl>
              <a:tblPr/>
              <a:tblGrid>
                <a:gridCol w="1137379">
                  <a:extLst>
                    <a:ext uri="{9D8B030D-6E8A-4147-A177-3AD203B41FA5}">
                      <a16:colId xmlns:a16="http://schemas.microsoft.com/office/drawing/2014/main" val="3952259004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623248502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291944152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899324040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3671053935"/>
                    </a:ext>
                  </a:extLst>
                </a:gridCol>
              </a:tblGrid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9032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 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41 081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38 841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40 583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-1,2 %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48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UUSIMAA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10 735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12 335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8997927"/>
                  </a:ext>
                </a:extLst>
              </a:tr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Helsingin seutukunta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6105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1 730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4088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4 215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4 421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4 871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08364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HYVINKÄÄ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92686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JÄRVENPÄÄ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25873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KARKKILA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-5,5 %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3128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KAUNIAINEN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67155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KERAVA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93447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KIRKKONUMMI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71606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730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MÄNTSÄLÄ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-15,8 %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1836583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NURMIJÄRVI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63210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PORNAINEN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43,5 %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41317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35988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SIUNTIO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-16,0 %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54321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TUUSULA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33041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946761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VIHTI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2,4 %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0759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54ED7F67-9031-4B72-9C64-E31CF4F7B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031913"/>
              </p:ext>
            </p:extLst>
          </p:nvPr>
        </p:nvGraphicFramePr>
        <p:xfrm>
          <a:off x="6205923" y="1729740"/>
          <a:ext cx="4254500" cy="344805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58835258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18091838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40220104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77804244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27788945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Raaseporin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78574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72061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00030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-4,8 %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42693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Porvoon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51054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ASKOLA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956138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MYRSKYLÄ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-12,5 %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1966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887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PUKKILA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3604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Loviisan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1859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LAPINJÄRVI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-23,1 %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583533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20414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Muut alueet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4058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PK-seudun kunnat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8 136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9 025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17,3 %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87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61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1263.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Alle 25-vuotiaiden työttömien työnhakijoiden osuus (%) </a:t>
            </a:r>
            <a:br>
              <a:rPr lang="fi-FI" sz="2400" dirty="0"/>
            </a:br>
            <a:r>
              <a:rPr lang="fi-FI" sz="2400" dirty="0"/>
              <a:t>alle 25-vuotiaasta työvoimasta Uudenmaan alueen kunnissa</a:t>
            </a:r>
            <a:br>
              <a:rPr lang="fi-FI" sz="2400" dirty="0"/>
            </a:br>
            <a:endParaRPr lang="fi-FI" sz="2400" dirty="0"/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7584E0C4-151B-4AAD-BEB8-8D184F445D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090855"/>
              </p:ext>
            </p:extLst>
          </p:nvPr>
        </p:nvGraphicFramePr>
        <p:xfrm>
          <a:off x="2365487" y="1704108"/>
          <a:ext cx="3170875" cy="4351342"/>
        </p:xfrm>
        <a:graphic>
          <a:graphicData uri="http://schemas.openxmlformats.org/drawingml/2006/table">
            <a:tbl>
              <a:tblPr/>
              <a:tblGrid>
                <a:gridCol w="1137379">
                  <a:extLst>
                    <a:ext uri="{9D8B030D-6E8A-4147-A177-3AD203B41FA5}">
                      <a16:colId xmlns:a16="http://schemas.microsoft.com/office/drawing/2014/main" val="996184601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1949311824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3081757771"/>
                    </a:ext>
                  </a:extLst>
                </a:gridCol>
                <a:gridCol w="677832">
                  <a:extLst>
                    <a:ext uri="{9D8B030D-6E8A-4147-A177-3AD203B41FA5}">
                      <a16:colId xmlns:a16="http://schemas.microsoft.com/office/drawing/2014/main" val="2389356753"/>
                    </a:ext>
                  </a:extLst>
                </a:gridCol>
              </a:tblGrid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Alue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92384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 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139588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UUSIMAA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764528"/>
                  </a:ext>
                </a:extLst>
              </a:tr>
              <a:tr h="29296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Helsingin seutukunta</a:t>
                      </a:r>
                    </a:p>
                  </a:txBody>
                  <a:tcPr marL="6893" marR="6893" marT="6893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24012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79502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HELSINKI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45345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HYVINKÄÄ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03462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JÄRVENPÄÄ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90795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KARKKILA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62748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KAUNIAINEN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60881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KERAVA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24628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KIRKKONUMMI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426995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LOHJA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24066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MÄNTSÄLÄ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75223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NURMIJÄRVI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05700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PORNAINEN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82565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SIPOO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56483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SIUNTIO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-2,2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029452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TUUSULA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56256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VANTAA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932819"/>
                  </a:ext>
                </a:extLst>
              </a:tr>
              <a:tr h="19818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VIHTI</a:t>
                      </a:r>
                    </a:p>
                  </a:txBody>
                  <a:tcPr marL="6893" marR="6893" marT="68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6893" marR="6893" marT="68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623800"/>
                  </a:ext>
                </a:extLst>
              </a:tr>
            </a:tbl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34C6B5C6-BCD6-4454-AD3D-47349FFDA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083980"/>
              </p:ext>
            </p:extLst>
          </p:nvPr>
        </p:nvGraphicFramePr>
        <p:xfrm>
          <a:off x="6027957" y="1704108"/>
          <a:ext cx="3505200" cy="2924175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3401124943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83336329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89539868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3861141326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Raaseporin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2617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HANKO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40764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18413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RAASEPORI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503729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Porvoon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35494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ASKOLA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714542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MYRSKYLÄ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694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PORVOO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98548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PUKKILA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6231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Loviisan seutukunta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Vuosimuutos (%-yksikköä)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0869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LAPINJÄRVI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6425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LOVIISA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587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60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/>
              <a:t> Lähde: TEM/Työnvälitystilasto 1207.</a:t>
            </a:r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/>
              <a:t>Alle 25 -vuotiaat työttömät työnhakijat Uudellamaalla </a:t>
            </a:r>
            <a:br>
              <a:rPr lang="fi-FI" sz="2400"/>
            </a:br>
            <a:r>
              <a:rPr lang="fi-FI" sz="2400"/>
              <a:t>kuukauden lopussa ja työttömyyden vuosimuutos (%)</a:t>
            </a:r>
            <a:endParaRPr lang="fi-FI" sz="2400" dirty="0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69225"/>
              </p:ext>
            </p:extLst>
          </p:nvPr>
        </p:nvGraphicFramePr>
        <p:xfrm>
          <a:off x="1169670" y="2231503"/>
          <a:ext cx="9852660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94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1207.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Alle 25-v. työttömät työnhakijat kuukauden lopussa Uudellamaalla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107582"/>
              </p:ext>
            </p:extLst>
          </p:nvPr>
        </p:nvGraphicFramePr>
        <p:xfrm>
          <a:off x="1091444" y="1885480"/>
          <a:ext cx="9942885" cy="41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7302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1215.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8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Alle 25-v. työttömät työnhakijat TE-toimiston palvelulinjan mukaan kuukauden lopussa Uudellamaalla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7416466"/>
              </p:ext>
            </p:extLst>
          </p:nvPr>
        </p:nvGraphicFramePr>
        <p:xfrm>
          <a:off x="1091444" y="1967805"/>
          <a:ext cx="9942885" cy="414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03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4"/>
          </p:nvPr>
        </p:nvSpPr>
        <p:spPr>
          <a:xfrm>
            <a:off x="1091444" y="6376243"/>
            <a:ext cx="8933307" cy="365125"/>
          </a:xfrm>
        </p:spPr>
        <p:txBody>
          <a:bodyPr/>
          <a:lstStyle/>
          <a:p>
            <a:pPr algn="r"/>
            <a:r>
              <a:rPr lang="fi-FI" dirty="0"/>
              <a:t> Lähde: TEM/Työnvälitystilasto 4250.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89A02-2183-4EC2-9978-996C81F899C4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947427" y="896565"/>
            <a:ext cx="9077325" cy="807543"/>
          </a:xfrm>
        </p:spPr>
        <p:txBody>
          <a:bodyPr/>
          <a:lstStyle/>
          <a:p>
            <a:pPr algn="ctr"/>
            <a:r>
              <a:rPr lang="fi-FI" sz="2400" dirty="0"/>
              <a:t>Palveluissa olevat alle 25-vuotiaat työnhakijat Uudellamaalla kuukauden lopussa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53ED2E70-105B-4024-A619-3F1F94C446EE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2210594"/>
          <a:ext cx="9817100" cy="358140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529308741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1918494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90224494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87137595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15228833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60463384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72917388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54775614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21562235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892901727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6722606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Aktivointiaste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Työttömiä työnhakijoita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Palveluissa yhteensä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Työvoima-koulutuksessa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Valmennuksessa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Työllistettynä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Kokeilussa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Vuorottelu-vapaasijaiset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Kuntouttava työtoiminta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Omaehtoinen opiskelu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ABF8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60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8787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Maaliskuu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1843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Helmikuu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11 295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1770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 Tammikuu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11 427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7490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Joulukuu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6410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Marraskuu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10 635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7612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Lokakuu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11 057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3 462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495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Syyskuu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31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Elokuu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12 720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402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Heinäkuu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16 080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2 751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8853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Kesäkuu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17 469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0851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Toukokuu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17 381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603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Huhtikuu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3 563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4834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Maaliskuu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10 735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0193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b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Vuosimuutos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-3,7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i-FI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9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229051"/>
      </p:ext>
    </p:extLst>
  </p:cSld>
  <p:clrMapOvr>
    <a:masterClrMapping/>
  </p:clrMapOvr>
</p:sld>
</file>

<file path=ppt/theme/theme1.xml><?xml version="1.0" encoding="utf-8"?>
<a:theme xmlns:a="http://schemas.openxmlformats.org/drawingml/2006/main" name="ELY_powerpoint_pohja">
  <a:themeElements>
    <a:clrScheme name="ELY sininen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s.potx" id="{C85F04A8-72F4-4A0B-8371-0D00FFBED41D}" vid="{FDF717B6-1A21-4ECF-90DA-8600F7D763DC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xml_kameleon>
  <dokumentin_x0020_tila/>
  <kieli>Suomi</kieli>
  <dokumentin_x0020_tila/>
  <dokumenttityyppi>Esitys</dokumenttityyppi>
  <päiväys>9.04.2019</päiväys>
  <kehalaatija/>
  <laatijaorganisaatio>Uudenmaan ELY|93589755-f07b-4e45-9da3-940db0b4b2b0</laatijaorganisaatio>
</xml_kameleon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DE5236F8BAE704199C9F97174E493A7" ma:contentTypeVersion="11" ma:contentTypeDescription="Luo uusi asiakirja." ma:contentTypeScope="" ma:versionID="0394a70d4f23d8a42d11d18141121ac9">
  <xsd:schema xmlns:xsd="http://www.w3.org/2001/XMLSchema" xmlns:xs="http://www.w3.org/2001/XMLSchema" xmlns:p="http://schemas.microsoft.com/office/2006/metadata/properties" xmlns:ns2="5b5eacba-a22f-421d-b334-85752e2233cd" xmlns:ns3="da94ba72-2f24-4927-a505-dac0513d4942" targetNamespace="http://schemas.microsoft.com/office/2006/metadata/properties" ma:root="true" ma:fieldsID="cc7515e6f2618709a3d3e5a613f73ca6" ns2:_="" ns3:_="">
    <xsd:import namespace="5b5eacba-a22f-421d-b334-85752e2233cd"/>
    <xsd:import namespace="da94ba72-2f24-4927-a505-dac0513d49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eacba-a22f-421d-b334-85752e2233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4ba72-2f24-4927-a505-dac0513d494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08579-9D13-4EBD-8FB3-966EFE74BB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EE7BF1-ADFB-4BBB-9C7B-99B6DE60CF8D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5b5eacba-a22f-421d-b334-85752e2233cd"/>
  </ds:schemaRefs>
</ds:datastoreItem>
</file>

<file path=customXml/itemProps3.xml><?xml version="1.0" encoding="utf-8"?>
<ds:datastoreItem xmlns:ds="http://schemas.openxmlformats.org/officeDocument/2006/customXml" ds:itemID="{D002A85E-0C80-491D-8757-AFEBA2FF5B22}">
  <ds:schemaRefs/>
</ds:datastoreItem>
</file>

<file path=customXml/itemProps4.xml><?xml version="1.0" encoding="utf-8"?>
<ds:datastoreItem xmlns:ds="http://schemas.openxmlformats.org/officeDocument/2006/customXml" ds:itemID="{5FBBE57D-A938-493B-8259-A57577B25A42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2266</Words>
  <Application>Microsoft Office PowerPoint</Application>
  <PresentationFormat>Laajakuva</PresentationFormat>
  <Paragraphs>1358</Paragraphs>
  <Slides>23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ELY_powerpoint_pohja</vt:lpstr>
      <vt:lpstr>Nuorisotyöttömyyden seuranta Uudenmaan ELY-keskuksen alueella</vt:lpstr>
      <vt:lpstr>Nuoret työttömät työnhakijat kuukauden lopussa Uudellamaalla </vt:lpstr>
      <vt:lpstr>Alle 25-vuotiaat  työttömät työnhakijat</vt:lpstr>
      <vt:lpstr>Alle 25-v. työttömät työnhakijat Uudenmaan alueen kunnissa sekä vuosimuutos (%) kuukauden lopussa</vt:lpstr>
      <vt:lpstr>Alle 25-vuotiaiden työttömien työnhakijoiden osuus (%)  alle 25-vuotiaasta työvoimasta Uudenmaan alueen kunnissa </vt:lpstr>
      <vt:lpstr>Alle 25 -vuotiaat työttömät työnhakijat Uudellamaalla  kuukauden lopussa ja työttömyyden vuosimuutos (%)</vt:lpstr>
      <vt:lpstr>Alle 25-v. työttömät työnhakijat kuukauden lopussa Uudellamaalla</vt:lpstr>
      <vt:lpstr>Alle 25-v. työttömät työnhakijat TE-toimiston palvelulinjan mukaan kuukauden lopussa Uudellamaalla </vt:lpstr>
      <vt:lpstr>Palveluissa olevat alle 25-vuotiaat työnhakijat Uudellamaalla kuukauden lopussa</vt:lpstr>
      <vt:lpstr>Alle 25-v. aktivointiaste (%) kuukauden lopussa Uudenmaan alueen kunnissa</vt:lpstr>
      <vt:lpstr>25-29-vuotiaat työttömät työnhakijat</vt:lpstr>
      <vt:lpstr>25-29-vuotiaat työttömät työnhakijat Uudenmaan alueen kunnissa sekä vuosimuutos (%) kuukauden lopussa</vt:lpstr>
      <vt:lpstr>25-29-vuotiaat työttömät työnhakijat Uudellamaalla  kuukauden lopussa ja työttömyyden vuosimuutos (%)</vt:lpstr>
      <vt:lpstr>25-29-vuotiaat työttömät työnhakijat kuukauden lopussa Uudellamaalla</vt:lpstr>
      <vt:lpstr>25-29-vuotiaat työttömät työnhakijat TE-toimiston palvelulinjan mukaan kuukauden lopussa Uudellamaalla </vt:lpstr>
      <vt:lpstr>Palveluissa olevat 25-29-vuotiaat työnhakijat Uudellamaalla kuukauden lopussa</vt:lpstr>
      <vt:lpstr>25-29-vuotiaiden aktivointiaste (%) kuukauden lopussa Uudenmaan alueen kunnissa</vt:lpstr>
      <vt:lpstr>20-29-v. ilman peruskoulunjälkeistä tutkintoa olevat työttömät  työnhakijat</vt:lpstr>
      <vt:lpstr>Ilman peruskoulun jälkeistä tutkintoa olevat 20-29 vuotiaat työttömät työnhakijat Uudenmaan alueen kunnissa</vt:lpstr>
      <vt:lpstr>Ilman peruskoulun jälkeistä tutkintoa olevat 20-29-v. työttömät kuukauden lopussa Uudellamaalla </vt:lpstr>
      <vt:lpstr>Ilman peruskoulun jälkeistä tutkintoa olevat 20-29-v. työttömät Uudellamaalla </vt:lpstr>
      <vt:lpstr>Ilman peruskoulun jälkeistä tutkintoa olevat 20-29-v. työttömät TE-toimiston palvelulinjan mukaan Uudellamaalla </vt:lpstr>
      <vt:lpstr>Lisätietoa ja kuntakohtaisia tilastoja:  Uudenmaan ELY-keskus tutkimus.uusimaa@ely-keskus.fi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Nuorisotyöttömyyden seuranta Uudenmaan ELY-keskuksen alueella</dc:title>
  <dc:creator>Ruokonen Toni (TET)</dc:creator>
  <cp:lastModifiedBy>Ruokonen Toni (TET)</cp:lastModifiedBy>
  <cp:revision>4</cp:revision>
  <dcterms:created xsi:type="dcterms:W3CDTF">2020-12-15T10:21:31Z</dcterms:created>
  <dcterms:modified xsi:type="dcterms:W3CDTF">2021-04-26T13:06:47Z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0x010100ADE5236F8BAE704199C9F97174E493A7</vt:lpwstr>
  </property>
</Properties>
</file>