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3" r:id="rId6"/>
    <p:sldId id="264" r:id="rId7"/>
    <p:sldId id="267" r:id="rId8"/>
    <p:sldId id="260" r:id="rId9"/>
    <p:sldId id="261" r:id="rId10"/>
    <p:sldId id="266" r:id="rId11"/>
    <p:sldId id="262" r:id="rId12"/>
  </p:sldIdLst>
  <p:sldSz cx="9144000" cy="6858000" type="screen4x3"/>
  <p:notesSz cx="6797675" cy="992822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ADB6DA-D6F5-4947-B734-73378CEC3D4F}" type="datetimeFigureOut">
              <a:rPr lang="fi-FI" smtClean="0"/>
              <a:t>3.10.2013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139F48-A221-46D2-8F31-800EE6F6A04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7237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139F48-A221-46D2-8F31-800EE6F6A043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9841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69AC3-5129-4014-8B1E-FFDEC19F8359}" type="datetime1">
              <a:rPr lang="fi-FI" smtClean="0"/>
              <a:t>3.10.2013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Teela Pakkasvirta 3.10.2013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51C0A-7F70-4339-8D7F-A9F6F5DF2D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246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52C8-8F6A-456E-91FF-95B647643474}" type="datetime1">
              <a:rPr lang="fi-FI" smtClean="0"/>
              <a:t>3.10.2013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Teela Pakkasvirta 3.10.2013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51C0A-7F70-4339-8D7F-A9F6F5DF2D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5963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5F41-70F6-4A08-A8F9-7E40F1BF346F}" type="datetime1">
              <a:rPr lang="fi-FI" smtClean="0"/>
              <a:t>3.10.2013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Teela Pakkasvirta 3.10.2013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51C0A-7F70-4339-8D7F-A9F6F5DF2D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4856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1495-7B0B-417A-9DCE-9CBC33527520}" type="datetime1">
              <a:rPr lang="fi-FI" smtClean="0"/>
              <a:t>3.10.2013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Teela Pakkasvirta 3.10.2013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51C0A-7F70-4339-8D7F-A9F6F5DF2D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5760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C59C0-F24A-4B5D-960E-EE9B0F578567}" type="datetime1">
              <a:rPr lang="fi-FI" smtClean="0"/>
              <a:t>3.10.2013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Teela Pakkasvirta 3.10.2013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51C0A-7F70-4339-8D7F-A9F6F5DF2D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1514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E0025-1F0A-494F-BF55-778544213768}" type="datetime1">
              <a:rPr lang="fi-FI" smtClean="0"/>
              <a:t>3.10.2013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Teela Pakkasvirta 3.10.2013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51C0A-7F70-4339-8D7F-A9F6F5DF2D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0093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413CA-AAD7-45D4-877A-B07E6234348A}" type="datetime1">
              <a:rPr lang="fi-FI" smtClean="0"/>
              <a:t>3.10.2013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Teela Pakkasvirta 3.10.2013</a:t>
            </a: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51C0A-7F70-4339-8D7F-A9F6F5DF2D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5261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CE8F1-C1B5-44AE-B618-2F4156CBCC9E}" type="datetime1">
              <a:rPr lang="fi-FI" smtClean="0"/>
              <a:t>3.10.2013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Teela Pakkasvirta 3.10.2013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51C0A-7F70-4339-8D7F-A9F6F5DF2D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6849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0CC4-2DAF-4971-8DE0-2C6AA0F2DEDF}" type="datetime1">
              <a:rPr lang="fi-FI" smtClean="0"/>
              <a:t>3.10.2013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Teela Pakkasvirta 3.10.2013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51C0A-7F70-4339-8D7F-A9F6F5DF2D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6586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6F4B-B586-4610-8348-C7F3ABEA3035}" type="datetime1">
              <a:rPr lang="fi-FI" smtClean="0"/>
              <a:t>3.10.2013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Teela Pakkasvirta 3.10.2013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51C0A-7F70-4339-8D7F-A9F6F5DF2D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7041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C7E9D-0423-4474-B5CC-8F0C2D90DE49}" type="datetime1">
              <a:rPr lang="fi-FI" smtClean="0"/>
              <a:t>3.10.2013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Teela Pakkasvirta 3.10.2013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51C0A-7F70-4339-8D7F-A9F6F5DF2D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3638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14988-8278-454D-A4F8-D73CC3A23116}" type="datetime1">
              <a:rPr lang="fi-FI" smtClean="0"/>
              <a:t>3.10.2013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Teela Pakkasvirta 3.10.2013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51C0A-7F70-4339-8D7F-A9F6F5DF2D7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5405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irjastot.diak.fi/files/diak_lib/Jarvenpaa1999/AutioMaria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3200" dirty="0" smtClean="0"/>
              <a:t>Aktiiviseen asumiseen. Palvelunkäyttäjien yhteisöllisten rakenteiden kehittäminen</a:t>
            </a:r>
            <a:endParaRPr lang="fi-FI" sz="32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51112"/>
          </a:xfrm>
        </p:spPr>
        <p:txBody>
          <a:bodyPr>
            <a:normAutofit/>
          </a:bodyPr>
          <a:lstStyle/>
          <a:p>
            <a:r>
              <a:rPr lang="fi-FI" sz="2400" dirty="0" smtClean="0">
                <a:solidFill>
                  <a:schemeClr val="tx1"/>
                </a:solidFill>
              </a:rPr>
              <a:t>Helsingin Diakonissalaitoksen, Espoon, Helsingin ja Vantaan kaupunkien yhteishanke</a:t>
            </a:r>
          </a:p>
          <a:p>
            <a:r>
              <a:rPr lang="fi-FI" sz="2400" dirty="0" smtClean="0">
                <a:solidFill>
                  <a:schemeClr val="tx1"/>
                </a:solidFill>
              </a:rPr>
              <a:t>2011 - 2013</a:t>
            </a:r>
            <a:endParaRPr lang="fi-FI" sz="2400" dirty="0">
              <a:solidFill>
                <a:schemeClr val="tx1"/>
              </a:solidFill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Teela Pakkasvirta 3.10.2013</a:t>
            </a:r>
            <a:endParaRPr lang="fi-FI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620688"/>
            <a:ext cx="2657475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620688"/>
            <a:ext cx="9334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556051"/>
            <a:ext cx="3013199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348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Kirjallisuutta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i-FI" sz="1400" dirty="0" smtClean="0"/>
              <a:t>Kylmälä</a:t>
            </a:r>
            <a:r>
              <a:rPr lang="fi-FI" sz="1400" dirty="0"/>
              <a:t>, Jouni &amp; Rinta-Panttila, Kirsti &amp;. Korhonen, Kristiina </a:t>
            </a:r>
            <a:r>
              <a:rPr lang="fi-FI" sz="1400" dirty="0" smtClean="0"/>
              <a:t>, 2011. </a:t>
            </a:r>
            <a:r>
              <a:rPr lang="fi-FI" sz="1400" dirty="0"/>
              <a:t>Henkilöstön yhteisötyön osaamisen </a:t>
            </a:r>
            <a:r>
              <a:rPr lang="fi-FI" sz="1400" dirty="0" smtClean="0"/>
              <a:t>kehittämishanke 2010-2011</a:t>
            </a:r>
            <a:r>
              <a:rPr lang="fi-FI" sz="1400" dirty="0"/>
              <a:t>. CABLE (</a:t>
            </a:r>
            <a:r>
              <a:rPr lang="fi-FI" sz="1400" dirty="0" err="1"/>
              <a:t>Community</a:t>
            </a:r>
            <a:r>
              <a:rPr lang="fi-FI" sz="1400" dirty="0"/>
              <a:t> </a:t>
            </a:r>
            <a:r>
              <a:rPr lang="fi-FI" sz="1400" dirty="0" smtClean="0"/>
              <a:t>Action </a:t>
            </a:r>
            <a:r>
              <a:rPr lang="fi-FI" sz="1400" dirty="0" err="1" smtClean="0"/>
              <a:t>Based</a:t>
            </a:r>
            <a:r>
              <a:rPr lang="fi-FI" sz="1400" dirty="0" smtClean="0"/>
              <a:t> </a:t>
            </a:r>
            <a:r>
              <a:rPr lang="fi-FI" sz="1400" dirty="0"/>
              <a:t>Learning for </a:t>
            </a:r>
            <a:r>
              <a:rPr lang="fi-FI" sz="1400" dirty="0" smtClean="0"/>
              <a:t>Empowerment</a:t>
            </a:r>
            <a:r>
              <a:rPr lang="fi-FI" sz="1400" dirty="0"/>
              <a:t>) metodiikka työyhteisöjen </a:t>
            </a:r>
            <a:r>
              <a:rPr lang="fi-FI" sz="1400" dirty="0" smtClean="0"/>
              <a:t>kehittämisessä. Helsingin Diakonissalaitos 2011.</a:t>
            </a:r>
          </a:p>
          <a:p>
            <a:endParaRPr lang="fi-FI" sz="1400" dirty="0"/>
          </a:p>
          <a:p>
            <a:r>
              <a:rPr lang="fi-FI" sz="1400" dirty="0" err="1" smtClean="0"/>
              <a:t>Röyttä</a:t>
            </a:r>
            <a:r>
              <a:rPr lang="fi-FI" sz="1400" dirty="0"/>
              <a:t>, Satu ja Karsten, Iisa. Ei asiakkaiden puolesta vaan heidän kanssaan. Kansalaistoiminta-areenan yhteisövalmennus ja valmennettavien kokemus yhteisövalmennuksesta. Opinnäytetyö kevät, 2012. Diakonia-ammattikorkeakoulu. </a:t>
            </a:r>
            <a:r>
              <a:rPr lang="fi-FI" sz="1400" dirty="0" err="1"/>
              <a:t>Diak</a:t>
            </a:r>
            <a:r>
              <a:rPr lang="fi-FI" sz="1400" dirty="0"/>
              <a:t> Etelä, Helsinki. Sosiaalialan koulutusohjelma</a:t>
            </a:r>
            <a:r>
              <a:rPr lang="fi-FI" sz="1400" dirty="0" smtClean="0"/>
              <a:t>. http://urn.fi/URN:NBN:fi:amk-201205025829</a:t>
            </a:r>
            <a:endParaRPr lang="fi-FI" sz="1400" dirty="0"/>
          </a:p>
          <a:p>
            <a:endParaRPr lang="fi-FI" sz="1400" dirty="0" smtClean="0"/>
          </a:p>
          <a:p>
            <a:r>
              <a:rPr lang="fi-FI" sz="1400" dirty="0" smtClean="0"/>
              <a:t>Soikkanen</a:t>
            </a:r>
            <a:r>
              <a:rPr lang="fi-FI" sz="1400" dirty="0"/>
              <a:t>, M. ja Autio, M. 2009. </a:t>
            </a:r>
            <a:r>
              <a:rPr lang="fi-FI" sz="1400" dirty="0" err="1"/>
              <a:t>Exposure</a:t>
            </a:r>
            <a:r>
              <a:rPr lang="fi-FI" sz="1400" dirty="0"/>
              <a:t> menetelmä Rotterdamin kirkollisessa yhdyskuntatyössä. Opinnäytetyö Diakonia- ammattikorkeakoulu, </a:t>
            </a:r>
            <a:r>
              <a:rPr lang="fi-FI" sz="1400" dirty="0" smtClean="0"/>
              <a:t>Järvenpään yksikkö</a:t>
            </a:r>
            <a:r>
              <a:rPr lang="fi-FI" sz="1400" dirty="0"/>
              <a:t>. </a:t>
            </a:r>
            <a:r>
              <a:rPr lang="fi-FI" sz="1400" dirty="0" smtClean="0">
                <a:hlinkClick r:id="rId2"/>
              </a:rPr>
              <a:t>www.kirjastot.diak.fi/files/diak_lib/Jarvenpaa1999/AutioMaria.pdf</a:t>
            </a:r>
            <a:endParaRPr lang="fi-FI" sz="1400" dirty="0" smtClean="0"/>
          </a:p>
          <a:p>
            <a:endParaRPr lang="fi-FI" sz="1400" dirty="0"/>
          </a:p>
          <a:p>
            <a:r>
              <a:rPr lang="fi-FI" sz="1400" dirty="0"/>
              <a:t>Valve, K. 2005. </a:t>
            </a:r>
            <a:r>
              <a:rPr lang="fi-FI" sz="1400" dirty="0" err="1"/>
              <a:t>Exposure</a:t>
            </a:r>
            <a:r>
              <a:rPr lang="fi-FI" sz="1400" dirty="0"/>
              <a:t> – valottumismenetelmä tiedon tuottamisen ja toiminnan strategisena työvälineenä. Teoksessa Diakonian tutkimus 2/2005. </a:t>
            </a:r>
            <a:endParaRPr lang="fi-FI" sz="1400" dirty="0" smtClean="0"/>
          </a:p>
          <a:p>
            <a:endParaRPr lang="fi-FI" sz="1400" dirty="0" smtClean="0"/>
          </a:p>
          <a:p>
            <a:r>
              <a:rPr lang="fi-FI" sz="1400" dirty="0" smtClean="0"/>
              <a:t>Valve, Katri, 2011. </a:t>
            </a:r>
            <a:r>
              <a:rPr lang="fi-FI" sz="1400" dirty="0" err="1" smtClean="0"/>
              <a:t>Cable</a:t>
            </a:r>
            <a:r>
              <a:rPr lang="fi-FI" sz="1400" dirty="0" smtClean="0"/>
              <a:t> </a:t>
            </a:r>
            <a:r>
              <a:rPr lang="fi-FI" sz="1400" dirty="0"/>
              <a:t>– Yhteisövalmennus. Helsingin Diakonissalaitokselle toteutettu työyhteisöjen </a:t>
            </a:r>
            <a:r>
              <a:rPr lang="fi-FI" sz="1400" dirty="0" smtClean="0"/>
              <a:t>valmennushanke</a:t>
            </a:r>
            <a:r>
              <a:rPr lang="fi-FI" sz="1400" dirty="0"/>
              <a:t>. </a:t>
            </a:r>
            <a:r>
              <a:rPr lang="fi-FI" sz="1400" dirty="0" err="1" smtClean="0"/>
              <a:t>Haaga-Helia</a:t>
            </a:r>
            <a:r>
              <a:rPr lang="fi-FI" sz="1400" dirty="0" smtClean="0"/>
              <a:t>, Kehittämishanke </a:t>
            </a:r>
            <a:r>
              <a:rPr lang="fi-FI" sz="1400" dirty="0"/>
              <a:t>Ammatillinen </a:t>
            </a:r>
            <a:r>
              <a:rPr lang="fi-FI" sz="1400" dirty="0" smtClean="0"/>
              <a:t>opettajakorkeakoulu, http</a:t>
            </a:r>
            <a:r>
              <a:rPr lang="fi-FI" sz="1400" dirty="0"/>
              <a:t>://</a:t>
            </a:r>
            <a:r>
              <a:rPr lang="fi-FI" sz="1400" dirty="0" smtClean="0"/>
              <a:t>publications.theseus.fi/bitstream/handle/10024/39140/Katri%20Valve.pdf?sequence=1</a:t>
            </a:r>
            <a:endParaRPr lang="fi-FI" sz="14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Teela Pakkasvirta 3.10.2013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879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Kiitos!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i-FI" sz="2400" dirty="0" smtClean="0">
                <a:solidFill>
                  <a:schemeClr val="tx1"/>
                </a:solidFill>
              </a:rPr>
              <a:t>Helsingin Diakonissalaitos</a:t>
            </a:r>
          </a:p>
          <a:p>
            <a:r>
              <a:rPr lang="fi-FI" sz="2400" dirty="0" smtClean="0">
                <a:solidFill>
                  <a:schemeClr val="tx1"/>
                </a:solidFill>
              </a:rPr>
              <a:t>Espoon kaupunki</a:t>
            </a:r>
          </a:p>
          <a:p>
            <a:r>
              <a:rPr lang="fi-FI" sz="2400" dirty="0" smtClean="0">
                <a:solidFill>
                  <a:schemeClr val="tx1"/>
                </a:solidFill>
              </a:rPr>
              <a:t>Helsingin Kaupunki </a:t>
            </a:r>
          </a:p>
          <a:p>
            <a:r>
              <a:rPr lang="fi-FI" sz="2400" dirty="0" smtClean="0">
                <a:solidFill>
                  <a:schemeClr val="tx1"/>
                </a:solidFill>
              </a:rPr>
              <a:t>Vantaan kaupunki</a:t>
            </a:r>
          </a:p>
          <a:p>
            <a:endParaRPr lang="fi-FI" sz="200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Teela Pakkasvirta 3.10.2013</a:t>
            </a:r>
            <a:endParaRPr lang="fi-FI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92696"/>
            <a:ext cx="2657475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8550" y="778421"/>
            <a:ext cx="9334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0050" y="753080"/>
            <a:ext cx="3663950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507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78386" y="375655"/>
            <a:ext cx="8229600" cy="944984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Rahoitus: Euroopan Sosiaalirahasto ja Uudenmaan ELY -keskus </a:t>
            </a:r>
          </a:p>
          <a:p>
            <a:r>
              <a:rPr lang="fi-FI" dirty="0" smtClean="0"/>
              <a:t>Kesto: 1.8.2011 – 31.12.2013</a:t>
            </a:r>
          </a:p>
          <a:p>
            <a:r>
              <a:rPr lang="fi-FI" dirty="0" smtClean="0"/>
              <a:t>Toteuttajat: </a:t>
            </a:r>
          </a:p>
          <a:p>
            <a:r>
              <a:rPr lang="fi-FI" dirty="0" smtClean="0"/>
              <a:t>Helsingin Diakonissalaitos (hallinnoija) </a:t>
            </a:r>
          </a:p>
          <a:p>
            <a:r>
              <a:rPr lang="fi-FI" dirty="0" smtClean="0"/>
              <a:t>Espoon, Helsingin ja Vantaan kaupungit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Teela Pakkasvirta 3.10.2013</a:t>
            </a:r>
            <a:endParaRPr lang="fi-FI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425" y="476672"/>
            <a:ext cx="3659063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6461" y="610022"/>
            <a:ext cx="9334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10022"/>
            <a:ext cx="2657475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672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/>
                </a:solidFill>
              </a:rPr>
              <a:t>Hankkeesta</a:t>
            </a:r>
            <a:endParaRPr lang="fi-FI" dirty="0">
              <a:solidFill>
                <a:schemeClr val="tx2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i-FI" sz="3800" dirty="0" smtClean="0"/>
              <a:t>Uudenlainen yhteishanke, jossa  ensimmäistä kertaa valmennetaan omaa henkilöstöä, yhteistyökumppaneiden henkilöstöä ja asiakkaita samanaikaisesti. </a:t>
            </a:r>
          </a:p>
          <a:p>
            <a:endParaRPr lang="fi-FI" sz="3800" dirty="0"/>
          </a:p>
          <a:p>
            <a:r>
              <a:rPr lang="fi-FI" sz="3800" dirty="0"/>
              <a:t>Helsingissä projektin pilottikohteena on </a:t>
            </a:r>
            <a:r>
              <a:rPr lang="fi-FI" sz="3800" dirty="0" err="1"/>
              <a:t>Auroratalo</a:t>
            </a:r>
            <a:r>
              <a:rPr lang="fi-FI" sz="3800" dirty="0"/>
              <a:t>, Espoossa Kuninkaankallio asumispalveluyksikkö ja Vantaalla tuettu asuminen ja työtoiminta (Koisotien yksikössä). </a:t>
            </a:r>
            <a:endParaRPr lang="fi-FI" sz="3800" dirty="0" smtClean="0"/>
          </a:p>
          <a:p>
            <a:endParaRPr lang="fi-FI" sz="3800" dirty="0"/>
          </a:p>
          <a:p>
            <a:r>
              <a:rPr lang="fi-FI" sz="3800" dirty="0" smtClean="0"/>
              <a:t>Projektissa integroidaan myös vapaaehtoistoimijoita pilottikohteisiin tukemaan asukkaiden käynnistämää taide- ja kulttuuritoimintaa. </a:t>
            </a:r>
          </a:p>
          <a:p>
            <a:endParaRPr lang="fi-FI" sz="3800" dirty="0" smtClean="0"/>
          </a:p>
          <a:p>
            <a:r>
              <a:rPr lang="fi-FI" sz="3800" dirty="0" smtClean="0"/>
              <a:t>Kaikki hankekumppanit osallistuvat yhteisöllisten menetelmien kehittämiseen sekä hyvien käytäntöjen juurruttamiseen ja levittämiseen. </a:t>
            </a:r>
          </a:p>
          <a:p>
            <a:endParaRPr lang="fi-FI" sz="3800" dirty="0"/>
          </a:p>
          <a:p>
            <a:endParaRPr lang="fi-FI" dirty="0" smtClean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Teela Pakkasvirta 3.10.2013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994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/>
                </a:solidFill>
              </a:rPr>
              <a:t>Tavoitteet</a:t>
            </a:r>
            <a:endParaRPr lang="fi-FI" dirty="0">
              <a:solidFill>
                <a:schemeClr val="tx2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tukea asiakkaiden asumisen onnistumista</a:t>
            </a:r>
            <a:endParaRPr lang="fi-FI" dirty="0" smtClean="0"/>
          </a:p>
          <a:p>
            <a:r>
              <a:rPr lang="fi-FI" dirty="0" smtClean="0"/>
              <a:t>laajentaa henkilöstön ammatillisuutta yhteisöllisten työmenetelmien suuntaan</a:t>
            </a:r>
          </a:p>
          <a:p>
            <a:r>
              <a:rPr lang="fi-FI" dirty="0" err="1"/>
              <a:t>osallistaa</a:t>
            </a:r>
            <a:r>
              <a:rPr lang="fi-FI" dirty="0"/>
              <a:t> asukkaita yhteisölliseen toimintaan</a:t>
            </a:r>
          </a:p>
          <a:p>
            <a:r>
              <a:rPr lang="fi-FI" dirty="0" smtClean="0">
                <a:sym typeface="Wingdings" panose="05000000000000000000" pitchFamily="2" charset="2"/>
              </a:rPr>
              <a:t> </a:t>
            </a:r>
            <a:r>
              <a:rPr lang="fi-FI" dirty="0" smtClean="0"/>
              <a:t>vahvistaa </a:t>
            </a:r>
            <a:r>
              <a:rPr lang="fi-FI" dirty="0" smtClean="0"/>
              <a:t>henkilöstön olemassa olevaa yhteisöllisyyttä ja kehittää henkilöstön yhteisöllisiä työmenetelmiä </a:t>
            </a:r>
          </a:p>
          <a:p>
            <a:r>
              <a:rPr lang="fi-FI" dirty="0" smtClean="0">
                <a:sym typeface="Wingdings" panose="05000000000000000000" pitchFamily="2" charset="2"/>
              </a:rPr>
              <a:t> </a:t>
            </a:r>
            <a:r>
              <a:rPr lang="fi-FI" dirty="0" smtClean="0"/>
              <a:t>lisätä </a:t>
            </a:r>
            <a:r>
              <a:rPr lang="fi-FI" dirty="0" smtClean="0"/>
              <a:t>palvelunkäyttäjien </a:t>
            </a:r>
            <a:r>
              <a:rPr lang="fi-FI" dirty="0" err="1" smtClean="0"/>
              <a:t>voimaantumista</a:t>
            </a:r>
            <a:r>
              <a:rPr lang="fi-FI" dirty="0" smtClean="0"/>
              <a:t> ja vastuunottoa sekä itsestä että yhteisöstä. </a:t>
            </a:r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Teela Pakkasvirta 3.10.2013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151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/>
                </a:solidFill>
              </a:rPr>
              <a:t>Menetelmä/Työote</a:t>
            </a:r>
            <a:endParaRPr lang="fi-FI" dirty="0">
              <a:solidFill>
                <a:schemeClr val="tx2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Menetelmänä yhteisövalmennus. </a:t>
            </a:r>
            <a:endParaRPr lang="fi-FI" dirty="0" smtClean="0"/>
          </a:p>
          <a:p>
            <a:endParaRPr lang="fi-FI" dirty="0" smtClean="0"/>
          </a:p>
          <a:p>
            <a:r>
              <a:rPr lang="fi-FI" dirty="0" smtClean="0"/>
              <a:t>Yhteiseen </a:t>
            </a:r>
            <a:r>
              <a:rPr lang="fi-FI" dirty="0" smtClean="0"/>
              <a:t>toiminnalliseen oppimiseen </a:t>
            </a:r>
            <a:r>
              <a:rPr lang="fi-FI" dirty="0" smtClean="0"/>
              <a:t>pohjautuva pedagoginen ote, </a:t>
            </a:r>
            <a:r>
              <a:rPr lang="fi-FI" dirty="0" smtClean="0"/>
              <a:t>jonka teoreettiset lähtökohdat ovat </a:t>
            </a:r>
            <a:r>
              <a:rPr lang="fi-FI" dirty="0" err="1" smtClean="0"/>
              <a:t>CABLEssa</a:t>
            </a:r>
            <a:r>
              <a:rPr lang="fi-FI" dirty="0" smtClean="0"/>
              <a:t> (</a:t>
            </a:r>
            <a:r>
              <a:rPr lang="fi-FI" dirty="0" err="1" smtClean="0"/>
              <a:t>Community</a:t>
            </a:r>
            <a:r>
              <a:rPr lang="fi-FI" dirty="0" smtClean="0"/>
              <a:t> Action </a:t>
            </a:r>
            <a:r>
              <a:rPr lang="fi-FI" dirty="0" err="1" smtClean="0"/>
              <a:t>Based</a:t>
            </a:r>
            <a:r>
              <a:rPr lang="fi-FI" dirty="0" smtClean="0"/>
              <a:t> Learning for Empowerment). </a:t>
            </a:r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Teela Pakkasvirta 3.10.2013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320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schemeClr val="tx2"/>
                </a:solidFill>
              </a:rPr>
              <a:t>Community Action Based Learning for </a:t>
            </a:r>
            <a:r>
              <a:rPr lang="en-US" sz="3600" dirty="0" smtClean="0">
                <a:solidFill>
                  <a:schemeClr val="tx2"/>
                </a:solidFill>
              </a:rPr>
              <a:t>Empowerment (CABLE)</a:t>
            </a:r>
            <a:endParaRPr lang="fi-FI" sz="3600" dirty="0">
              <a:solidFill>
                <a:schemeClr val="tx2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 smtClean="0"/>
              <a:t>1990 –luvulla syntynyt aikuispedagogiikan menetelmä, jonka juuret ovat hollantilaisessa </a:t>
            </a:r>
            <a:r>
              <a:rPr lang="fi-FI" dirty="0"/>
              <a:t>yhteisötyön käytännöissä</a:t>
            </a:r>
          </a:p>
          <a:p>
            <a:endParaRPr lang="fi-FI" dirty="0" smtClean="0"/>
          </a:p>
          <a:p>
            <a:r>
              <a:rPr lang="fi-FI" dirty="0" smtClean="0"/>
              <a:t>yhteisömetodinen </a:t>
            </a:r>
            <a:r>
              <a:rPr lang="fi-FI" dirty="0"/>
              <a:t>toteutus, jossa kehittämisen kohteena on </a:t>
            </a:r>
            <a:r>
              <a:rPr lang="fi-FI" dirty="0" smtClean="0"/>
              <a:t>ammatillisten </a:t>
            </a:r>
            <a:r>
              <a:rPr lang="fi-FI" dirty="0"/>
              <a:t>valmiuksien lisääminen osallisuutta vahvistavista käytännöistä </a:t>
            </a:r>
            <a:r>
              <a:rPr lang="fi-FI" dirty="0" smtClean="0"/>
              <a:t>käsin</a:t>
            </a:r>
          </a:p>
          <a:p>
            <a:endParaRPr lang="fi-FI" dirty="0" smtClean="0"/>
          </a:p>
          <a:p>
            <a:r>
              <a:rPr lang="fi-FI" dirty="0" smtClean="0"/>
              <a:t>keskeinen </a:t>
            </a:r>
            <a:r>
              <a:rPr lang="fi-FI" dirty="0"/>
              <a:t>ydin </a:t>
            </a:r>
            <a:r>
              <a:rPr lang="fi-FI" dirty="0" smtClean="0"/>
              <a:t>on yhteistoiminnallinen </a:t>
            </a:r>
            <a:r>
              <a:rPr lang="fi-FI" dirty="0"/>
              <a:t>prosessi, </a:t>
            </a:r>
            <a:r>
              <a:rPr lang="fi-FI" dirty="0" smtClean="0"/>
              <a:t>jonka toteuttamisen myötä </a:t>
            </a:r>
            <a:r>
              <a:rPr lang="fi-FI" dirty="0"/>
              <a:t>rakentuu yhteisöllistä toimintaa, työn kehittämistä ja uudenlaista </a:t>
            </a:r>
            <a:r>
              <a:rPr lang="fi-FI" dirty="0" smtClean="0"/>
              <a:t>toiminnan orientaatiota. 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Teela Pakkasvirta 3.10.2013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96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chemeClr val="tx2"/>
                </a:solidFill>
              </a:rPr>
              <a:t>Yhteisövalmennus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Myönteistä muutosta synnyttävä pedagoginen prosessi</a:t>
            </a:r>
          </a:p>
          <a:p>
            <a:r>
              <a:rPr lang="fi-FI" dirty="0" err="1" smtClean="0"/>
              <a:t>Osallistavien</a:t>
            </a:r>
            <a:r>
              <a:rPr lang="fi-FI" dirty="0" smtClean="0"/>
              <a:t> yhteisövalmennusten myötä ihmisten voimavarat ja kyvykkyydet tulevat näkyviksi</a:t>
            </a:r>
          </a:p>
          <a:p>
            <a:r>
              <a:rPr lang="fi-FI" dirty="0" smtClean="0"/>
              <a:t>Yhteisövalmennuksen avulla löydetään </a:t>
            </a:r>
            <a:r>
              <a:rPr lang="fi-FI" dirty="0"/>
              <a:t>yhteisiä </a:t>
            </a:r>
            <a:r>
              <a:rPr lang="fi-FI" dirty="0" smtClean="0"/>
              <a:t>tapoja, joilla vaikuttaa omaan elinympäristöön, omaan ja yhteisön hyvinvointiin </a:t>
            </a:r>
          </a:p>
          <a:p>
            <a:r>
              <a:rPr lang="fi-FI" dirty="0" smtClean="0"/>
              <a:t>Syntyy omaehtoista muutokseen tähtäävää toimintaa, johon kukin osallistuu voimavarojensa mukaan</a:t>
            </a:r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Teela Pakkasvirta 3.10.2013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541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Teela Pakkasvirta 3.10.2013</a:t>
            </a:r>
            <a:endParaRPr lang="fi-FI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88" y="901700"/>
            <a:ext cx="7718425" cy="505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794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/>
                </a:solidFill>
              </a:rPr>
              <a:t>Tuloksia</a:t>
            </a:r>
            <a:endParaRPr lang="fi-FI" dirty="0">
              <a:solidFill>
                <a:schemeClr val="tx2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40560"/>
          </a:xfrm>
        </p:spPr>
        <p:txBody>
          <a:bodyPr>
            <a:normAutofit fontScale="25000" lnSpcReduction="20000"/>
          </a:bodyPr>
          <a:lstStyle/>
          <a:p>
            <a:r>
              <a:rPr lang="fi-FI" sz="6400" b="1" dirty="0" smtClean="0"/>
              <a:t>Hankkeessa valmennettiin kaikkiaan 81 työntekijää , 3 vapaaehtoistoimijaa ja 25 asukasta </a:t>
            </a:r>
          </a:p>
          <a:p>
            <a:endParaRPr lang="fi-FI" sz="6400" b="1" dirty="0" smtClean="0"/>
          </a:p>
          <a:p>
            <a:r>
              <a:rPr lang="fi-FI" sz="6400" b="1" dirty="0" smtClean="0"/>
              <a:t>Paljon yksilöllisiä </a:t>
            </a:r>
            <a:r>
              <a:rPr lang="fi-FI" sz="6400" b="1" dirty="0" err="1" smtClean="0"/>
              <a:t>voimaantumisia</a:t>
            </a:r>
            <a:r>
              <a:rPr lang="fi-FI" sz="6400" b="1" dirty="0" smtClean="0"/>
              <a:t>, aktiivisuuden lisääntymistä  </a:t>
            </a:r>
          </a:p>
          <a:p>
            <a:endParaRPr lang="fi-FI" sz="6400" b="1" dirty="0"/>
          </a:p>
          <a:p>
            <a:r>
              <a:rPr lang="fi-FI" sz="6400" b="1" dirty="0" smtClean="0"/>
              <a:t>Asukkaiden mahdollisuudet osallisuuteen ja vastuunottoon lisääntyivät </a:t>
            </a:r>
          </a:p>
          <a:p>
            <a:endParaRPr lang="fi-FI" sz="6400" b="1" dirty="0"/>
          </a:p>
          <a:p>
            <a:r>
              <a:rPr lang="fi-FI" sz="6400" b="1" dirty="0"/>
              <a:t>L</a:t>
            </a:r>
            <a:r>
              <a:rPr lang="fi-FI" sz="6400" b="1" dirty="0" smtClean="0"/>
              <a:t>uotiin yhdessä uusia vuorovaikutusmahdollisuuksia, kohtaamispaikkoja ja keskusteluareenoita, jotka mahdollistivat tasa-arvoisen dialogin ja kokemuksen vaihdon niin asukkaiden ja henkilökunnan välillä kuin eri toimijoidenkin välillä. </a:t>
            </a:r>
          </a:p>
          <a:p>
            <a:endParaRPr lang="fi-FI" sz="6400" b="1" dirty="0" smtClean="0"/>
          </a:p>
          <a:p>
            <a:r>
              <a:rPr lang="fi-FI" sz="6400" b="1" dirty="0" smtClean="0"/>
              <a:t>Vuorovaikutus  muuttui : kanssakäymisestä tuli välittömämpää ja asioista keskusteltiin enemmän, mikä kasvattaa luottamusta. </a:t>
            </a:r>
          </a:p>
          <a:p>
            <a:endParaRPr lang="fi-FI" sz="6400" b="1" dirty="0" smtClean="0"/>
          </a:p>
          <a:p>
            <a:r>
              <a:rPr lang="fi-FI" sz="6400" b="1" dirty="0" smtClean="0"/>
              <a:t>Henkilökunta koki työotteensa muuttuneen – he ottivat aiempaa enemmän asiakkaiden näkemyksiä huomioon. He </a:t>
            </a:r>
            <a:r>
              <a:rPr lang="fi-FI" sz="6400" b="1" dirty="0" err="1" smtClean="0"/>
              <a:t>vastuuttivat</a:t>
            </a:r>
            <a:r>
              <a:rPr lang="fi-FI" sz="6400" b="1" dirty="0" smtClean="0"/>
              <a:t> ja tukivat asiakkaita aiempaa enemmän hoitamaan omia asioitaan. </a:t>
            </a:r>
          </a:p>
          <a:p>
            <a:endParaRPr lang="fi-FI" sz="6400" b="1" dirty="0" smtClean="0"/>
          </a:p>
          <a:p>
            <a:r>
              <a:rPr lang="fi-FI" sz="6400" b="1" dirty="0" smtClean="0"/>
              <a:t>Verkostoituminen lisääntyi ja yhteistyö tiivistyi, myös yli kuntarajojen. Samalla tiedottaminen parani ja tieto eri toimijoiden toiminnasta levisi. </a:t>
            </a:r>
          </a:p>
          <a:p>
            <a:endParaRPr lang="fi-FI" sz="6400" b="1" dirty="0" smtClean="0"/>
          </a:p>
          <a:p>
            <a:r>
              <a:rPr lang="fi-FI" sz="6400" b="1" dirty="0" smtClean="0"/>
              <a:t>Kehittämistehtävät tuottivat sekä osallistuvien organisaatioiden sisällä että välillä rakenteita, jotka mahdollistavat asukkaiden osallistumisen myös jatkossa. </a:t>
            </a:r>
          </a:p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Teela Pakkasvirta 3.10.2013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319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585</Words>
  <Application>Microsoft Office PowerPoint</Application>
  <PresentationFormat>Näytössä katseltava diaesitys (4:3)</PresentationFormat>
  <Paragraphs>80</Paragraphs>
  <Slides>11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2" baseType="lpstr">
      <vt:lpstr>Office-teema</vt:lpstr>
      <vt:lpstr>Aktiiviseen asumiseen. Palvelunkäyttäjien yhteisöllisten rakenteiden kehittäminen</vt:lpstr>
      <vt:lpstr>PowerPoint-esitys</vt:lpstr>
      <vt:lpstr>Hankkeesta</vt:lpstr>
      <vt:lpstr>Tavoitteet</vt:lpstr>
      <vt:lpstr>Menetelmä/Työote</vt:lpstr>
      <vt:lpstr>Community Action Based Learning for Empowerment (CABLE)</vt:lpstr>
      <vt:lpstr>Yhteisövalmennus</vt:lpstr>
      <vt:lpstr>PowerPoint-esitys</vt:lpstr>
      <vt:lpstr>Tuloksia</vt:lpstr>
      <vt:lpstr>Kirjallisuutta</vt:lpstr>
      <vt:lpstr>Kiitos!</vt:lpstr>
    </vt:vector>
  </TitlesOfParts>
  <Company>Helsingin Diakonissalaitos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Aktiiviseen asumiseen. Palvelunkäyttäjien yhteisöllisten rakenteiden kehittäminen</dc:title>
  <dc:creator>teela.pakkasvirta</dc:creator>
  <cp:lastModifiedBy>teela.pakkasvirta</cp:lastModifiedBy>
  <cp:revision>20</cp:revision>
  <cp:lastPrinted>2013-10-03T05:04:08Z</cp:lastPrinted>
  <dcterms:created xsi:type="dcterms:W3CDTF">2013-10-01T07:33:43Z</dcterms:created>
  <dcterms:modified xsi:type="dcterms:W3CDTF">2013-10-03T05:04:38Z</dcterms:modified>
</cp:coreProperties>
</file>