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6"/>
  </p:notesMasterIdLst>
  <p:handoutMasterIdLst>
    <p:handoutMasterId r:id="rId27"/>
  </p:handoutMasterIdLst>
  <p:sldIdLst>
    <p:sldId id="339" r:id="rId5"/>
    <p:sldId id="362" r:id="rId6"/>
    <p:sldId id="365" r:id="rId7"/>
    <p:sldId id="372" r:id="rId8"/>
    <p:sldId id="351" r:id="rId9"/>
    <p:sldId id="363" r:id="rId10"/>
    <p:sldId id="331" r:id="rId11"/>
    <p:sldId id="364" r:id="rId12"/>
    <p:sldId id="319" r:id="rId13"/>
    <p:sldId id="355" r:id="rId14"/>
    <p:sldId id="361" r:id="rId15"/>
    <p:sldId id="356" r:id="rId16"/>
    <p:sldId id="340" r:id="rId17"/>
    <p:sldId id="327" r:id="rId18"/>
    <p:sldId id="373" r:id="rId19"/>
    <p:sldId id="345" r:id="rId20"/>
    <p:sldId id="311" r:id="rId21"/>
    <p:sldId id="312" r:id="rId22"/>
    <p:sldId id="344" r:id="rId23"/>
    <p:sldId id="366" r:id="rId24"/>
    <p:sldId id="316" r:id="rId25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defTabSz="88182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 defTabSz="88182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19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defTabSz="88182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59913"/>
            <a:ext cx="29178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 defTabSz="881821">
              <a:defRPr sz="1200">
                <a:cs typeface="+mn-cs"/>
              </a:defRPr>
            </a:lvl1pPr>
          </a:lstStyle>
          <a:p>
            <a:pPr>
              <a:defRPr/>
            </a:pPr>
            <a:fld id="{58A841D1-1E51-4BD4-B162-CAB335E244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32923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defTabSz="95530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530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73113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defTabSz="95530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5306">
              <a:defRPr sz="1200">
                <a:cs typeface="+mn-cs"/>
              </a:defRPr>
            </a:lvl1pPr>
          </a:lstStyle>
          <a:p>
            <a:pPr>
              <a:defRPr/>
            </a:pPr>
            <a:fld id="{76D20C91-B674-434B-887C-436ABE35FD2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719257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C91-B674-434B-887C-436ABE35FD2A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C91-B674-434B-887C-436ABE35FD2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C91-B674-434B-887C-436ABE35FD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5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A3BB9F-D5E0-48DE-8915-A954E2103ED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3CD1B2-7F0E-4DF7-A674-534EDEDA5C7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  <a:endParaRPr lang="fi-FI" dirty="0"/>
          </a:p>
        </p:txBody>
      </p:sp>
      <p:pic>
        <p:nvPicPr>
          <p:cNvPr id="10" name="Kuva 8" descr="ELY_logo_väri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0"/>
            <a:ext cx="8286750" cy="292893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3BE7-394C-4659-A102-42B0D49FB9EC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6261-ADA3-439A-91A0-F1E225327B9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7778" cy="81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i-FI" smtClean="0"/>
          </a:p>
        </p:txBody>
      </p:sp>
      <p:pic>
        <p:nvPicPr>
          <p:cNvPr id="1027" name="Kuva 8" descr="ELY_logo_väri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B5CF445-C7C4-4F1B-B566-85EF85D5DFE3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0"/>
            <a:ext cx="40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12E240F-2459-4277-9941-815830BC550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3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L:\2000\306132_UJO\3_Dokumentit\36_Graafinen_suunnittelu\bannerit\Bussille_perille_tunnus_lisätekstillä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1049" cy="41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62B303-90EE-4A59-9EA3-2AB2A7A6B78C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3085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864" y="980728"/>
            <a:ext cx="8229600" cy="576064"/>
          </a:xfrm>
        </p:spPr>
        <p:txBody>
          <a:bodyPr/>
          <a:lstStyle/>
          <a:p>
            <a:r>
              <a:rPr lang="fi-FI" dirty="0" smtClean="0"/>
              <a:t>Joukkoliikenteen monet hyödyt!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1772816"/>
            <a:ext cx="7989106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1600" dirty="0" smtClean="0"/>
              <a:t>Toimiva joukkoliikenne on kunnalle </a:t>
            </a:r>
            <a:r>
              <a:rPr lang="fi-FI" sz="1600" b="1" dirty="0" smtClean="0"/>
              <a:t>imagotekijä</a:t>
            </a:r>
            <a:r>
              <a:rPr lang="fi-FI" sz="1600" dirty="0" smtClean="0"/>
              <a:t>, jonka perusteella valitaan asuin- ja työpaikkoja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Mahdollistaa työssäkäynnin monelle kuntalaiselle ja parantaa työvoiman saatavuutta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Vähentää </a:t>
            </a:r>
            <a:r>
              <a:rPr lang="fi-FI" sz="1600" b="1" dirty="0" smtClean="0"/>
              <a:t>rahoitustarvetta koulukuljetuksiin </a:t>
            </a:r>
            <a:r>
              <a:rPr lang="fi-FI" sz="1600" dirty="0" smtClean="0"/>
              <a:t>sekä sosiaalihuoltolain (</a:t>
            </a:r>
            <a:r>
              <a:rPr lang="fi-FI" sz="1600" dirty="0" err="1" smtClean="0"/>
              <a:t>ShL</a:t>
            </a:r>
            <a:r>
              <a:rPr lang="fi-FI" sz="1600" dirty="0" smtClean="0"/>
              <a:t>) ja vammaispalvelulain (</a:t>
            </a:r>
            <a:r>
              <a:rPr lang="fi-FI" sz="1600" dirty="0" err="1" smtClean="0"/>
              <a:t>VpL</a:t>
            </a:r>
            <a:r>
              <a:rPr lang="fi-FI" sz="1600" dirty="0" smtClean="0"/>
              <a:t>) mukaisiin kuljetuksiin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Helpottaa opiskelumatkoja – </a:t>
            </a:r>
            <a:r>
              <a:rPr lang="fi-FI" sz="1600" dirty="0"/>
              <a:t>KELA </a:t>
            </a:r>
            <a:r>
              <a:rPr lang="fi-FI" sz="1600" dirty="0" smtClean="0"/>
              <a:t>maksaa osan toisen asteen opiskelijoiden matkakuluista</a:t>
            </a:r>
            <a:endParaRPr lang="fi-FI" sz="1600" dirty="0"/>
          </a:p>
          <a:p>
            <a:pPr>
              <a:lnSpc>
                <a:spcPct val="150000"/>
              </a:lnSpc>
            </a:pPr>
            <a:r>
              <a:rPr lang="fi-FI" sz="1600" b="1" dirty="0" smtClean="0"/>
              <a:t>Työmatkakuluvähennys</a:t>
            </a:r>
            <a:r>
              <a:rPr lang="fi-FI" sz="1600" dirty="0" smtClean="0"/>
              <a:t> tehdään yleensä joukkoliikenteen </a:t>
            </a:r>
            <a:r>
              <a:rPr lang="fi-FI" sz="1600" dirty="0"/>
              <a:t>lipun </a:t>
            </a:r>
            <a:r>
              <a:rPr lang="fi-FI" sz="1600" dirty="0" smtClean="0"/>
              <a:t>hinnasta</a:t>
            </a:r>
            <a:endParaRPr lang="fi-FI" sz="1600" dirty="0"/>
          </a:p>
          <a:p>
            <a:pPr lvl="2">
              <a:lnSpc>
                <a:spcPct val="150000"/>
              </a:lnSpc>
            </a:pPr>
            <a:r>
              <a:rPr lang="fi-FI" sz="1600" dirty="0"/>
              <a:t>k</a:t>
            </a:r>
            <a:r>
              <a:rPr lang="fi-FI" sz="1600" dirty="0" smtClean="0"/>
              <a:t>un </a:t>
            </a:r>
            <a:r>
              <a:rPr lang="fi-FI" sz="1600" dirty="0"/>
              <a:t>lipun hinta </a:t>
            </a:r>
            <a:r>
              <a:rPr lang="fi-FI" sz="1600" dirty="0" smtClean="0"/>
              <a:t>laskee </a:t>
            </a:r>
            <a:r>
              <a:rPr lang="fi-FI" sz="1600" dirty="0">
                <a:sym typeface="Symbol"/>
              </a:rPr>
              <a:t> työmatkakuluvähennys </a:t>
            </a:r>
            <a:r>
              <a:rPr lang="fi-FI" sz="1600" dirty="0" smtClean="0">
                <a:sym typeface="Symbol"/>
              </a:rPr>
              <a:t>pienenee </a:t>
            </a:r>
            <a:r>
              <a:rPr lang="fi-FI" sz="1600" dirty="0">
                <a:sym typeface="Symbol"/>
              </a:rPr>
              <a:t> </a:t>
            </a:r>
            <a:r>
              <a:rPr lang="fi-FI" sz="1600" dirty="0" smtClean="0">
                <a:sym typeface="Symbol"/>
              </a:rPr>
              <a:t>kunnan verotulot kasvavat</a:t>
            </a:r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2CB6BD-4DE8-482B-AED6-8340020B2F67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1883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200800" cy="360040"/>
          </a:xfrm>
        </p:spPr>
        <p:txBody>
          <a:bodyPr/>
          <a:lstStyle/>
          <a:p>
            <a:r>
              <a:rPr lang="fi-FI" dirty="0" smtClean="0"/>
              <a:t>Joukkoliikenteen akuutit haasteet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496944" cy="5445224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fi-FI" sz="1600" dirty="0" smtClean="0"/>
              <a:t>   </a:t>
            </a:r>
            <a:r>
              <a:rPr lang="fi-FI" sz="1400" dirty="0" smtClean="0"/>
              <a:t>Valtiotalouden niukkuus:</a:t>
            </a:r>
            <a:endParaRPr lang="fi-FI" sz="1400" strike="sngStrike" dirty="0" smtClean="0"/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joukkoliikenteeseen määrärahat eivät ole pysyneet edes entisellä tasolla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määrärahojen </a:t>
            </a:r>
            <a:r>
              <a:rPr lang="fi-FI" sz="1400" b="1" dirty="0" smtClean="0"/>
              <a:t>riittämättömyys</a:t>
            </a:r>
            <a:r>
              <a:rPr lang="fi-FI" sz="1400" dirty="0" smtClean="0"/>
              <a:t> vaikuttaa suoraan palvelutasoon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etenkin </a:t>
            </a:r>
            <a:r>
              <a:rPr lang="fi-FI" sz="1400" dirty="0"/>
              <a:t>haja-asutusalueiden joukkoliikenteen palvelut </a:t>
            </a:r>
            <a:r>
              <a:rPr lang="fi-FI" sz="1400" dirty="0" smtClean="0"/>
              <a:t>heikkenevät</a:t>
            </a:r>
          </a:p>
          <a:p>
            <a:pPr>
              <a:lnSpc>
                <a:spcPct val="150000"/>
              </a:lnSpc>
            </a:pPr>
            <a:r>
              <a:rPr lang="fi-FI" sz="1400" dirty="0" smtClean="0"/>
              <a:t>”Muutosvaiheen” hankaluus ja epäselvyys: </a:t>
            </a:r>
            <a:endParaRPr lang="fi-FI" sz="1400" dirty="0"/>
          </a:p>
          <a:p>
            <a:pPr lvl="2">
              <a:lnSpc>
                <a:spcPct val="150000"/>
              </a:lnSpc>
            </a:pPr>
            <a:r>
              <a:rPr lang="fi-FI" sz="1400" b="1" dirty="0"/>
              <a:t>asiakasinformaatio</a:t>
            </a:r>
            <a:r>
              <a:rPr lang="fi-FI" sz="1400" dirty="0"/>
              <a:t> (reitit, aikataulut, soveltuvat lipputuotteet) </a:t>
            </a:r>
            <a:r>
              <a:rPr lang="fi-FI" sz="1400" dirty="0" smtClean="0"/>
              <a:t>on muutoksessa</a:t>
            </a:r>
            <a:endParaRPr lang="fi-FI" sz="1200" b="1" dirty="0" smtClean="0"/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palvelusta ja mm. lipputuotteista ei ole tietoa etukäteen, mikä aiheuttaa epävarmuutta</a:t>
            </a:r>
            <a:endParaRPr lang="fi-FI" sz="1400" b="1" dirty="0" smtClean="0"/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valtakunnallinen lippu- ja maksujärjestelmä </a:t>
            </a:r>
            <a:r>
              <a:rPr lang="fi-FI" sz="1400" dirty="0" err="1" smtClean="0"/>
              <a:t>Waltti</a:t>
            </a:r>
            <a:r>
              <a:rPr lang="fi-FI" sz="1400" dirty="0" smtClean="0"/>
              <a:t> </a:t>
            </a:r>
            <a:r>
              <a:rPr lang="fi-FI" sz="1400" dirty="0"/>
              <a:t>ja Matka.fi (aikataulu- ja reittiopas) </a:t>
            </a:r>
            <a:r>
              <a:rPr lang="fi-FI" sz="1400" dirty="0" smtClean="0"/>
              <a:t>pyrkivät kokoamaan </a:t>
            </a:r>
            <a:r>
              <a:rPr lang="fi-FI" sz="1400" dirty="0"/>
              <a:t>kaiken joukkoliikenteen samaan tietojärjestelmään </a:t>
            </a:r>
            <a:r>
              <a:rPr lang="fi-FI" sz="1400" dirty="0" smtClean="0"/>
              <a:t>joukkoliikenteen käytön helpottamiseksi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eri toimijoiden </a:t>
            </a:r>
            <a:r>
              <a:rPr lang="fi-FI" sz="1400" b="1" dirty="0" smtClean="0"/>
              <a:t>lippujärjestelmät </a:t>
            </a:r>
            <a:r>
              <a:rPr lang="fi-FI" sz="1400" dirty="0" smtClean="0"/>
              <a:t>ja järjestelmien yhteensopivuus</a:t>
            </a:r>
            <a:endParaRPr lang="fi-FI" sz="1200" dirty="0" smtClean="0"/>
          </a:p>
          <a:p>
            <a:pPr lvl="2">
              <a:lnSpc>
                <a:spcPct val="150000"/>
              </a:lnSpc>
            </a:pPr>
            <a:r>
              <a:rPr lang="fi-FI" sz="1400" b="1" dirty="0" smtClean="0"/>
              <a:t>Matkahuollon</a:t>
            </a:r>
            <a:r>
              <a:rPr lang="fi-FI" sz="1400" dirty="0" smtClean="0"/>
              <a:t> </a:t>
            </a:r>
            <a:r>
              <a:rPr lang="fi-FI" sz="1400" dirty="0"/>
              <a:t>rooli </a:t>
            </a:r>
            <a:r>
              <a:rPr lang="fi-FI" sz="1400" dirty="0" smtClean="0"/>
              <a:t>tulee muuttumaan</a:t>
            </a:r>
          </a:p>
          <a:p>
            <a:pPr marL="285750"/>
            <a:r>
              <a:rPr lang="fi-FI" sz="1400" dirty="0" err="1" smtClean="0"/>
              <a:t>ELY-keskusten</a:t>
            </a:r>
            <a:r>
              <a:rPr lang="fi-FI" sz="1400" dirty="0" smtClean="0"/>
              <a:t> ja kunnan vähäiset </a:t>
            </a:r>
            <a:r>
              <a:rPr lang="fi-FI" sz="1400" b="1" dirty="0" smtClean="0"/>
              <a:t>henkilöresurssit joukkoliikenneasioiden hoitamisessa</a:t>
            </a:r>
          </a:p>
          <a:p>
            <a:pPr marL="285750" lvl="2" indent="-342900">
              <a:buClr>
                <a:schemeClr val="accent6"/>
              </a:buClr>
            </a:pPr>
            <a:endParaRPr lang="fi-FI" sz="1400" dirty="0" smtClean="0"/>
          </a:p>
          <a:p>
            <a:pPr marL="285750" lvl="2" indent="-342900">
              <a:buClr>
                <a:schemeClr val="accent6"/>
              </a:buClr>
              <a:buNone/>
            </a:pPr>
            <a:r>
              <a:rPr lang="fi-FI" sz="1400" b="1" dirty="0" smtClean="0"/>
              <a:t>         Onnistuminen on monen toimijan yhteistyön varassa! </a:t>
            </a:r>
            <a:endParaRPr lang="fi-FI" sz="1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fi-FI" sz="1600" b="1" dirty="0" smtClean="0"/>
              <a:t>     </a:t>
            </a:r>
            <a:endParaRPr lang="fi-FI" sz="1600" b="1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BADF97-AC99-4B9A-9C3A-CCB84BC71C2F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L:\2000\306132_UJO\3_Dokumentit\36_Graafinen_suunnittelu\bannerit\Bussille_perille_tunnus_lisätekstillä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1049" cy="41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F08D61-AE58-46EE-A999-12C0F1E709F7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11144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B93390-84E2-4A24-8FD8-6CC09A23012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992888" cy="648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4000" dirty="0" smtClean="0"/>
              <a:t>Kalvoja esityksen taustatiedoksi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400" dirty="0" smtClean="0"/>
              <a:t>Palvelutasomäärittely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 smtClean="0"/>
              <a:t>Kunta-ELY-sopimus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Lippu- ja maksujärjestelmät</a:t>
            </a:r>
            <a:br>
              <a:rPr lang="fi-FI" sz="24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xmlns="" val="107213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/>
          <a:lstStyle/>
          <a:p>
            <a:r>
              <a:rPr lang="fi-FI" dirty="0" smtClean="0"/>
              <a:t>Palvelutasomäärittely yhteistyön perustana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2060848"/>
            <a:ext cx="7917098" cy="4176464"/>
          </a:xfrm>
        </p:spPr>
        <p:txBody>
          <a:bodyPr/>
          <a:lstStyle/>
          <a:p>
            <a:r>
              <a:rPr lang="fi-FI" sz="1800" dirty="0" smtClean="0"/>
              <a:t>Palvelutasomäärittely perustuu 3.12.2009 voimaan astuneeseen joukkoliikennelakiin</a:t>
            </a:r>
          </a:p>
          <a:p>
            <a:pPr lvl="2"/>
            <a:r>
              <a:rPr lang="fi-FI" sz="1800" dirty="0" smtClean="0"/>
              <a:t>perusta joukkoliikenteen suunnittelulle, järjestämiselle ja rahoittamiselle</a:t>
            </a:r>
          </a:p>
          <a:p>
            <a:r>
              <a:rPr lang="fi-FI" sz="1800" dirty="0" smtClean="0"/>
              <a:t>Palvelutasomäärittelyssä kartoitetaan</a:t>
            </a:r>
          </a:p>
          <a:p>
            <a:pPr lvl="2"/>
            <a:r>
              <a:rPr lang="fi-FI" sz="1800" dirty="0" smtClean="0"/>
              <a:t> millaisia joukkoliikenteen palveluja alueella halutaan tarjota</a:t>
            </a:r>
          </a:p>
          <a:p>
            <a:pPr lvl="2"/>
            <a:r>
              <a:rPr lang="fi-FI" sz="1800" dirty="0" smtClean="0"/>
              <a:t>millaiseksi toimivaltainen viranomainen pyrkii kehittämään alueen joukkoliikennepalveluja</a:t>
            </a:r>
          </a:p>
          <a:p>
            <a:pPr lvl="2"/>
            <a:r>
              <a:rPr lang="fi-FI" sz="1800" dirty="0" smtClean="0"/>
              <a:t>palvelutaso muodostuu mm. linjoista, aikatauluista ja lippujen hinnoista</a:t>
            </a:r>
          </a:p>
          <a:p>
            <a:r>
              <a:rPr lang="fi-FI" sz="1800" dirty="0" err="1" smtClean="0"/>
              <a:t>ELY-keskus</a:t>
            </a:r>
            <a:r>
              <a:rPr lang="fi-FI" sz="1800" dirty="0" smtClean="0"/>
              <a:t> määrittelee avoimen joukkoliikenteen palvelutason yhteistyössä kuntien kanssa</a:t>
            </a:r>
          </a:p>
          <a:p>
            <a:pPr lvl="2"/>
            <a:r>
              <a:rPr lang="fi-FI" sz="1800" dirty="0" smtClean="0"/>
              <a:t>lisäksi muut toimivaltaiset viranomaiset määrittelevät omien toimivalta-alueidensa palvelutasotavoitteet</a:t>
            </a:r>
            <a:endParaRPr lang="fi-FI" sz="1600" dirty="0" smtClean="0"/>
          </a:p>
          <a:p>
            <a:endParaRPr lang="fi-FI" sz="1600" dirty="0" smtClean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7B118E-C4E4-418C-AAB8-EBC9DF569A6B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fi-FI" dirty="0" smtClean="0"/>
              <a:t>Palvelutasomäärittely yhteistyön perustana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2286000"/>
            <a:ext cx="7845090" cy="3159224"/>
          </a:xfrm>
        </p:spPr>
        <p:txBody>
          <a:bodyPr/>
          <a:lstStyle/>
          <a:p>
            <a:r>
              <a:rPr lang="fi-FI" sz="1800" dirty="0" smtClean="0"/>
              <a:t>Palvelutasomäärittely tehdään 3-8 vuodeksi kerrallaan, jonka jälkeen työ päivitetään muuttuneita olosuhteita tai kysyntää vastaaviksi</a:t>
            </a:r>
          </a:p>
          <a:p>
            <a:r>
              <a:rPr lang="fi-FI" sz="1800" dirty="0" smtClean="0"/>
              <a:t>Palvelutason toteutumista seurataan vuosittain</a:t>
            </a:r>
          </a:p>
          <a:p>
            <a:r>
              <a:rPr lang="fi-FI" sz="1800" dirty="0" smtClean="0"/>
              <a:t>Nykyinen Uudenmaan </a:t>
            </a:r>
            <a:r>
              <a:rPr lang="fi-FI" sz="1800" dirty="0" err="1" smtClean="0"/>
              <a:t>ELY-keskuksen</a:t>
            </a:r>
            <a:r>
              <a:rPr lang="fi-FI" sz="1800" dirty="0" smtClean="0"/>
              <a:t> palvelutasomäärittely on vahvistettu vuoden 2016 loppuun saakka</a:t>
            </a:r>
          </a:p>
          <a:p>
            <a:r>
              <a:rPr lang="fi-FI" sz="1800" dirty="0" smtClean="0"/>
              <a:t>Uusi määrittelytyö vuoden 2016 jälkeiselle ajalle käynnistyy viimeistään syksyllä 2015</a:t>
            </a:r>
          </a:p>
          <a:p>
            <a:r>
              <a:rPr lang="fi-FI" sz="1800" dirty="0" smtClean="0"/>
              <a:t>Kaukoliikenteen palvelutasomäärittelystä vastaa Liikenne- ja viestintäministeriö</a:t>
            </a:r>
            <a:endParaRPr lang="fi-FI" sz="1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FB275A6-9C64-4E2E-A058-821FF62FBDBB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804354"/>
            <a:ext cx="8229600" cy="642942"/>
          </a:xfrm>
        </p:spPr>
        <p:txBody>
          <a:bodyPr/>
          <a:lstStyle/>
          <a:p>
            <a:pPr algn="ctr"/>
            <a:r>
              <a:rPr lang="fi-FI" sz="4000" dirty="0" err="1" smtClean="0">
                <a:solidFill>
                  <a:schemeClr val="accent3">
                    <a:lumMod val="75000"/>
                  </a:schemeClr>
                </a:solidFill>
              </a:rPr>
              <a:t>Kunta-ELY-sopimus</a:t>
            </a:r>
            <a:endParaRPr lang="fi-FI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8A04825-0837-48DA-AC27-3ECE4E51A919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1611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08912" cy="576064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Kunta-ELY-sopimus</a:t>
            </a:r>
            <a:r>
              <a:rPr lang="fi-FI" dirty="0" smtClean="0"/>
              <a:t> yhteistyön perustana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95536" y="1772816"/>
            <a:ext cx="8286750" cy="4392488"/>
          </a:xfrm>
        </p:spPr>
        <p:txBody>
          <a:bodyPr/>
          <a:lstStyle/>
          <a:p>
            <a:r>
              <a:rPr lang="fi-FI" sz="1600" dirty="0" smtClean="0"/>
              <a:t>Kunnan ja </a:t>
            </a:r>
            <a:r>
              <a:rPr lang="fi-FI" sz="1600" dirty="0" err="1" smtClean="0"/>
              <a:t>ELY-keskuksen</a:t>
            </a:r>
            <a:r>
              <a:rPr lang="fi-FI" sz="1600" dirty="0" smtClean="0"/>
              <a:t> välinen yhteistyösopimus</a:t>
            </a:r>
          </a:p>
          <a:p>
            <a:r>
              <a:rPr lang="fi-FI" sz="1600" dirty="0" smtClean="0"/>
              <a:t>Sopimuksen tarkoitus on joukkoliikenteen suunnittelun, järjestämisen ja rahoituksen vastuista sopiminen</a:t>
            </a:r>
          </a:p>
          <a:p>
            <a:r>
              <a:rPr lang="fi-FI" sz="1600" dirty="0" smtClean="0"/>
              <a:t>Sopimuksessa sovitaan</a:t>
            </a:r>
          </a:p>
          <a:p>
            <a:pPr lvl="2"/>
            <a:r>
              <a:rPr lang="fi-FI" sz="1600" dirty="0" smtClean="0"/>
              <a:t>Kunnan alueen </a:t>
            </a:r>
            <a:r>
              <a:rPr lang="fi-FI" sz="1600" dirty="0" err="1" smtClean="0"/>
              <a:t>ELY-liikenteen</a:t>
            </a:r>
            <a:r>
              <a:rPr lang="fi-FI" sz="1600" dirty="0" smtClean="0"/>
              <a:t> (PSA) kustannusten jaosta ja siihen liittyvästä valtionavustusmenettelystä</a:t>
            </a:r>
          </a:p>
          <a:p>
            <a:pPr lvl="2"/>
            <a:r>
              <a:rPr lang="fi-FI" sz="1600" dirty="0" smtClean="0"/>
              <a:t>Rahoitussuunnitelman laatimisesta, jossa esitetään suunnitellut kunnan ja </a:t>
            </a:r>
            <a:r>
              <a:rPr lang="fi-FI" sz="1600" dirty="0" err="1" smtClean="0"/>
              <a:t>ELYn</a:t>
            </a:r>
            <a:r>
              <a:rPr lang="fi-FI" sz="1600" dirty="0" smtClean="0"/>
              <a:t> osuudet liikennepalveluiden rahoituksessa</a:t>
            </a:r>
          </a:p>
          <a:p>
            <a:pPr lvl="2"/>
            <a:r>
              <a:rPr lang="fi-FI" sz="1600" dirty="0" smtClean="0"/>
              <a:t>Seurannan ja tiedottamisen yhteistyöstä</a:t>
            </a:r>
          </a:p>
          <a:p>
            <a:pPr lvl="2"/>
            <a:r>
              <a:rPr lang="fi-FI" sz="1600" dirty="0" smtClean="0"/>
              <a:t>Lippujen </a:t>
            </a:r>
            <a:r>
              <a:rPr lang="fi-FI" sz="1600" dirty="0"/>
              <a:t>tyypeistä ja </a:t>
            </a:r>
            <a:r>
              <a:rPr lang="fi-FI" sz="1600" dirty="0" smtClean="0"/>
              <a:t>hinnoittelusta sekä menettelystä </a:t>
            </a:r>
            <a:r>
              <a:rPr lang="fi-FI" sz="1600" dirty="0"/>
              <a:t>hintojen </a:t>
            </a:r>
            <a:r>
              <a:rPr lang="fi-FI" sz="1600" dirty="0" smtClean="0"/>
              <a:t>muutoksissa</a:t>
            </a:r>
          </a:p>
          <a:p>
            <a:pPr lvl="2"/>
            <a:r>
              <a:rPr lang="fi-FI" sz="1600" dirty="0" smtClean="0"/>
              <a:t>Joukkoliikenteen aikataulu- ja pysäkkitietojen toimittamisesta valtakunnallisiin rekistereihin</a:t>
            </a:r>
          </a:p>
          <a:p>
            <a:pPr lvl="2"/>
            <a:r>
              <a:rPr lang="fi-FI" sz="1600" dirty="0" smtClean="0"/>
              <a:t>Henkilöliikennetyöryhmän perustamisesta</a:t>
            </a:r>
          </a:p>
          <a:p>
            <a:pPr lvl="2"/>
            <a:r>
              <a:rPr lang="fi-FI" sz="1600" dirty="0" smtClean="0"/>
              <a:t>Myöhemmin käyttöönotettavan viranomaisten lippu- ja maksujärjestelmän käytöstä, kustannustenjaosta ja sen edellyttämien toimien vastuunjaosta (liitetään sopimukseen viiveajan jälkeen)</a:t>
            </a:r>
          </a:p>
          <a:p>
            <a:pPr lvl="2"/>
            <a:endParaRPr lang="fi-FI" sz="1600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AA2E9B-C23D-40A7-B3BD-81797F72064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2942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Kunta-ELY-sopimuksen</a:t>
            </a:r>
            <a:r>
              <a:rPr lang="fi-FI" dirty="0" smtClean="0"/>
              <a:t> kohteet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1916832"/>
            <a:ext cx="8286750" cy="4392488"/>
          </a:xfrm>
        </p:spPr>
        <p:txBody>
          <a:bodyPr/>
          <a:lstStyle/>
          <a:p>
            <a:r>
              <a:rPr lang="fi-FI" sz="1800" dirty="0" smtClean="0"/>
              <a:t>Sopimuksen kohteena</a:t>
            </a:r>
          </a:p>
          <a:p>
            <a:pPr lvl="2"/>
            <a:r>
              <a:rPr lang="fi-FI" sz="1800" dirty="0" err="1" smtClean="0"/>
              <a:t>ELY:n</a:t>
            </a:r>
            <a:r>
              <a:rPr lang="fi-FI" sz="1800" dirty="0" smtClean="0"/>
              <a:t> siirtymäajan sopimuksia korvaava </a:t>
            </a:r>
            <a:r>
              <a:rPr lang="fi-FI" sz="1800" dirty="0" err="1" smtClean="0"/>
              <a:t>PSA-liikenne</a:t>
            </a:r>
            <a:r>
              <a:rPr lang="fi-FI" sz="1800" dirty="0" smtClean="0"/>
              <a:t> 30.6.2014 jälkeisellä ajalla</a:t>
            </a:r>
          </a:p>
          <a:p>
            <a:pPr lvl="2"/>
            <a:r>
              <a:rPr lang="fi-FI" sz="1800" dirty="0" smtClean="0"/>
              <a:t>Myöhemmin umpeutuvia siirtymäajan sopimuksia korvaava </a:t>
            </a:r>
            <a:r>
              <a:rPr lang="fi-FI" sz="1800" dirty="0" err="1" smtClean="0"/>
              <a:t>PSA-liikenne</a:t>
            </a:r>
            <a:r>
              <a:rPr lang="fi-FI" sz="1800" dirty="0" smtClean="0"/>
              <a:t> niiden umpeuduttua tai siinä vaiheessa kun sopimukset irtisanotaan</a:t>
            </a:r>
          </a:p>
          <a:p>
            <a:pPr lvl="2"/>
            <a:r>
              <a:rPr lang="fi-FI" sz="1800" dirty="0" smtClean="0"/>
              <a:t>Kunnan henkilökuljetukset liikennesuunnittelun periaatteiden sekä yhteistyön ja lippu- ja maksujärjestelmien osalta</a:t>
            </a:r>
          </a:p>
          <a:p>
            <a:pPr lvl="1">
              <a:buNone/>
            </a:pPr>
            <a:endParaRPr lang="fi-FI" sz="20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6B4C875-540E-4C80-A976-CB4D3C33A66F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264696" cy="864096"/>
          </a:xfrm>
        </p:spPr>
        <p:txBody>
          <a:bodyPr/>
          <a:lstStyle/>
          <a:p>
            <a:pPr algn="ctr"/>
            <a:r>
              <a:rPr lang="fi-FI" dirty="0" smtClean="0"/>
              <a:t>Lippu- ja maksujärjestelmät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499633" cy="388843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8206857-F38D-4BB3-BEB4-C589627FFEE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4789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59216" cy="360040"/>
          </a:xfrm>
        </p:spPr>
        <p:txBody>
          <a:bodyPr/>
          <a:lstStyle/>
          <a:p>
            <a:r>
              <a:rPr lang="fi-FI" dirty="0" smtClean="0"/>
              <a:t>Joukkoliikenneuudistuksen taustaa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95536" y="1772816"/>
            <a:ext cx="8280920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1400" dirty="0"/>
              <a:t>Suomen joukkoliikenteen järjestämisessä on käynnissä merkittävin muutos vuosikymmeniin</a:t>
            </a:r>
          </a:p>
          <a:p>
            <a:pPr>
              <a:lnSpc>
                <a:spcPct val="150000"/>
              </a:lnSpc>
            </a:pPr>
            <a:r>
              <a:rPr lang="fi-FI" sz="1400" dirty="0"/>
              <a:t>U</a:t>
            </a:r>
            <a:r>
              <a:rPr lang="fi-FI" sz="1400" dirty="0" smtClean="0"/>
              <a:t>udistuksen </a:t>
            </a:r>
            <a:r>
              <a:rPr lang="fi-FI" sz="1400" dirty="0"/>
              <a:t>taustalla on EU:n </a:t>
            </a:r>
            <a:r>
              <a:rPr lang="fi-FI" sz="1400" dirty="0" smtClean="0"/>
              <a:t>palvelusopimusasetus </a:t>
            </a:r>
            <a:r>
              <a:rPr lang="fi-FI" sz="1400" dirty="0"/>
              <a:t>(PSA), joka edellyttää julkisella rahalla tuetettujen palvelujen </a:t>
            </a:r>
            <a:r>
              <a:rPr lang="fi-FI" sz="1400" dirty="0" smtClean="0"/>
              <a:t>kilpailuttamista</a:t>
            </a:r>
          </a:p>
          <a:p>
            <a:pPr>
              <a:lnSpc>
                <a:spcPct val="150000"/>
              </a:lnSpc>
            </a:pPr>
            <a:r>
              <a:rPr lang="fi-FI" sz="1400" dirty="0" smtClean="0"/>
              <a:t>Kesällä 2014 voimaan astuneen uudistuksen myötä joukkoliikenne järjestetään joko 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markkinaehtoisesti tai </a:t>
            </a:r>
          </a:p>
          <a:p>
            <a:pPr lvl="2">
              <a:lnSpc>
                <a:spcPct val="150000"/>
              </a:lnSpc>
            </a:pPr>
            <a:r>
              <a:rPr lang="fi-FI" sz="1400" dirty="0"/>
              <a:t>j</a:t>
            </a:r>
            <a:r>
              <a:rPr lang="fi-FI" sz="1400" dirty="0" smtClean="0"/>
              <a:t>ulkisella tuella, jos halutaan monilukuisempia, luotettavampia, korkealaatuisempia tai edullisempia joukkoliikennepalveluja mitä yrityslähtöisesti syntyy</a:t>
            </a:r>
            <a:endParaRPr lang="fi-FI" sz="1400" u="sng" dirty="0" smtClean="0"/>
          </a:p>
          <a:p>
            <a:pPr>
              <a:lnSpc>
                <a:spcPct val="150000"/>
              </a:lnSpc>
            </a:pPr>
            <a:r>
              <a:rPr lang="fi-FI" sz="1400" dirty="0" smtClean="0"/>
              <a:t>Velvoite julkisesti tuetun joukkoliikenteen palvelutason määrittelyyn on toimivaltaisella viranomaisella oman toimialueensa osalta (mm. </a:t>
            </a:r>
            <a:r>
              <a:rPr lang="fi-FI" sz="1400" dirty="0" err="1" smtClean="0"/>
              <a:t>ELY-keskus</a:t>
            </a:r>
            <a:r>
              <a:rPr lang="fi-FI" sz="1400" dirty="0" smtClean="0"/>
              <a:t>)</a:t>
            </a:r>
            <a:endParaRPr lang="fi-FI" sz="1400" strike="sngStrike" dirty="0" smtClean="0"/>
          </a:p>
          <a:p>
            <a:pPr lvl="2">
              <a:lnSpc>
                <a:spcPct val="150000"/>
              </a:lnSpc>
            </a:pPr>
            <a:r>
              <a:rPr lang="fi-FI" sz="1400" dirty="0" smtClean="0">
                <a:ea typeface="+mn-ea"/>
                <a:cs typeface="+mn-cs"/>
              </a:rPr>
              <a:t>vanhan lain mukaan </a:t>
            </a:r>
            <a:r>
              <a:rPr lang="fi-FI" sz="1400" u="sng" dirty="0" smtClean="0">
                <a:ea typeface="+mn-ea"/>
                <a:cs typeface="+mn-cs"/>
              </a:rPr>
              <a:t>kunnan tehtävänä </a:t>
            </a:r>
            <a:r>
              <a:rPr lang="fi-FI" sz="1400" dirty="0" smtClean="0">
                <a:ea typeface="+mn-ea"/>
                <a:cs typeface="+mn-cs"/>
              </a:rPr>
              <a:t>oli palvelutason määrittely tarvittavilta osin ja yhteistyö toistensa kanssa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>
                <a:ea typeface="+mn-ea"/>
                <a:cs typeface="+mn-cs"/>
              </a:rPr>
              <a:t>liikennöitsijöiden vanhat linjaliikenneluvat on </a:t>
            </a:r>
            <a:r>
              <a:rPr lang="fi-FI" sz="1400" dirty="0">
                <a:ea typeface="+mn-ea"/>
                <a:cs typeface="+mn-cs"/>
              </a:rPr>
              <a:t>muutettu siirtymäajan liikennöintisopimuksiksi, jotka umpeutuvat </a:t>
            </a:r>
            <a:r>
              <a:rPr lang="fi-FI" sz="1400" dirty="0" smtClean="0">
                <a:ea typeface="+mn-ea"/>
                <a:cs typeface="+mn-cs"/>
              </a:rPr>
              <a:t>30.6.2014–2.12.2019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F456C1-AEF5-4D68-AAD9-536FE5674B43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Lippu- ja maksujärjestelmät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1800" dirty="0" smtClean="0"/>
              <a:t>Joukkoliikenneuudistus merkitsee merkittäviä muutostarpeita myös lippu- ja maksujärjestelmille</a:t>
            </a:r>
          </a:p>
          <a:p>
            <a:r>
              <a:rPr lang="fi-FI" sz="1800" dirty="0" smtClean="0"/>
              <a:t>Tällä hetkellä on käytössä eri julkisten ja yksityisten toimijoiden järjestelmiä, jotka eivät ole keskenään yhteensopivia</a:t>
            </a:r>
          </a:p>
          <a:p>
            <a:r>
              <a:rPr lang="fi-FI" sz="1800" dirty="0" smtClean="0"/>
              <a:t>Samanlaiset lipputuotteet ja yhteiskäyttöisyys </a:t>
            </a:r>
            <a:r>
              <a:rPr lang="fi-FI" sz="1800" dirty="0" err="1" smtClean="0"/>
              <a:t>sujuvoittavat</a:t>
            </a:r>
            <a:r>
              <a:rPr lang="fi-FI" sz="1800" dirty="0" smtClean="0"/>
              <a:t> matkustamista</a:t>
            </a:r>
          </a:p>
          <a:p>
            <a:r>
              <a:rPr lang="fi-FI" sz="1800" dirty="0" smtClean="0"/>
              <a:t>Esim. Liikennevirasto ja toimivaltaiset viranomaiset ovat perustaneet lippu- ja maksujärjestelmän hallinnoimiseksi ja palvelujen käyttämiseksi TVV lippu- ja maksujärjestelmä Oy:n</a:t>
            </a:r>
          </a:p>
          <a:p>
            <a:pPr lvl="2"/>
            <a:r>
              <a:rPr lang="fi-FI" sz="1800" dirty="0" err="1" smtClean="0"/>
              <a:t>Waltti</a:t>
            </a:r>
            <a:endParaRPr lang="fi-FI" sz="1800" dirty="0" smtClean="0"/>
          </a:p>
          <a:p>
            <a:pPr lvl="2"/>
            <a:r>
              <a:rPr lang="fi-FI" sz="1800" dirty="0" smtClean="0"/>
              <a:t>Järjestelmä tarjoaa käyttöön tuotteistetut lipputuotteet ja vyöhykkeet, sekä yhtenäiset Kela- ja koululaiskortit</a:t>
            </a:r>
          </a:p>
          <a:p>
            <a:pPr lvl="2"/>
            <a:endParaRPr lang="fi-FI" sz="1800" dirty="0" smtClean="0"/>
          </a:p>
          <a:p>
            <a:pPr marL="342900" lvl="2" indent="-342900">
              <a:buClr>
                <a:schemeClr val="accent6"/>
              </a:buClr>
              <a:buNone/>
            </a:pPr>
            <a:r>
              <a:rPr lang="fi-FI" sz="1800" b="1" dirty="0" smtClean="0"/>
              <a:t>Lippu- ja maksujärjestelmien yhteensopivuus? </a:t>
            </a:r>
          </a:p>
          <a:p>
            <a:pPr>
              <a:buNone/>
            </a:pPr>
            <a:endParaRPr lang="fi-FI" sz="2000" dirty="0" smtClean="0"/>
          </a:p>
          <a:p>
            <a:endParaRPr lang="fi-FI" sz="2000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E78B46-A303-4984-A78A-8E3B1DC89936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294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Lippu- ja maksujärjestelmän hinnoittelu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1988840"/>
            <a:ext cx="8286750" cy="4608512"/>
          </a:xfrm>
        </p:spPr>
        <p:txBody>
          <a:bodyPr/>
          <a:lstStyle/>
          <a:p>
            <a:r>
              <a:rPr lang="fi-FI" sz="1800" dirty="0" smtClean="0"/>
              <a:t>Hinnoittelumekanismi</a:t>
            </a:r>
          </a:p>
          <a:p>
            <a:pPr lvl="2"/>
            <a:r>
              <a:rPr lang="fi-FI" sz="1800" dirty="0" smtClean="0"/>
              <a:t>ELY päättää toimivalta-alueellaan käytettävät ns. perushinnat (Waltissa aikuisten kerta-, arvo- ja kausilippujen hinnat, liikenteenharjoittajan toteuttamassa järjestelmässä vain kertalippujen hinnat)</a:t>
            </a:r>
          </a:p>
          <a:p>
            <a:pPr lvl="2"/>
            <a:r>
              <a:rPr lang="fi-FI" sz="1800" dirty="0" smtClean="0"/>
              <a:t>v</a:t>
            </a:r>
            <a:r>
              <a:rPr lang="fi-FI" sz="1800" dirty="0" smtClean="0"/>
              <a:t>anhojen </a:t>
            </a:r>
            <a:r>
              <a:rPr lang="fi-FI" sz="1800" dirty="0" smtClean="0"/>
              <a:t>seutulippujen asiakashinnat päättää kunta</a:t>
            </a:r>
          </a:p>
          <a:p>
            <a:pPr lvl="2"/>
            <a:r>
              <a:rPr lang="fi-FI" sz="1800" dirty="0" smtClean="0"/>
              <a:t>p</a:t>
            </a:r>
            <a:r>
              <a:rPr lang="fi-FI" sz="1800" dirty="0" smtClean="0"/>
              <a:t>erushinnoille </a:t>
            </a:r>
            <a:r>
              <a:rPr lang="fi-FI" sz="1800" dirty="0" smtClean="0"/>
              <a:t>tehdään vuosittain indeksitarkistus</a:t>
            </a:r>
          </a:p>
          <a:p>
            <a:pPr lvl="2"/>
            <a:r>
              <a:rPr lang="fi-FI" sz="1800" dirty="0" smtClean="0"/>
              <a:t>Kunta esittää </a:t>
            </a:r>
            <a:r>
              <a:rPr lang="fi-FI" sz="1800" dirty="0" err="1" smtClean="0"/>
              <a:t>ELY:lle</a:t>
            </a:r>
            <a:r>
              <a:rPr lang="fi-FI" sz="1800" dirty="0" smtClean="0"/>
              <a:t>, jos haluaa ottaa käyttöön edellä mainittujen lisäksi ns. kuntakohtaisia alennettuja lippuja (esim. nuoret, muut erityisryhmät)</a:t>
            </a:r>
          </a:p>
          <a:p>
            <a:pPr lvl="2"/>
            <a:r>
              <a:rPr lang="fi-FI" sz="1800" dirty="0" smtClean="0"/>
              <a:t>l</a:t>
            </a:r>
            <a:r>
              <a:rPr lang="fi-FI" sz="1800" dirty="0" smtClean="0"/>
              <a:t>iikennöitsijälle </a:t>
            </a:r>
            <a:r>
              <a:rPr lang="fi-FI" sz="1800" dirty="0" smtClean="0"/>
              <a:t>maksetaan lipputulokorvaus ns. perushintojen mukaisesti kaikista lipputyypeistä (myös kuntakohtaisista), ja kunta vastaa täysimääräisesti kuntakohtaisista lipuista aiheutuneista lisäkustannuksista</a:t>
            </a:r>
          </a:p>
          <a:p>
            <a:pPr lvl="2"/>
            <a:r>
              <a:rPr lang="fi-FI" sz="1800" dirty="0" smtClean="0"/>
              <a:t>ELY vahvistaa asiakashinnat pääsääntöisesti vuodeksi kerrallaan</a:t>
            </a:r>
            <a:endParaRPr lang="fi-FI" sz="1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BF1B2E-C6BD-4163-BA89-EDD5BD5CBA27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fi-FI" dirty="0" smtClean="0"/>
              <a:t>Joukkoliikenteen järjestämisen tapoja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424936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1400" b="1" dirty="0" smtClean="0"/>
              <a:t>Markkinaehtoinen liikenne </a:t>
            </a:r>
            <a:r>
              <a:rPr lang="fi-FI" sz="1400" dirty="0" smtClean="0"/>
              <a:t>on liikennöitsijän vastuulla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syntyy sinne, missä matkustajia on tarpeeksi – lähinnä Helsingin ja  suurimpien kuntakeskusten välillä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liikennöitsijä suunnittelee reitit, aikataulut sekä määrittelee liput ja niiden hinnat 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hakee reittiliikenneluvan </a:t>
            </a:r>
            <a:r>
              <a:rPr lang="fi-FI" sz="1400" dirty="0" err="1" smtClean="0"/>
              <a:t>ELYstä</a:t>
            </a:r>
            <a:endParaRPr lang="fi-FI" sz="1400" dirty="0" smtClean="0"/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joukkoliikenteen peruspalvelutaso ei toteudu</a:t>
            </a:r>
          </a:p>
          <a:p>
            <a:pPr lvl="2">
              <a:lnSpc>
                <a:spcPct val="150000"/>
              </a:lnSpc>
              <a:buNone/>
            </a:pPr>
            <a:r>
              <a:rPr lang="fi-FI" sz="1400" dirty="0" smtClean="0"/>
              <a:t>	</a:t>
            </a:r>
            <a:r>
              <a:rPr lang="fi-FI" sz="1400" dirty="0" err="1" smtClean="0"/>
              <a:t>ELYn</a:t>
            </a:r>
            <a:r>
              <a:rPr lang="fi-FI" sz="1400" dirty="0" smtClean="0"/>
              <a:t> koko toimialueella</a:t>
            </a:r>
            <a:br>
              <a:rPr lang="fi-FI" sz="1400" dirty="0" smtClean="0"/>
            </a:br>
            <a:r>
              <a:rPr lang="fi-FI" sz="1400" dirty="0" smtClean="0"/>
              <a:t>markkinaehtoisella liikenteellä, paikallisesti se</a:t>
            </a:r>
            <a:br>
              <a:rPr lang="fi-FI" sz="1400" dirty="0" smtClean="0"/>
            </a:br>
            <a:r>
              <a:rPr lang="fi-FI" sz="1400" dirty="0" smtClean="0"/>
              <a:t>on mahdollista (esim. Porvoon kaupunki) </a:t>
            </a:r>
          </a:p>
          <a:p>
            <a:pPr>
              <a:lnSpc>
                <a:spcPct val="150000"/>
              </a:lnSpc>
            </a:pPr>
            <a:r>
              <a:rPr lang="fi-FI" sz="1400" b="1" dirty="0" smtClean="0"/>
              <a:t>Kunnat ja ELY </a:t>
            </a:r>
            <a:r>
              <a:rPr lang="fi-FI" sz="1400" dirty="0" smtClean="0"/>
              <a:t>tekevät yhteistyötä joukkoliikenteen </a:t>
            </a:r>
          </a:p>
          <a:p>
            <a:pPr>
              <a:lnSpc>
                <a:spcPct val="150000"/>
              </a:lnSpc>
              <a:buNone/>
            </a:pPr>
            <a:r>
              <a:rPr lang="fi-FI" sz="1400" dirty="0" smtClean="0"/>
              <a:t>	järjestämisessä 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sopivat tavoiteltavasta palvelutasosta 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suunnittelevat reitit ja aikataulut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sopivat rahoituksen jaosta, lipuista ja niiden hinnoista</a:t>
            </a:r>
          </a:p>
          <a:p>
            <a:pPr lvl="2">
              <a:lnSpc>
                <a:spcPct val="150000"/>
              </a:lnSpc>
            </a:pPr>
            <a:r>
              <a:rPr lang="fi-FI" sz="1400" dirty="0" smtClean="0"/>
              <a:t>ELY kilpailuttaa hankittavan liikenteen</a:t>
            </a:r>
          </a:p>
          <a:p>
            <a:endParaRPr lang="fi-FI" sz="1400" b="1" dirty="0">
              <a:solidFill>
                <a:srgbClr val="FF0000"/>
              </a:solidFill>
            </a:endParaRPr>
          </a:p>
        </p:txBody>
      </p:sp>
      <p:pic>
        <p:nvPicPr>
          <p:cNvPr id="5" name="Sisällön paikkamerkki 8" descr="Bus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565092" cy="2376727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C89FE3-CDC4-43D2-8F46-0EA9D3D8533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/>
          <a:lstStyle/>
          <a:p>
            <a:r>
              <a:rPr lang="fi-FI" dirty="0" smtClean="0"/>
              <a:t>Joukkoliikenteen järjestämisen tapoja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23528" y="1988840"/>
            <a:ext cx="4824536" cy="453650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r>
              <a:rPr lang="fi-FI" sz="1400" b="1" dirty="0" smtClean="0"/>
              <a:t>ELY</a:t>
            </a:r>
            <a:r>
              <a:rPr lang="fi-FI" sz="1400" dirty="0" smtClean="0"/>
              <a:t> ostaa joukkoliikennettä niukkojen resurssien sallimissa puitteissa </a:t>
            </a:r>
          </a:p>
          <a:p>
            <a:pPr marL="342900" lvl="1" indent="-34290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r>
              <a:rPr lang="fi-FI" sz="1400" b="1" dirty="0" smtClean="0"/>
              <a:t>Kunta</a:t>
            </a:r>
            <a:r>
              <a:rPr lang="fi-FI" sz="1400" dirty="0" smtClean="0"/>
              <a:t> voi hankkia joukkoliikennettä (esim. bussiyhteyden juna-asemalle, koululaiskuljetuksia, palveluliikennettä) oman kunnan alueelle täydentääkseen joukkoliikennepalvelua</a:t>
            </a:r>
          </a:p>
          <a:p>
            <a:pPr marL="342900" lvl="1" indent="-34290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endParaRPr lang="fi-FI" sz="1400" b="1" dirty="0" smtClean="0"/>
          </a:p>
          <a:p>
            <a:pPr marL="342900" lvl="1" indent="-342900">
              <a:lnSpc>
                <a:spcPct val="150000"/>
              </a:lnSpc>
              <a:buClr>
                <a:schemeClr val="accent6"/>
              </a:buClr>
              <a:buSzPct val="150000"/>
              <a:buNone/>
            </a:pPr>
            <a:r>
              <a:rPr lang="fi-FI" sz="1400" b="1" dirty="0" smtClean="0"/>
              <a:t>	Jatkossa liikennepalvelun säilymisen edellytyksenä on suunnittelu- ja rahoitusyhteistyö kunnan ja </a:t>
            </a:r>
            <a:r>
              <a:rPr lang="fi-FI" sz="1400" b="1" dirty="0" err="1" smtClean="0"/>
              <a:t>ELYn</a:t>
            </a:r>
            <a:r>
              <a:rPr lang="fi-FI" sz="1400" b="1" dirty="0" smtClean="0"/>
              <a:t> kesken!</a:t>
            </a:r>
          </a:p>
          <a:p>
            <a:pPr lvl="2">
              <a:lnSpc>
                <a:spcPct val="150000"/>
              </a:lnSpc>
              <a:buNone/>
            </a:pPr>
            <a:endParaRPr lang="fi-FI" sz="1400" b="1" dirty="0" smtClean="0"/>
          </a:p>
        </p:txBody>
      </p:sp>
      <p:pic>
        <p:nvPicPr>
          <p:cNvPr id="7" name="Sisällön paikkamerkki 6" descr="Bussi asema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600400" cy="2400267"/>
          </a:xfrm>
          <a:prstGeom prst="rect">
            <a:avLst/>
          </a:prstGeom>
        </p:spPr>
      </p:pic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2B1479-3177-4A90-9582-A400D0D2941A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/>
          <a:lstStyle/>
          <a:p>
            <a:r>
              <a:rPr lang="fi-FI" dirty="0" smtClean="0"/>
              <a:t>Uudellamaalla on monta toimijaa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67544" y="1772816"/>
            <a:ext cx="7989106" cy="453650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i-FI" sz="1200" b="1" dirty="0" smtClean="0"/>
              <a:t>Uudenmaan </a:t>
            </a:r>
            <a:r>
              <a:rPr lang="fi-FI" sz="1200" b="1" dirty="0" err="1" smtClean="0"/>
              <a:t>ELY-keskus</a:t>
            </a:r>
            <a:r>
              <a:rPr lang="fi-FI" sz="1200" b="1" dirty="0" smtClean="0"/>
              <a:t> </a:t>
            </a:r>
            <a:r>
              <a:rPr lang="fi-FI" sz="1200" dirty="0" smtClean="0"/>
              <a:t>vastaa joukkoliikenteen palvelutason määrittelystä toimialueensa kuntien osalta ja ostaa joukkoliikennepalveluja määrärahojensa puitteissa yhteistyössä muiden toimivaltaisten ja kuntien kanssa</a:t>
            </a:r>
            <a:endParaRPr lang="fi-FI" sz="1200" strike="sngStrike" dirty="0"/>
          </a:p>
          <a:p>
            <a:pPr>
              <a:lnSpc>
                <a:spcPct val="200000"/>
              </a:lnSpc>
            </a:pPr>
            <a:r>
              <a:rPr lang="fi-FI" sz="1200" b="1" dirty="0" smtClean="0"/>
              <a:t>HSL</a:t>
            </a:r>
            <a:r>
              <a:rPr lang="fi-FI" sz="1200" dirty="0" smtClean="0"/>
              <a:t> vastaa HSL-kuntien joukkoliikenteestä, myös alueensa junaliikenteestä</a:t>
            </a:r>
          </a:p>
          <a:p>
            <a:pPr>
              <a:lnSpc>
                <a:spcPct val="200000"/>
              </a:lnSpc>
            </a:pPr>
            <a:r>
              <a:rPr lang="fi-FI" sz="1200" b="1" dirty="0" smtClean="0"/>
              <a:t>Liikenne- ja viestintäministeriö </a:t>
            </a:r>
            <a:r>
              <a:rPr lang="fi-FI" sz="1200" dirty="0" smtClean="0"/>
              <a:t>ostaa sekä pääkaupunkiseudun työssäkäyntialueen lähiliikennettä että valtakunnan tason kaukoliikennettä</a:t>
            </a:r>
          </a:p>
          <a:p>
            <a:pPr>
              <a:lnSpc>
                <a:spcPct val="200000"/>
              </a:lnSpc>
            </a:pPr>
            <a:r>
              <a:rPr lang="fi-FI" sz="1200" dirty="0" smtClean="0"/>
              <a:t>Hämeenlinnan ja Lahden </a:t>
            </a:r>
            <a:r>
              <a:rPr lang="fi-FI" sz="1200" b="1" dirty="0" smtClean="0"/>
              <a:t>seudulliset viranomaiset </a:t>
            </a:r>
            <a:r>
              <a:rPr lang="fi-FI" sz="1200" dirty="0" smtClean="0"/>
              <a:t>sekä Hyvinkään ja Riihimäen </a:t>
            </a:r>
            <a:r>
              <a:rPr lang="fi-FI" sz="1200" b="1" dirty="0" smtClean="0"/>
              <a:t>kaupunkiviranomaiset</a:t>
            </a:r>
            <a:r>
              <a:rPr lang="fi-FI" sz="1200" dirty="0" smtClean="0"/>
              <a:t> vastaavat omien alueidensa sisäisestä joukkoliikenteestä</a:t>
            </a:r>
            <a:endParaRPr lang="fi-FI" sz="1200" strike="sngStrike" dirty="0" smtClean="0"/>
          </a:p>
          <a:p>
            <a:pPr>
              <a:lnSpc>
                <a:spcPct val="200000"/>
              </a:lnSpc>
            </a:pPr>
            <a:r>
              <a:rPr lang="fi-FI" sz="1200" dirty="0" smtClean="0"/>
              <a:t>Yksittäiset </a:t>
            </a:r>
            <a:r>
              <a:rPr lang="fi-FI" sz="1200" b="1" dirty="0" smtClean="0"/>
              <a:t>kunnat voivat </a:t>
            </a:r>
            <a:r>
              <a:rPr lang="fi-FI" sz="1200" dirty="0" smtClean="0"/>
              <a:t>ostaa täydentävää joukkoliikennepalvelua oman kuntansa alueella </a:t>
            </a:r>
            <a:endParaRPr lang="fi-FI" sz="1200" b="1" dirty="0" smtClean="0"/>
          </a:p>
          <a:p>
            <a:pPr>
              <a:lnSpc>
                <a:spcPct val="150000"/>
              </a:lnSpc>
              <a:buNone/>
            </a:pPr>
            <a:r>
              <a:rPr lang="fi-FI" sz="1200" b="1" dirty="0" smtClean="0"/>
              <a:t>	</a:t>
            </a:r>
          </a:p>
          <a:p>
            <a:pPr lvl="1">
              <a:lnSpc>
                <a:spcPct val="150000"/>
              </a:lnSpc>
              <a:buNone/>
            </a:pPr>
            <a:r>
              <a:rPr lang="fi-FI" sz="1200" b="1" dirty="0" smtClean="0"/>
              <a:t>Kaikkien joukkoliikenneviranomaisten ja kuntien tulee pyrkiä parhaansa mukaan yhteistyöhön</a:t>
            </a:r>
          </a:p>
          <a:p>
            <a:pPr lvl="1">
              <a:lnSpc>
                <a:spcPct val="150000"/>
              </a:lnSpc>
              <a:buNone/>
            </a:pPr>
            <a:r>
              <a:rPr lang="fi-FI" sz="1200" b="1" dirty="0" smtClean="0"/>
              <a:t>reittien, aikataulujen ja mm. lippujärjestelmien yhteen sopimiseksi!</a:t>
            </a:r>
            <a:endParaRPr lang="fi-FI" sz="1200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0272DDB-BB50-4855-9FC4-3B02F2537EF5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167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648072"/>
          </a:xfrm>
        </p:spPr>
        <p:txBody>
          <a:bodyPr/>
          <a:lstStyle/>
          <a:p>
            <a:r>
              <a:rPr lang="fi-FI" sz="1800" dirty="0" smtClean="0">
                <a:solidFill>
                  <a:srgbClr val="FF0000"/>
                </a:solidFill>
              </a:rPr>
              <a:t/>
            </a:r>
            <a:br>
              <a:rPr lang="fi-FI" sz="1800" dirty="0" smtClean="0">
                <a:solidFill>
                  <a:srgbClr val="FF0000"/>
                </a:solidFill>
              </a:rPr>
            </a:br>
            <a:r>
              <a:rPr lang="fi-FI" sz="2800" dirty="0"/>
              <a:t>Työnjako kunnan ja </a:t>
            </a:r>
            <a:r>
              <a:rPr lang="fi-FI" sz="2800" dirty="0" err="1"/>
              <a:t>ELYn</a:t>
            </a:r>
            <a:r>
              <a:rPr lang="fi-FI" sz="2800" dirty="0"/>
              <a:t> </a:t>
            </a:r>
            <a:r>
              <a:rPr lang="fi-FI" sz="2800" dirty="0" smtClean="0"/>
              <a:t>kesken - perusperiaatteet</a:t>
            </a:r>
            <a:endParaRPr lang="fi-FI" sz="2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683568" y="1844824"/>
            <a:ext cx="7056784" cy="4671392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r>
              <a:rPr lang="fi-FI" sz="1200" dirty="0" smtClean="0"/>
              <a:t> Yhteistyö tarkennetaan kunnan ja </a:t>
            </a:r>
            <a:r>
              <a:rPr lang="fi-FI" sz="1200" dirty="0" err="1" smtClean="0"/>
              <a:t>ELYn</a:t>
            </a:r>
            <a:r>
              <a:rPr lang="fi-FI" sz="1200" dirty="0" smtClean="0"/>
              <a:t> välisessä yhteistyösopimuksessa (ns. </a:t>
            </a:r>
            <a:r>
              <a:rPr lang="fi-FI" sz="1200" dirty="0" err="1" smtClean="0"/>
              <a:t>kunta-ELY-sopimus</a:t>
            </a:r>
            <a:r>
              <a:rPr lang="fi-FI" sz="1200" dirty="0" smtClean="0"/>
              <a:t>)</a:t>
            </a:r>
          </a:p>
          <a:p>
            <a:pPr marL="0" lvl="1" indent="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r>
              <a:rPr lang="fi-FI" sz="1200" dirty="0" smtClean="0"/>
              <a:t> Kunta ja ELY yhdessä: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palvelutasomäärittely ja liikennepalveluiden  jatkuva suunnittelu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hankintakustannuksiin osallistuminen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seudullisiin henkilö-/joukkoliikennetyöryhmiin osallistuminen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tiedottaminen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lippujärjestelmät</a:t>
            </a:r>
          </a:p>
          <a:p>
            <a:pPr marL="0" lvl="1" indent="0">
              <a:lnSpc>
                <a:spcPct val="150000"/>
              </a:lnSpc>
              <a:buClr>
                <a:schemeClr val="accent6"/>
              </a:buClr>
              <a:buSzPct val="150000"/>
              <a:buFont typeface="Wingdings" pitchFamily="2" charset="2"/>
              <a:buChar char="§"/>
            </a:pPr>
            <a:r>
              <a:rPr lang="fi-FI" sz="1200" dirty="0" smtClean="0"/>
              <a:t> Kunnat:</a:t>
            </a:r>
            <a:endParaRPr lang="fi-FI" sz="1200" dirty="0"/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/>
              <a:t>lippuhintojen tukeminen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liikennepalveluiden tiedotus </a:t>
            </a:r>
            <a:r>
              <a:rPr lang="fi-FI" sz="1200" dirty="0"/>
              <a:t>ja markkinointi </a:t>
            </a:r>
            <a:r>
              <a:rPr lang="fi-FI" sz="1200" dirty="0" smtClean="0"/>
              <a:t>kuntalaisille mm. kunnan nettisivuilla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/>
              <a:t>p</a:t>
            </a:r>
            <a:r>
              <a:rPr lang="fi-FI" sz="1200" dirty="0" smtClean="0"/>
              <a:t>ysäkkitietojen ja kunna</a:t>
            </a:r>
            <a:r>
              <a:rPr lang="fi-FI" sz="1200" dirty="0"/>
              <a:t>n</a:t>
            </a:r>
            <a:r>
              <a:rPr lang="fi-FI" sz="1200" dirty="0" smtClean="0"/>
              <a:t> </a:t>
            </a:r>
            <a:r>
              <a:rPr lang="fi-FI" sz="1200" dirty="0"/>
              <a:t>palvelu- ja/tai </a:t>
            </a:r>
            <a:r>
              <a:rPr lang="fi-FI" sz="1200" dirty="0" smtClean="0"/>
              <a:t>kutsujoukkoliikenteen sekä rekisteritietojen toimittaminen viranomaisten järjestelmiin</a:t>
            </a:r>
          </a:p>
          <a:p>
            <a:pPr marL="57150" indent="0">
              <a:lnSpc>
                <a:spcPct val="150000"/>
              </a:lnSpc>
            </a:pPr>
            <a:r>
              <a:rPr lang="fi-FI" sz="1200" dirty="0" smtClean="0"/>
              <a:t> ELY: </a:t>
            </a:r>
          </a:p>
          <a:p>
            <a:pPr marL="685800" lvl="2">
              <a:lnSpc>
                <a:spcPct val="150000"/>
              </a:lnSpc>
              <a:buClr>
                <a:schemeClr val="accent6"/>
              </a:buClr>
            </a:pPr>
            <a:r>
              <a:rPr lang="fi-FI" sz="1200" dirty="0"/>
              <a:t>l</a:t>
            </a:r>
            <a:r>
              <a:rPr lang="fi-FI" sz="1200" dirty="0" smtClean="0"/>
              <a:t>iikenteen kilpailuttaminen, toimii tilaajana toimivaltaisuuteen perustuen </a:t>
            </a:r>
            <a:endParaRPr lang="fi-FI" sz="1200" dirty="0"/>
          </a:p>
        </p:txBody>
      </p:sp>
      <p:pic>
        <p:nvPicPr>
          <p:cNvPr id="5" name="Sisällön paikkamerkki 6" descr="Bussi pysäkill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3025205" cy="2016803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1A0C6E7-924D-4D29-A9CA-67980BDBA32E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3081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64" y="908720"/>
            <a:ext cx="7740352" cy="576064"/>
          </a:xfrm>
        </p:spPr>
        <p:txBody>
          <a:bodyPr/>
          <a:lstStyle/>
          <a:p>
            <a:r>
              <a:rPr lang="fi-FI" sz="2800" dirty="0" smtClean="0"/>
              <a:t>Miten kunta voi edistää joukkoliikennettä?</a:t>
            </a:r>
            <a:r>
              <a:rPr lang="fi-FI" sz="2800" b="1" dirty="0" smtClean="0"/>
              <a:t> </a:t>
            </a:r>
            <a:endParaRPr lang="fi-FI" sz="2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611559" y="1700808"/>
            <a:ext cx="7920881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400" dirty="0" smtClean="0"/>
              <a:t> </a:t>
            </a:r>
            <a:r>
              <a:rPr lang="fi-FI" sz="1200" dirty="0" smtClean="0"/>
              <a:t>Kunnan strategia määrittää, millaista joukkoliikennettä halutaan ja osoitetaan riittävä joukkoliikenteen </a:t>
            </a:r>
            <a:r>
              <a:rPr lang="fi-FI" sz="1200" b="1" dirty="0" smtClean="0"/>
              <a:t>rahoitus</a:t>
            </a:r>
            <a:r>
              <a:rPr lang="fi-FI" sz="1200" dirty="0" smtClean="0"/>
              <a:t> suhteessa haluttuun palvelutasoon</a:t>
            </a:r>
          </a:p>
          <a:p>
            <a:pPr marL="800100" lvl="2" indent="0">
              <a:lnSpc>
                <a:spcPct val="150000"/>
              </a:lnSpc>
            </a:pPr>
            <a:r>
              <a:rPr lang="fi-FI" sz="1200" dirty="0" smtClean="0"/>
              <a:t>   nykyisen palvelutason säilyttäminen hyvin todennäköisesti tarkoittaa </a:t>
            </a:r>
            <a:r>
              <a:rPr lang="fi-FI" sz="1200" b="1" dirty="0" smtClean="0"/>
              <a:t>rahoitustarpeen kasvua</a:t>
            </a:r>
          </a:p>
          <a:p>
            <a:pPr marL="0" lvl="2" indent="0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 Osallistumalla aktiivisesti </a:t>
            </a:r>
            <a:r>
              <a:rPr lang="fi-FI" sz="1200" b="1" dirty="0" smtClean="0"/>
              <a:t>palvelutason määrittelyyn </a:t>
            </a:r>
            <a:r>
              <a:rPr lang="fi-FI" sz="1200" dirty="0" err="1" smtClean="0"/>
              <a:t>ELYn</a:t>
            </a:r>
            <a:r>
              <a:rPr lang="fi-FI" sz="1200" dirty="0" smtClean="0"/>
              <a:t> ja muiden kuntien kanssa</a:t>
            </a:r>
          </a:p>
          <a:p>
            <a:pPr lvl="2">
              <a:lnSpc>
                <a:spcPct val="150000"/>
              </a:lnSpc>
            </a:pPr>
            <a:r>
              <a:rPr lang="fi-FI" sz="1200" dirty="0" smtClean="0"/>
              <a:t>tuomalla mukaan paikallistuntemus kunnan tarpeista mm. palveluverkko ja maankäytön suunnittelu</a:t>
            </a:r>
          </a:p>
          <a:p>
            <a:pPr lvl="2">
              <a:lnSpc>
                <a:spcPct val="150000"/>
              </a:lnSpc>
            </a:pPr>
            <a:r>
              <a:rPr lang="fi-FI" sz="1200" dirty="0" smtClean="0"/>
              <a:t>toteutuvan liikenteen palvelutaso riippuu </a:t>
            </a:r>
            <a:r>
              <a:rPr lang="fi-FI" sz="1200" dirty="0" err="1" smtClean="0"/>
              <a:t>ELYn</a:t>
            </a:r>
            <a:r>
              <a:rPr lang="fi-FI" sz="1200" dirty="0" smtClean="0"/>
              <a:t> ja kuntien rahoituksen määrästä</a:t>
            </a:r>
          </a:p>
          <a:p>
            <a:pPr marL="0" indent="0">
              <a:lnSpc>
                <a:spcPct val="150000"/>
              </a:lnSpc>
            </a:pPr>
            <a:r>
              <a:rPr lang="fi-FI" sz="1200" dirty="0" smtClean="0"/>
              <a:t> Osallistumalla joukkoliikenteen </a:t>
            </a:r>
            <a:r>
              <a:rPr lang="fi-FI" sz="1200" b="1" dirty="0" smtClean="0"/>
              <a:t>suunnitteluun  </a:t>
            </a:r>
            <a:r>
              <a:rPr lang="fi-FI" sz="1200" dirty="0" smtClean="0"/>
              <a:t>ja yhteen sovittamalla henkilökuljetuksia avoimeen joukkoliikenteeseen</a:t>
            </a:r>
          </a:p>
          <a:p>
            <a:pPr marL="0" lvl="2" indent="0">
              <a:lnSpc>
                <a:spcPct val="150000"/>
              </a:lnSpc>
              <a:buClr>
                <a:schemeClr val="accent6"/>
              </a:buClr>
            </a:pPr>
            <a:r>
              <a:rPr lang="fi-FI" sz="1200" dirty="0" smtClean="0"/>
              <a:t> Huolehtimalla riittävät </a:t>
            </a:r>
            <a:r>
              <a:rPr lang="fi-FI" sz="1200" b="1" dirty="0" smtClean="0"/>
              <a:t>henkilöresurssit</a:t>
            </a:r>
            <a:r>
              <a:rPr lang="fi-FI" sz="1200" dirty="0" smtClean="0"/>
              <a:t> joukkoliikenneasioiden hoitamiseen, mahdollisesti yhdessä naapurikuntien kanssa</a:t>
            </a:r>
            <a:endParaRPr lang="fi-FI" sz="1200" dirty="0"/>
          </a:p>
          <a:p>
            <a:pPr marL="0" indent="0">
              <a:lnSpc>
                <a:spcPct val="150000"/>
              </a:lnSpc>
            </a:pPr>
            <a:r>
              <a:rPr lang="fi-FI" sz="1200" dirty="0" smtClean="0"/>
              <a:t> Esittämällä liikennöitsijöille toiveita </a:t>
            </a:r>
            <a:r>
              <a:rPr lang="fi-FI" sz="1200" b="1" dirty="0" smtClean="0"/>
              <a:t>markkinaehtoiseen liikenteeseen </a:t>
            </a:r>
            <a:r>
              <a:rPr lang="fi-FI" sz="1200" dirty="0" smtClean="0"/>
              <a:t>ja käymällä vuoropuhelua markkinaehtoisten liikennepalvelujen tuottajien kanssa </a:t>
            </a:r>
          </a:p>
          <a:p>
            <a:pPr marL="0" indent="0">
              <a:lnSpc>
                <a:spcPct val="150000"/>
              </a:lnSpc>
            </a:pPr>
            <a:r>
              <a:rPr lang="fi-FI" sz="1200" dirty="0" smtClean="0"/>
              <a:t> Markkinoinnilla ja houkuttelevilla lipputuotteilla </a:t>
            </a:r>
          </a:p>
          <a:p>
            <a:pPr marL="0" indent="0">
              <a:lnSpc>
                <a:spcPct val="150000"/>
              </a:lnSpc>
            </a:pPr>
            <a:r>
              <a:rPr lang="fi-FI" sz="1200" dirty="0" smtClean="0"/>
              <a:t> Muutosvaiheesta selviytyminen vaatii </a:t>
            </a:r>
            <a:r>
              <a:rPr lang="fi-FI" sz="1200" b="1" dirty="0" smtClean="0"/>
              <a:t>viestintää ja yhteistyötä </a:t>
            </a:r>
            <a:r>
              <a:rPr lang="fi-FI" sz="1200" dirty="0" smtClean="0"/>
              <a:t>eri toimijoiden kesken</a:t>
            </a:r>
          </a:p>
          <a:p>
            <a:pPr marL="0" indent="0">
              <a:lnSpc>
                <a:spcPct val="150000"/>
              </a:lnSpc>
              <a:buNone/>
            </a:pPr>
            <a:endParaRPr lang="fi-FI" sz="1600" b="1" dirty="0" smtClean="0"/>
          </a:p>
          <a:p>
            <a:pPr marL="0" indent="0">
              <a:lnSpc>
                <a:spcPct val="150000"/>
              </a:lnSpc>
              <a:buNone/>
            </a:pPr>
            <a:endParaRPr lang="fi-FI" sz="1600" b="1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7F9B5-9ED4-4ADC-9B16-0DF1E9B47ED2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3081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/>
          <a:lstStyle/>
          <a:p>
            <a:r>
              <a:rPr lang="fi-FI" dirty="0" smtClean="0"/>
              <a:t>Kunta voi vaikuttaa myös välillisesti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51520" y="1628800"/>
            <a:ext cx="8371902" cy="4392488"/>
          </a:xfrm>
        </p:spPr>
        <p:txBody>
          <a:bodyPr/>
          <a:lstStyle/>
          <a:p>
            <a:pPr marL="0" indent="0"/>
            <a:r>
              <a:rPr lang="fi-FI" sz="1600" dirty="0" smtClean="0"/>
              <a:t> Maankäytön </a:t>
            </a:r>
            <a:r>
              <a:rPr lang="fi-FI" sz="1600" dirty="0"/>
              <a:t>suunnittelu ja ohjaus</a:t>
            </a:r>
          </a:p>
          <a:p>
            <a:pPr lvl="2">
              <a:lnSpc>
                <a:spcPct val="150000"/>
              </a:lnSpc>
            </a:pPr>
            <a:r>
              <a:rPr lang="fi-FI" sz="1600" dirty="0"/>
              <a:t>tiivistämällä ja täydentämällä asuntoalueita saadaan parannettua joukkoliikenteen </a:t>
            </a:r>
            <a:r>
              <a:rPr lang="fi-FI" sz="1600" dirty="0" smtClean="0"/>
              <a:t>järjestämismahdollisuuksia ja luotua </a:t>
            </a:r>
            <a:r>
              <a:rPr lang="fi-FI" sz="1600" dirty="0"/>
              <a:t>kysyntää myös markkinaehtoiselle liikenteelle</a:t>
            </a:r>
          </a:p>
          <a:p>
            <a:pPr lvl="2">
              <a:lnSpc>
                <a:spcPct val="150000"/>
              </a:lnSpc>
            </a:pPr>
            <a:r>
              <a:rPr lang="fi-FI" sz="1600" dirty="0"/>
              <a:t>hajarakentamisella luodaan autokaupunkia ja lisätään kuntien lakisääteisiä </a:t>
            </a:r>
            <a:r>
              <a:rPr lang="fi-FI" sz="1600" dirty="0" smtClean="0"/>
              <a:t>kuljetuskustannuksia</a:t>
            </a:r>
            <a:endParaRPr lang="fi-FI" sz="1600" dirty="0"/>
          </a:p>
          <a:p>
            <a:pPr marL="0" indent="0"/>
            <a:r>
              <a:rPr lang="fi-FI" sz="1600" dirty="0" smtClean="0"/>
              <a:t> Liikennesuunnittelun </a:t>
            </a:r>
            <a:r>
              <a:rPr lang="fi-FI" sz="1600" dirty="0"/>
              <a:t>keinoja</a:t>
            </a:r>
          </a:p>
          <a:p>
            <a:pPr lvl="2">
              <a:lnSpc>
                <a:spcPct val="150000"/>
              </a:lnSpc>
            </a:pPr>
            <a:r>
              <a:rPr lang="fi-FI" sz="1600" dirty="0" smtClean="0"/>
              <a:t>miellyttävät ja esteettömät pysäkki-</a:t>
            </a:r>
          </a:p>
          <a:p>
            <a:pPr lvl="2">
              <a:lnSpc>
                <a:spcPct val="150000"/>
              </a:lnSpc>
              <a:buNone/>
            </a:pPr>
            <a:r>
              <a:rPr lang="fi-FI" sz="1600" dirty="0" smtClean="0"/>
              <a:t>ympäristöt ja hyvät </a:t>
            </a:r>
            <a:r>
              <a:rPr lang="fi-FI" sz="1600" dirty="0"/>
              <a:t>reitit pysäkeille</a:t>
            </a:r>
          </a:p>
          <a:p>
            <a:pPr lvl="2">
              <a:lnSpc>
                <a:spcPct val="150000"/>
              </a:lnSpc>
            </a:pPr>
            <a:r>
              <a:rPr lang="fi-FI" sz="1600" dirty="0"/>
              <a:t>liityntäpysäköinti autoille ja pyörille</a:t>
            </a:r>
          </a:p>
          <a:p>
            <a:pPr lvl="2">
              <a:lnSpc>
                <a:spcPct val="150000"/>
              </a:lnSpc>
            </a:pPr>
            <a:r>
              <a:rPr lang="fi-FI" sz="1600" dirty="0"/>
              <a:t>pysäkkien ja reittien talvihoito</a:t>
            </a:r>
          </a:p>
          <a:p>
            <a:pPr lvl="2">
              <a:lnSpc>
                <a:spcPct val="150000"/>
              </a:lnSpc>
            </a:pPr>
            <a:r>
              <a:rPr lang="fi-FI" sz="1600" dirty="0"/>
              <a:t>ajantasainen </a:t>
            </a:r>
            <a:r>
              <a:rPr lang="fi-FI" sz="1600" dirty="0" smtClean="0"/>
              <a:t>pysäkki-informaatio</a:t>
            </a:r>
          </a:p>
          <a:p>
            <a:pPr lvl="2">
              <a:lnSpc>
                <a:spcPct val="150000"/>
              </a:lnSpc>
              <a:buNone/>
            </a:pPr>
            <a:endParaRPr lang="fi-FI" sz="16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6" descr="Bussi Matkahuo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816424" cy="2544282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D37D71-A3C8-495C-A655-2F2939D2C674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6676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294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Joukkoliikenteen rahoittamisen raamit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326" y="1916832"/>
            <a:ext cx="8286750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1600" dirty="0" smtClean="0"/>
              <a:t>Valtio ja kunnat rahoittavat kaikille avointa joukkoliikennettä</a:t>
            </a:r>
          </a:p>
          <a:p>
            <a:pPr>
              <a:lnSpc>
                <a:spcPct val="150000"/>
              </a:lnSpc>
            </a:pPr>
            <a:r>
              <a:rPr lang="fi-FI" sz="1600" dirty="0" err="1" smtClean="0"/>
              <a:t>ELYjen</a:t>
            </a:r>
            <a:r>
              <a:rPr lang="fi-FI" sz="1600" dirty="0" smtClean="0"/>
              <a:t> käytössä oleva valtion joukkoliikennemäärärahan suuruus on </a:t>
            </a:r>
            <a:r>
              <a:rPr lang="fi-FI" sz="1600" b="1" dirty="0" smtClean="0"/>
              <a:t>noin 30-40 milj. euroa</a:t>
            </a:r>
            <a:r>
              <a:rPr lang="fi-FI" sz="1600" dirty="0" smtClean="0"/>
              <a:t> vuosittain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Uudenmaan </a:t>
            </a:r>
            <a:r>
              <a:rPr lang="fi-FI" sz="1600" dirty="0" err="1" smtClean="0"/>
              <a:t>ELYn</a:t>
            </a:r>
            <a:r>
              <a:rPr lang="fi-FI" sz="1600" dirty="0" smtClean="0"/>
              <a:t> joukkoliikenneraha ollut </a:t>
            </a:r>
            <a:r>
              <a:rPr lang="fi-FI" sz="1600" b="1" dirty="0" smtClean="0"/>
              <a:t>noin 4,5 miljoonaa euroa </a:t>
            </a:r>
            <a:r>
              <a:rPr lang="fi-FI" sz="1600" dirty="0" smtClean="0"/>
              <a:t>viime vuosina 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Tavoitteena, että jatkossa ELY ei myönnä enää erillistä valtionavustusta, vaan valtion joukkoliikennerahoitus kohdistetaan suoraan liikennepalveluiden ostoihin edellyttäen, että myös kunta osallistuu kustannuksiin</a:t>
            </a:r>
          </a:p>
          <a:p>
            <a:pPr lvl="2">
              <a:lnSpc>
                <a:spcPct val="150000"/>
              </a:lnSpc>
            </a:pPr>
            <a:r>
              <a:rPr lang="fi-FI" sz="1600" dirty="0" smtClean="0"/>
              <a:t>Uudenmaan </a:t>
            </a:r>
            <a:r>
              <a:rPr lang="fi-FI" sz="1600" dirty="0" err="1" smtClean="0"/>
              <a:t>ELY-keskus</a:t>
            </a:r>
            <a:r>
              <a:rPr lang="fi-FI" sz="1600" dirty="0" smtClean="0"/>
              <a:t> myöntää edelleen tukea pienille toimivaltaisille viranomaisille</a:t>
            </a:r>
          </a:p>
          <a:p>
            <a:pPr>
              <a:lnSpc>
                <a:spcPct val="150000"/>
              </a:lnSpc>
            </a:pPr>
            <a:r>
              <a:rPr lang="fi-FI" sz="1600" dirty="0" smtClean="0"/>
              <a:t>Jatkossa valtionavustukset vähenevät ja ostot suhteellisesti kasvavat</a:t>
            </a:r>
          </a:p>
          <a:p>
            <a:pPr>
              <a:defRPr/>
            </a:pPr>
            <a:endParaRPr lang="fi-FI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fi-FI" sz="1600" dirty="0" smtClean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C4E57B-AF29-42FB-AFB4-3BD0F1D41BBF}" type="datetime1">
              <a:rPr lang="fi-FI" smtClean="0"/>
              <a:pPr>
                <a:defRPr/>
              </a:pPr>
              <a:t>25.9.2014</a:t>
            </a:fld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_perustyyli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Y värit">
    <a:dk1>
      <a:srgbClr val="58585A"/>
    </a:dk1>
    <a:lt1>
      <a:sysClr val="window" lastClr="FFFFFF"/>
    </a:lt1>
    <a:dk2>
      <a:srgbClr val="003883"/>
    </a:dk2>
    <a:lt2>
      <a:srgbClr val="FDD078"/>
    </a:lt2>
    <a:accent1>
      <a:srgbClr val="D9640C"/>
    </a:accent1>
    <a:accent2>
      <a:srgbClr val="779346"/>
    </a:accent2>
    <a:accent3>
      <a:srgbClr val="003883"/>
    </a:accent3>
    <a:accent4>
      <a:srgbClr val="4460A5"/>
    </a:accent4>
    <a:accent5>
      <a:srgbClr val="58585A"/>
    </a:accent5>
    <a:accent6>
      <a:srgbClr val="FDD078"/>
    </a:accent6>
    <a:hlink>
      <a:srgbClr val="003883"/>
    </a:hlink>
    <a:folHlink>
      <a:srgbClr val="00559F"/>
    </a:folHlink>
  </a:clrScheme>
</a:themeOverride>
</file>

<file path=ppt/theme/themeOverride2.xml><?xml version="1.0" encoding="utf-8"?>
<a:themeOverride xmlns:a="http://schemas.openxmlformats.org/drawingml/2006/main">
  <a:clrScheme name="ELY värit">
    <a:dk1>
      <a:srgbClr val="58585A"/>
    </a:dk1>
    <a:lt1>
      <a:sysClr val="window" lastClr="FFFFFF"/>
    </a:lt1>
    <a:dk2>
      <a:srgbClr val="003883"/>
    </a:dk2>
    <a:lt2>
      <a:srgbClr val="FDD078"/>
    </a:lt2>
    <a:accent1>
      <a:srgbClr val="D9640C"/>
    </a:accent1>
    <a:accent2>
      <a:srgbClr val="779346"/>
    </a:accent2>
    <a:accent3>
      <a:srgbClr val="003883"/>
    </a:accent3>
    <a:accent4>
      <a:srgbClr val="4460A5"/>
    </a:accent4>
    <a:accent5>
      <a:srgbClr val="58585A"/>
    </a:accent5>
    <a:accent6>
      <a:srgbClr val="FDD078"/>
    </a:accent6>
    <a:hlink>
      <a:srgbClr val="003883"/>
    </a:hlink>
    <a:folHlink>
      <a:srgbClr val="00559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741FA2297AF7408C229F0AE93F96C6" ma:contentTypeVersion="0" ma:contentTypeDescription="Luo uusi asiakirja." ma:contentTypeScope="" ma:versionID="daf11a409214fed4eba8d1e13bd9509f">
  <xsd:schema xmlns:xsd="http://www.w3.org/2001/XMLSchema" xmlns:p="http://schemas.microsoft.com/office/2006/metadata/properties" xmlns:ns2="4a1d6e0c-7557-46da-a33c-995433f3b5ce" targetNamespace="http://schemas.microsoft.com/office/2006/metadata/properties" ma:root="true" ma:fieldsID="780918e09968697e99a6ff1a56e2ff6b" ns2:_="">
    <xsd:import namespace="4a1d6e0c-7557-46da-a33c-995433f3b5ce"/>
    <xsd:element name="properties">
      <xsd:complexType>
        <xsd:sequence>
          <xsd:element name="documentManagement">
            <xsd:complexType>
              <xsd:all>
                <xsd:element ref="ns2:Dokumenttityyppi"/>
                <xsd:element ref="ns2:Julkaisija2" minOccurs="0"/>
                <xsd:element ref="ns2:Organisaatio" minOccurs="0"/>
                <xsd:element ref="ns2:Varsinainen_x0020_tekijä" minOccurs="0"/>
                <xsd:element ref="ns2:Aihealu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1d6e0c-7557-46da-a33c-995433f3b5ce" elementFormDefault="qualified">
    <xsd:import namespace="http://schemas.microsoft.com/office/2006/documentManagement/types"/>
    <xsd:element name="Dokumenttityyppi" ma:index="8" ma:displayName="Dokumenttityyppi" ma:default="Asettamiskirje" ma:format="Dropdown" ma:internalName="Dokumenttityyppi">
      <xsd:simpleType>
        <xsd:restriction base="dms:Choice">
          <xsd:enumeration value="Asettamiskirje"/>
          <xsd:enumeration value="Esite"/>
          <xsd:enumeration value="Esityslista"/>
          <xsd:enumeration value="Esitysmateriaali"/>
          <xsd:enumeration value="Julkaisu"/>
          <xsd:enumeration value="Kartta"/>
          <xsd:enumeration value="Kirje"/>
          <xsd:enumeration value="Kutsu"/>
          <xsd:enumeration value="Kuva"/>
          <xsd:enumeration value="Lausunto"/>
          <xsd:enumeration value="Lausuntopyyntö"/>
          <xsd:enumeration value="Liite"/>
          <xsd:enumeration value="Lomake"/>
          <xsd:enumeration value="Luokittelematon"/>
          <xsd:enumeration value="Muistio"/>
          <xsd:enumeration value="Määräys"/>
          <xsd:enumeration value="Ohje"/>
          <xsd:enumeration value="Päätös"/>
          <xsd:enumeration value="Pöytäkirja"/>
          <xsd:enumeration value="Raportti"/>
          <xsd:enumeration value="Tiedote"/>
          <xsd:enumeration value="Tilasto"/>
          <xsd:enumeration value="Uutinen"/>
        </xsd:restriction>
      </xsd:simpleType>
    </xsd:element>
    <xsd:element name="Julkaisija2" ma:index="9" nillable="true" ma:displayName="Julkaisija organisaatio" ma:default="" ma:internalName="Julkaisija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VM"/>
                    <xsd:enumeration value="MMM"/>
                    <xsd:enumeration value="OM"/>
                    <xsd:enumeration value="OPM"/>
                    <xsd:enumeration value="SM"/>
                    <xsd:enumeration value="STM"/>
                    <xsd:enumeration value="TEM"/>
                    <xsd:enumeration value="VM"/>
                    <xsd:enumeration value="YM"/>
                    <xsd:enumeration value="E-S AVI"/>
                    <xsd:enumeration value="I-S AVI"/>
                    <xsd:enumeration value="L-AVI"/>
                    <xsd:enumeration value="L-S AVI"/>
                    <xsd:enumeration value="L-S-S AVI"/>
                    <xsd:enumeration value="P-S AVI"/>
                    <xsd:enumeration value="E-P ELY"/>
                    <xsd:enumeration value="E-S ELY"/>
                    <xsd:enumeration value="H-ELY"/>
                    <xsd:enumeration value="KA-S ELY"/>
                    <xsd:enumeration value="K-ELY"/>
                    <xsd:enumeration value="KE-S ELY"/>
                    <xsd:enumeration value="L-ELY"/>
                    <xsd:enumeration value="PI-ELY"/>
                    <xsd:enumeration value="PO-ELY"/>
                    <xsd:enumeration value="P-K ELY"/>
                    <xsd:enumeration value="P-P ELY"/>
                    <xsd:enumeration value="P-S ELY"/>
                    <xsd:enumeration value="S-ELY"/>
                    <xsd:enumeration value="U-ELY"/>
                    <xsd:enumeration value="V-S ELY"/>
                  </xsd:restriction>
                </xsd:simpleType>
              </xsd:element>
            </xsd:sequence>
          </xsd:extension>
        </xsd:complexContent>
      </xsd:complexType>
    </xsd:element>
    <xsd:element name="Organisaatio" ma:index="10" nillable="true" ma:displayName="Organisaatio" ma:internalName="Organisaatio">
      <xsd:simpleType>
        <xsd:restriction base="dms:Text">
          <xsd:maxLength value="255"/>
        </xsd:restriction>
      </xsd:simpleType>
    </xsd:element>
    <xsd:element name="Varsinainen_x0020_tekijä" ma:index="11" nillable="true" ma:displayName="Varsinainen tekijä" ma:default="" ma:internalName="Varsinainen_x0020_tekij_x00e4_">
      <xsd:simpleType>
        <xsd:restriction base="dms:Text">
          <xsd:maxLength value="255"/>
        </xsd:restriction>
      </xsd:simpleType>
    </xsd:element>
    <xsd:element name="Aihealue" ma:index="12" nillable="true" ma:displayName="Aihealue" ma:default="Henkilöstö" ma:format="Dropdown" ma:internalName="Aihealue">
      <xsd:simpleType>
        <xsd:restriction base="dms:Choice">
          <xsd:enumeration value="Henkilöstö"/>
          <xsd:enumeration value="Talous"/>
          <xsd:enumeration value="Viestintä"/>
          <xsd:enumeration value="Tietohallinto"/>
          <xsd:enumeration value="Toimitilat"/>
          <xsd:enumeration value="Ympäristöluvat"/>
          <xsd:enumeration value="EU-asiat"/>
          <xsd:enumeration value="Työsuojelu"/>
          <xsd:enumeration value="Organisaatio ja ohjaus"/>
          <xsd:enumeration value="Toiminnan suunnittelu"/>
          <xsd:enumeration value="Muu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Julkaisija2 xmlns="4a1d6e0c-7557-46da-a33c-995433f3b5ce">
      <Value xmlns="4a1d6e0c-7557-46da-a33c-995433f3b5ce">TEM</Value>
    </Julkaisija2>
    <Organisaatio xmlns="4a1d6e0c-7557-46da-a33c-995433f3b5ce">Viestintätyöryhmä</Organisaatio>
    <Varsinainen_x0020_tekijä xmlns="4a1d6e0c-7557-46da-a33c-995433f3b5ce" xsi:nil="true"/>
    <Aihealue xmlns="4a1d6e0c-7557-46da-a33c-995433f3b5ce">Viestintä</Aihealue>
    <Dokumenttityyppi xmlns="4a1d6e0c-7557-46da-a33c-995433f3b5ce">Esitysmateriaali</Dokumenttityyppi>
  </documentManagement>
</p:properties>
</file>

<file path=customXml/itemProps1.xml><?xml version="1.0" encoding="utf-8"?>
<ds:datastoreItem xmlns:ds="http://schemas.openxmlformats.org/officeDocument/2006/customXml" ds:itemID="{867706CB-1A27-471E-8AF7-80D3AE7CB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d6e0c-7557-46da-a33c-995433f3b5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AF0C75C-C11C-4709-BDE1-18926C2A8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9C09C6-2C73-4C24-A44B-0BB9D9A6549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4a1d6e0c-7557-46da-a33c-995433f3b5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1126</Words>
  <Application>Microsoft Office PowerPoint</Application>
  <PresentationFormat>Näytössä katseltava diaesitys (4:3)</PresentationFormat>
  <Paragraphs>179</Paragraphs>
  <Slides>21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ELY_perustyyli</vt:lpstr>
      <vt:lpstr>Dia 1</vt:lpstr>
      <vt:lpstr>Joukkoliikenneuudistuksen taustaa</vt:lpstr>
      <vt:lpstr>Joukkoliikenteen järjestämisen tapoja</vt:lpstr>
      <vt:lpstr>Joukkoliikenteen järjestämisen tapoja</vt:lpstr>
      <vt:lpstr>Uudellamaalla on monta toimijaa</vt:lpstr>
      <vt:lpstr> Työnjako kunnan ja ELYn kesken - perusperiaatteet</vt:lpstr>
      <vt:lpstr>Miten kunta voi edistää joukkoliikennettä? </vt:lpstr>
      <vt:lpstr>Kunta voi vaikuttaa myös välillisesti</vt:lpstr>
      <vt:lpstr>Joukkoliikenteen rahoittamisen raamit</vt:lpstr>
      <vt:lpstr>Joukkoliikenteen monet hyödyt!</vt:lpstr>
      <vt:lpstr>Joukkoliikenteen akuutit haasteet </vt:lpstr>
      <vt:lpstr>Dia 12</vt:lpstr>
      <vt:lpstr>Kalvoja esityksen taustatiedoksi Palvelutasomäärittely Kunta-ELY-sopimus Lippu- ja maksujärjestelmät     </vt:lpstr>
      <vt:lpstr>Palvelutasomäärittely yhteistyön perustana</vt:lpstr>
      <vt:lpstr>Palvelutasomäärittely yhteistyön perustana</vt:lpstr>
      <vt:lpstr>Kunta-ELY-sopimus</vt:lpstr>
      <vt:lpstr>Kunta-ELY-sopimus yhteistyön perustana</vt:lpstr>
      <vt:lpstr>Kunta-ELY-sopimuksen kohteet</vt:lpstr>
      <vt:lpstr>Lippu- ja maksujärjestelmät</vt:lpstr>
      <vt:lpstr>Lippu- ja maksujärjestelmät</vt:lpstr>
      <vt:lpstr>Lippu- ja maksujärjestelmän hinnoittelu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Powerpoint-pohja, PPT2007</dc:title>
  <dc:creator>Petra</dc:creator>
  <cp:lastModifiedBy>A010202</cp:lastModifiedBy>
  <cp:revision>521</cp:revision>
  <cp:lastPrinted>2012-05-18T18:44:57Z</cp:lastPrinted>
  <dcterms:created xsi:type="dcterms:W3CDTF">2009-11-09T12:11:33Z</dcterms:created>
  <dcterms:modified xsi:type="dcterms:W3CDTF">2014-09-25T10:24:40Z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0x010100B6741FA2297AF7408C229F0AE93F96C6</vt:lpwstr>
  </property>
</Properties>
</file>