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8" r:id="rId6"/>
    <p:sldId id="275" r:id="rId7"/>
    <p:sldId id="260" r:id="rId8"/>
    <p:sldId id="272" r:id="rId9"/>
    <p:sldId id="261" r:id="rId10"/>
    <p:sldId id="262" r:id="rId11"/>
    <p:sldId id="263" r:id="rId12"/>
    <p:sldId id="269" r:id="rId13"/>
    <p:sldId id="271" r:id="rId14"/>
    <p:sldId id="265" r:id="rId15"/>
    <p:sldId id="276" r:id="rId16"/>
    <p:sldId id="266" r:id="rId17"/>
    <p:sldId id="273" r:id="rId18"/>
    <p:sldId id="274" r:id="rId19"/>
  </p:sldIdLst>
  <p:sldSz cx="9144000" cy="6858000" type="screen4x3"/>
  <p:notesSz cx="7102475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0" autoAdjust="0"/>
  </p:normalViewPr>
  <p:slideViewPr>
    <p:cSldViewPr>
      <p:cViewPr>
        <p:scale>
          <a:sx n="100" d="100"/>
          <a:sy n="100" d="100"/>
        </p:scale>
        <p:origin x="-186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uorisotakuun%20seuranta_toukokuu%20201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/>
      <c:lineChart>
        <c:grouping val="standard"/>
        <c:ser>
          <c:idx val="0"/>
          <c:order val="0"/>
          <c:tx>
            <c:strRef>
              <c:f>Aikajana!$B$5</c:f>
              <c:strCache>
                <c:ptCount val="1"/>
                <c:pt idx="0">
                  <c:v>Alle 25-v. työttömät</c:v>
                </c:pt>
              </c:strCache>
            </c:strRef>
          </c:tx>
          <c:marker>
            <c:symbol val="none"/>
          </c:marker>
          <c:dLbls>
            <c:dLbl>
              <c:idx val="88"/>
              <c:layout>
                <c:manualLayout>
                  <c:x val="-4.0571692023974176E-2"/>
                  <c:y val="-4.392764857881136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5/2014;8026</a:t>
                    </a:r>
                  </a:p>
                </c:rich>
              </c:tx>
              <c:showVal val="1"/>
            </c:dLbl>
            <c:delete val="1"/>
          </c:dLbls>
          <c:cat>
            <c:strRef>
              <c:f>Aikajana!$A$18:$A$106</c:f>
              <c:strCache>
                <c:ptCount val="89"/>
                <c:pt idx="0">
                  <c:v>2007 Tammikuu</c:v>
                </c:pt>
                <c:pt idx="1">
                  <c:v>2007 Helmikuu</c:v>
                </c:pt>
                <c:pt idx="2">
                  <c:v>2007 Maaliskuu</c:v>
                </c:pt>
                <c:pt idx="3">
                  <c:v>2007 Huhtikuu</c:v>
                </c:pt>
                <c:pt idx="4">
                  <c:v>2007 Toukokuu</c:v>
                </c:pt>
                <c:pt idx="5">
                  <c:v>2007 Kesäkuu</c:v>
                </c:pt>
                <c:pt idx="6">
                  <c:v>2007 Heinäkuu</c:v>
                </c:pt>
                <c:pt idx="7">
                  <c:v>2007 Elokuu</c:v>
                </c:pt>
                <c:pt idx="8">
                  <c:v>2007 Syyskuu</c:v>
                </c:pt>
                <c:pt idx="9">
                  <c:v>2007 Lokakuu</c:v>
                </c:pt>
                <c:pt idx="10">
                  <c:v>2007 Marraskuu</c:v>
                </c:pt>
                <c:pt idx="11">
                  <c:v>2007 Joulukuu</c:v>
                </c:pt>
                <c:pt idx="12">
                  <c:v>2008 Tammikuu</c:v>
                </c:pt>
                <c:pt idx="13">
                  <c:v>2008 Helmikuu</c:v>
                </c:pt>
                <c:pt idx="14">
                  <c:v>2008 Maaliskuu</c:v>
                </c:pt>
                <c:pt idx="15">
                  <c:v>2008 Huhtikuu</c:v>
                </c:pt>
                <c:pt idx="16">
                  <c:v>2008 Toukokuu</c:v>
                </c:pt>
                <c:pt idx="17">
                  <c:v>2008 Kesäkuu</c:v>
                </c:pt>
                <c:pt idx="18">
                  <c:v>2008 Heinäkuu</c:v>
                </c:pt>
                <c:pt idx="19">
                  <c:v>2008 Elokuu</c:v>
                </c:pt>
                <c:pt idx="20">
                  <c:v>2008 Syyskuu</c:v>
                </c:pt>
                <c:pt idx="21">
                  <c:v>2008 Lokakuu</c:v>
                </c:pt>
                <c:pt idx="22">
                  <c:v>2008 Marraskuu</c:v>
                </c:pt>
                <c:pt idx="23">
                  <c:v>2008 Joulukuu</c:v>
                </c:pt>
                <c:pt idx="24">
                  <c:v>2009 Tammikuu</c:v>
                </c:pt>
                <c:pt idx="25">
                  <c:v>2009 Helmikuu</c:v>
                </c:pt>
                <c:pt idx="26">
                  <c:v>2009 Maaliskuu</c:v>
                </c:pt>
                <c:pt idx="27">
                  <c:v>2009 Huhtikuu</c:v>
                </c:pt>
                <c:pt idx="28">
                  <c:v>2009 Toukokuu</c:v>
                </c:pt>
                <c:pt idx="29">
                  <c:v>2009 Kesäkuu</c:v>
                </c:pt>
                <c:pt idx="30">
                  <c:v>2009 Heinäkuu</c:v>
                </c:pt>
                <c:pt idx="31">
                  <c:v>2009 Elokuu</c:v>
                </c:pt>
                <c:pt idx="32">
                  <c:v>2009 Syyskuu</c:v>
                </c:pt>
                <c:pt idx="33">
                  <c:v>2009 Lokakuu</c:v>
                </c:pt>
                <c:pt idx="34">
                  <c:v>2009 Marraskuu</c:v>
                </c:pt>
                <c:pt idx="35">
                  <c:v>2009 Joulukuu</c:v>
                </c:pt>
                <c:pt idx="36">
                  <c:v>2010 Tammikuu</c:v>
                </c:pt>
                <c:pt idx="37">
                  <c:v>2010 Helmikuu</c:v>
                </c:pt>
                <c:pt idx="38">
                  <c:v>2010 Maaliskuu</c:v>
                </c:pt>
                <c:pt idx="39">
                  <c:v>2010 Huhtikuu</c:v>
                </c:pt>
                <c:pt idx="40">
                  <c:v>2010 Toukokuu</c:v>
                </c:pt>
                <c:pt idx="41">
                  <c:v>2010 Kesäkuu</c:v>
                </c:pt>
                <c:pt idx="42">
                  <c:v>2010 Heinäkuu</c:v>
                </c:pt>
                <c:pt idx="43">
                  <c:v>2010 Elokuu</c:v>
                </c:pt>
                <c:pt idx="44">
                  <c:v>2010 Syyskuu</c:v>
                </c:pt>
                <c:pt idx="45">
                  <c:v>2010 Lokakuu</c:v>
                </c:pt>
                <c:pt idx="46">
                  <c:v>2010 Marraskuu</c:v>
                </c:pt>
                <c:pt idx="47">
                  <c:v>2010 Joulukuu</c:v>
                </c:pt>
                <c:pt idx="48">
                  <c:v>2011 Tammikuu</c:v>
                </c:pt>
                <c:pt idx="49">
                  <c:v>2011 Helmikuu</c:v>
                </c:pt>
                <c:pt idx="50">
                  <c:v>2011 Maaliskuu</c:v>
                </c:pt>
                <c:pt idx="51">
                  <c:v>2011 Huhtikuu</c:v>
                </c:pt>
                <c:pt idx="52">
                  <c:v>2011 Toukokuu</c:v>
                </c:pt>
                <c:pt idx="53">
                  <c:v>2011 Kesäkuu</c:v>
                </c:pt>
                <c:pt idx="54">
                  <c:v>2011 Heinäkuu</c:v>
                </c:pt>
                <c:pt idx="55">
                  <c:v>2011 Elokuu</c:v>
                </c:pt>
                <c:pt idx="56">
                  <c:v>2011 Syyskuu</c:v>
                </c:pt>
                <c:pt idx="57">
                  <c:v>2011 Lokakuu</c:v>
                </c:pt>
                <c:pt idx="58">
                  <c:v>2011 Marraskuu</c:v>
                </c:pt>
                <c:pt idx="59">
                  <c:v>2011 Joulukuu</c:v>
                </c:pt>
                <c:pt idx="60">
                  <c:v>2012 Tammikuu</c:v>
                </c:pt>
                <c:pt idx="61">
                  <c:v>2012 Helmikuu</c:v>
                </c:pt>
                <c:pt idx="62">
                  <c:v>2012 Maaliskuu</c:v>
                </c:pt>
                <c:pt idx="63">
                  <c:v>2012 Huhtikuu</c:v>
                </c:pt>
                <c:pt idx="64">
                  <c:v>2012 Toukokuu</c:v>
                </c:pt>
                <c:pt idx="65">
                  <c:v>2012 Kesäkuu</c:v>
                </c:pt>
                <c:pt idx="66">
                  <c:v>2012 Heinäkuu</c:v>
                </c:pt>
                <c:pt idx="67">
                  <c:v>2012 Elokuu</c:v>
                </c:pt>
                <c:pt idx="68">
                  <c:v>2012 Syyskuu</c:v>
                </c:pt>
                <c:pt idx="69">
                  <c:v>2012 Lokakuu</c:v>
                </c:pt>
                <c:pt idx="70">
                  <c:v>2012 Marraskuu</c:v>
                </c:pt>
                <c:pt idx="71">
                  <c:v>2012 Joulukuu</c:v>
                </c:pt>
                <c:pt idx="72">
                  <c:v>2013 Tammikuu</c:v>
                </c:pt>
                <c:pt idx="73">
                  <c:v>2013 Helmikuu</c:v>
                </c:pt>
                <c:pt idx="74">
                  <c:v>2013 Maaliskuu</c:v>
                </c:pt>
                <c:pt idx="75">
                  <c:v>2013 Huhtikuu</c:v>
                </c:pt>
                <c:pt idx="76">
                  <c:v>2013 Toukokuu</c:v>
                </c:pt>
                <c:pt idx="77">
                  <c:v>2013 Kesäkuu</c:v>
                </c:pt>
                <c:pt idx="78">
                  <c:v>2013 Heinäkuu</c:v>
                </c:pt>
                <c:pt idx="79">
                  <c:v>2013 Elokuu</c:v>
                </c:pt>
                <c:pt idx="80">
                  <c:v>2013 Syyskuu</c:v>
                </c:pt>
                <c:pt idx="81">
                  <c:v>2013 Lokakuu</c:v>
                </c:pt>
                <c:pt idx="82">
                  <c:v>2013 Marraskuu</c:v>
                </c:pt>
                <c:pt idx="83">
                  <c:v>2013 Joulukuu</c:v>
                </c:pt>
                <c:pt idx="84">
                  <c:v>2014 Tammikuu</c:v>
                </c:pt>
                <c:pt idx="85">
                  <c:v>2014 Helmikuu</c:v>
                </c:pt>
                <c:pt idx="86">
                  <c:v>2014 Maaliskuu</c:v>
                </c:pt>
                <c:pt idx="87">
                  <c:v>2014 Huhtikuu</c:v>
                </c:pt>
                <c:pt idx="88">
                  <c:v>2015 Toukokuu</c:v>
                </c:pt>
              </c:strCache>
            </c:strRef>
          </c:cat>
          <c:val>
            <c:numRef>
              <c:f>Aikajana!$B$18:$B$106</c:f>
              <c:numCache>
                <c:formatCode>General</c:formatCode>
                <c:ptCount val="89"/>
                <c:pt idx="0">
                  <c:v>4124</c:v>
                </c:pt>
                <c:pt idx="1">
                  <c:v>3671</c:v>
                </c:pt>
                <c:pt idx="2">
                  <c:v>3302</c:v>
                </c:pt>
                <c:pt idx="3">
                  <c:v>3046</c:v>
                </c:pt>
                <c:pt idx="4">
                  <c:v>2971</c:v>
                </c:pt>
                <c:pt idx="5">
                  <c:v>4073</c:v>
                </c:pt>
                <c:pt idx="6">
                  <c:v>4639</c:v>
                </c:pt>
                <c:pt idx="7">
                  <c:v>3419</c:v>
                </c:pt>
                <c:pt idx="8">
                  <c:v>2954</c:v>
                </c:pt>
                <c:pt idx="9">
                  <c:v>2749</c:v>
                </c:pt>
                <c:pt idx="10">
                  <c:v>2562</c:v>
                </c:pt>
                <c:pt idx="11">
                  <c:v>3001</c:v>
                </c:pt>
                <c:pt idx="12">
                  <c:v>3417</c:v>
                </c:pt>
                <c:pt idx="13">
                  <c:v>3123</c:v>
                </c:pt>
                <c:pt idx="14">
                  <c:v>2800</c:v>
                </c:pt>
                <c:pt idx="15">
                  <c:v>2652</c:v>
                </c:pt>
                <c:pt idx="16">
                  <c:v>2690</c:v>
                </c:pt>
                <c:pt idx="17">
                  <c:v>3677</c:v>
                </c:pt>
                <c:pt idx="18">
                  <c:v>4285</c:v>
                </c:pt>
                <c:pt idx="19">
                  <c:v>3412</c:v>
                </c:pt>
                <c:pt idx="20">
                  <c:v>3067</c:v>
                </c:pt>
                <c:pt idx="21">
                  <c:v>3071</c:v>
                </c:pt>
                <c:pt idx="22">
                  <c:v>3212</c:v>
                </c:pt>
                <c:pt idx="23">
                  <c:v>4008</c:v>
                </c:pt>
                <c:pt idx="24">
                  <c:v>5173</c:v>
                </c:pt>
                <c:pt idx="25">
                  <c:v>5220</c:v>
                </c:pt>
                <c:pt idx="26">
                  <c:v>5421</c:v>
                </c:pt>
                <c:pt idx="27">
                  <c:v>5395</c:v>
                </c:pt>
                <c:pt idx="28">
                  <c:v>5514</c:v>
                </c:pt>
                <c:pt idx="29">
                  <c:v>7482</c:v>
                </c:pt>
                <c:pt idx="30">
                  <c:v>8481</c:v>
                </c:pt>
                <c:pt idx="31">
                  <c:v>7033</c:v>
                </c:pt>
                <c:pt idx="32">
                  <c:v>6676</c:v>
                </c:pt>
                <c:pt idx="33">
                  <c:v>6686</c:v>
                </c:pt>
                <c:pt idx="34">
                  <c:v>6353</c:v>
                </c:pt>
                <c:pt idx="35">
                  <c:v>6923</c:v>
                </c:pt>
                <c:pt idx="36">
                  <c:v>7150</c:v>
                </c:pt>
                <c:pt idx="37">
                  <c:v>6525</c:v>
                </c:pt>
                <c:pt idx="38">
                  <c:v>6111</c:v>
                </c:pt>
                <c:pt idx="39">
                  <c:v>5714</c:v>
                </c:pt>
                <c:pt idx="40">
                  <c:v>5728</c:v>
                </c:pt>
                <c:pt idx="41">
                  <c:v>7438</c:v>
                </c:pt>
                <c:pt idx="42">
                  <c:v>8216</c:v>
                </c:pt>
                <c:pt idx="43">
                  <c:v>6372</c:v>
                </c:pt>
                <c:pt idx="44">
                  <c:v>5673</c:v>
                </c:pt>
                <c:pt idx="45">
                  <c:v>5469</c:v>
                </c:pt>
                <c:pt idx="46">
                  <c:v>5147</c:v>
                </c:pt>
                <c:pt idx="47">
                  <c:v>5719</c:v>
                </c:pt>
                <c:pt idx="48">
                  <c:v>5919</c:v>
                </c:pt>
                <c:pt idx="49">
                  <c:v>5448</c:v>
                </c:pt>
                <c:pt idx="50">
                  <c:v>4993</c:v>
                </c:pt>
                <c:pt idx="51">
                  <c:v>4921</c:v>
                </c:pt>
                <c:pt idx="52">
                  <c:v>4918</c:v>
                </c:pt>
                <c:pt idx="53">
                  <c:v>6582</c:v>
                </c:pt>
                <c:pt idx="54">
                  <c:v>7135</c:v>
                </c:pt>
                <c:pt idx="55">
                  <c:v>5695</c:v>
                </c:pt>
                <c:pt idx="56">
                  <c:v>5097</c:v>
                </c:pt>
                <c:pt idx="57">
                  <c:v>4971</c:v>
                </c:pt>
                <c:pt idx="58">
                  <c:v>4886</c:v>
                </c:pt>
                <c:pt idx="59">
                  <c:v>5546</c:v>
                </c:pt>
                <c:pt idx="60">
                  <c:v>5987</c:v>
                </c:pt>
                <c:pt idx="61">
                  <c:v>5617</c:v>
                </c:pt>
                <c:pt idx="62">
                  <c:v>5300</c:v>
                </c:pt>
                <c:pt idx="63">
                  <c:v>5031</c:v>
                </c:pt>
                <c:pt idx="64">
                  <c:v>5128</c:v>
                </c:pt>
                <c:pt idx="65">
                  <c:v>7072</c:v>
                </c:pt>
                <c:pt idx="66">
                  <c:v>7840</c:v>
                </c:pt>
                <c:pt idx="67">
                  <c:v>5813</c:v>
                </c:pt>
                <c:pt idx="68">
                  <c:v>5502</c:v>
                </c:pt>
                <c:pt idx="69">
                  <c:v>5490</c:v>
                </c:pt>
                <c:pt idx="70">
                  <c:v>5572</c:v>
                </c:pt>
                <c:pt idx="71">
                  <c:v>6055</c:v>
                </c:pt>
                <c:pt idx="72">
                  <c:v>7135</c:v>
                </c:pt>
                <c:pt idx="73">
                  <c:v>7220</c:v>
                </c:pt>
                <c:pt idx="74">
                  <c:v>7070</c:v>
                </c:pt>
                <c:pt idx="75">
                  <c:v>6658</c:v>
                </c:pt>
                <c:pt idx="76">
                  <c:v>6667</c:v>
                </c:pt>
                <c:pt idx="77">
                  <c:v>8874</c:v>
                </c:pt>
                <c:pt idx="78">
                  <c:v>9770</c:v>
                </c:pt>
                <c:pt idx="79">
                  <c:v>8211</c:v>
                </c:pt>
                <c:pt idx="80">
                  <c:v>7521</c:v>
                </c:pt>
                <c:pt idx="81">
                  <c:v>7567</c:v>
                </c:pt>
                <c:pt idx="82">
                  <c:v>7088</c:v>
                </c:pt>
                <c:pt idx="83">
                  <c:v>8353</c:v>
                </c:pt>
                <c:pt idx="84">
                  <c:v>8582</c:v>
                </c:pt>
                <c:pt idx="85">
                  <c:v>8137</c:v>
                </c:pt>
                <c:pt idx="86">
                  <c:v>8182</c:v>
                </c:pt>
                <c:pt idx="87">
                  <c:v>7914</c:v>
                </c:pt>
                <c:pt idx="88">
                  <c:v>8026</c:v>
                </c:pt>
              </c:numCache>
            </c:numRef>
          </c:val>
        </c:ser>
        <c:marker val="1"/>
        <c:axId val="81099392"/>
        <c:axId val="81129856"/>
      </c:lineChart>
      <c:lineChart>
        <c:grouping val="standard"/>
        <c:ser>
          <c:idx val="1"/>
          <c:order val="1"/>
          <c:tx>
            <c:strRef>
              <c:f>Aikajana!$C$5</c:f>
              <c:strCache>
                <c:ptCount val="1"/>
                <c:pt idx="0">
                  <c:v>Vuosimuutos %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Lbl>
              <c:idx val="88"/>
              <c:layout>
                <c:manualLayout>
                  <c:x val="-2.9506685108344848E-2"/>
                  <c:y val="-2.583979328165377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5/2014;20,4 %</a:t>
                    </a:r>
                  </a:p>
                </c:rich>
              </c:tx>
              <c:showVal val="1"/>
            </c:dLbl>
            <c:delete val="1"/>
          </c:dLbls>
          <c:cat>
            <c:strRef>
              <c:f>Aikajana!$A$18:$A$106</c:f>
              <c:strCache>
                <c:ptCount val="89"/>
                <c:pt idx="0">
                  <c:v>2007 Tammikuu</c:v>
                </c:pt>
                <c:pt idx="1">
                  <c:v>2007 Helmikuu</c:v>
                </c:pt>
                <c:pt idx="2">
                  <c:v>2007 Maaliskuu</c:v>
                </c:pt>
                <c:pt idx="3">
                  <c:v>2007 Huhtikuu</c:v>
                </c:pt>
                <c:pt idx="4">
                  <c:v>2007 Toukokuu</c:v>
                </c:pt>
                <c:pt idx="5">
                  <c:v>2007 Kesäkuu</c:v>
                </c:pt>
                <c:pt idx="6">
                  <c:v>2007 Heinäkuu</c:v>
                </c:pt>
                <c:pt idx="7">
                  <c:v>2007 Elokuu</c:v>
                </c:pt>
                <c:pt idx="8">
                  <c:v>2007 Syyskuu</c:v>
                </c:pt>
                <c:pt idx="9">
                  <c:v>2007 Lokakuu</c:v>
                </c:pt>
                <c:pt idx="10">
                  <c:v>2007 Marraskuu</c:v>
                </c:pt>
                <c:pt idx="11">
                  <c:v>2007 Joulukuu</c:v>
                </c:pt>
                <c:pt idx="12">
                  <c:v>2008 Tammikuu</c:v>
                </c:pt>
                <c:pt idx="13">
                  <c:v>2008 Helmikuu</c:v>
                </c:pt>
                <c:pt idx="14">
                  <c:v>2008 Maaliskuu</c:v>
                </c:pt>
                <c:pt idx="15">
                  <c:v>2008 Huhtikuu</c:v>
                </c:pt>
                <c:pt idx="16">
                  <c:v>2008 Toukokuu</c:v>
                </c:pt>
                <c:pt idx="17">
                  <c:v>2008 Kesäkuu</c:v>
                </c:pt>
                <c:pt idx="18">
                  <c:v>2008 Heinäkuu</c:v>
                </c:pt>
                <c:pt idx="19">
                  <c:v>2008 Elokuu</c:v>
                </c:pt>
                <c:pt idx="20">
                  <c:v>2008 Syyskuu</c:v>
                </c:pt>
                <c:pt idx="21">
                  <c:v>2008 Lokakuu</c:v>
                </c:pt>
                <c:pt idx="22">
                  <c:v>2008 Marraskuu</c:v>
                </c:pt>
                <c:pt idx="23">
                  <c:v>2008 Joulukuu</c:v>
                </c:pt>
                <c:pt idx="24">
                  <c:v>2009 Tammikuu</c:v>
                </c:pt>
                <c:pt idx="25">
                  <c:v>2009 Helmikuu</c:v>
                </c:pt>
                <c:pt idx="26">
                  <c:v>2009 Maaliskuu</c:v>
                </c:pt>
                <c:pt idx="27">
                  <c:v>2009 Huhtikuu</c:v>
                </c:pt>
                <c:pt idx="28">
                  <c:v>2009 Toukokuu</c:v>
                </c:pt>
                <c:pt idx="29">
                  <c:v>2009 Kesäkuu</c:v>
                </c:pt>
                <c:pt idx="30">
                  <c:v>2009 Heinäkuu</c:v>
                </c:pt>
                <c:pt idx="31">
                  <c:v>2009 Elokuu</c:v>
                </c:pt>
                <c:pt idx="32">
                  <c:v>2009 Syyskuu</c:v>
                </c:pt>
                <c:pt idx="33">
                  <c:v>2009 Lokakuu</c:v>
                </c:pt>
                <c:pt idx="34">
                  <c:v>2009 Marraskuu</c:v>
                </c:pt>
                <c:pt idx="35">
                  <c:v>2009 Joulukuu</c:v>
                </c:pt>
                <c:pt idx="36">
                  <c:v>2010 Tammikuu</c:v>
                </c:pt>
                <c:pt idx="37">
                  <c:v>2010 Helmikuu</c:v>
                </c:pt>
                <c:pt idx="38">
                  <c:v>2010 Maaliskuu</c:v>
                </c:pt>
                <c:pt idx="39">
                  <c:v>2010 Huhtikuu</c:v>
                </c:pt>
                <c:pt idx="40">
                  <c:v>2010 Toukokuu</c:v>
                </c:pt>
                <c:pt idx="41">
                  <c:v>2010 Kesäkuu</c:v>
                </c:pt>
                <c:pt idx="42">
                  <c:v>2010 Heinäkuu</c:v>
                </c:pt>
                <c:pt idx="43">
                  <c:v>2010 Elokuu</c:v>
                </c:pt>
                <c:pt idx="44">
                  <c:v>2010 Syyskuu</c:v>
                </c:pt>
                <c:pt idx="45">
                  <c:v>2010 Lokakuu</c:v>
                </c:pt>
                <c:pt idx="46">
                  <c:v>2010 Marraskuu</c:v>
                </c:pt>
                <c:pt idx="47">
                  <c:v>2010 Joulukuu</c:v>
                </c:pt>
                <c:pt idx="48">
                  <c:v>2011 Tammikuu</c:v>
                </c:pt>
                <c:pt idx="49">
                  <c:v>2011 Helmikuu</c:v>
                </c:pt>
                <c:pt idx="50">
                  <c:v>2011 Maaliskuu</c:v>
                </c:pt>
                <c:pt idx="51">
                  <c:v>2011 Huhtikuu</c:v>
                </c:pt>
                <c:pt idx="52">
                  <c:v>2011 Toukokuu</c:v>
                </c:pt>
                <c:pt idx="53">
                  <c:v>2011 Kesäkuu</c:v>
                </c:pt>
                <c:pt idx="54">
                  <c:v>2011 Heinäkuu</c:v>
                </c:pt>
                <c:pt idx="55">
                  <c:v>2011 Elokuu</c:v>
                </c:pt>
                <c:pt idx="56">
                  <c:v>2011 Syyskuu</c:v>
                </c:pt>
                <c:pt idx="57">
                  <c:v>2011 Lokakuu</c:v>
                </c:pt>
                <c:pt idx="58">
                  <c:v>2011 Marraskuu</c:v>
                </c:pt>
                <c:pt idx="59">
                  <c:v>2011 Joulukuu</c:v>
                </c:pt>
                <c:pt idx="60">
                  <c:v>2012 Tammikuu</c:v>
                </c:pt>
                <c:pt idx="61">
                  <c:v>2012 Helmikuu</c:v>
                </c:pt>
                <c:pt idx="62">
                  <c:v>2012 Maaliskuu</c:v>
                </c:pt>
                <c:pt idx="63">
                  <c:v>2012 Huhtikuu</c:v>
                </c:pt>
                <c:pt idx="64">
                  <c:v>2012 Toukokuu</c:v>
                </c:pt>
                <c:pt idx="65">
                  <c:v>2012 Kesäkuu</c:v>
                </c:pt>
                <c:pt idx="66">
                  <c:v>2012 Heinäkuu</c:v>
                </c:pt>
                <c:pt idx="67">
                  <c:v>2012 Elokuu</c:v>
                </c:pt>
                <c:pt idx="68">
                  <c:v>2012 Syyskuu</c:v>
                </c:pt>
                <c:pt idx="69">
                  <c:v>2012 Lokakuu</c:v>
                </c:pt>
                <c:pt idx="70">
                  <c:v>2012 Marraskuu</c:v>
                </c:pt>
                <c:pt idx="71">
                  <c:v>2012 Joulukuu</c:v>
                </c:pt>
                <c:pt idx="72">
                  <c:v>2013 Tammikuu</c:v>
                </c:pt>
                <c:pt idx="73">
                  <c:v>2013 Helmikuu</c:v>
                </c:pt>
                <c:pt idx="74">
                  <c:v>2013 Maaliskuu</c:v>
                </c:pt>
                <c:pt idx="75">
                  <c:v>2013 Huhtikuu</c:v>
                </c:pt>
                <c:pt idx="76">
                  <c:v>2013 Toukokuu</c:v>
                </c:pt>
                <c:pt idx="77">
                  <c:v>2013 Kesäkuu</c:v>
                </c:pt>
                <c:pt idx="78">
                  <c:v>2013 Heinäkuu</c:v>
                </c:pt>
                <c:pt idx="79">
                  <c:v>2013 Elokuu</c:v>
                </c:pt>
                <c:pt idx="80">
                  <c:v>2013 Syyskuu</c:v>
                </c:pt>
                <c:pt idx="81">
                  <c:v>2013 Lokakuu</c:v>
                </c:pt>
                <c:pt idx="82">
                  <c:v>2013 Marraskuu</c:v>
                </c:pt>
                <c:pt idx="83">
                  <c:v>2013 Joulukuu</c:v>
                </c:pt>
                <c:pt idx="84">
                  <c:v>2014 Tammikuu</c:v>
                </c:pt>
                <c:pt idx="85">
                  <c:v>2014 Helmikuu</c:v>
                </c:pt>
                <c:pt idx="86">
                  <c:v>2014 Maaliskuu</c:v>
                </c:pt>
                <c:pt idx="87">
                  <c:v>2014 Huhtikuu</c:v>
                </c:pt>
                <c:pt idx="88">
                  <c:v>2015 Toukokuu</c:v>
                </c:pt>
              </c:strCache>
            </c:strRef>
          </c:cat>
          <c:val>
            <c:numRef>
              <c:f>Aikajana!$C$18:$C$106</c:f>
              <c:numCache>
                <c:formatCode>0.0\ %</c:formatCode>
                <c:ptCount val="89"/>
                <c:pt idx="0">
                  <c:v>-0.1438654764376168</c:v>
                </c:pt>
                <c:pt idx="1">
                  <c:v>-0.19069664902998237</c:v>
                </c:pt>
                <c:pt idx="2">
                  <c:v>-0.19951515151515153</c:v>
                </c:pt>
                <c:pt idx="3">
                  <c:v>-0.22768762677484783</c:v>
                </c:pt>
                <c:pt idx="4">
                  <c:v>-0.19046321525885557</c:v>
                </c:pt>
                <c:pt idx="5">
                  <c:v>-0.16809640522875818</c:v>
                </c:pt>
                <c:pt idx="6">
                  <c:v>-0.17951892465511143</c:v>
                </c:pt>
                <c:pt idx="7">
                  <c:v>-0.22207053469852103</c:v>
                </c:pt>
                <c:pt idx="8">
                  <c:v>-0.22670157068062827</c:v>
                </c:pt>
                <c:pt idx="9">
                  <c:v>-0.25278608317477586</c:v>
                </c:pt>
                <c:pt idx="10">
                  <c:v>-0.29010806317539489</c:v>
                </c:pt>
                <c:pt idx="11">
                  <c:v>-0.23521916411824673</c:v>
                </c:pt>
                <c:pt idx="12">
                  <c:v>-0.17143549951503401</c:v>
                </c:pt>
                <c:pt idx="13">
                  <c:v>-0.14927812585126674</c:v>
                </c:pt>
                <c:pt idx="14">
                  <c:v>-0.15202907328891577</c:v>
                </c:pt>
                <c:pt idx="15">
                  <c:v>-0.12934996717005909</c:v>
                </c:pt>
                <c:pt idx="16">
                  <c:v>-9.4580949175361861E-2</c:v>
                </c:pt>
                <c:pt idx="17">
                  <c:v>-9.7225632212128654E-2</c:v>
                </c:pt>
                <c:pt idx="18">
                  <c:v>-7.6309549471868923E-2</c:v>
                </c:pt>
                <c:pt idx="19">
                  <c:v>-2.0473822755191586E-3</c:v>
                </c:pt>
                <c:pt idx="20">
                  <c:v>3.8253215978334469E-2</c:v>
                </c:pt>
                <c:pt idx="21">
                  <c:v>0.11713350309203346</c:v>
                </c:pt>
                <c:pt idx="22">
                  <c:v>0.25370804059328644</c:v>
                </c:pt>
                <c:pt idx="23">
                  <c:v>0.33555481506164631</c:v>
                </c:pt>
                <c:pt idx="24">
                  <c:v>0.51390108282118829</c:v>
                </c:pt>
                <c:pt idx="25">
                  <c:v>0.67146974063400588</c:v>
                </c:pt>
                <c:pt idx="26">
                  <c:v>0.93607142857142867</c:v>
                </c:pt>
                <c:pt idx="27">
                  <c:v>1.0343137254901962</c:v>
                </c:pt>
                <c:pt idx="28">
                  <c:v>1.0498141263940519</c:v>
                </c:pt>
                <c:pt idx="29">
                  <c:v>1.0348109872178406</c:v>
                </c:pt>
                <c:pt idx="30">
                  <c:v>0.97922987164527442</c:v>
                </c:pt>
                <c:pt idx="31">
                  <c:v>1.0612543962485346</c:v>
                </c:pt>
                <c:pt idx="32">
                  <c:v>1.1767199217476363</c:v>
                </c:pt>
                <c:pt idx="33">
                  <c:v>1.177140996418105</c:v>
                </c:pt>
                <c:pt idx="34">
                  <c:v>0.97789539227895406</c:v>
                </c:pt>
                <c:pt idx="35">
                  <c:v>0.72729540918163671</c:v>
                </c:pt>
                <c:pt idx="36">
                  <c:v>0.38217668664218063</c:v>
                </c:pt>
                <c:pt idx="37">
                  <c:v>0.25</c:v>
                </c:pt>
                <c:pt idx="38">
                  <c:v>0.12728278915329277</c:v>
                </c:pt>
                <c:pt idx="39">
                  <c:v>5.9128822984244676E-2</c:v>
                </c:pt>
                <c:pt idx="40">
                  <c:v>3.8810301051867981E-2</c:v>
                </c:pt>
                <c:pt idx="41">
                  <c:v>-5.8807805399625776E-3</c:v>
                </c:pt>
                <c:pt idx="42">
                  <c:v>-3.1246315293007903E-2</c:v>
                </c:pt>
                <c:pt idx="43">
                  <c:v>-9.398549694298311E-2</c:v>
                </c:pt>
                <c:pt idx="44">
                  <c:v>-0.15023966446974238</c:v>
                </c:pt>
                <c:pt idx="45">
                  <c:v>-0.18202213580616219</c:v>
                </c:pt>
                <c:pt idx="46">
                  <c:v>-0.1898315756335589</c:v>
                </c:pt>
                <c:pt idx="47">
                  <c:v>-0.17391304347826092</c:v>
                </c:pt>
                <c:pt idx="48">
                  <c:v>-0.17216783216783221</c:v>
                </c:pt>
                <c:pt idx="49">
                  <c:v>-0.16505747126436784</c:v>
                </c:pt>
                <c:pt idx="50">
                  <c:v>-0.18294878088692529</c:v>
                </c:pt>
                <c:pt idx="51">
                  <c:v>-0.13878193909695488</c:v>
                </c:pt>
                <c:pt idx="52">
                  <c:v>-0.14141061452513973</c:v>
                </c:pt>
                <c:pt idx="53">
                  <c:v>-0.11508470018822266</c:v>
                </c:pt>
                <c:pt idx="54">
                  <c:v>-0.13157254138266797</c:v>
                </c:pt>
                <c:pt idx="55">
                  <c:v>-0.10624607658505966</c:v>
                </c:pt>
                <c:pt idx="56">
                  <c:v>-0.10153358011634056</c:v>
                </c:pt>
                <c:pt idx="57">
                  <c:v>-9.1058694459681844E-2</c:v>
                </c:pt>
                <c:pt idx="58">
                  <c:v>-5.0709150961725284E-2</c:v>
                </c:pt>
                <c:pt idx="59">
                  <c:v>-3.0250043713936001E-2</c:v>
                </c:pt>
                <c:pt idx="60">
                  <c:v>1.1488427099172163E-2</c:v>
                </c:pt>
                <c:pt idx="61">
                  <c:v>3.1020558002936856E-2</c:v>
                </c:pt>
                <c:pt idx="62">
                  <c:v>6.1486080512717804E-2</c:v>
                </c:pt>
                <c:pt idx="63">
                  <c:v>2.235318024791709E-2</c:v>
                </c:pt>
                <c:pt idx="64">
                  <c:v>4.2700284668564466E-2</c:v>
                </c:pt>
                <c:pt idx="65">
                  <c:v>7.4445457307809174E-2</c:v>
                </c:pt>
                <c:pt idx="66">
                  <c:v>9.8808689558514365E-2</c:v>
                </c:pt>
                <c:pt idx="67">
                  <c:v>2.0719929762949955E-2</c:v>
                </c:pt>
                <c:pt idx="68">
                  <c:v>7.9458505002942909E-2</c:v>
                </c:pt>
                <c:pt idx="69">
                  <c:v>0.1044055522027761</c:v>
                </c:pt>
                <c:pt idx="70">
                  <c:v>0.14040114613180521</c:v>
                </c:pt>
                <c:pt idx="71">
                  <c:v>9.1777857915614852E-2</c:v>
                </c:pt>
                <c:pt idx="72">
                  <c:v>0.19174878904292639</c:v>
                </c:pt>
                <c:pt idx="73">
                  <c:v>0.28538365675627558</c:v>
                </c:pt>
                <c:pt idx="74">
                  <c:v>0.33396226415094349</c:v>
                </c:pt>
                <c:pt idx="75">
                  <c:v>0.32339495130192808</c:v>
                </c:pt>
                <c:pt idx="76">
                  <c:v>0.3001170046801872</c:v>
                </c:pt>
                <c:pt idx="77">
                  <c:v>0.2548076923076924</c:v>
                </c:pt>
                <c:pt idx="78">
                  <c:v>0.24617346938775511</c:v>
                </c:pt>
                <c:pt idx="79">
                  <c:v>0.41252365387923623</c:v>
                </c:pt>
                <c:pt idx="80">
                  <c:v>0.36695747001090517</c:v>
                </c:pt>
                <c:pt idx="81">
                  <c:v>0.37832422586520958</c:v>
                </c:pt>
                <c:pt idx="82">
                  <c:v>0.27207465900933236</c:v>
                </c:pt>
                <c:pt idx="83">
                  <c:v>0.37952105697770444</c:v>
                </c:pt>
                <c:pt idx="84">
                  <c:v>0.20280308339173092</c:v>
                </c:pt>
                <c:pt idx="85">
                  <c:v>0.12700831024930748</c:v>
                </c:pt>
                <c:pt idx="86">
                  <c:v>0.15728429985855732</c:v>
                </c:pt>
                <c:pt idx="87">
                  <c:v>0.18864523881045364</c:v>
                </c:pt>
                <c:pt idx="88">
                  <c:v>0.20383980800959953</c:v>
                </c:pt>
              </c:numCache>
            </c:numRef>
          </c:val>
        </c:ser>
        <c:marker val="1"/>
        <c:axId val="81131392"/>
        <c:axId val="81132928"/>
      </c:lineChart>
      <c:catAx>
        <c:axId val="81099392"/>
        <c:scaling>
          <c:orientation val="minMax"/>
        </c:scaling>
        <c:axPos val="b"/>
        <c:numFmt formatCode="General" sourceLinked="1"/>
        <c:minorTickMark val="in"/>
        <c:tickLblPos val="nextTo"/>
        <c:txPr>
          <a:bodyPr rot="-2340000"/>
          <a:lstStyle/>
          <a:p>
            <a:pPr>
              <a:defRPr/>
            </a:pPr>
            <a:endParaRPr lang="fi-FI"/>
          </a:p>
        </c:txPr>
        <c:crossAx val="81129856"/>
        <c:crosses val="autoZero"/>
        <c:auto val="1"/>
        <c:lblAlgn val="ctr"/>
        <c:lblOffset val="100"/>
        <c:tickLblSkip val="3"/>
        <c:tickMarkSkip val="3"/>
      </c:catAx>
      <c:valAx>
        <c:axId val="81129856"/>
        <c:scaling>
          <c:orientation val="minMax"/>
        </c:scaling>
        <c:axPos val="l"/>
        <c:majorGridlines/>
        <c:numFmt formatCode="General" sourceLinked="1"/>
        <c:tickLblPos val="nextTo"/>
        <c:crossAx val="81099392"/>
        <c:crossesAt val="1"/>
        <c:crossBetween val="between"/>
      </c:valAx>
      <c:catAx>
        <c:axId val="81131392"/>
        <c:scaling>
          <c:orientation val="minMax"/>
        </c:scaling>
        <c:delete val="1"/>
        <c:axPos val="b"/>
        <c:tickLblPos val="none"/>
        <c:crossAx val="81132928"/>
        <c:crosses val="autoZero"/>
        <c:auto val="1"/>
        <c:lblAlgn val="ctr"/>
        <c:lblOffset val="100"/>
      </c:catAx>
      <c:valAx>
        <c:axId val="81132928"/>
        <c:scaling>
          <c:orientation val="minMax"/>
        </c:scaling>
        <c:axPos val="r"/>
        <c:numFmt formatCode="0\ %" sourceLinked="0"/>
        <c:tickLblPos val="nextTo"/>
        <c:crossAx val="81131392"/>
        <c:crosses val="max"/>
        <c:crossBetween val="between"/>
      </c:valAx>
    </c:plotArea>
    <c:legend>
      <c:legendPos val="t"/>
      <c:layout/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barChart>
        <c:barDir val="bar"/>
        <c:grouping val="clustered"/>
        <c:ser>
          <c:idx val="0"/>
          <c:order val="0"/>
          <c:tx>
            <c:strRef>
              <c:f>Kuviot!$A$412</c:f>
              <c:strCache>
                <c:ptCount val="1"/>
                <c:pt idx="0">
                  <c:v>2014 Toukokuu</c:v>
                </c:pt>
              </c:strCache>
            </c:strRef>
          </c:tx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cat>
            <c:strRef>
              <c:f>Kuviot!$B$411:$L$411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Kuviot!$B$412:$L$412</c:f>
              <c:numCache>
                <c:formatCode>General</c:formatCode>
                <c:ptCount val="11"/>
                <c:pt idx="0">
                  <c:v>35</c:v>
                </c:pt>
                <c:pt idx="1">
                  <c:v>46</c:v>
                </c:pt>
                <c:pt idx="2">
                  <c:v>43</c:v>
                </c:pt>
                <c:pt idx="3">
                  <c:v>78</c:v>
                </c:pt>
                <c:pt idx="4">
                  <c:v>57</c:v>
                </c:pt>
                <c:pt idx="5">
                  <c:v>198</c:v>
                </c:pt>
                <c:pt idx="6">
                  <c:v>54</c:v>
                </c:pt>
                <c:pt idx="7">
                  <c:v>28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Kuviot!$A$413</c:f>
              <c:strCache>
                <c:ptCount val="1"/>
                <c:pt idx="0">
                  <c:v>2013 Toukokuu</c:v>
                </c:pt>
              </c:strCache>
            </c:strRef>
          </c:tx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Val val="1"/>
          </c:dLbls>
          <c:cat>
            <c:strRef>
              <c:f>Kuviot!$B$411:$L$411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Kuviot!$B$413:$L$413</c:f>
              <c:numCache>
                <c:formatCode>General</c:formatCode>
                <c:ptCount val="11"/>
                <c:pt idx="0">
                  <c:v>53</c:v>
                </c:pt>
                <c:pt idx="1">
                  <c:v>63</c:v>
                </c:pt>
                <c:pt idx="2">
                  <c:v>48</c:v>
                </c:pt>
                <c:pt idx="3">
                  <c:v>82</c:v>
                </c:pt>
                <c:pt idx="4">
                  <c:v>64</c:v>
                </c:pt>
                <c:pt idx="5">
                  <c:v>180</c:v>
                </c:pt>
                <c:pt idx="6">
                  <c:v>40</c:v>
                </c:pt>
                <c:pt idx="7">
                  <c:v>29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42"/>
        <c:axId val="102668544"/>
        <c:axId val="102690816"/>
      </c:barChart>
      <c:catAx>
        <c:axId val="102668544"/>
        <c:scaling>
          <c:orientation val="minMax"/>
        </c:scaling>
        <c:axPos val="l"/>
        <c:numFmt formatCode="General" sourceLinked="1"/>
        <c:tickLblPos val="nextTo"/>
        <c:crossAx val="102690816"/>
        <c:crosses val="autoZero"/>
        <c:auto val="1"/>
        <c:lblAlgn val="ctr"/>
        <c:lblOffset val="100"/>
      </c:catAx>
      <c:valAx>
        <c:axId val="102690816"/>
        <c:scaling>
          <c:orientation val="minMax"/>
        </c:scaling>
        <c:axPos val="b"/>
        <c:majorGridlines/>
        <c:numFmt formatCode="General" sourceLinked="1"/>
        <c:tickLblPos val="nextTo"/>
        <c:crossAx val="10266854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/>
      <c:lineChart>
        <c:grouping val="standard"/>
        <c:ser>
          <c:idx val="0"/>
          <c:order val="0"/>
          <c:tx>
            <c:strRef>
              <c:f>'Vuodet erikseen'!$A$13</c:f>
              <c:strCache>
                <c:ptCount val="1"/>
                <c:pt idx="0">
                  <c:v>2010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square"/>
            <c:size val="5"/>
            <c:spPr>
              <a:solidFill>
                <a:schemeClr val="tx2"/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erikseen'!$B$13:$M$13</c:f>
              <c:numCache>
                <c:formatCode>General</c:formatCode>
                <c:ptCount val="12"/>
                <c:pt idx="0">
                  <c:v>7150</c:v>
                </c:pt>
                <c:pt idx="1">
                  <c:v>6525</c:v>
                </c:pt>
                <c:pt idx="2">
                  <c:v>6111</c:v>
                </c:pt>
                <c:pt idx="3">
                  <c:v>5714</c:v>
                </c:pt>
                <c:pt idx="4">
                  <c:v>5728</c:v>
                </c:pt>
                <c:pt idx="5">
                  <c:v>7438</c:v>
                </c:pt>
                <c:pt idx="6">
                  <c:v>8216</c:v>
                </c:pt>
                <c:pt idx="7">
                  <c:v>6372</c:v>
                </c:pt>
                <c:pt idx="8">
                  <c:v>5673</c:v>
                </c:pt>
                <c:pt idx="9">
                  <c:v>5469</c:v>
                </c:pt>
                <c:pt idx="10">
                  <c:v>5147</c:v>
                </c:pt>
                <c:pt idx="11">
                  <c:v>5719</c:v>
                </c:pt>
              </c:numCache>
            </c:numRef>
          </c:val>
        </c:ser>
        <c:ser>
          <c:idx val="1"/>
          <c:order val="1"/>
          <c:tx>
            <c:strRef>
              <c:f>'Vuodet erikseen'!$A$14</c:f>
              <c:strCache>
                <c:ptCount val="1"/>
                <c:pt idx="0">
                  <c:v>2011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triangle"/>
            <c:size val="5"/>
            <c:spPr>
              <a:solidFill>
                <a:schemeClr val="accent6">
                  <a:lumMod val="50000"/>
                </a:schemeClr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erikseen'!$B$14:$M$14</c:f>
              <c:numCache>
                <c:formatCode>General</c:formatCode>
                <c:ptCount val="12"/>
                <c:pt idx="0">
                  <c:v>5919</c:v>
                </c:pt>
                <c:pt idx="1">
                  <c:v>5448</c:v>
                </c:pt>
                <c:pt idx="2">
                  <c:v>4993</c:v>
                </c:pt>
                <c:pt idx="3">
                  <c:v>4921</c:v>
                </c:pt>
                <c:pt idx="4">
                  <c:v>4918</c:v>
                </c:pt>
                <c:pt idx="5">
                  <c:v>6582</c:v>
                </c:pt>
                <c:pt idx="6">
                  <c:v>7135</c:v>
                </c:pt>
                <c:pt idx="7">
                  <c:v>5695</c:v>
                </c:pt>
                <c:pt idx="8">
                  <c:v>5097</c:v>
                </c:pt>
                <c:pt idx="9">
                  <c:v>4971</c:v>
                </c:pt>
                <c:pt idx="10">
                  <c:v>4886</c:v>
                </c:pt>
                <c:pt idx="11">
                  <c:v>5546</c:v>
                </c:pt>
              </c:numCache>
            </c:numRef>
          </c:val>
        </c:ser>
        <c:ser>
          <c:idx val="2"/>
          <c:order val="2"/>
          <c:tx>
            <c:strRef>
              <c:f>'Vuodet erikseen'!$A$15</c:f>
              <c:strCache>
                <c:ptCount val="1"/>
                <c:pt idx="0">
                  <c:v>2012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diamond"/>
            <c:size val="5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erikseen'!$B$15:$M$15</c:f>
              <c:numCache>
                <c:formatCode>General</c:formatCode>
                <c:ptCount val="12"/>
                <c:pt idx="0">
                  <c:v>5987</c:v>
                </c:pt>
                <c:pt idx="1">
                  <c:v>5617</c:v>
                </c:pt>
                <c:pt idx="2">
                  <c:v>5300</c:v>
                </c:pt>
                <c:pt idx="3">
                  <c:v>5031</c:v>
                </c:pt>
                <c:pt idx="4">
                  <c:v>5128</c:v>
                </c:pt>
                <c:pt idx="5">
                  <c:v>7072</c:v>
                </c:pt>
                <c:pt idx="6">
                  <c:v>7840</c:v>
                </c:pt>
                <c:pt idx="7">
                  <c:v>5813</c:v>
                </c:pt>
                <c:pt idx="8">
                  <c:v>5502</c:v>
                </c:pt>
                <c:pt idx="9">
                  <c:v>5490</c:v>
                </c:pt>
                <c:pt idx="10">
                  <c:v>5572</c:v>
                </c:pt>
                <c:pt idx="11">
                  <c:v>6055</c:v>
                </c:pt>
              </c:numCache>
            </c:numRef>
          </c:val>
        </c:ser>
        <c:ser>
          <c:idx val="3"/>
          <c:order val="3"/>
          <c:tx>
            <c:strRef>
              <c:f>'Vuodet erikseen'!$A$16</c:f>
              <c:strCache>
                <c:ptCount val="1"/>
                <c:pt idx="0">
                  <c:v>2013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erikseen'!$B$16:$M$16</c:f>
              <c:numCache>
                <c:formatCode>General</c:formatCode>
                <c:ptCount val="12"/>
                <c:pt idx="0">
                  <c:v>7135</c:v>
                </c:pt>
                <c:pt idx="1">
                  <c:v>7220</c:v>
                </c:pt>
                <c:pt idx="2">
                  <c:v>7070</c:v>
                </c:pt>
                <c:pt idx="3">
                  <c:v>6658</c:v>
                </c:pt>
                <c:pt idx="4">
                  <c:v>6667</c:v>
                </c:pt>
                <c:pt idx="5">
                  <c:v>8874</c:v>
                </c:pt>
                <c:pt idx="6">
                  <c:v>9770</c:v>
                </c:pt>
                <c:pt idx="7">
                  <c:v>8211</c:v>
                </c:pt>
                <c:pt idx="8">
                  <c:v>7521</c:v>
                </c:pt>
                <c:pt idx="9">
                  <c:v>7567</c:v>
                </c:pt>
                <c:pt idx="10">
                  <c:v>7088</c:v>
                </c:pt>
                <c:pt idx="11">
                  <c:v>8353</c:v>
                </c:pt>
              </c:numCache>
            </c:numRef>
          </c:val>
        </c:ser>
        <c:ser>
          <c:idx val="4"/>
          <c:order val="4"/>
          <c:tx>
            <c:strRef>
              <c:f>'Vuodet erikseen'!$A$17</c:f>
              <c:strCache>
                <c:ptCount val="1"/>
                <c:pt idx="0">
                  <c:v>2014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star"/>
            <c:size val="9"/>
            <c:spPr>
              <a:noFill/>
              <a:ln>
                <a:solidFill>
                  <a:srgbClr val="7030A0"/>
                </a:solidFill>
              </a:ln>
            </c:spPr>
          </c:marker>
          <c:cat>
            <c:strRef>
              <c:f>'Vuodet erikseen'!$B$8:$M$8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'Vuodet erikseen'!$B$17:$M$17</c:f>
              <c:numCache>
                <c:formatCode>General</c:formatCode>
                <c:ptCount val="12"/>
                <c:pt idx="0">
                  <c:v>8582</c:v>
                </c:pt>
                <c:pt idx="1">
                  <c:v>8137</c:v>
                </c:pt>
                <c:pt idx="2">
                  <c:v>8182</c:v>
                </c:pt>
                <c:pt idx="3">
                  <c:v>7914</c:v>
                </c:pt>
                <c:pt idx="4">
                  <c:v>8026</c:v>
                </c:pt>
              </c:numCache>
            </c:numRef>
          </c:val>
        </c:ser>
        <c:marker val="1"/>
        <c:axId val="90735360"/>
        <c:axId val="90737280"/>
      </c:lineChart>
      <c:catAx>
        <c:axId val="90735360"/>
        <c:scaling>
          <c:orientation val="minMax"/>
        </c:scaling>
        <c:axPos val="b"/>
        <c:numFmt formatCode="General" sourceLinked="1"/>
        <c:tickLblPos val="nextTo"/>
        <c:crossAx val="90737280"/>
        <c:crosses val="autoZero"/>
        <c:auto val="1"/>
        <c:lblAlgn val="ctr"/>
        <c:lblOffset val="100"/>
      </c:catAx>
      <c:valAx>
        <c:axId val="90737280"/>
        <c:scaling>
          <c:orientation val="minMax"/>
          <c:min val="3000"/>
        </c:scaling>
        <c:axPos val="l"/>
        <c:majorGridlines/>
        <c:numFmt formatCode="General" sourceLinked="1"/>
        <c:majorTickMark val="none"/>
        <c:tickLblPos val="nextTo"/>
        <c:crossAx val="90735360"/>
        <c:crosses val="autoZero"/>
        <c:crossBetween val="between"/>
        <c:majorUnit val="500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plotArea>
      <c:layout/>
      <c:lineChart>
        <c:grouping val="standard"/>
        <c:ser>
          <c:idx val="0"/>
          <c:order val="0"/>
          <c:tx>
            <c:strRef>
              <c:f>'Aikajana 25-29-v.'!$B$8</c:f>
              <c:strCache>
                <c:ptCount val="1"/>
                <c:pt idx="0">
                  <c:v>25-29-v. vastavalmistuneet</c:v>
                </c:pt>
              </c:strCache>
            </c:strRef>
          </c:tx>
          <c:marker>
            <c:symbol val="none"/>
          </c:marker>
          <c:dLbls>
            <c:dLbl>
              <c:idx val="85"/>
              <c:layout>
                <c:manualLayout>
                  <c:x val="-4.0404040404040414E-2"/>
                  <c:y val="0.15776081424936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5/2014;540</a:t>
                    </a:r>
                  </a:p>
                </c:rich>
              </c:tx>
              <c:showVal val="1"/>
            </c:dLbl>
            <c:delete val="1"/>
          </c:dLbls>
          <c:cat>
            <c:strRef>
              <c:f>'Aikajana 25-29-v.'!$A$21:$A$109</c:f>
              <c:strCache>
                <c:ptCount val="89"/>
                <c:pt idx="0">
                  <c:v>2007 Tammikuu</c:v>
                </c:pt>
                <c:pt idx="1">
                  <c:v>2007 Helmikuu</c:v>
                </c:pt>
                <c:pt idx="2">
                  <c:v>2007 Maaliskuu</c:v>
                </c:pt>
                <c:pt idx="3">
                  <c:v>2007 Huhtikuu</c:v>
                </c:pt>
                <c:pt idx="4">
                  <c:v>2007 Toukokuu</c:v>
                </c:pt>
                <c:pt idx="5">
                  <c:v>2007 Kesäkuu</c:v>
                </c:pt>
                <c:pt idx="6">
                  <c:v>2007 Heinäkuu</c:v>
                </c:pt>
                <c:pt idx="7">
                  <c:v>2007 Elokuu</c:v>
                </c:pt>
                <c:pt idx="8">
                  <c:v>2007 Syyskuu</c:v>
                </c:pt>
                <c:pt idx="9">
                  <c:v>2007 Lokakuu</c:v>
                </c:pt>
                <c:pt idx="10">
                  <c:v>2007 Marraskuu</c:v>
                </c:pt>
                <c:pt idx="11">
                  <c:v>2007 Joulukuu</c:v>
                </c:pt>
                <c:pt idx="12">
                  <c:v>2008 Tammikuu</c:v>
                </c:pt>
                <c:pt idx="13">
                  <c:v>2008 Helmikuu</c:v>
                </c:pt>
                <c:pt idx="14">
                  <c:v>2008 Maaliskuu</c:v>
                </c:pt>
                <c:pt idx="15">
                  <c:v>2008 Huhtikuu</c:v>
                </c:pt>
                <c:pt idx="16">
                  <c:v>2008 Toukokuu</c:v>
                </c:pt>
                <c:pt idx="17">
                  <c:v>2008 Kesäkuu</c:v>
                </c:pt>
                <c:pt idx="18">
                  <c:v>2008 Heinäkuu</c:v>
                </c:pt>
                <c:pt idx="19">
                  <c:v>2008 Elokuu</c:v>
                </c:pt>
                <c:pt idx="20">
                  <c:v>2008 Syyskuu</c:v>
                </c:pt>
                <c:pt idx="21">
                  <c:v>2008 Lokakuu</c:v>
                </c:pt>
                <c:pt idx="22">
                  <c:v>2008 Marraskuu</c:v>
                </c:pt>
                <c:pt idx="23">
                  <c:v>2008 Joulukuu</c:v>
                </c:pt>
                <c:pt idx="24">
                  <c:v>2009 Tammikuu</c:v>
                </c:pt>
                <c:pt idx="25">
                  <c:v>2009 Helmikuu</c:v>
                </c:pt>
                <c:pt idx="26">
                  <c:v>2009 Maaliskuu</c:v>
                </c:pt>
                <c:pt idx="27">
                  <c:v>2009 Huhtikuu</c:v>
                </c:pt>
                <c:pt idx="28">
                  <c:v>2009 Toukokuu</c:v>
                </c:pt>
                <c:pt idx="29">
                  <c:v>2009 Kesäkuu</c:v>
                </c:pt>
                <c:pt idx="30">
                  <c:v>2009 Heinäkuu</c:v>
                </c:pt>
                <c:pt idx="31">
                  <c:v>2009 Elokuu</c:v>
                </c:pt>
                <c:pt idx="32">
                  <c:v>2009 Syyskuu</c:v>
                </c:pt>
                <c:pt idx="33">
                  <c:v>2009 Lokakuu</c:v>
                </c:pt>
                <c:pt idx="34">
                  <c:v>2009 Marraskuu</c:v>
                </c:pt>
                <c:pt idx="35">
                  <c:v>2009 Joulukuu</c:v>
                </c:pt>
                <c:pt idx="36">
                  <c:v>2010 Tammikuu</c:v>
                </c:pt>
                <c:pt idx="37">
                  <c:v>2010 Helmikuu</c:v>
                </c:pt>
                <c:pt idx="38">
                  <c:v>2010 Maaliskuu</c:v>
                </c:pt>
                <c:pt idx="39">
                  <c:v>2010 Huhtikuu</c:v>
                </c:pt>
                <c:pt idx="40">
                  <c:v>2010 Toukokuu</c:v>
                </c:pt>
                <c:pt idx="41">
                  <c:v>2010 Kesäkuu</c:v>
                </c:pt>
                <c:pt idx="42">
                  <c:v>2010 Heinäkuu</c:v>
                </c:pt>
                <c:pt idx="43">
                  <c:v>2010 Elokuu</c:v>
                </c:pt>
                <c:pt idx="44">
                  <c:v>2010 Syyskuu</c:v>
                </c:pt>
                <c:pt idx="45">
                  <c:v>2010 Lokakuu</c:v>
                </c:pt>
                <c:pt idx="46">
                  <c:v>2010 Marraskuu</c:v>
                </c:pt>
                <c:pt idx="47">
                  <c:v>2010 Joulukuu</c:v>
                </c:pt>
                <c:pt idx="48">
                  <c:v>2011 Tammikuu</c:v>
                </c:pt>
                <c:pt idx="49">
                  <c:v>2011 Helmikuu</c:v>
                </c:pt>
                <c:pt idx="50">
                  <c:v>2011 Maaliskuu</c:v>
                </c:pt>
                <c:pt idx="51">
                  <c:v>2011 Huhtikuu</c:v>
                </c:pt>
                <c:pt idx="52">
                  <c:v>2011 Toukokuu</c:v>
                </c:pt>
                <c:pt idx="53">
                  <c:v>2011 Kesäkuu</c:v>
                </c:pt>
                <c:pt idx="54">
                  <c:v>2011 Heinäkuu</c:v>
                </c:pt>
                <c:pt idx="55">
                  <c:v>2011 Elokuu</c:v>
                </c:pt>
                <c:pt idx="56">
                  <c:v>2011 Syyskuu</c:v>
                </c:pt>
                <c:pt idx="57">
                  <c:v>2011 Lokakuu</c:v>
                </c:pt>
                <c:pt idx="58">
                  <c:v>2011 Marraskuu</c:v>
                </c:pt>
                <c:pt idx="59">
                  <c:v>2011 Joulukuu</c:v>
                </c:pt>
                <c:pt idx="60">
                  <c:v>2012 Tammikuu</c:v>
                </c:pt>
                <c:pt idx="61">
                  <c:v>2012 Helmikuu</c:v>
                </c:pt>
                <c:pt idx="62">
                  <c:v>2012 Maaliskuu</c:v>
                </c:pt>
                <c:pt idx="63">
                  <c:v>2012 Huhtikuu</c:v>
                </c:pt>
                <c:pt idx="64">
                  <c:v>2012 Toukokuu</c:v>
                </c:pt>
                <c:pt idx="65">
                  <c:v>2012 Kesäkuu</c:v>
                </c:pt>
                <c:pt idx="66">
                  <c:v>2012 Heinäkuu</c:v>
                </c:pt>
                <c:pt idx="67">
                  <c:v>2012 Elokuu</c:v>
                </c:pt>
                <c:pt idx="68">
                  <c:v>2012 Syyskuu</c:v>
                </c:pt>
                <c:pt idx="69">
                  <c:v>2012 Lokakuu</c:v>
                </c:pt>
                <c:pt idx="70">
                  <c:v>2012 Marraskuu</c:v>
                </c:pt>
                <c:pt idx="71">
                  <c:v>2012 Joulukuu</c:v>
                </c:pt>
                <c:pt idx="72">
                  <c:v>2013 Tammikuu</c:v>
                </c:pt>
                <c:pt idx="73">
                  <c:v>2013 Helmikuu</c:v>
                </c:pt>
                <c:pt idx="74">
                  <c:v>2013 Maaliskuu</c:v>
                </c:pt>
                <c:pt idx="75">
                  <c:v>2013 Huhtikuu</c:v>
                </c:pt>
                <c:pt idx="76">
                  <c:v>2013 Toukokuu</c:v>
                </c:pt>
                <c:pt idx="77">
                  <c:v>2013 Kesäkuu</c:v>
                </c:pt>
                <c:pt idx="78">
                  <c:v>2013 Heinäkuu</c:v>
                </c:pt>
                <c:pt idx="79">
                  <c:v>2013 Elokuu</c:v>
                </c:pt>
                <c:pt idx="80">
                  <c:v>2013 Syyskuu</c:v>
                </c:pt>
                <c:pt idx="81">
                  <c:v>2013 Lokakuu</c:v>
                </c:pt>
                <c:pt idx="82">
                  <c:v>2013 Marraskuu</c:v>
                </c:pt>
                <c:pt idx="83">
                  <c:v>2013 Joulukuu</c:v>
                </c:pt>
                <c:pt idx="84">
                  <c:v>2014 Tammikuu</c:v>
                </c:pt>
                <c:pt idx="85">
                  <c:v>2014 Helmikuu</c:v>
                </c:pt>
                <c:pt idx="86">
                  <c:v>2014 Maaliskuu</c:v>
                </c:pt>
                <c:pt idx="87">
                  <c:v>2014 Huhtikuu</c:v>
                </c:pt>
                <c:pt idx="88">
                  <c:v>2014 Toukokuu</c:v>
                </c:pt>
              </c:strCache>
            </c:strRef>
          </c:cat>
          <c:val>
            <c:numRef>
              <c:f>'Aikajana 25-29-v.'!$B$21:$B$109</c:f>
              <c:numCache>
                <c:formatCode>General</c:formatCode>
                <c:ptCount val="89"/>
                <c:pt idx="0">
                  <c:v>358</c:v>
                </c:pt>
                <c:pt idx="1">
                  <c:v>321</c:v>
                </c:pt>
                <c:pt idx="2">
                  <c:v>282</c:v>
                </c:pt>
                <c:pt idx="3">
                  <c:v>269</c:v>
                </c:pt>
                <c:pt idx="4">
                  <c:v>286</c:v>
                </c:pt>
                <c:pt idx="5">
                  <c:v>415</c:v>
                </c:pt>
                <c:pt idx="6">
                  <c:v>467</c:v>
                </c:pt>
                <c:pt idx="7">
                  <c:v>311</c:v>
                </c:pt>
                <c:pt idx="8">
                  <c:v>270</c:v>
                </c:pt>
                <c:pt idx="9">
                  <c:v>250</c:v>
                </c:pt>
                <c:pt idx="10">
                  <c:v>209</c:v>
                </c:pt>
                <c:pt idx="11">
                  <c:v>259</c:v>
                </c:pt>
                <c:pt idx="12">
                  <c:v>272</c:v>
                </c:pt>
                <c:pt idx="13">
                  <c:v>244</c:v>
                </c:pt>
                <c:pt idx="14">
                  <c:v>230</c:v>
                </c:pt>
                <c:pt idx="15">
                  <c:v>247</c:v>
                </c:pt>
                <c:pt idx="16">
                  <c:v>230</c:v>
                </c:pt>
                <c:pt idx="17">
                  <c:v>485</c:v>
                </c:pt>
                <c:pt idx="18">
                  <c:v>556</c:v>
                </c:pt>
                <c:pt idx="19">
                  <c:v>412</c:v>
                </c:pt>
                <c:pt idx="20">
                  <c:v>392</c:v>
                </c:pt>
                <c:pt idx="21">
                  <c:v>381</c:v>
                </c:pt>
                <c:pt idx="22">
                  <c:v>328</c:v>
                </c:pt>
                <c:pt idx="23">
                  <c:v>411</c:v>
                </c:pt>
                <c:pt idx="24">
                  <c:v>462</c:v>
                </c:pt>
                <c:pt idx="25">
                  <c:v>453</c:v>
                </c:pt>
                <c:pt idx="26">
                  <c:v>425</c:v>
                </c:pt>
                <c:pt idx="27">
                  <c:v>446</c:v>
                </c:pt>
                <c:pt idx="28">
                  <c:v>374</c:v>
                </c:pt>
                <c:pt idx="29">
                  <c:v>578</c:v>
                </c:pt>
                <c:pt idx="30">
                  <c:v>606</c:v>
                </c:pt>
                <c:pt idx="31">
                  <c:v>506</c:v>
                </c:pt>
                <c:pt idx="32">
                  <c:v>467</c:v>
                </c:pt>
                <c:pt idx="33">
                  <c:v>466</c:v>
                </c:pt>
                <c:pt idx="34">
                  <c:v>428</c:v>
                </c:pt>
                <c:pt idx="35">
                  <c:v>517</c:v>
                </c:pt>
                <c:pt idx="36">
                  <c:v>525</c:v>
                </c:pt>
                <c:pt idx="37">
                  <c:v>488</c:v>
                </c:pt>
                <c:pt idx="38">
                  <c:v>446</c:v>
                </c:pt>
                <c:pt idx="39">
                  <c:v>421</c:v>
                </c:pt>
                <c:pt idx="40">
                  <c:v>366</c:v>
                </c:pt>
                <c:pt idx="41">
                  <c:v>522</c:v>
                </c:pt>
                <c:pt idx="42">
                  <c:v>620</c:v>
                </c:pt>
                <c:pt idx="43">
                  <c:v>531</c:v>
                </c:pt>
                <c:pt idx="44">
                  <c:v>489</c:v>
                </c:pt>
                <c:pt idx="45">
                  <c:v>434</c:v>
                </c:pt>
                <c:pt idx="46">
                  <c:v>373</c:v>
                </c:pt>
                <c:pt idx="47">
                  <c:v>433</c:v>
                </c:pt>
                <c:pt idx="48">
                  <c:v>389</c:v>
                </c:pt>
                <c:pt idx="49">
                  <c:v>364</c:v>
                </c:pt>
                <c:pt idx="50">
                  <c:v>335</c:v>
                </c:pt>
                <c:pt idx="51">
                  <c:v>318</c:v>
                </c:pt>
                <c:pt idx="52">
                  <c:v>307</c:v>
                </c:pt>
                <c:pt idx="53">
                  <c:v>445</c:v>
                </c:pt>
                <c:pt idx="54">
                  <c:v>512</c:v>
                </c:pt>
                <c:pt idx="55">
                  <c:v>393</c:v>
                </c:pt>
                <c:pt idx="56">
                  <c:v>382</c:v>
                </c:pt>
                <c:pt idx="57">
                  <c:v>350</c:v>
                </c:pt>
                <c:pt idx="58">
                  <c:v>329</c:v>
                </c:pt>
                <c:pt idx="59">
                  <c:v>383</c:v>
                </c:pt>
                <c:pt idx="60">
                  <c:v>411</c:v>
                </c:pt>
                <c:pt idx="61">
                  <c:v>388</c:v>
                </c:pt>
                <c:pt idx="62">
                  <c:v>389</c:v>
                </c:pt>
                <c:pt idx="63">
                  <c:v>363</c:v>
                </c:pt>
                <c:pt idx="64">
                  <c:v>357</c:v>
                </c:pt>
                <c:pt idx="65">
                  <c:v>534</c:v>
                </c:pt>
                <c:pt idx="66">
                  <c:v>601</c:v>
                </c:pt>
                <c:pt idx="67">
                  <c:v>485</c:v>
                </c:pt>
                <c:pt idx="68">
                  <c:v>468</c:v>
                </c:pt>
                <c:pt idx="69">
                  <c:v>486</c:v>
                </c:pt>
                <c:pt idx="70">
                  <c:v>490</c:v>
                </c:pt>
                <c:pt idx="71">
                  <c:v>493</c:v>
                </c:pt>
                <c:pt idx="72">
                  <c:v>593</c:v>
                </c:pt>
                <c:pt idx="73">
                  <c:v>598</c:v>
                </c:pt>
                <c:pt idx="74">
                  <c:v>578</c:v>
                </c:pt>
                <c:pt idx="75">
                  <c:v>578</c:v>
                </c:pt>
                <c:pt idx="76">
                  <c:v>559</c:v>
                </c:pt>
                <c:pt idx="77">
                  <c:v>739</c:v>
                </c:pt>
                <c:pt idx="78">
                  <c:v>832</c:v>
                </c:pt>
                <c:pt idx="79">
                  <c:v>712</c:v>
                </c:pt>
                <c:pt idx="80">
                  <c:v>687</c:v>
                </c:pt>
                <c:pt idx="81">
                  <c:v>709</c:v>
                </c:pt>
                <c:pt idx="82">
                  <c:v>654</c:v>
                </c:pt>
                <c:pt idx="83">
                  <c:v>698</c:v>
                </c:pt>
                <c:pt idx="84">
                  <c:v>802</c:v>
                </c:pt>
                <c:pt idx="85">
                  <c:v>757</c:v>
                </c:pt>
                <c:pt idx="86">
                  <c:v>718</c:v>
                </c:pt>
                <c:pt idx="87">
                  <c:v>653</c:v>
                </c:pt>
                <c:pt idx="88">
                  <c:v>540</c:v>
                </c:pt>
              </c:numCache>
            </c:numRef>
          </c:val>
        </c:ser>
        <c:marker val="1"/>
        <c:axId val="90987136"/>
        <c:axId val="91005312"/>
      </c:lineChart>
      <c:lineChart>
        <c:grouping val="standard"/>
        <c:ser>
          <c:idx val="1"/>
          <c:order val="1"/>
          <c:tx>
            <c:strRef>
              <c:f>'Aikajana 25-29-v.'!$C$8</c:f>
              <c:strCache>
                <c:ptCount val="1"/>
                <c:pt idx="0">
                  <c:v>Vuosimuutos %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Lbl>
              <c:idx val="85"/>
              <c:layout>
                <c:manualLayout>
                  <c:x val="-3.8787878787878809E-2"/>
                  <c:y val="1.272264631043256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5/2014; -3,4 %</a:t>
                    </a:r>
                  </a:p>
                </c:rich>
              </c:tx>
              <c:showVal val="1"/>
            </c:dLbl>
            <c:delete val="1"/>
          </c:dLbls>
          <c:cat>
            <c:strRef>
              <c:f>'Aikajana 25-29-v.'!$A$21:$A$109</c:f>
              <c:strCache>
                <c:ptCount val="89"/>
                <c:pt idx="0">
                  <c:v>2007 Tammikuu</c:v>
                </c:pt>
                <c:pt idx="1">
                  <c:v>2007 Helmikuu</c:v>
                </c:pt>
                <c:pt idx="2">
                  <c:v>2007 Maaliskuu</c:v>
                </c:pt>
                <c:pt idx="3">
                  <c:v>2007 Huhtikuu</c:v>
                </c:pt>
                <c:pt idx="4">
                  <c:v>2007 Toukokuu</c:v>
                </c:pt>
                <c:pt idx="5">
                  <c:v>2007 Kesäkuu</c:v>
                </c:pt>
                <c:pt idx="6">
                  <c:v>2007 Heinäkuu</c:v>
                </c:pt>
                <c:pt idx="7">
                  <c:v>2007 Elokuu</c:v>
                </c:pt>
                <c:pt idx="8">
                  <c:v>2007 Syyskuu</c:v>
                </c:pt>
                <c:pt idx="9">
                  <c:v>2007 Lokakuu</c:v>
                </c:pt>
                <c:pt idx="10">
                  <c:v>2007 Marraskuu</c:v>
                </c:pt>
                <c:pt idx="11">
                  <c:v>2007 Joulukuu</c:v>
                </c:pt>
                <c:pt idx="12">
                  <c:v>2008 Tammikuu</c:v>
                </c:pt>
                <c:pt idx="13">
                  <c:v>2008 Helmikuu</c:v>
                </c:pt>
                <c:pt idx="14">
                  <c:v>2008 Maaliskuu</c:v>
                </c:pt>
                <c:pt idx="15">
                  <c:v>2008 Huhtikuu</c:v>
                </c:pt>
                <c:pt idx="16">
                  <c:v>2008 Toukokuu</c:v>
                </c:pt>
                <c:pt idx="17">
                  <c:v>2008 Kesäkuu</c:v>
                </c:pt>
                <c:pt idx="18">
                  <c:v>2008 Heinäkuu</c:v>
                </c:pt>
                <c:pt idx="19">
                  <c:v>2008 Elokuu</c:v>
                </c:pt>
                <c:pt idx="20">
                  <c:v>2008 Syyskuu</c:v>
                </c:pt>
                <c:pt idx="21">
                  <c:v>2008 Lokakuu</c:v>
                </c:pt>
                <c:pt idx="22">
                  <c:v>2008 Marraskuu</c:v>
                </c:pt>
                <c:pt idx="23">
                  <c:v>2008 Joulukuu</c:v>
                </c:pt>
                <c:pt idx="24">
                  <c:v>2009 Tammikuu</c:v>
                </c:pt>
                <c:pt idx="25">
                  <c:v>2009 Helmikuu</c:v>
                </c:pt>
                <c:pt idx="26">
                  <c:v>2009 Maaliskuu</c:v>
                </c:pt>
                <c:pt idx="27">
                  <c:v>2009 Huhtikuu</c:v>
                </c:pt>
                <c:pt idx="28">
                  <c:v>2009 Toukokuu</c:v>
                </c:pt>
                <c:pt idx="29">
                  <c:v>2009 Kesäkuu</c:v>
                </c:pt>
                <c:pt idx="30">
                  <c:v>2009 Heinäkuu</c:v>
                </c:pt>
                <c:pt idx="31">
                  <c:v>2009 Elokuu</c:v>
                </c:pt>
                <c:pt idx="32">
                  <c:v>2009 Syyskuu</c:v>
                </c:pt>
                <c:pt idx="33">
                  <c:v>2009 Lokakuu</c:v>
                </c:pt>
                <c:pt idx="34">
                  <c:v>2009 Marraskuu</c:v>
                </c:pt>
                <c:pt idx="35">
                  <c:v>2009 Joulukuu</c:v>
                </c:pt>
                <c:pt idx="36">
                  <c:v>2010 Tammikuu</c:v>
                </c:pt>
                <c:pt idx="37">
                  <c:v>2010 Helmikuu</c:v>
                </c:pt>
                <c:pt idx="38">
                  <c:v>2010 Maaliskuu</c:v>
                </c:pt>
                <c:pt idx="39">
                  <c:v>2010 Huhtikuu</c:v>
                </c:pt>
                <c:pt idx="40">
                  <c:v>2010 Toukokuu</c:v>
                </c:pt>
                <c:pt idx="41">
                  <c:v>2010 Kesäkuu</c:v>
                </c:pt>
                <c:pt idx="42">
                  <c:v>2010 Heinäkuu</c:v>
                </c:pt>
                <c:pt idx="43">
                  <c:v>2010 Elokuu</c:v>
                </c:pt>
                <c:pt idx="44">
                  <c:v>2010 Syyskuu</c:v>
                </c:pt>
                <c:pt idx="45">
                  <c:v>2010 Lokakuu</c:v>
                </c:pt>
                <c:pt idx="46">
                  <c:v>2010 Marraskuu</c:v>
                </c:pt>
                <c:pt idx="47">
                  <c:v>2010 Joulukuu</c:v>
                </c:pt>
                <c:pt idx="48">
                  <c:v>2011 Tammikuu</c:v>
                </c:pt>
                <c:pt idx="49">
                  <c:v>2011 Helmikuu</c:v>
                </c:pt>
                <c:pt idx="50">
                  <c:v>2011 Maaliskuu</c:v>
                </c:pt>
                <c:pt idx="51">
                  <c:v>2011 Huhtikuu</c:v>
                </c:pt>
                <c:pt idx="52">
                  <c:v>2011 Toukokuu</c:v>
                </c:pt>
                <c:pt idx="53">
                  <c:v>2011 Kesäkuu</c:v>
                </c:pt>
                <c:pt idx="54">
                  <c:v>2011 Heinäkuu</c:v>
                </c:pt>
                <c:pt idx="55">
                  <c:v>2011 Elokuu</c:v>
                </c:pt>
                <c:pt idx="56">
                  <c:v>2011 Syyskuu</c:v>
                </c:pt>
                <c:pt idx="57">
                  <c:v>2011 Lokakuu</c:v>
                </c:pt>
                <c:pt idx="58">
                  <c:v>2011 Marraskuu</c:v>
                </c:pt>
                <c:pt idx="59">
                  <c:v>2011 Joulukuu</c:v>
                </c:pt>
                <c:pt idx="60">
                  <c:v>2012 Tammikuu</c:v>
                </c:pt>
                <c:pt idx="61">
                  <c:v>2012 Helmikuu</c:v>
                </c:pt>
                <c:pt idx="62">
                  <c:v>2012 Maaliskuu</c:v>
                </c:pt>
                <c:pt idx="63">
                  <c:v>2012 Huhtikuu</c:v>
                </c:pt>
                <c:pt idx="64">
                  <c:v>2012 Toukokuu</c:v>
                </c:pt>
                <c:pt idx="65">
                  <c:v>2012 Kesäkuu</c:v>
                </c:pt>
                <c:pt idx="66">
                  <c:v>2012 Heinäkuu</c:v>
                </c:pt>
                <c:pt idx="67">
                  <c:v>2012 Elokuu</c:v>
                </c:pt>
                <c:pt idx="68">
                  <c:v>2012 Syyskuu</c:v>
                </c:pt>
                <c:pt idx="69">
                  <c:v>2012 Lokakuu</c:v>
                </c:pt>
                <c:pt idx="70">
                  <c:v>2012 Marraskuu</c:v>
                </c:pt>
                <c:pt idx="71">
                  <c:v>2012 Joulukuu</c:v>
                </c:pt>
                <c:pt idx="72">
                  <c:v>2013 Tammikuu</c:v>
                </c:pt>
                <c:pt idx="73">
                  <c:v>2013 Helmikuu</c:v>
                </c:pt>
                <c:pt idx="74">
                  <c:v>2013 Maaliskuu</c:v>
                </c:pt>
                <c:pt idx="75">
                  <c:v>2013 Huhtikuu</c:v>
                </c:pt>
                <c:pt idx="76">
                  <c:v>2013 Toukokuu</c:v>
                </c:pt>
                <c:pt idx="77">
                  <c:v>2013 Kesäkuu</c:v>
                </c:pt>
                <c:pt idx="78">
                  <c:v>2013 Heinäkuu</c:v>
                </c:pt>
                <c:pt idx="79">
                  <c:v>2013 Elokuu</c:v>
                </c:pt>
                <c:pt idx="80">
                  <c:v>2013 Syyskuu</c:v>
                </c:pt>
                <c:pt idx="81">
                  <c:v>2013 Lokakuu</c:v>
                </c:pt>
                <c:pt idx="82">
                  <c:v>2013 Marraskuu</c:v>
                </c:pt>
                <c:pt idx="83">
                  <c:v>2013 Joulukuu</c:v>
                </c:pt>
                <c:pt idx="84">
                  <c:v>2014 Tammikuu</c:v>
                </c:pt>
                <c:pt idx="85">
                  <c:v>2014 Helmikuu</c:v>
                </c:pt>
                <c:pt idx="86">
                  <c:v>2014 Maaliskuu</c:v>
                </c:pt>
                <c:pt idx="87">
                  <c:v>2014 Huhtikuu</c:v>
                </c:pt>
                <c:pt idx="88">
                  <c:v>2014 Toukokuu</c:v>
                </c:pt>
              </c:strCache>
            </c:strRef>
          </c:cat>
          <c:val>
            <c:numRef>
              <c:f>'Aikajana 25-29-v.'!$C$21:$C$109</c:f>
              <c:numCache>
                <c:formatCode>0.0\ %</c:formatCode>
                <c:ptCount val="89"/>
                <c:pt idx="0">
                  <c:v>-0.1268292682926829</c:v>
                </c:pt>
                <c:pt idx="1">
                  <c:v>-0.12054794520547947</c:v>
                </c:pt>
                <c:pt idx="2">
                  <c:v>-0.13230769230769235</c:v>
                </c:pt>
                <c:pt idx="3">
                  <c:v>-0.11513157894736842</c:v>
                </c:pt>
                <c:pt idx="4">
                  <c:v>3.5087719298245619E-3</c:v>
                </c:pt>
                <c:pt idx="5">
                  <c:v>-1.4251781472684086E-2</c:v>
                </c:pt>
                <c:pt idx="6">
                  <c:v>-5.4655870445344125E-2</c:v>
                </c:pt>
                <c:pt idx="7">
                  <c:v>-0.22443890274314218</c:v>
                </c:pt>
                <c:pt idx="8">
                  <c:v>-0.24157303370786523</c:v>
                </c:pt>
                <c:pt idx="9">
                  <c:v>-0.25373134328358204</c:v>
                </c:pt>
                <c:pt idx="10">
                  <c:v>-0.29391891891891897</c:v>
                </c:pt>
                <c:pt idx="11">
                  <c:v>-0.24709302325581395</c:v>
                </c:pt>
                <c:pt idx="12">
                  <c:v>-0.24022346368715086</c:v>
                </c:pt>
                <c:pt idx="13">
                  <c:v>-0.23987538940809972</c:v>
                </c:pt>
                <c:pt idx="14">
                  <c:v>-0.18439716312056739</c:v>
                </c:pt>
                <c:pt idx="15">
                  <c:v>-8.1784386617100371E-2</c:v>
                </c:pt>
                <c:pt idx="16">
                  <c:v>-0.19580419580419584</c:v>
                </c:pt>
                <c:pt idx="17">
                  <c:v>0.16867469879518068</c:v>
                </c:pt>
                <c:pt idx="18">
                  <c:v>0.19057815845824411</c:v>
                </c:pt>
                <c:pt idx="19">
                  <c:v>0.32475884244372982</c:v>
                </c:pt>
                <c:pt idx="20">
                  <c:v>0.45185185185185189</c:v>
                </c:pt>
                <c:pt idx="21">
                  <c:v>0.52400000000000002</c:v>
                </c:pt>
                <c:pt idx="22">
                  <c:v>0.56937799043062198</c:v>
                </c:pt>
                <c:pt idx="23">
                  <c:v>0.58687258687258681</c:v>
                </c:pt>
                <c:pt idx="24">
                  <c:v>0.69852941176470584</c:v>
                </c:pt>
                <c:pt idx="25">
                  <c:v>0.85655737704918045</c:v>
                </c:pt>
                <c:pt idx="26">
                  <c:v>0.84782608695652173</c:v>
                </c:pt>
                <c:pt idx="27">
                  <c:v>0.80566801619433215</c:v>
                </c:pt>
                <c:pt idx="28">
                  <c:v>0.62608695652173929</c:v>
                </c:pt>
                <c:pt idx="29">
                  <c:v>0.19175257731958759</c:v>
                </c:pt>
                <c:pt idx="30">
                  <c:v>8.9928057553956858E-2</c:v>
                </c:pt>
                <c:pt idx="31">
                  <c:v>0.22815533980582528</c:v>
                </c:pt>
                <c:pt idx="32">
                  <c:v>0.19132653061224489</c:v>
                </c:pt>
                <c:pt idx="33">
                  <c:v>0.22309711286089243</c:v>
                </c:pt>
                <c:pt idx="34">
                  <c:v>0.30487804878048785</c:v>
                </c:pt>
                <c:pt idx="35">
                  <c:v>0.25790754257907544</c:v>
                </c:pt>
                <c:pt idx="36">
                  <c:v>0.13636363636363635</c:v>
                </c:pt>
                <c:pt idx="37">
                  <c:v>7.7262693156732926E-2</c:v>
                </c:pt>
                <c:pt idx="38">
                  <c:v>4.9411764705882363E-2</c:v>
                </c:pt>
                <c:pt idx="39">
                  <c:v>-5.6053811659192827E-2</c:v>
                </c:pt>
                <c:pt idx="40">
                  <c:v>-2.1390374331550797E-2</c:v>
                </c:pt>
                <c:pt idx="41">
                  <c:v>-9.6885813148788927E-2</c:v>
                </c:pt>
                <c:pt idx="42">
                  <c:v>2.3102310231023104E-2</c:v>
                </c:pt>
                <c:pt idx="43">
                  <c:v>4.9407114624505935E-2</c:v>
                </c:pt>
                <c:pt idx="44">
                  <c:v>4.7109207708779452E-2</c:v>
                </c:pt>
                <c:pt idx="45">
                  <c:v>-6.8669527896995722E-2</c:v>
                </c:pt>
                <c:pt idx="46">
                  <c:v>-0.12850467289719628</c:v>
                </c:pt>
                <c:pt idx="47">
                  <c:v>-0.16247582205029015</c:v>
                </c:pt>
                <c:pt idx="48">
                  <c:v>-0.25904761904761908</c:v>
                </c:pt>
                <c:pt idx="49">
                  <c:v>-0.25409836065573771</c:v>
                </c:pt>
                <c:pt idx="50">
                  <c:v>-0.24887892376681614</c:v>
                </c:pt>
                <c:pt idx="51">
                  <c:v>-0.24465558194774348</c:v>
                </c:pt>
                <c:pt idx="52">
                  <c:v>-0.16120218579234977</c:v>
                </c:pt>
                <c:pt idx="53">
                  <c:v>-0.14750957854406133</c:v>
                </c:pt>
                <c:pt idx="54">
                  <c:v>-0.1741935483870968</c:v>
                </c:pt>
                <c:pt idx="55">
                  <c:v>-0.25988700564971756</c:v>
                </c:pt>
                <c:pt idx="56">
                  <c:v>-0.21881390593047037</c:v>
                </c:pt>
                <c:pt idx="57">
                  <c:v>-0.19354838709677424</c:v>
                </c:pt>
                <c:pt idx="58">
                  <c:v>-0.11796246648793567</c:v>
                </c:pt>
                <c:pt idx="59">
                  <c:v>-0.11547344110854503</c:v>
                </c:pt>
                <c:pt idx="60">
                  <c:v>5.6555269922879167E-2</c:v>
                </c:pt>
                <c:pt idx="61">
                  <c:v>6.5934065934065936E-2</c:v>
                </c:pt>
                <c:pt idx="62">
                  <c:v>0.16119402985074627</c:v>
                </c:pt>
                <c:pt idx="63">
                  <c:v>0.14150943396226423</c:v>
                </c:pt>
                <c:pt idx="64">
                  <c:v>0.1628664495114007</c:v>
                </c:pt>
                <c:pt idx="65">
                  <c:v>0.2</c:v>
                </c:pt>
                <c:pt idx="66">
                  <c:v>0.173828125</c:v>
                </c:pt>
                <c:pt idx="67">
                  <c:v>0.23409669211195933</c:v>
                </c:pt>
                <c:pt idx="68">
                  <c:v>0.22513089005235601</c:v>
                </c:pt>
                <c:pt idx="69">
                  <c:v>0.38857142857142857</c:v>
                </c:pt>
                <c:pt idx="70">
                  <c:v>0.48936170212765967</c:v>
                </c:pt>
                <c:pt idx="71">
                  <c:v>0.28720626631853785</c:v>
                </c:pt>
                <c:pt idx="72">
                  <c:v>0.44282238442822386</c:v>
                </c:pt>
                <c:pt idx="73">
                  <c:v>0.54123711340206171</c:v>
                </c:pt>
                <c:pt idx="74">
                  <c:v>0.48586118251928034</c:v>
                </c:pt>
                <c:pt idx="75">
                  <c:v>0.59228650137741035</c:v>
                </c:pt>
                <c:pt idx="76">
                  <c:v>0.56582633053221287</c:v>
                </c:pt>
                <c:pt idx="77">
                  <c:v>0.38389513108614232</c:v>
                </c:pt>
                <c:pt idx="78">
                  <c:v>0.38435940099833615</c:v>
                </c:pt>
                <c:pt idx="79">
                  <c:v>0.46804123711340206</c:v>
                </c:pt>
                <c:pt idx="80">
                  <c:v>0.46794871794871801</c:v>
                </c:pt>
                <c:pt idx="81">
                  <c:v>0.45884773662551437</c:v>
                </c:pt>
                <c:pt idx="82">
                  <c:v>0.33469387755102042</c:v>
                </c:pt>
                <c:pt idx="83">
                  <c:v>0.4158215010141989</c:v>
                </c:pt>
                <c:pt idx="84">
                  <c:v>0.35244519392917373</c:v>
                </c:pt>
                <c:pt idx="85">
                  <c:v>0.26588628762541816</c:v>
                </c:pt>
                <c:pt idx="86">
                  <c:v>0.24221453287197237</c:v>
                </c:pt>
                <c:pt idx="87">
                  <c:v>0.12975778546712807</c:v>
                </c:pt>
                <c:pt idx="88">
                  <c:v>-3.398926654740609E-2</c:v>
                </c:pt>
              </c:numCache>
            </c:numRef>
          </c:val>
        </c:ser>
        <c:marker val="1"/>
        <c:axId val="91006848"/>
        <c:axId val="91008384"/>
      </c:lineChart>
      <c:catAx>
        <c:axId val="90987136"/>
        <c:scaling>
          <c:orientation val="minMax"/>
        </c:scaling>
        <c:axPos val="b"/>
        <c:numFmt formatCode="General" sourceLinked="1"/>
        <c:majorTickMark val="none"/>
        <c:tickLblPos val="nextTo"/>
        <c:crossAx val="91005312"/>
        <c:crosses val="autoZero"/>
        <c:auto val="1"/>
        <c:lblAlgn val="ctr"/>
        <c:lblOffset val="100"/>
        <c:tickLblSkip val="3"/>
      </c:catAx>
      <c:valAx>
        <c:axId val="9100531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90987136"/>
        <c:crosses val="autoZero"/>
        <c:crossBetween val="between"/>
      </c:valAx>
      <c:catAx>
        <c:axId val="91006848"/>
        <c:scaling>
          <c:orientation val="minMax"/>
        </c:scaling>
        <c:delete val="1"/>
        <c:axPos val="b"/>
        <c:tickLblPos val="none"/>
        <c:crossAx val="91008384"/>
        <c:crosses val="autoZero"/>
        <c:auto val="1"/>
        <c:lblAlgn val="ctr"/>
        <c:lblOffset val="100"/>
      </c:catAx>
      <c:valAx>
        <c:axId val="91008384"/>
        <c:scaling>
          <c:orientation val="minMax"/>
        </c:scaling>
        <c:axPos val="r"/>
        <c:numFmt formatCode="0.0\ %" sourceLinked="1"/>
        <c:tickLblPos val="nextTo"/>
        <c:crossAx val="91006848"/>
        <c:crosses val="max"/>
        <c:crossBetween val="between"/>
      </c:valAx>
    </c:plotArea>
    <c:legend>
      <c:legendPos val="t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>
              <a:defRPr/>
            </a:pPr>
            <a:r>
              <a:rPr lang="en-US" sz="1400"/>
              <a:t>Uusimaa</a:t>
            </a:r>
          </a:p>
        </c:rich>
      </c:tx>
      <c:layout>
        <c:manualLayout>
          <c:xMode val="edge"/>
          <c:yMode val="edge"/>
          <c:x val="0.3853346079715772"/>
          <c:y val="8.1464267518024769E-2"/>
        </c:manualLayout>
      </c:layout>
    </c:title>
    <c:plotArea>
      <c:layout>
        <c:manualLayout>
          <c:layoutTarget val="inner"/>
          <c:xMode val="edge"/>
          <c:yMode val="edge"/>
          <c:x val="0.21211783650828439"/>
          <c:y val="0.14972243502102128"/>
          <c:w val="0.54618641962239045"/>
          <c:h val="0.59984624638305295"/>
        </c:manualLayout>
      </c:layout>
      <c:pieChart>
        <c:varyColors val="1"/>
        <c:ser>
          <c:idx val="0"/>
          <c:order val="0"/>
          <c:tx>
            <c:strRef>
              <c:f>Kuviot!$F$70</c:f>
              <c:strCache>
                <c:ptCount val="1"/>
                <c:pt idx="0">
                  <c:v>Uusimaa</c:v>
                </c:pt>
              </c:strCache>
            </c:strRef>
          </c:tx>
          <c:dPt>
            <c:idx val="0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6"/>
            <c:spPr>
              <a:solidFill>
                <a:schemeClr val="bg2">
                  <a:lumMod val="75000"/>
                </a:schemeClr>
              </a:solidFill>
            </c:spPr>
          </c:dPt>
          <c:dPt>
            <c:idx val="7"/>
            <c:spPr>
              <a:solidFill>
                <a:srgbClr val="0070C0"/>
              </a:solidFill>
            </c:spPr>
          </c:dPt>
          <c:dPt>
            <c:idx val="8"/>
            <c:spPr>
              <a:solidFill>
                <a:srgbClr val="FFFF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Lbls>
            <c:dLbl>
              <c:idx val="3"/>
              <c:spPr/>
              <c:txPr>
                <a:bodyPr/>
                <a:lstStyle/>
                <a:p>
                  <a:pPr>
                    <a:defRPr sz="105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</c:dLbl>
            <c:dLbl>
              <c:idx val="7"/>
              <c:spPr/>
              <c:txPr>
                <a:bodyPr/>
                <a:lstStyle/>
                <a:p>
                  <a:pPr>
                    <a:defRPr sz="105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</c:dLbl>
            <c:dLbl>
              <c:idx val="9"/>
              <c:spPr/>
              <c:txPr>
                <a:bodyPr/>
                <a:lstStyle/>
                <a:p>
                  <a:pPr>
                    <a:defRPr sz="105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</c:dLbl>
            <c:txPr>
              <a:bodyPr/>
              <a:lstStyle/>
              <a:p>
                <a:pPr>
                  <a:defRPr sz="1050"/>
                </a:pPr>
                <a:endParaRPr lang="fi-FI"/>
              </a:p>
            </c:txPr>
            <c:showPercent val="1"/>
            <c:showLeaderLines val="1"/>
          </c:dLbls>
          <c:cat>
            <c:strRef>
              <c:f>Kuviot!$A$71:$A$80</c:f>
              <c:strCache>
                <c:ptCount val="10"/>
                <c:pt idx="0">
                  <c:v>0 TIETEELLINEN, TEKNINEN JA TAITEELL.TYÖ</c:v>
                </c:pt>
                <c:pt idx="1">
                  <c:v>1 TERVEYDENHUOLTO JA SOSIAALIALA</c:v>
                </c:pt>
                <c:pt idx="2">
                  <c:v>2 HALLINTO- JA TOIMISTOTYÖ, IT-ALAN TYÖ</c:v>
                </c:pt>
                <c:pt idx="3">
                  <c:v>3 KAUPALLINEN TYÖ</c:v>
                </c:pt>
                <c:pt idx="4">
                  <c:v>4 MAA- JA METSÄTALOUSTYÖ, KALASTUSALA</c:v>
                </c:pt>
                <c:pt idx="5">
                  <c:v>5 KULJETUS JA LIIKENNE</c:v>
                </c:pt>
                <c:pt idx="6">
                  <c:v>6 RAKENNUS- JA KAIVOSALA</c:v>
                </c:pt>
                <c:pt idx="7">
                  <c:v>7+8 TEOLLISUUS</c:v>
                </c:pt>
                <c:pt idx="8">
                  <c:v>9 PALVELUTYÖ</c:v>
                </c:pt>
                <c:pt idx="9">
                  <c:v>X MUUALLA LUOKITTELEMATON TYÖ</c:v>
                </c:pt>
              </c:strCache>
            </c:strRef>
          </c:cat>
          <c:val>
            <c:numRef>
              <c:f>Kuviot!$F$71:$F$80</c:f>
              <c:numCache>
                <c:formatCode>General</c:formatCode>
                <c:ptCount val="10"/>
                <c:pt idx="0">
                  <c:v>248</c:v>
                </c:pt>
                <c:pt idx="1">
                  <c:v>240</c:v>
                </c:pt>
                <c:pt idx="2">
                  <c:v>440</c:v>
                </c:pt>
                <c:pt idx="3">
                  <c:v>546</c:v>
                </c:pt>
                <c:pt idx="4">
                  <c:v>93</c:v>
                </c:pt>
                <c:pt idx="5">
                  <c:v>154</c:v>
                </c:pt>
                <c:pt idx="6">
                  <c:v>416</c:v>
                </c:pt>
                <c:pt idx="7">
                  <c:v>1384</c:v>
                </c:pt>
                <c:pt idx="8">
                  <c:v>760</c:v>
                </c:pt>
                <c:pt idx="9">
                  <c:v>3633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69209439225273894"/>
          <c:w val="0.99192510873661255"/>
          <c:h val="0.29044897899339861"/>
        </c:manualLayout>
      </c:layout>
      <c:txPr>
        <a:bodyPr/>
        <a:lstStyle/>
        <a:p>
          <a:pPr>
            <a:defRPr sz="600"/>
          </a:pPr>
          <a:endParaRPr lang="fi-FI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>
              <a:defRPr/>
            </a:pPr>
            <a:r>
              <a:rPr lang="fi-FI" sz="1400"/>
              <a:t>Uudenmaan</a:t>
            </a:r>
            <a:r>
              <a:rPr lang="fi-FI" sz="1400" baseline="0"/>
              <a:t> maakunta (alle 25-v.)</a:t>
            </a:r>
            <a:endParaRPr lang="fi-FI" sz="1400"/>
          </a:p>
        </c:rich>
      </c:tx>
      <c:layout>
        <c:manualLayout>
          <c:xMode val="edge"/>
          <c:yMode val="edge"/>
          <c:x val="0.25540048550844391"/>
          <c:y val="5.8874458874458878E-2"/>
        </c:manualLayout>
      </c:layout>
    </c:title>
    <c:plotArea>
      <c:layout>
        <c:manualLayout>
          <c:layoutTarget val="inner"/>
          <c:xMode val="edge"/>
          <c:yMode val="edge"/>
          <c:x val="0.31552102509003932"/>
          <c:y val="0.21323816341139182"/>
          <c:w val="0.32059526414492689"/>
          <c:h val="0.51898967174557742"/>
        </c:manualLayout>
      </c:layout>
      <c:pieChart>
        <c:varyColors val="1"/>
        <c:ser>
          <c:idx val="0"/>
          <c:order val="0"/>
          <c:tx>
            <c:strRef>
              <c:f>Kuviot!$F$103</c:f>
              <c:strCache>
                <c:ptCount val="1"/>
                <c:pt idx="0">
                  <c:v>Uudenmaan maakunta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fi-FI"/>
              </a:p>
            </c:txPr>
            <c:showPercent val="1"/>
            <c:showLeaderLines val="1"/>
          </c:dLbls>
          <c:cat>
            <c:strRef>
              <c:f>(Kuviot!$A$104:$A$105,Kuviot!$A$108:$A$112)</c:f>
              <c:strCache>
                <c:ptCount val="7"/>
                <c:pt idx="0">
                  <c:v>PERUSASTE</c:v>
                </c:pt>
                <c:pt idx="1">
                  <c:v>KESKIASTE</c:v>
                </c:pt>
                <c:pt idx="2">
                  <c:v>ALIN KORKEA-ASTE</c:v>
                </c:pt>
                <c:pt idx="3">
                  <c:v>ALEMPI KORKEAKOULUASTE</c:v>
                </c:pt>
                <c:pt idx="4">
                  <c:v>YLEMPI KORKEAKOULUASTE</c:v>
                </c:pt>
                <c:pt idx="5">
                  <c:v>TUTKIJAKOULUTUSASTE</c:v>
                </c:pt>
                <c:pt idx="6">
                  <c:v>KOULUTUSASTE TUNTEMATON</c:v>
                </c:pt>
              </c:strCache>
            </c:strRef>
          </c:cat>
          <c:val>
            <c:numRef>
              <c:f>(Kuviot!$F$104:$F$105,Kuviot!$F$108:$F$112)</c:f>
              <c:numCache>
                <c:formatCode>General</c:formatCode>
                <c:ptCount val="7"/>
                <c:pt idx="0">
                  <c:v>2762</c:v>
                </c:pt>
                <c:pt idx="1">
                  <c:v>4221</c:v>
                </c:pt>
                <c:pt idx="2">
                  <c:v>200</c:v>
                </c:pt>
                <c:pt idx="3">
                  <c:v>179</c:v>
                </c:pt>
                <c:pt idx="4">
                  <c:v>40</c:v>
                </c:pt>
                <c:pt idx="5">
                  <c:v>7</c:v>
                </c:pt>
                <c:pt idx="6">
                  <c:v>505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title>
      <c:tx>
        <c:rich>
          <a:bodyPr/>
          <a:lstStyle/>
          <a:p>
            <a:pPr>
              <a:defRPr/>
            </a:pPr>
            <a:r>
              <a:rPr lang="fi-FI" sz="1400" dirty="0"/>
              <a:t>Uudenmaan maakunta (25-29-v. </a:t>
            </a:r>
            <a:r>
              <a:rPr lang="fi-FI" sz="1400" dirty="0" err="1" smtClean="0"/>
              <a:t>vastavalm</a:t>
            </a:r>
            <a:r>
              <a:rPr lang="fi-FI" sz="1400" dirty="0" smtClean="0"/>
              <a:t>.)</a:t>
            </a:r>
            <a:endParaRPr lang="fi-FI" sz="1400" dirty="0"/>
          </a:p>
        </c:rich>
      </c:tx>
      <c:layout>
        <c:manualLayout>
          <c:xMode val="edge"/>
          <c:yMode val="edge"/>
          <c:x val="0.23513838049926944"/>
          <c:y val="2.1559095860566452E-2"/>
        </c:manualLayout>
      </c:layout>
    </c:title>
    <c:plotArea>
      <c:layout>
        <c:manualLayout>
          <c:layoutTarget val="inner"/>
          <c:xMode val="edge"/>
          <c:yMode val="edge"/>
          <c:x val="0.25627709695303924"/>
          <c:y val="0.23027560384995469"/>
          <c:w val="0.44371212944847527"/>
          <c:h val="0.50400359414041118"/>
        </c:manualLayout>
      </c:layout>
      <c:pieChart>
        <c:varyColors val="1"/>
        <c:ser>
          <c:idx val="0"/>
          <c:order val="0"/>
          <c:tx>
            <c:strRef>
              <c:f>Kuviot!$F$116</c:f>
              <c:strCache>
                <c:ptCount val="1"/>
                <c:pt idx="0">
                  <c:v>Uudenmaan maakunta</c:v>
                </c:pt>
              </c:strCache>
            </c:strRef>
          </c:tx>
          <c:dLbls>
            <c:dLbl>
              <c:idx val="1"/>
              <c:spPr/>
              <c:txPr>
                <a:bodyPr/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10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</c:dLbl>
            <c:txPr>
              <a:bodyPr/>
              <a:lstStyle/>
              <a:p>
                <a:pPr>
                  <a:defRPr sz="1100"/>
                </a:pPr>
                <a:endParaRPr lang="fi-FI"/>
              </a:p>
            </c:txPr>
            <c:showPercent val="1"/>
            <c:showLeaderLines val="1"/>
          </c:dLbls>
          <c:cat>
            <c:strRef>
              <c:f>Kuviot!$A$117:$A$123</c:f>
              <c:strCache>
                <c:ptCount val="7"/>
                <c:pt idx="0">
                  <c:v>PERUSASTE</c:v>
                </c:pt>
                <c:pt idx="1">
                  <c:v>KESKIASTE</c:v>
                </c:pt>
                <c:pt idx="2">
                  <c:v>ALIN KORKEA-ASTE</c:v>
                </c:pt>
                <c:pt idx="3">
                  <c:v>ALEMPI KORKEAKOULUASTE</c:v>
                </c:pt>
                <c:pt idx="4">
                  <c:v>YLEMPI KORKEAKOULUASTE</c:v>
                </c:pt>
                <c:pt idx="5">
                  <c:v>TUTKIJAKOULUTUSASTE</c:v>
                </c:pt>
                <c:pt idx="6">
                  <c:v>KOULUTUSASTE TUNTEMATON</c:v>
                </c:pt>
              </c:strCache>
            </c:strRef>
          </c:cat>
          <c:val>
            <c:numRef>
              <c:f>Kuviot!$F$117:$F$123</c:f>
              <c:numCache>
                <c:formatCode>General</c:formatCode>
                <c:ptCount val="7"/>
                <c:pt idx="0">
                  <c:v>5</c:v>
                </c:pt>
                <c:pt idx="1">
                  <c:v>132</c:v>
                </c:pt>
                <c:pt idx="2">
                  <c:v>6</c:v>
                </c:pt>
                <c:pt idx="3">
                  <c:v>197</c:v>
                </c:pt>
                <c:pt idx="4">
                  <c:v>188</c:v>
                </c:pt>
                <c:pt idx="5">
                  <c:v>0</c:v>
                </c:pt>
                <c:pt idx="6">
                  <c:v>9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050155286615422"/>
          <c:y val="0.45362145969498918"/>
          <c:w val="0.29032146032335127"/>
          <c:h val="0.35941530501089336"/>
        </c:manualLayout>
      </c:layout>
      <c:txPr>
        <a:bodyPr/>
        <a:lstStyle/>
        <a:p>
          <a:pPr>
            <a:defRPr sz="800"/>
          </a:pPr>
          <a:endParaRPr lang="fi-FI"/>
        </a:p>
      </c:txPr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title>
      <c:tx>
        <c:rich>
          <a:bodyPr/>
          <a:lstStyle/>
          <a:p>
            <a:pPr>
              <a:defRPr/>
            </a:pPr>
            <a:r>
              <a:rPr lang="en-US" sz="1400"/>
              <a:t>Alle 25-v. työttömät</a:t>
            </a:r>
            <a:r>
              <a:rPr lang="en-US" sz="1400" baseline="0"/>
              <a:t> työnhakijat</a:t>
            </a:r>
            <a:endParaRPr lang="en-US" sz="140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Kuviot!$B$330</c:f>
              <c:strCache>
                <c:ptCount val="1"/>
                <c:pt idx="0">
                  <c:v>Alle 25-v.</c:v>
                </c:pt>
              </c:strCache>
            </c:strRef>
          </c:tx>
          <c:dPt>
            <c:idx val="2"/>
            <c:spPr>
              <a:solidFill>
                <a:srgbClr val="FF0000"/>
              </a:solidFill>
            </c:spPr>
          </c:dPt>
          <c:dLbls>
            <c:dLbl>
              <c:idx val="3"/>
              <c:layout>
                <c:manualLayout>
                  <c:x val="1.8265727460745212E-3"/>
                  <c:y val="-9.0376701178297297E-2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sz="1100"/>
                </a:pPr>
                <a:endParaRPr lang="fi-FI"/>
              </a:p>
            </c:txPr>
            <c:showPercent val="1"/>
            <c:showLeaderLines val="1"/>
          </c:dLbls>
          <c:cat>
            <c:strRef>
              <c:f>Kuviot!$A$331:$A$335</c:f>
              <c:strCache>
                <c:ptCount val="5"/>
                <c:pt idx="0">
                  <c:v>Aloittanut työn</c:v>
                </c:pt>
                <c:pt idx="1">
                  <c:v>Aloittanut palvelussa</c:v>
                </c:pt>
                <c:pt idx="2">
                  <c:v>Siirtynyt työvoiman ulkopuolelle</c:v>
                </c:pt>
                <c:pt idx="3">
                  <c:v>Ei ole uusinut työnhakuaan</c:v>
                </c:pt>
                <c:pt idx="4">
                  <c:v>Muu syy tai ei tietoa</c:v>
                </c:pt>
              </c:strCache>
            </c:strRef>
          </c:cat>
          <c:val>
            <c:numRef>
              <c:f>Kuviot!$B$331:$B$335</c:f>
              <c:numCache>
                <c:formatCode>General</c:formatCode>
                <c:ptCount val="5"/>
                <c:pt idx="0">
                  <c:v>798</c:v>
                </c:pt>
                <c:pt idx="1">
                  <c:v>486</c:v>
                </c:pt>
                <c:pt idx="2">
                  <c:v>74</c:v>
                </c:pt>
                <c:pt idx="3">
                  <c:v>769</c:v>
                </c:pt>
                <c:pt idx="4">
                  <c:v>19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 sz="1100"/>
          </a:pPr>
          <a:endParaRPr lang="fi-FI"/>
        </a:p>
      </c:txPr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i-FI"/>
  <c:chart>
    <c:title>
      <c:tx>
        <c:rich>
          <a:bodyPr/>
          <a:lstStyle/>
          <a:p>
            <a:pPr>
              <a:defRPr/>
            </a:pPr>
            <a:r>
              <a:rPr lang="en-US" sz="1400"/>
              <a:t>25-29-v.</a:t>
            </a:r>
            <a:r>
              <a:rPr lang="en-US" sz="1400" baseline="0"/>
              <a:t> vastavalmistuneet työttömät työnhakijat</a:t>
            </a:r>
            <a:endParaRPr lang="en-US" sz="140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Kuviot!$E$330</c:f>
              <c:strCache>
                <c:ptCount val="1"/>
                <c:pt idx="0">
                  <c:v>25-29-v. vastavalmistunut</c:v>
                </c:pt>
              </c:strCache>
            </c:strRef>
          </c:tx>
          <c:dPt>
            <c:idx val="2"/>
            <c:spPr>
              <a:solidFill>
                <a:srgbClr val="FF0000"/>
              </a:solidFill>
            </c:spPr>
          </c:dPt>
          <c:dLbls>
            <c:dLbl>
              <c:idx val="3"/>
              <c:layout>
                <c:manualLayout>
                  <c:x val="-1.5401707253669008E-2"/>
                  <c:y val="1.3930012997558182E-2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sz="1100"/>
                </a:pPr>
                <a:endParaRPr lang="fi-FI"/>
              </a:p>
            </c:txPr>
            <c:showPercent val="1"/>
            <c:showLeaderLines val="1"/>
          </c:dLbls>
          <c:cat>
            <c:strRef>
              <c:f>Kuviot!$A$331:$A$335</c:f>
              <c:strCache>
                <c:ptCount val="5"/>
                <c:pt idx="0">
                  <c:v>Aloittanut työn</c:v>
                </c:pt>
                <c:pt idx="1">
                  <c:v>Aloittanut palvelussa</c:v>
                </c:pt>
                <c:pt idx="2">
                  <c:v>Siirtynyt työvoiman ulkopuolelle</c:v>
                </c:pt>
                <c:pt idx="3">
                  <c:v>Ei ole uusinut työnhakuaan</c:v>
                </c:pt>
                <c:pt idx="4">
                  <c:v>Muu syy tai ei tietoa</c:v>
                </c:pt>
              </c:strCache>
            </c:strRef>
          </c:cat>
          <c:val>
            <c:numRef>
              <c:f>Kuviot!$E$331:$E$335</c:f>
              <c:numCache>
                <c:formatCode>General</c:formatCode>
                <c:ptCount val="5"/>
                <c:pt idx="0">
                  <c:v>90</c:v>
                </c:pt>
                <c:pt idx="1">
                  <c:v>18</c:v>
                </c:pt>
                <c:pt idx="2">
                  <c:v>2</c:v>
                </c:pt>
                <c:pt idx="3">
                  <c:v>18</c:v>
                </c:pt>
                <c:pt idx="4">
                  <c:v>1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 sz="1100"/>
          </a:pPr>
          <a:endParaRPr lang="fi-FI"/>
        </a:p>
      </c:txPr>
    </c:legend>
    <c:plotVisOnly val="1"/>
    <c:dispBlanksAs val="zero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i-FI"/>
  <c:chart>
    <c:plotArea>
      <c:layout/>
      <c:barChart>
        <c:barDir val="bar"/>
        <c:grouping val="clustered"/>
        <c:ser>
          <c:idx val="0"/>
          <c:order val="0"/>
          <c:tx>
            <c:strRef>
              <c:f>Kuviot!$A$374</c:f>
              <c:strCache>
                <c:ptCount val="1"/>
                <c:pt idx="0">
                  <c:v>2014 Toukokuu</c:v>
                </c:pt>
              </c:strCache>
            </c:strRef>
          </c:tx>
          <c:dLbls>
            <c:showVal val="1"/>
          </c:dLbls>
          <c:cat>
            <c:strRef>
              <c:f>Kuviot!$B$373:$L$373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Kuviot!$B$374:$L$374</c:f>
              <c:numCache>
                <c:formatCode>General</c:formatCode>
                <c:ptCount val="11"/>
                <c:pt idx="0">
                  <c:v>595</c:v>
                </c:pt>
                <c:pt idx="1">
                  <c:v>852</c:v>
                </c:pt>
                <c:pt idx="2">
                  <c:v>713</c:v>
                </c:pt>
                <c:pt idx="3">
                  <c:v>1287</c:v>
                </c:pt>
                <c:pt idx="4">
                  <c:v>1077</c:v>
                </c:pt>
                <c:pt idx="5">
                  <c:v>2215</c:v>
                </c:pt>
                <c:pt idx="6">
                  <c:v>747</c:v>
                </c:pt>
                <c:pt idx="7">
                  <c:v>336</c:v>
                </c:pt>
                <c:pt idx="8">
                  <c:v>156</c:v>
                </c:pt>
                <c:pt idx="9">
                  <c:v>36</c:v>
                </c:pt>
                <c:pt idx="10">
                  <c:v>12</c:v>
                </c:pt>
              </c:numCache>
            </c:numRef>
          </c:val>
        </c:ser>
        <c:ser>
          <c:idx val="1"/>
          <c:order val="1"/>
          <c:tx>
            <c:strRef>
              <c:f>Kuviot!$A$375</c:f>
              <c:strCache>
                <c:ptCount val="1"/>
                <c:pt idx="0">
                  <c:v>2013 Toukokuu</c:v>
                </c:pt>
              </c:strCache>
            </c:strRef>
          </c:tx>
          <c:dLbls>
            <c:showVal val="1"/>
          </c:dLbls>
          <c:cat>
            <c:strRef>
              <c:f>Kuviot!$B$373:$L$373</c:f>
              <c:strCache>
                <c:ptCount val="11"/>
                <c:pt idx="0">
                  <c:v>Alle 1 vko</c:v>
                </c:pt>
                <c:pt idx="1">
                  <c:v>1-2 vkoa</c:v>
                </c:pt>
                <c:pt idx="2">
                  <c:v>3-4 vkoa</c:v>
                </c:pt>
                <c:pt idx="3">
                  <c:v>5-8 vkoa</c:v>
                </c:pt>
                <c:pt idx="4">
                  <c:v>9-12 vkoa</c:v>
                </c:pt>
                <c:pt idx="5">
                  <c:v>13-26 vkoa</c:v>
                </c:pt>
                <c:pt idx="6">
                  <c:v>27-39 vkoa</c:v>
                </c:pt>
                <c:pt idx="7">
                  <c:v>40-52 vkoa</c:v>
                </c:pt>
                <c:pt idx="8">
                  <c:v>53-78 vkoa</c:v>
                </c:pt>
                <c:pt idx="9">
                  <c:v>79-104 vkoa</c:v>
                </c:pt>
                <c:pt idx="10">
                  <c:v>yli 2 v.</c:v>
                </c:pt>
              </c:strCache>
            </c:strRef>
          </c:cat>
          <c:val>
            <c:numRef>
              <c:f>Kuviot!$B$375:$L$375</c:f>
              <c:numCache>
                <c:formatCode>General</c:formatCode>
                <c:ptCount val="11"/>
                <c:pt idx="0">
                  <c:v>789</c:v>
                </c:pt>
                <c:pt idx="1">
                  <c:v>1076</c:v>
                </c:pt>
                <c:pt idx="2">
                  <c:v>717</c:v>
                </c:pt>
                <c:pt idx="3">
                  <c:v>1155</c:v>
                </c:pt>
                <c:pt idx="4">
                  <c:v>806</c:v>
                </c:pt>
                <c:pt idx="5">
                  <c:v>1569</c:v>
                </c:pt>
                <c:pt idx="6">
                  <c:v>361</c:v>
                </c:pt>
                <c:pt idx="7">
                  <c:v>112</c:v>
                </c:pt>
                <c:pt idx="8">
                  <c:v>58</c:v>
                </c:pt>
                <c:pt idx="9">
                  <c:v>14</c:v>
                </c:pt>
                <c:pt idx="10">
                  <c:v>10</c:v>
                </c:pt>
              </c:numCache>
            </c:numRef>
          </c:val>
        </c:ser>
        <c:gapWidth val="42"/>
        <c:axId val="102641024"/>
        <c:axId val="102651008"/>
      </c:barChart>
      <c:catAx>
        <c:axId val="102641024"/>
        <c:scaling>
          <c:orientation val="minMax"/>
        </c:scaling>
        <c:axPos val="l"/>
        <c:numFmt formatCode="General" sourceLinked="1"/>
        <c:tickLblPos val="nextTo"/>
        <c:crossAx val="102651008"/>
        <c:crosses val="autoZero"/>
        <c:auto val="1"/>
        <c:lblAlgn val="ctr"/>
        <c:lblOffset val="100"/>
      </c:catAx>
      <c:valAx>
        <c:axId val="102651008"/>
        <c:scaling>
          <c:orientation val="minMax"/>
        </c:scaling>
        <c:axPos val="b"/>
        <c:majorGridlines/>
        <c:numFmt formatCode="General" sourceLinked="1"/>
        <c:tickLblPos val="nextTo"/>
        <c:crossAx val="10264102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4023778" y="0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r">
              <a:defRPr sz="1300"/>
            </a:lvl1pPr>
          </a:lstStyle>
          <a:p>
            <a:fld id="{F7295456-0567-474C-9470-818754E5B866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4023778" y="9720755"/>
            <a:ext cx="3077006" cy="512222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r">
              <a:defRPr sz="1300"/>
            </a:lvl1pPr>
          </a:lstStyle>
          <a:p>
            <a:fld id="{F87C400F-C129-426C-A171-B22B9B4CAF2E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/>
          <a:lstStyle>
            <a:lvl1pPr algn="r">
              <a:defRPr sz="1300"/>
            </a:lvl1pPr>
          </a:lstStyle>
          <a:p>
            <a:fld id="{4AE7043F-C664-485C-B99A-2A8DC751D585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9" tIns="47755" rIns="95509" bIns="47755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10248" y="4861442"/>
            <a:ext cx="5681980" cy="4605576"/>
          </a:xfrm>
          <a:prstGeom prst="rect">
            <a:avLst/>
          </a:prstGeom>
        </p:spPr>
        <p:txBody>
          <a:bodyPr vert="horz" lIns="95509" tIns="47755" rIns="95509" bIns="47755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0"/>
          </a:xfrm>
          <a:prstGeom prst="rect">
            <a:avLst/>
          </a:prstGeom>
        </p:spPr>
        <p:txBody>
          <a:bodyPr vert="horz" lIns="95509" tIns="47755" rIns="95509" bIns="47755" rtlCol="0" anchor="b"/>
          <a:lstStyle>
            <a:lvl1pPr algn="r">
              <a:defRPr sz="1300"/>
            </a:lvl1pPr>
          </a:lstStyle>
          <a:p>
            <a:fld id="{F7026DC3-75A6-42A6-B7CF-FACEB93A3366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6DC3-75A6-42A6-B7CF-FACEB93A3366}" type="slidenum">
              <a:rPr lang="fi-FI" smtClean="0"/>
              <a:pPr/>
              <a:t>11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6DC3-75A6-42A6-B7CF-FACEB93A3366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ELY_su+ru+eng_värilliselle pohjal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163" y="284163"/>
            <a:ext cx="4703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27038" y="2071688"/>
            <a:ext cx="8231187" cy="1712912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47888" y="3857625"/>
            <a:ext cx="4786312" cy="157321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83375" y="1428750"/>
            <a:ext cx="2074863" cy="37846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28750"/>
            <a:ext cx="6073775" cy="37846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69900" y="2284413"/>
            <a:ext cx="4067175" cy="292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89475" y="2284413"/>
            <a:ext cx="4068763" cy="2928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28750"/>
            <a:ext cx="82296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2284413"/>
            <a:ext cx="8288338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10363" y="6354763"/>
            <a:ext cx="1357312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solidFill>
                  <a:schemeClr val="tx1"/>
                </a:solidFill>
                <a:cs typeface="+mn-cs"/>
              </a:defRPr>
            </a:lvl1pPr>
          </a:lstStyle>
          <a:p>
            <a:fld id="{2EDD5FF1-B183-43DD-91FA-D8EE2340118B}" type="datetimeFigureOut">
              <a:rPr lang="fi-FI" smtClean="0"/>
              <a:pPr/>
              <a:t>24.6.2014</a:t>
            </a:fld>
            <a:endParaRPr lang="fi-FI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163" y="6354763"/>
            <a:ext cx="63563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smtClean="0">
                <a:solidFill>
                  <a:schemeClr val="tx1"/>
                </a:solidFill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2138" y="6354763"/>
            <a:ext cx="4000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fld id="{1A7983EB-60CA-4BFC-9EF3-C622C288C2A5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31" name="Picture 13" descr="ELY_su+ru+e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4163" y="284163"/>
            <a:ext cx="4703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Nuorisotakuun seuranta Uudenmaan alueella,</a:t>
            </a:r>
            <a:br>
              <a:rPr lang="fi-FI" dirty="0" smtClean="0"/>
            </a:br>
            <a:r>
              <a:rPr lang="fi-FI" sz="2800" dirty="0" smtClean="0"/>
              <a:t>toukokuu 2014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123728" y="4221088"/>
            <a:ext cx="4786312" cy="1573213"/>
          </a:xfrm>
        </p:spPr>
        <p:txBody>
          <a:bodyPr/>
          <a:lstStyle/>
          <a:p>
            <a:r>
              <a:rPr lang="fi-FI" sz="2400" dirty="0" smtClean="0"/>
              <a:t>Tutkija Jouni Nupponen</a:t>
            </a:r>
          </a:p>
          <a:p>
            <a:r>
              <a:rPr lang="fi-FI" sz="2400" dirty="0" smtClean="0"/>
              <a:t>Uudenmaan ELY-keskus</a:t>
            </a:r>
            <a:endParaRPr 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581528" cy="864096"/>
          </a:xfrm>
        </p:spPr>
        <p:txBody>
          <a:bodyPr/>
          <a:lstStyle/>
          <a:p>
            <a:pPr algn="ctr"/>
            <a:r>
              <a:rPr lang="fi-FI" sz="2000" dirty="0" smtClean="0"/>
              <a:t>Nuorisotakuun piiriin kuuluvat työttömät toukokuun lopussa koulutusasteittain Uudenmaan seutukunnissa</a:t>
            </a:r>
            <a:br>
              <a:rPr lang="fi-FI" sz="2000" dirty="0" smtClean="0"/>
            </a:br>
            <a:r>
              <a:rPr lang="fi-FI" sz="1400" dirty="0" smtClean="0"/>
              <a:t>(Lähde: TEM/Työnvälitystilasto 1215.)</a:t>
            </a:r>
            <a:endParaRPr lang="fi-FI" sz="200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2843808" y="1916832"/>
          <a:ext cx="6096000" cy="1606771"/>
        </p:xfrm>
        <a:graphic>
          <a:graphicData uri="http://schemas.openxmlformats.org/drawingml/2006/table">
            <a:tbl>
              <a:tblPr/>
              <a:tblGrid>
                <a:gridCol w="1889347"/>
                <a:gridCol w="838899"/>
                <a:gridCol w="926436"/>
                <a:gridCol w="826741"/>
                <a:gridCol w="817015"/>
                <a:gridCol w="797562"/>
              </a:tblGrid>
              <a:tr h="292141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Alle 25-v.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Uudenmaan maakunta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PERUSASTE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KESKIASTE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-Ammattitutkinto</a:t>
                      </a:r>
                    </a:p>
                  </a:txBody>
                  <a:tcPr marL="65732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-Yleissivistävä</a:t>
                      </a:r>
                    </a:p>
                  </a:txBody>
                  <a:tcPr marL="65732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ALIN KORKEA-ASTE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ALEMPI KORKEAKOULUASTE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YLEMPI KORKEAKOULUASTE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TUTKIJAKOULUTUSASTE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KOULUTUSASTE TUNTEMATON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ulukko 7"/>
          <p:cNvGraphicFramePr>
            <a:graphicFrameLocks noGrp="1"/>
          </p:cNvGraphicFramePr>
          <p:nvPr/>
        </p:nvGraphicFramePr>
        <p:xfrm>
          <a:off x="2843808" y="4005064"/>
          <a:ext cx="6096000" cy="1314631"/>
        </p:xfrm>
        <a:graphic>
          <a:graphicData uri="http://schemas.openxmlformats.org/drawingml/2006/table">
            <a:tbl>
              <a:tblPr/>
              <a:tblGrid>
                <a:gridCol w="1889347"/>
                <a:gridCol w="838899"/>
                <a:gridCol w="926436"/>
                <a:gridCol w="826741"/>
                <a:gridCol w="817015"/>
                <a:gridCol w="797562"/>
              </a:tblGrid>
              <a:tr h="292141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25-29-v. vastavalmistuneet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Uudenmaan maakunta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PERUSASTE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KESKIASTE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ALIN KORKEA-ASTE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ALEMPI KORKEAKOULUASTE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YLEMPI KORKEAKOULUASTE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TUTKIJAKOULUTUSASTE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KOULUTUSASTE TUNTEMATON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Kaavio 9"/>
          <p:cNvGraphicFramePr>
            <a:graphicFrameLocks/>
          </p:cNvGraphicFramePr>
          <p:nvPr/>
        </p:nvGraphicFramePr>
        <p:xfrm>
          <a:off x="-1404663" y="1268760"/>
          <a:ext cx="5688632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Kaavio 13"/>
          <p:cNvGraphicFramePr>
            <a:graphicFrameLocks/>
          </p:cNvGraphicFramePr>
          <p:nvPr/>
        </p:nvGraphicFramePr>
        <p:xfrm>
          <a:off x="-1404664" y="3861048"/>
          <a:ext cx="5960269" cy="36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788541"/>
          </a:xfrm>
        </p:spPr>
        <p:txBody>
          <a:bodyPr/>
          <a:lstStyle/>
          <a:p>
            <a:pPr algn="ctr"/>
            <a:r>
              <a:rPr lang="fi-FI" sz="1800" dirty="0" smtClean="0"/>
              <a:t>Alle 25-vuotiaiden virta yli 3 kk työttömyyteen (%) toukokuussa</a:t>
            </a:r>
            <a:br>
              <a:rPr lang="fi-FI" sz="1800" dirty="0" smtClean="0"/>
            </a:br>
            <a:r>
              <a:rPr lang="fi-FI" sz="1800" dirty="0" smtClean="0"/>
              <a:t>Uudenmaan alueen kunnissa</a:t>
            </a:r>
            <a:r>
              <a:rPr lang="fi-FI" sz="1600" dirty="0" smtClean="0"/>
              <a:t> </a:t>
            </a:r>
            <a:r>
              <a:rPr lang="fi-FI" sz="1200" dirty="0" smtClean="0"/>
              <a:t>(Lähde: TEM/Työnvälitystilasto 1355.)</a:t>
            </a:r>
            <a:endParaRPr lang="fi-FI" sz="16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1763688" y="1484784"/>
          <a:ext cx="4981918" cy="5219984"/>
        </p:xfrm>
        <a:graphic>
          <a:graphicData uri="http://schemas.openxmlformats.org/drawingml/2006/table">
            <a:tbl>
              <a:tblPr/>
              <a:tblGrid>
                <a:gridCol w="1776478"/>
                <a:gridCol w="788783"/>
                <a:gridCol w="871097"/>
                <a:gridCol w="777353"/>
                <a:gridCol w="768207"/>
              </a:tblGrid>
              <a:tr h="137368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736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11 513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3 729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2 515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736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908721"/>
            <a:ext cx="8229600" cy="576064"/>
          </a:xfrm>
        </p:spPr>
        <p:txBody>
          <a:bodyPr/>
          <a:lstStyle/>
          <a:p>
            <a:pPr algn="ctr"/>
            <a:r>
              <a:rPr lang="fi-FI" sz="1800" dirty="0" smtClean="0"/>
              <a:t>25-29-v. vastavalmistuneiden virta yli 3 kk työttömyyteen (%) toukokuussa</a:t>
            </a:r>
            <a:br>
              <a:rPr lang="fi-FI" sz="1800" dirty="0" smtClean="0"/>
            </a:br>
            <a:r>
              <a:rPr lang="fi-FI" sz="1800" dirty="0" smtClean="0"/>
              <a:t>Uudenmaan alueen kunnissa</a:t>
            </a:r>
            <a:r>
              <a:rPr lang="fi-FI" sz="1600" dirty="0" smtClean="0"/>
              <a:t> </a:t>
            </a:r>
            <a:r>
              <a:rPr lang="fi-FI" sz="1200" dirty="0" smtClean="0"/>
              <a:t>(Lähde: TEM/Työnvälitystilasto 1355.)</a:t>
            </a:r>
            <a:endParaRPr lang="fi-FI" sz="16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1763688" y="1484784"/>
          <a:ext cx="5016305" cy="5256008"/>
        </p:xfrm>
        <a:graphic>
          <a:graphicData uri="http://schemas.openxmlformats.org/drawingml/2006/table">
            <a:tbl>
              <a:tblPr/>
              <a:tblGrid>
                <a:gridCol w="1788741"/>
                <a:gridCol w="794227"/>
                <a:gridCol w="877109"/>
                <a:gridCol w="782718"/>
                <a:gridCol w="773510"/>
              </a:tblGrid>
              <a:tr h="138316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8316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sitten alkaneet työttömyydet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 kk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ylityksiä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831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25-v. ja 30-v. palveluissa olevat toukokuun 2013/2014 lopussa Uudellamaalla </a:t>
            </a:r>
            <a:br>
              <a:rPr lang="fi-FI" sz="2400" dirty="0" smtClean="0"/>
            </a:br>
            <a:r>
              <a:rPr lang="fi-FI" sz="1400" dirty="0" smtClean="0"/>
              <a:t>(Lähde: TEM/Työnvälitystilasto 4250.)</a:t>
            </a:r>
            <a:endParaRPr lang="fi-FI" sz="2400" dirty="0"/>
          </a:p>
        </p:txBody>
      </p:sp>
      <p:sp>
        <p:nvSpPr>
          <p:cNvPr id="5" name="Tekstikehys 4"/>
          <p:cNvSpPr txBox="1"/>
          <p:nvPr/>
        </p:nvSpPr>
        <p:spPr>
          <a:xfrm>
            <a:off x="683568" y="573325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*Muissa palveluissa sisältää vuorotteluvapaapaikkaan työllistetyt, kuntouttavassa työtoiminnassa olevat ja omaehtoisessa opiskelussa olevat</a:t>
            </a:r>
            <a:endParaRPr lang="fi-FI" sz="120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467544" y="2492896"/>
          <a:ext cx="8327723" cy="756000"/>
        </p:xfrm>
        <a:graphic>
          <a:graphicData uri="http://schemas.openxmlformats.org/drawingml/2006/table">
            <a:tbl>
              <a:tblPr/>
              <a:tblGrid>
                <a:gridCol w="2288872"/>
                <a:gridCol w="1016294"/>
                <a:gridCol w="1122346"/>
                <a:gridCol w="1001565"/>
                <a:gridCol w="989783"/>
                <a:gridCol w="966215"/>
                <a:gridCol w="942648"/>
              </a:tblGrid>
              <a:tr h="3780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-Työvoimakoul.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-Valmennuksessa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-Työllistettynä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-Kokeilussa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-Muissa palveluissa*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Yhteensä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890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Alle 25-v.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888 / 947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 / 185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1267 / 2061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1079 / 1115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509 / 951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3746 / 5260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1890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Kaikki alle 30-v.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2040/ 2210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 / 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2155 / 3537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1457 / 1563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1902 / 2789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7557 / 10349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644525"/>
          </a:xfrm>
        </p:spPr>
        <p:txBody>
          <a:bodyPr/>
          <a:lstStyle/>
          <a:p>
            <a:pPr algn="ctr"/>
            <a:r>
              <a:rPr lang="fi-FI" sz="2000" dirty="0" smtClean="0"/>
              <a:t>Alle 25-v. aktivointiaste (%) toukokuun lopussa Uudenmaan alueen kunnissa</a:t>
            </a:r>
            <a:r>
              <a:rPr lang="fi-FI" sz="1800" dirty="0" smtClean="0"/>
              <a:t> </a:t>
            </a:r>
            <a:r>
              <a:rPr lang="fi-FI" sz="1400" dirty="0" smtClean="0"/>
              <a:t>(Lähde: TEM/Työnvälitystilasto 4250.) </a:t>
            </a:r>
            <a:endParaRPr lang="fi-FI" sz="18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2051720" y="1700808"/>
          <a:ext cx="4741424" cy="4968006"/>
        </p:xfrm>
        <a:graphic>
          <a:graphicData uri="http://schemas.openxmlformats.org/drawingml/2006/table">
            <a:tbl>
              <a:tblPr/>
              <a:tblGrid>
                <a:gridCol w="1690722"/>
                <a:gridCol w="750706"/>
                <a:gridCol w="829045"/>
                <a:gridCol w="739828"/>
                <a:gridCol w="731123"/>
              </a:tblGrid>
              <a:tr h="130737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YHTEENSÄ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737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olevat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62057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olevat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olevat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olevat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ja työttömänä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Palveluissa olevat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30737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44525"/>
          </a:xfrm>
        </p:spPr>
        <p:txBody>
          <a:bodyPr/>
          <a:lstStyle/>
          <a:p>
            <a:pPr algn="ctr"/>
            <a:r>
              <a:rPr lang="fi-FI" sz="1800" dirty="0" smtClean="0"/>
              <a:t>Alle 25-v. työttömien osuus alle 25-v. työvoimasta (%) toukokuun lopussa Uudenmaan alueen kunnissa</a:t>
            </a:r>
            <a:br>
              <a:rPr lang="fi-FI" sz="1800" dirty="0" smtClean="0"/>
            </a:br>
            <a:r>
              <a:rPr lang="fi-FI" sz="1400" dirty="0" smtClean="0"/>
              <a:t>(Lähde: TEM/Työnvälitystilasto, 1263.) </a:t>
            </a:r>
            <a:endParaRPr lang="fi-FI" sz="1800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/>
        </p:nvGraphicFramePr>
        <p:xfrm>
          <a:off x="611560" y="1772816"/>
          <a:ext cx="3298318" cy="4064008"/>
        </p:xfrm>
        <a:graphic>
          <a:graphicData uri="http://schemas.openxmlformats.org/drawingml/2006/table">
            <a:tbl>
              <a:tblPr/>
              <a:tblGrid>
                <a:gridCol w="2284130"/>
                <a:gridCol w="1014188"/>
              </a:tblGrid>
              <a:tr h="176696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76696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KOKO 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UUSIMAA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4139952" y="1844824"/>
          <a:ext cx="3556000" cy="2857500"/>
        </p:xfrm>
        <a:graphic>
          <a:graphicData uri="http://schemas.openxmlformats.org/drawingml/2006/table">
            <a:tbl>
              <a:tblPr/>
              <a:tblGrid>
                <a:gridCol w="2462578"/>
                <a:gridCol w="1093422"/>
              </a:tblGrid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Raaseporin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seutukunta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Nuorisotakuun piiriin kuuluvat työttömät työnhakijat toukokuussa työttömyysjakson päättymissyyn mukaan Uudellamaalla</a:t>
            </a:r>
            <a:br>
              <a:rPr lang="fi-FI" sz="2400" dirty="0" smtClean="0"/>
            </a:br>
            <a:r>
              <a:rPr lang="fi-FI" sz="1400" dirty="0" smtClean="0"/>
              <a:t>(Lähde: TEM/Työnvälitystilasto 1315.)</a:t>
            </a:r>
            <a:endParaRPr lang="fi-FI" sz="2400" dirty="0"/>
          </a:p>
        </p:txBody>
      </p:sp>
      <p:graphicFrame>
        <p:nvGraphicFramePr>
          <p:cNvPr id="5" name="Kaavio 4"/>
          <p:cNvGraphicFramePr>
            <a:graphicFrameLocks/>
          </p:cNvGraphicFramePr>
          <p:nvPr/>
        </p:nvGraphicFramePr>
        <p:xfrm>
          <a:off x="0" y="2348880"/>
          <a:ext cx="4641056" cy="408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4355976" y="2348880"/>
          <a:ext cx="4545807" cy="408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25-v. työttömät työnhakijat toukokuun lopussa työnhaun keston mukaan Uudellamaalla</a:t>
            </a: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2000" dirty="0" smtClean="0"/>
              <a:t>(Lähde: TEM/Työnvälitystilasto 1207.)</a:t>
            </a:r>
            <a:endParaRPr lang="fi-FI" sz="2000" dirty="0"/>
          </a:p>
        </p:txBody>
      </p:sp>
      <p:sp>
        <p:nvSpPr>
          <p:cNvPr id="5" name="Tekstikehys 4"/>
          <p:cNvSpPr txBox="1"/>
          <p:nvPr/>
        </p:nvSpPr>
        <p:spPr>
          <a:xfrm>
            <a:off x="899592" y="6309320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*Alle 25-v. työttömien työnhaun keskimääräinen kesto huhtikuun lopussa oli  15 </a:t>
            </a:r>
            <a:r>
              <a:rPr lang="fi-FI" sz="1400" dirty="0" err="1" smtClean="0"/>
              <a:t>vk</a:t>
            </a:r>
            <a:r>
              <a:rPr lang="fi-FI" sz="1400" dirty="0" smtClean="0"/>
              <a:t>.</a:t>
            </a:r>
            <a:endParaRPr lang="fi-FI" sz="1400" dirty="0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683568" y="2060848"/>
          <a:ext cx="7639050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25-29-v. vastavalmistuneet työttömät </a:t>
            </a:r>
            <a:r>
              <a:rPr lang="fi-FI" sz="2400" smtClean="0"/>
              <a:t>työnhakijat </a:t>
            </a:r>
            <a:r>
              <a:rPr lang="fi-FI" sz="2400" smtClean="0"/>
              <a:t>toukokuun </a:t>
            </a:r>
            <a:r>
              <a:rPr lang="fi-FI" sz="2400" dirty="0" smtClean="0"/>
              <a:t>lopussa työnhaun keston mukaan Uudellamaalla</a:t>
            </a: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dirty="0" smtClean="0"/>
              <a:t>(Lähde: TEM/Työnvälitystilasto 1207.)</a:t>
            </a:r>
            <a:endParaRPr lang="fi-FI" sz="2000" dirty="0"/>
          </a:p>
        </p:txBody>
      </p:sp>
      <p:sp>
        <p:nvSpPr>
          <p:cNvPr id="5" name="Tekstikehys 4"/>
          <p:cNvSpPr txBox="1"/>
          <p:nvPr/>
        </p:nvSpPr>
        <p:spPr>
          <a:xfrm>
            <a:off x="899592" y="630932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25-29-v. vastavalmistuneiden työttömien työnhaun keskimääräinen kesto toukokuun lopussa oli  15 </a:t>
            </a:r>
            <a:r>
              <a:rPr lang="fi-FI" sz="1400" dirty="0" err="1" smtClean="0"/>
              <a:t>vk</a:t>
            </a:r>
            <a:r>
              <a:rPr lang="fi-FI" sz="1400" dirty="0" smtClean="0"/>
              <a:t>.</a:t>
            </a:r>
            <a:endParaRPr lang="fi-FI" sz="1400" dirty="0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683568" y="1916832"/>
          <a:ext cx="7748587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Seurantaan liittyvä käsitteistö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b="1" dirty="0" smtClean="0"/>
              <a:t>Virta yli 3 kk työttömyyteen % </a:t>
            </a:r>
            <a:r>
              <a:rPr lang="fi-FI" sz="2000" dirty="0" smtClean="0"/>
              <a:t>= Kuukauden aikana 3 kuukauden työttömyysrajan ylittäneiden henkilöiden osuus kaikista 3 kk sitten alkaneista työttömyysjaksoista. </a:t>
            </a:r>
          </a:p>
          <a:p>
            <a:r>
              <a:rPr lang="fi-FI" sz="2000" b="1" dirty="0" smtClean="0"/>
              <a:t>Aktivointiaste % </a:t>
            </a:r>
            <a:r>
              <a:rPr lang="fi-FI" sz="2000" dirty="0" smtClean="0"/>
              <a:t>= </a:t>
            </a:r>
            <a:r>
              <a:rPr lang="fi-FI" sz="2000" dirty="0" err="1" smtClean="0"/>
              <a:t>TE-palveluissa</a:t>
            </a:r>
            <a:r>
              <a:rPr lang="fi-FI" sz="2000" dirty="0" smtClean="0"/>
              <a:t> laskentapäivänä olevien osuus palveluissa olleiden ja työttömien työnhakijoiden yhteissummasta</a:t>
            </a:r>
          </a:p>
          <a:p>
            <a:r>
              <a:rPr lang="fi-FI" sz="2000" b="1" dirty="0" smtClean="0"/>
              <a:t>Vastavalmistunut</a:t>
            </a:r>
            <a:r>
              <a:rPr lang="fi-FI" sz="2000" dirty="0" smtClean="0"/>
              <a:t> = Vastavalmistuneisiin lasketaan sellaiset henkilöt, joiden uusimman tutkinnon suorittamisesta on kulunut korkeintaan vuosi</a:t>
            </a:r>
          </a:p>
          <a:p>
            <a:r>
              <a:rPr lang="fi-FI" sz="2000" b="1" dirty="0" smtClean="0"/>
              <a:t>Muualla luokittelematon työ </a:t>
            </a:r>
            <a:r>
              <a:rPr lang="fi-FI" sz="2000" dirty="0" smtClean="0"/>
              <a:t>= Ilman ammattia, ammatillista koulutusta tai pidempää työhistoriaa olevat työnhakijat. </a:t>
            </a:r>
          </a:p>
          <a:p>
            <a:r>
              <a:rPr lang="fi-FI" sz="2000" b="1" dirty="0" smtClean="0"/>
              <a:t>*Alle 30-vuotiaiden ikäryhmään </a:t>
            </a:r>
            <a:r>
              <a:rPr lang="fi-FI" sz="2000" dirty="0" smtClean="0"/>
              <a:t>kuuluvat myös henkilöt, jotka eivät virallisesti ole nuorisotakuun piirissä (25-29-v., jotka eivät ole vastavalmistuneita).</a:t>
            </a:r>
            <a:endParaRPr lang="fi-F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Nuorisotakuun piiriin kuuluvat työttömät työnhakijat kuukauden lopussa Uudellamaalla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1215.)</a:t>
            </a:r>
            <a:endParaRPr lang="fi-FI" sz="28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899592" y="2420888"/>
          <a:ext cx="7580897" cy="1944001"/>
        </p:xfrm>
        <a:graphic>
          <a:graphicData uri="http://schemas.openxmlformats.org/drawingml/2006/table">
            <a:tbl>
              <a:tblPr/>
              <a:tblGrid>
                <a:gridCol w="2703239"/>
                <a:gridCol w="1200281"/>
                <a:gridCol w="1325523"/>
                <a:gridCol w="1182887"/>
                <a:gridCol w="1168967"/>
              </a:tblGrid>
              <a:tr h="449419">
                <a:tc>
                  <a:txBody>
                    <a:bodyPr/>
                    <a:lstStyle/>
                    <a:p>
                      <a:pPr algn="l" fontAlgn="t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2013 toukokuu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2014 huhtikuu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2014 toukokuu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Vuosimuutos 2013-2014 (%)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640C"/>
                    </a:solidFill>
                  </a:tcPr>
                </a:tc>
              </a:tr>
              <a:tr h="229935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Alle 25-v.  </a:t>
                      </a:r>
                    </a:p>
                  </a:txBody>
                  <a:tcPr marL="9406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6 667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7 914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8 026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20,4 %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219484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200" b="0" i="1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-Alle 20-v.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1 221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1 396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1 377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12,8 %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219484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200" b="0" i="1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</a:t>
                      </a:r>
                      <a:r>
                        <a:rPr lang="fi-FI" sz="1200" b="0" i="1" u="sng" strike="noStrike">
                          <a:solidFill>
                            <a:srgbClr val="333333"/>
                          </a:solidFill>
                          <a:latin typeface="Arial"/>
                        </a:rPr>
                        <a:t>Kaikki</a:t>
                      </a:r>
                      <a:r>
                        <a:rPr lang="fi-FI" sz="1200" b="0" i="1" u="none" strike="noStrike">
                          <a:solidFill>
                            <a:srgbClr val="333333"/>
                          </a:solidFill>
                          <a:latin typeface="Arial"/>
                        </a:rPr>
                        <a:t> alle 30-v.* </a:t>
                      </a:r>
                      <a:endParaRPr lang="fi-FI" sz="1200" b="0" i="1" u="none" strike="noStrike">
                        <a:solidFill>
                          <a:srgbClr val="58585A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13530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15 807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16003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18,3 %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407614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25-29-v. vastavalmistuneet </a:t>
                      </a:r>
                    </a:p>
                  </a:txBody>
                  <a:tcPr marL="9406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559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653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540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-3,4 %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418065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20-29-v. ilman peruskoulun jälk. tutkintoa </a:t>
                      </a:r>
                    </a:p>
                  </a:txBody>
                  <a:tcPr marL="9406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5 183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5 568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>
                          <a:solidFill>
                            <a:srgbClr val="58585A"/>
                          </a:solidFill>
                          <a:latin typeface="Arial"/>
                        </a:rPr>
                        <a:t>5 623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i-FI" sz="1200" b="0" i="0" u="none" strike="noStrike" dirty="0">
                          <a:solidFill>
                            <a:srgbClr val="58585A"/>
                          </a:solidFill>
                          <a:latin typeface="Arial"/>
                        </a:rPr>
                        <a:t>8,5 %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860549"/>
          </a:xfrm>
        </p:spPr>
        <p:txBody>
          <a:bodyPr/>
          <a:lstStyle/>
          <a:p>
            <a:pPr algn="ctr"/>
            <a:r>
              <a:rPr lang="fi-FI" sz="2400" dirty="0" smtClean="0"/>
              <a:t>Alle 25-vuotiaat työttömät työnhakijat kuukauden lopussa Uudellamaalla sekä työttömyyden vuosimuutos</a:t>
            </a: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1600" dirty="0" smtClean="0"/>
              <a:t>(Lähde: TEM/Työnvälitystilasto 1215.)</a:t>
            </a:r>
            <a:endParaRPr lang="fi-FI" sz="2800" dirty="0"/>
          </a:p>
        </p:txBody>
      </p:sp>
      <p:graphicFrame>
        <p:nvGraphicFramePr>
          <p:cNvPr id="4" name="Kaavio 3"/>
          <p:cNvGraphicFramePr>
            <a:graphicFrameLocks/>
          </p:cNvGraphicFramePr>
          <p:nvPr/>
        </p:nvGraphicFramePr>
        <p:xfrm>
          <a:off x="467544" y="1943100"/>
          <a:ext cx="6886575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644525"/>
          </a:xfrm>
        </p:spPr>
        <p:txBody>
          <a:bodyPr/>
          <a:lstStyle/>
          <a:p>
            <a:pPr algn="ctr"/>
            <a:r>
              <a:rPr lang="fi-FI" sz="2400" dirty="0" smtClean="0"/>
              <a:t>Alle 25-vuotiaat työttömät työnhakijat kuukauden lopussa Uudenmaan alueella</a:t>
            </a:r>
            <a:r>
              <a:rPr lang="fi-FI" sz="2000" dirty="0" smtClean="0"/>
              <a:t/>
            </a:r>
            <a:br>
              <a:rPr lang="fi-FI" sz="2000" dirty="0" smtClean="0"/>
            </a:br>
            <a:r>
              <a:rPr lang="fi-FI" sz="1600" dirty="0" smtClean="0"/>
              <a:t>(Lähde: TEM/Työnvälitystilasto 1215.)</a:t>
            </a:r>
            <a:endParaRPr lang="fi-FI" dirty="0"/>
          </a:p>
        </p:txBody>
      </p:sp>
      <p:graphicFrame>
        <p:nvGraphicFramePr>
          <p:cNvPr id="4" name="Kaavio 3"/>
          <p:cNvGraphicFramePr>
            <a:graphicFrameLocks noChangeAspect="1"/>
          </p:cNvGraphicFramePr>
          <p:nvPr/>
        </p:nvGraphicFramePr>
        <p:xfrm>
          <a:off x="683567" y="1988840"/>
          <a:ext cx="7897544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124745"/>
            <a:ext cx="8229600" cy="720080"/>
          </a:xfrm>
        </p:spPr>
        <p:txBody>
          <a:bodyPr/>
          <a:lstStyle/>
          <a:p>
            <a:pPr algn="ctr"/>
            <a:r>
              <a:rPr lang="fi-FI" sz="2000" dirty="0" smtClean="0"/>
              <a:t>25-29-v. vastavalmistuneet työttömät työnhakijat kuukauden lopussa Uudellamaalla sekä työttömyyden vuosimuutos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1400" dirty="0" smtClean="0"/>
              <a:t>(Lähde: TEM/Työnvälitystilasto 1215.)</a:t>
            </a:r>
            <a:endParaRPr lang="fi-FI" sz="2000" dirty="0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179512" y="1866900"/>
          <a:ext cx="7858125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644525"/>
          </a:xfrm>
        </p:spPr>
        <p:txBody>
          <a:bodyPr/>
          <a:lstStyle/>
          <a:p>
            <a:pPr algn="ctr"/>
            <a:r>
              <a:rPr lang="fi-FI" sz="2000" dirty="0" smtClean="0"/>
              <a:t>Alle 25-v. työttömät työnhakijat </a:t>
            </a:r>
            <a:r>
              <a:rPr lang="fi-FI" sz="2000" dirty="0" smtClean="0"/>
              <a:t>toukokuun </a:t>
            </a:r>
            <a:r>
              <a:rPr lang="fi-FI" sz="2000" dirty="0" smtClean="0"/>
              <a:t>lopussa Uudenmaan alueen kunnissa sekä vuosimuutosaste (%)</a:t>
            </a:r>
            <a:br>
              <a:rPr lang="fi-FI" sz="2000" dirty="0" smtClean="0"/>
            </a:br>
            <a:r>
              <a:rPr lang="fi-FI" sz="1400" dirty="0" smtClean="0"/>
              <a:t>(Lähde: TEM/Työnvälitystilasto 1215.)</a:t>
            </a:r>
            <a:endParaRPr lang="fi-FI" sz="2000" dirty="0"/>
          </a:p>
        </p:txBody>
      </p:sp>
      <p:graphicFrame>
        <p:nvGraphicFramePr>
          <p:cNvPr id="5" name="Taulukko 4"/>
          <p:cNvGraphicFramePr>
            <a:graphicFrameLocks noGrp="1"/>
          </p:cNvGraphicFramePr>
          <p:nvPr/>
        </p:nvGraphicFramePr>
        <p:xfrm>
          <a:off x="107504" y="1916832"/>
          <a:ext cx="4752529" cy="3873368"/>
        </p:xfrm>
        <a:graphic>
          <a:graphicData uri="http://schemas.openxmlformats.org/drawingml/2006/table">
            <a:tbl>
              <a:tblPr/>
              <a:tblGrid>
                <a:gridCol w="1152128"/>
                <a:gridCol w="864096"/>
                <a:gridCol w="936104"/>
                <a:gridCol w="864096"/>
                <a:gridCol w="936105"/>
              </a:tblGrid>
              <a:tr h="33617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Alue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2013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2014 huhtikuu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2014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Koko maa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32 910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37 724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37 833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3DD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Uusimaa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6 667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7 914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8 026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20,4 %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617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2013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2014 huhtikuu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2014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HELSINKI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HYVINKÄÄ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JÄRVENPÄÄ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KARKKILA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KAUNIAINEN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37,5 %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KERAVA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26,5 %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112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KIRKKONUMMI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7,8 %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17,4 %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MÄNTSÄLÄ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NURMIJÄRVI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38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PORNAINEN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SIPOO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SIUNTIO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TUUSULA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VANTAA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30,2 %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4932040" y="1916832"/>
          <a:ext cx="4067943" cy="2427192"/>
        </p:xfrm>
        <a:graphic>
          <a:graphicData uri="http://schemas.openxmlformats.org/drawingml/2006/table">
            <a:tbl>
              <a:tblPr/>
              <a:tblGrid>
                <a:gridCol w="1450570"/>
                <a:gridCol w="644076"/>
                <a:gridCol w="711283"/>
                <a:gridCol w="634741"/>
                <a:gridCol w="627273"/>
              </a:tblGrid>
              <a:tr h="14791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huhtikuu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Vuosimuutos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HANKO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INKOO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RAASEPORI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-2,9 %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huhtikuu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ASKOLA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MYRSKYLÄ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11,1 %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PORVOO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34,8 %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PUKKILA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1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2013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huhtikuu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2014 toukokuu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1" i="0" u="sng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LAPINJÄRVI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-33,3 %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LOVIISA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9,7 %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644525"/>
          </a:xfrm>
        </p:spPr>
        <p:txBody>
          <a:bodyPr/>
          <a:lstStyle/>
          <a:p>
            <a:pPr algn="ctr"/>
            <a:r>
              <a:rPr lang="fi-FI" sz="2000" dirty="0" smtClean="0"/>
              <a:t>25-29-v. vastavalmistuneet työttömät ja vuosimuutos (%) toukokuun lopussa Espoossa, Helsingissä ja Vantaalla</a:t>
            </a:r>
            <a:br>
              <a:rPr lang="fi-FI" sz="2000" dirty="0" smtClean="0"/>
            </a:br>
            <a:r>
              <a:rPr lang="fi-FI" sz="1800" dirty="0" smtClean="0"/>
              <a:t>(Lähde: TEM/Työnvälitystilasto 1215.)</a:t>
            </a:r>
            <a:endParaRPr lang="fi-FI" sz="20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/>
        </p:nvGraphicFramePr>
        <p:xfrm>
          <a:off x="683568" y="2420888"/>
          <a:ext cx="8206696" cy="1187999"/>
        </p:xfrm>
        <a:graphic>
          <a:graphicData uri="http://schemas.openxmlformats.org/drawingml/2006/table">
            <a:tbl>
              <a:tblPr/>
              <a:tblGrid>
                <a:gridCol w="2880129"/>
                <a:gridCol w="1408556"/>
                <a:gridCol w="1412265"/>
                <a:gridCol w="1260286"/>
                <a:gridCol w="1245460"/>
              </a:tblGrid>
              <a:tr h="226284"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fi-FI" sz="12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25-29-v. vastavalmistuneet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toukokuu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huhtikuu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toukokuu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Vuosimuutos 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A05F"/>
                    </a:solidFill>
                  </a:tcPr>
                </a:tc>
              </a:tr>
              <a:tr h="237600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2013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1" i="0" u="sng" strike="noStrike">
                          <a:solidFill>
                            <a:srgbClr val="FFFFFF"/>
                          </a:solidFill>
                          <a:latin typeface="Arial"/>
                        </a:rPr>
                        <a:t>% 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A05F"/>
                    </a:solidFill>
                  </a:tcPr>
                </a:tc>
              </a:tr>
              <a:tr h="248915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Espoo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16,9 %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Helsinki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353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375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320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-9,3 %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AE7"/>
                    </a:solidFill>
                  </a:tcPr>
                </a:tc>
              </a:tr>
              <a:tr h="237600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Vantaa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11,8 %</a:t>
                      </a:r>
                    </a:p>
                  </a:txBody>
                  <a:tcPr marL="0" marR="101831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3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500509"/>
          </a:xfrm>
        </p:spPr>
        <p:txBody>
          <a:bodyPr/>
          <a:lstStyle/>
          <a:p>
            <a:pPr algn="ctr"/>
            <a:r>
              <a:rPr lang="fi-FI" sz="2400" dirty="0" smtClean="0"/>
              <a:t>Alle 25-v. työttömät työnhakijat toukokuun lopussa ammattiryhmittäin Uudenmaan seutukunnissa</a:t>
            </a:r>
            <a:br>
              <a:rPr lang="fi-FI" sz="2400" dirty="0" smtClean="0"/>
            </a:br>
            <a:r>
              <a:rPr lang="fi-FI" sz="1600" dirty="0" smtClean="0"/>
              <a:t>(Lähde: TEM/Työnvälitystilasto 1215.)</a:t>
            </a:r>
            <a:endParaRPr lang="fi-FI" sz="240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2771800" y="2132856"/>
          <a:ext cx="6096000" cy="1752841"/>
        </p:xfrm>
        <a:graphic>
          <a:graphicData uri="http://schemas.openxmlformats.org/drawingml/2006/table">
            <a:tbl>
              <a:tblPr/>
              <a:tblGrid>
                <a:gridCol w="1889347"/>
                <a:gridCol w="838899"/>
                <a:gridCol w="926436"/>
                <a:gridCol w="826741"/>
                <a:gridCol w="817015"/>
                <a:gridCol w="797562"/>
              </a:tblGrid>
              <a:tr h="292141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Ammattiryhmä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Helsingin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Raaseporin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Porvoon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Loviisan seutukunta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Uusimaa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TIETEELLINEN, TEKNINEN JA TAITEELL.TYÖ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TERVEYDENHUOLTO JA SOSIAALIALA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HALLINTO- JA TOIMISTOTYÖ, IT-ALAN 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KAUPALLINEN 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MAA- JA METSÄTALOUSTYÖ, KALASTUSALA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KULJETUS JA LIIKENNE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RAKENNUS- JA KAIVOSALA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7+8 TEOLLISUUS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PALVELUTYÖ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46070"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 MUUALLA LUOKITTELEMATON TYÖ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AC0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Kaavio 7"/>
          <p:cNvGraphicFramePr>
            <a:graphicFrameLocks/>
          </p:cNvGraphicFramePr>
          <p:nvPr/>
        </p:nvGraphicFramePr>
        <p:xfrm>
          <a:off x="-180528" y="2492896"/>
          <a:ext cx="3563887" cy="43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ema1">
  <a:themeElements>
    <a:clrScheme name="ELY_PPT_pohja 3">
      <a:dk1>
        <a:srgbClr val="58585A"/>
      </a:dk1>
      <a:lt1>
        <a:srgbClr val="FFFFFF"/>
      </a:lt1>
      <a:dk2>
        <a:srgbClr val="58585A"/>
      </a:dk2>
      <a:lt2>
        <a:srgbClr val="EBD078"/>
      </a:lt2>
      <a:accent1>
        <a:srgbClr val="D9640C"/>
      </a:accent1>
      <a:accent2>
        <a:srgbClr val="779346"/>
      </a:accent2>
      <a:accent3>
        <a:srgbClr val="FFFFFF"/>
      </a:accent3>
      <a:accent4>
        <a:srgbClr val="4A4A4C"/>
      </a:accent4>
      <a:accent5>
        <a:srgbClr val="E9B8AA"/>
      </a:accent5>
      <a:accent6>
        <a:srgbClr val="6B853F"/>
      </a:accent6>
      <a:hlink>
        <a:srgbClr val="003883"/>
      </a:hlink>
      <a:folHlink>
        <a:srgbClr val="4460A5"/>
      </a:folHlink>
    </a:clrScheme>
    <a:fontScheme name="ELY_PPT_pohj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LY_PPT_pohj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Y_PPT_pohja 2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Y_PPT_pohja 3">
        <a:dk1>
          <a:srgbClr val="58585A"/>
        </a:dk1>
        <a:lt1>
          <a:srgbClr val="FFFFFF"/>
        </a:lt1>
        <a:dk2>
          <a:srgbClr val="58585A"/>
        </a:dk2>
        <a:lt2>
          <a:srgbClr val="EBD078"/>
        </a:lt2>
        <a:accent1>
          <a:srgbClr val="D9640C"/>
        </a:accent1>
        <a:accent2>
          <a:srgbClr val="779346"/>
        </a:accent2>
        <a:accent3>
          <a:srgbClr val="FFFFFF"/>
        </a:accent3>
        <a:accent4>
          <a:srgbClr val="4A4A4C"/>
        </a:accent4>
        <a:accent5>
          <a:srgbClr val="E9B8AA"/>
        </a:accent5>
        <a:accent6>
          <a:srgbClr val="6B853F"/>
        </a:accent6>
        <a:hlink>
          <a:srgbClr val="003883"/>
        </a:hlink>
        <a:folHlink>
          <a:srgbClr val="4460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Teema1</Template>
  <TotalTime>3609</TotalTime>
  <Words>1667</Words>
  <Application>Microsoft Office PowerPoint</Application>
  <PresentationFormat>Näytössä katseltava diaesitys (4:3)</PresentationFormat>
  <Paragraphs>1078</Paragraphs>
  <Slides>18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19" baseType="lpstr">
      <vt:lpstr>Teema1</vt:lpstr>
      <vt:lpstr>Nuorisotakuun seuranta Uudenmaan alueella, toukokuu 2014</vt:lpstr>
      <vt:lpstr>Seurantaan liittyvä käsitteistö</vt:lpstr>
      <vt:lpstr>Nuorisotakuun piiriin kuuluvat työttömät työnhakijat kuukauden lopussa Uudellamaalla (Lähde: TEM/Työnvälitystilasto 1215.)</vt:lpstr>
      <vt:lpstr>Alle 25-vuotiaat työttömät työnhakijat kuukauden lopussa Uudellamaalla sekä työttömyyden vuosimuutos (Lähde: TEM/Työnvälitystilasto 1215.)</vt:lpstr>
      <vt:lpstr>Alle 25-vuotiaat työttömät työnhakijat kuukauden lopussa Uudenmaan alueella (Lähde: TEM/Työnvälitystilasto 1215.)</vt:lpstr>
      <vt:lpstr>25-29-v. vastavalmistuneet työttömät työnhakijat kuukauden lopussa Uudellamaalla sekä työttömyyden vuosimuutos (Lähde: TEM/Työnvälitystilasto 1215.)</vt:lpstr>
      <vt:lpstr>Alle 25-v. työttömät työnhakijat toukokuun lopussa Uudenmaan alueen kunnissa sekä vuosimuutosaste (%) (Lähde: TEM/Työnvälitystilasto 1215.)</vt:lpstr>
      <vt:lpstr>25-29-v. vastavalmistuneet työttömät ja vuosimuutos (%) toukokuun lopussa Espoossa, Helsingissä ja Vantaalla (Lähde: TEM/Työnvälitystilasto 1215.)</vt:lpstr>
      <vt:lpstr>Alle 25-v. työttömät työnhakijat toukokuun lopussa ammattiryhmittäin Uudenmaan seutukunnissa (Lähde: TEM/Työnvälitystilasto 1215.)</vt:lpstr>
      <vt:lpstr>Nuorisotakuun piiriin kuuluvat työttömät toukokuun lopussa koulutusasteittain Uudenmaan seutukunnissa (Lähde: TEM/Työnvälitystilasto 1215.)</vt:lpstr>
      <vt:lpstr>Alle 25-vuotiaiden virta yli 3 kk työttömyyteen (%) toukokuussa Uudenmaan alueen kunnissa (Lähde: TEM/Työnvälitystilasto 1355.)</vt:lpstr>
      <vt:lpstr>25-29-v. vastavalmistuneiden virta yli 3 kk työttömyyteen (%) toukokuussa Uudenmaan alueen kunnissa (Lähde: TEM/Työnvälitystilasto 1355.)</vt:lpstr>
      <vt:lpstr>Alle 25-v. ja 30-v. palveluissa olevat toukokuun 2013/2014 lopussa Uudellamaalla  (Lähde: TEM/Työnvälitystilasto 4250.)</vt:lpstr>
      <vt:lpstr>Alle 25-v. aktivointiaste (%) toukokuun lopussa Uudenmaan alueen kunnissa (Lähde: TEM/Työnvälitystilasto 4250.) </vt:lpstr>
      <vt:lpstr>Alle 25-v. työttömien osuus alle 25-v. työvoimasta (%) toukokuun lopussa Uudenmaan alueen kunnissa (Lähde: TEM/Työnvälitystilasto, 1263.) </vt:lpstr>
      <vt:lpstr>Nuorisotakuun piiriin kuuluvat työttömät työnhakijat toukokuussa työttömyysjakson päättymissyyn mukaan Uudellamaalla (Lähde: TEM/Työnvälitystilasto 1315.)</vt:lpstr>
      <vt:lpstr>Alle 25-v. työttömät työnhakijat toukokuun lopussa työnhaun keston mukaan Uudellamaalla (Lähde: TEM/Työnvälitystilasto 1207.)</vt:lpstr>
      <vt:lpstr>25-29-v. vastavalmistuneet työttömät työnhakijat toukokuun lopussa työnhaun keston mukaan Uudellamaalla (Lähde: TEM/Työnvälitystilasto 1207.)</vt:lpstr>
    </vt:vector>
  </TitlesOfParts>
  <Company>Aluehallinto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Nuorisotakuun seuranta Uudenmaan alueella</dc:title>
  <dc:creator>Santtu Sundvall</dc:creator>
  <cp:lastModifiedBy>Jouni Nupponen</cp:lastModifiedBy>
  <cp:revision>343</cp:revision>
  <dcterms:created xsi:type="dcterms:W3CDTF">2013-06-18T08:53:05Z</dcterms:created>
  <dcterms:modified xsi:type="dcterms:W3CDTF">2014-06-24T06:20:08Z</dcterms:modified>
</cp:coreProperties>
</file>