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8" r:id="rId5"/>
    <p:sldId id="260" r:id="rId6"/>
    <p:sldId id="263" r:id="rId7"/>
    <p:sldId id="279" r:id="rId8"/>
    <p:sldId id="265" r:id="rId9"/>
    <p:sldId id="278" r:id="rId10"/>
    <p:sldId id="280" r:id="rId11"/>
    <p:sldId id="273" r:id="rId12"/>
    <p:sldId id="274" r:id="rId13"/>
    <p:sldId id="281" r:id="rId14"/>
  </p:sldIdLst>
  <p:sldSz cx="9144000" cy="6858000" type="screen4x3"/>
  <p:notesSz cx="7102475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2890" autoAdjust="0"/>
  </p:normalViewPr>
  <p:slideViewPr>
    <p:cSldViewPr>
      <p:cViewPr>
        <p:scale>
          <a:sx n="100" d="100"/>
          <a:sy n="100" d="100"/>
        </p:scale>
        <p:origin x="-57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marraskuu%202014%20&#8211;%20Kopi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marraskuu%202014%20&#8211;%20Kopi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lokakuu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marraskuu%202014%20&#8211;%20Kopi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marraskuu%202014%20&#8211;%20Kopi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marraskuu%202014%20&#8211;%20Kopio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marraskuu%202014%20&#8211;%20Kopi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/>
      <c:lineChart>
        <c:grouping val="standard"/>
        <c:ser>
          <c:idx val="0"/>
          <c:order val="0"/>
          <c:tx>
            <c:strRef>
              <c:f>'Vuodet erikseen'!$A$13</c:f>
              <c:strCache>
                <c:ptCount val="1"/>
                <c:pt idx="0">
                  <c:v>2010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square"/>
            <c:size val="5"/>
            <c:spPr>
              <a:solidFill>
                <a:schemeClr val="tx2"/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erikseen'!$B$13:$M$13</c:f>
              <c:numCache>
                <c:formatCode>General</c:formatCode>
                <c:ptCount val="12"/>
                <c:pt idx="0">
                  <c:v>7150</c:v>
                </c:pt>
                <c:pt idx="1">
                  <c:v>6525</c:v>
                </c:pt>
                <c:pt idx="2">
                  <c:v>6111</c:v>
                </c:pt>
                <c:pt idx="3">
                  <c:v>5714</c:v>
                </c:pt>
                <c:pt idx="4">
                  <c:v>5728</c:v>
                </c:pt>
                <c:pt idx="5">
                  <c:v>7438</c:v>
                </c:pt>
                <c:pt idx="6">
                  <c:v>8216</c:v>
                </c:pt>
                <c:pt idx="7">
                  <c:v>6372</c:v>
                </c:pt>
                <c:pt idx="8">
                  <c:v>5673</c:v>
                </c:pt>
                <c:pt idx="9">
                  <c:v>5469</c:v>
                </c:pt>
                <c:pt idx="10">
                  <c:v>5147</c:v>
                </c:pt>
                <c:pt idx="11">
                  <c:v>5719</c:v>
                </c:pt>
              </c:numCache>
            </c:numRef>
          </c:val>
        </c:ser>
        <c:ser>
          <c:idx val="1"/>
          <c:order val="1"/>
          <c:tx>
            <c:strRef>
              <c:f>'Vuodet erikseen'!$A$14</c:f>
              <c:strCache>
                <c:ptCount val="1"/>
                <c:pt idx="0">
                  <c:v>2011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triangle"/>
            <c:size val="5"/>
            <c:spPr>
              <a:solidFill>
                <a:schemeClr val="accent6">
                  <a:lumMod val="50000"/>
                </a:schemeClr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erikseen'!$B$14:$M$14</c:f>
              <c:numCache>
                <c:formatCode>General</c:formatCode>
                <c:ptCount val="12"/>
                <c:pt idx="0">
                  <c:v>5919</c:v>
                </c:pt>
                <c:pt idx="1">
                  <c:v>5448</c:v>
                </c:pt>
                <c:pt idx="2">
                  <c:v>4993</c:v>
                </c:pt>
                <c:pt idx="3">
                  <c:v>4921</c:v>
                </c:pt>
                <c:pt idx="4">
                  <c:v>4918</c:v>
                </c:pt>
                <c:pt idx="5">
                  <c:v>6582</c:v>
                </c:pt>
                <c:pt idx="6">
                  <c:v>7135</c:v>
                </c:pt>
                <c:pt idx="7">
                  <c:v>5695</c:v>
                </c:pt>
                <c:pt idx="8">
                  <c:v>5097</c:v>
                </c:pt>
                <c:pt idx="9">
                  <c:v>4971</c:v>
                </c:pt>
                <c:pt idx="10">
                  <c:v>4886</c:v>
                </c:pt>
                <c:pt idx="11">
                  <c:v>5546</c:v>
                </c:pt>
              </c:numCache>
            </c:numRef>
          </c:val>
        </c:ser>
        <c:ser>
          <c:idx val="2"/>
          <c:order val="2"/>
          <c:tx>
            <c:strRef>
              <c:f>'Vuodet erikseen'!$A$15</c:f>
              <c:strCache>
                <c:ptCount val="1"/>
                <c:pt idx="0">
                  <c:v>2012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diamond"/>
            <c:size val="5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erikseen'!$B$15:$M$15</c:f>
              <c:numCache>
                <c:formatCode>General</c:formatCode>
                <c:ptCount val="12"/>
                <c:pt idx="0">
                  <c:v>5987</c:v>
                </c:pt>
                <c:pt idx="1">
                  <c:v>5617</c:v>
                </c:pt>
                <c:pt idx="2">
                  <c:v>5300</c:v>
                </c:pt>
                <c:pt idx="3">
                  <c:v>5031</c:v>
                </c:pt>
                <c:pt idx="4">
                  <c:v>5128</c:v>
                </c:pt>
                <c:pt idx="5">
                  <c:v>7072</c:v>
                </c:pt>
                <c:pt idx="6">
                  <c:v>7840</c:v>
                </c:pt>
                <c:pt idx="7">
                  <c:v>5813</c:v>
                </c:pt>
                <c:pt idx="8">
                  <c:v>5502</c:v>
                </c:pt>
                <c:pt idx="9">
                  <c:v>5490</c:v>
                </c:pt>
                <c:pt idx="10">
                  <c:v>5572</c:v>
                </c:pt>
                <c:pt idx="11">
                  <c:v>6055</c:v>
                </c:pt>
              </c:numCache>
            </c:numRef>
          </c:val>
        </c:ser>
        <c:ser>
          <c:idx val="3"/>
          <c:order val="3"/>
          <c:tx>
            <c:strRef>
              <c:f>'Vuodet erikseen'!$A$16</c:f>
              <c:strCache>
                <c:ptCount val="1"/>
                <c:pt idx="0">
                  <c:v>2013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erikseen'!$B$16:$M$16</c:f>
              <c:numCache>
                <c:formatCode>General</c:formatCode>
                <c:ptCount val="12"/>
                <c:pt idx="0">
                  <c:v>7135</c:v>
                </c:pt>
                <c:pt idx="1">
                  <c:v>7220</c:v>
                </c:pt>
                <c:pt idx="2">
                  <c:v>7070</c:v>
                </c:pt>
                <c:pt idx="3">
                  <c:v>6658</c:v>
                </c:pt>
                <c:pt idx="4">
                  <c:v>6667</c:v>
                </c:pt>
                <c:pt idx="5">
                  <c:v>8874</c:v>
                </c:pt>
                <c:pt idx="6">
                  <c:v>9770</c:v>
                </c:pt>
                <c:pt idx="7">
                  <c:v>8211</c:v>
                </c:pt>
                <c:pt idx="8">
                  <c:v>7521</c:v>
                </c:pt>
                <c:pt idx="9">
                  <c:v>7567</c:v>
                </c:pt>
                <c:pt idx="10">
                  <c:v>7088</c:v>
                </c:pt>
                <c:pt idx="11">
                  <c:v>8353</c:v>
                </c:pt>
              </c:numCache>
            </c:numRef>
          </c:val>
        </c:ser>
        <c:ser>
          <c:idx val="4"/>
          <c:order val="4"/>
          <c:tx>
            <c:strRef>
              <c:f>'Vuodet erikseen'!$A$17</c:f>
              <c:strCache>
                <c:ptCount val="1"/>
                <c:pt idx="0">
                  <c:v>2014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7030A0"/>
                </a:solidFill>
              </a:ln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erikseen'!$B$17:$M$17</c:f>
              <c:numCache>
                <c:formatCode>General</c:formatCode>
                <c:ptCount val="12"/>
                <c:pt idx="0">
                  <c:v>8582</c:v>
                </c:pt>
                <c:pt idx="1">
                  <c:v>8137</c:v>
                </c:pt>
                <c:pt idx="2">
                  <c:v>8182</c:v>
                </c:pt>
                <c:pt idx="3">
                  <c:v>7914</c:v>
                </c:pt>
                <c:pt idx="4">
                  <c:v>8026</c:v>
                </c:pt>
                <c:pt idx="5">
                  <c:v>10680</c:v>
                </c:pt>
                <c:pt idx="6">
                  <c:v>11544</c:v>
                </c:pt>
                <c:pt idx="7">
                  <c:v>9793</c:v>
                </c:pt>
                <c:pt idx="8">
                  <c:v>9300</c:v>
                </c:pt>
                <c:pt idx="9">
                  <c:v>8734</c:v>
                </c:pt>
                <c:pt idx="10">
                  <c:v>8816</c:v>
                </c:pt>
              </c:numCache>
            </c:numRef>
          </c:val>
        </c:ser>
        <c:marker val="1"/>
        <c:axId val="78803712"/>
        <c:axId val="78805632"/>
      </c:lineChart>
      <c:catAx>
        <c:axId val="78803712"/>
        <c:scaling>
          <c:orientation val="minMax"/>
        </c:scaling>
        <c:axPos val="b"/>
        <c:numFmt formatCode="General" sourceLinked="1"/>
        <c:tickLblPos val="nextTo"/>
        <c:crossAx val="78805632"/>
        <c:crosses val="autoZero"/>
        <c:auto val="1"/>
        <c:lblAlgn val="ctr"/>
        <c:lblOffset val="100"/>
      </c:catAx>
      <c:valAx>
        <c:axId val="78805632"/>
        <c:scaling>
          <c:orientation val="minMax"/>
          <c:min val="3000"/>
        </c:scaling>
        <c:axPos val="l"/>
        <c:majorGridlines/>
        <c:numFmt formatCode="General" sourceLinked="1"/>
        <c:majorTickMark val="none"/>
        <c:tickLblPos val="nextTo"/>
        <c:crossAx val="78803712"/>
        <c:crosses val="autoZero"/>
        <c:crossBetween val="between"/>
        <c:majorUnit val="500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>
        <c:manualLayout>
          <c:layoutTarget val="inner"/>
          <c:xMode val="edge"/>
          <c:yMode val="edge"/>
          <c:x val="5.2681639985841557E-2"/>
          <c:y val="3.1296736351598083E-2"/>
          <c:w val="0.69488409368676263"/>
          <c:h val="0.77540204637799792"/>
        </c:manualLayout>
      </c:layout>
      <c:lineChart>
        <c:grouping val="standard"/>
        <c:ser>
          <c:idx val="0"/>
          <c:order val="0"/>
          <c:tx>
            <c:strRef>
              <c:f>Palveluissa!$C$6</c:f>
              <c:strCache>
                <c:ptCount val="1"/>
                <c:pt idx="0">
                  <c:v>Työvoimakoulutuksessa</c:v>
                </c:pt>
              </c:strCache>
            </c:strRef>
          </c:tx>
          <c:dLbls>
            <c:dLbl>
              <c:idx val="0"/>
              <c:layout>
                <c:manualLayout>
                  <c:x val="-2.0356234096692107E-2"/>
                  <c:y val="3.6645516883794985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-5.0890585241730457E-3"/>
                  <c:y val="2.53699732272426E-2"/>
                </c:manualLayout>
              </c:layout>
              <c:showVal val="1"/>
            </c:dLbl>
            <c:showVal val="1"/>
          </c:dLbls>
          <c:cat>
            <c:strRef>
              <c:f>Palveluissa!$B$9:$B$21</c:f>
              <c:strCache>
                <c:ptCount val="13"/>
                <c:pt idx="0">
                  <c:v>2013 Marraskuu</c:v>
                </c:pt>
                <c:pt idx="1">
                  <c:v>2013 Joulukuu</c:v>
                </c:pt>
                <c:pt idx="2">
                  <c:v>2014 Tammikuu</c:v>
                </c:pt>
                <c:pt idx="3">
                  <c:v>2014 Helmikuu</c:v>
                </c:pt>
                <c:pt idx="4">
                  <c:v>2014 Maaliskuu</c:v>
                </c:pt>
                <c:pt idx="5">
                  <c:v>2014 Huhtikuu</c:v>
                </c:pt>
                <c:pt idx="6">
                  <c:v>2014 Toukokuu</c:v>
                </c:pt>
                <c:pt idx="7">
                  <c:v>2014 Kesäkuu</c:v>
                </c:pt>
                <c:pt idx="8">
                  <c:v>2014 Heinäkuu</c:v>
                </c:pt>
                <c:pt idx="9">
                  <c:v>2014 Elokuu</c:v>
                </c:pt>
                <c:pt idx="10">
                  <c:v>2014 Syyskuu</c:v>
                </c:pt>
                <c:pt idx="11">
                  <c:v>2014 Lokakuu</c:v>
                </c:pt>
                <c:pt idx="12">
                  <c:v>2014 Marraskuu</c:v>
                </c:pt>
              </c:strCache>
            </c:strRef>
          </c:cat>
          <c:val>
            <c:numRef>
              <c:f>Palveluissa!$C$9:$C$21</c:f>
              <c:numCache>
                <c:formatCode>General</c:formatCode>
                <c:ptCount val="13"/>
                <c:pt idx="0">
                  <c:v>838</c:v>
                </c:pt>
                <c:pt idx="1">
                  <c:v>724</c:v>
                </c:pt>
                <c:pt idx="2">
                  <c:v>722</c:v>
                </c:pt>
                <c:pt idx="3">
                  <c:v>857</c:v>
                </c:pt>
                <c:pt idx="4">
                  <c:v>999</c:v>
                </c:pt>
                <c:pt idx="5">
                  <c:v>1002</c:v>
                </c:pt>
                <c:pt idx="6">
                  <c:v>947</c:v>
                </c:pt>
                <c:pt idx="7">
                  <c:v>792</c:v>
                </c:pt>
                <c:pt idx="8">
                  <c:v>703</c:v>
                </c:pt>
                <c:pt idx="9">
                  <c:v>723</c:v>
                </c:pt>
                <c:pt idx="10">
                  <c:v>770</c:v>
                </c:pt>
                <c:pt idx="11">
                  <c:v>765</c:v>
                </c:pt>
                <c:pt idx="12">
                  <c:v>762</c:v>
                </c:pt>
              </c:numCache>
            </c:numRef>
          </c:val>
        </c:ser>
        <c:ser>
          <c:idx val="1"/>
          <c:order val="1"/>
          <c:tx>
            <c:strRef>
              <c:f>Palveluissa!$D$6</c:f>
              <c:strCache>
                <c:ptCount val="1"/>
                <c:pt idx="0">
                  <c:v>Valmennuksessa</c:v>
                </c:pt>
              </c:strCache>
            </c:strRef>
          </c:tx>
          <c:dLbls>
            <c:dLbl>
              <c:idx val="0"/>
              <c:layout>
                <c:manualLayout>
                  <c:x val="-1.5267175572519109E-2"/>
                  <c:y val="3.3826630969656803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showVal val="1"/>
          </c:dLbls>
          <c:cat>
            <c:strRef>
              <c:f>Palveluissa!$B$9:$B$21</c:f>
              <c:strCache>
                <c:ptCount val="13"/>
                <c:pt idx="0">
                  <c:v>2013 Marraskuu</c:v>
                </c:pt>
                <c:pt idx="1">
                  <c:v>2013 Joulukuu</c:v>
                </c:pt>
                <c:pt idx="2">
                  <c:v>2014 Tammikuu</c:v>
                </c:pt>
                <c:pt idx="3">
                  <c:v>2014 Helmikuu</c:v>
                </c:pt>
                <c:pt idx="4">
                  <c:v>2014 Maaliskuu</c:v>
                </c:pt>
                <c:pt idx="5">
                  <c:v>2014 Huhtikuu</c:v>
                </c:pt>
                <c:pt idx="6">
                  <c:v>2014 Toukokuu</c:v>
                </c:pt>
                <c:pt idx="7">
                  <c:v>2014 Kesäkuu</c:v>
                </c:pt>
                <c:pt idx="8">
                  <c:v>2014 Heinäkuu</c:v>
                </c:pt>
                <c:pt idx="9">
                  <c:v>2014 Elokuu</c:v>
                </c:pt>
                <c:pt idx="10">
                  <c:v>2014 Syyskuu</c:v>
                </c:pt>
                <c:pt idx="11">
                  <c:v>2014 Lokakuu</c:v>
                </c:pt>
                <c:pt idx="12">
                  <c:v>2014 Marraskuu</c:v>
                </c:pt>
              </c:strCache>
            </c:strRef>
          </c:cat>
          <c:val>
            <c:numRef>
              <c:f>Palveluissa!$D$9:$D$21</c:f>
              <c:numCache>
                <c:formatCode>General</c:formatCode>
                <c:ptCount val="13"/>
                <c:pt idx="0">
                  <c:v>169</c:v>
                </c:pt>
                <c:pt idx="1">
                  <c:v>38</c:v>
                </c:pt>
                <c:pt idx="2">
                  <c:v>170</c:v>
                </c:pt>
                <c:pt idx="3">
                  <c:v>200</c:v>
                </c:pt>
                <c:pt idx="4">
                  <c:v>155</c:v>
                </c:pt>
                <c:pt idx="5">
                  <c:v>124</c:v>
                </c:pt>
                <c:pt idx="6">
                  <c:v>185</c:v>
                </c:pt>
                <c:pt idx="7">
                  <c:v>90</c:v>
                </c:pt>
                <c:pt idx="8">
                  <c:v>34</c:v>
                </c:pt>
                <c:pt idx="9">
                  <c:v>136</c:v>
                </c:pt>
                <c:pt idx="10">
                  <c:v>203</c:v>
                </c:pt>
                <c:pt idx="11">
                  <c:v>163</c:v>
                </c:pt>
                <c:pt idx="12">
                  <c:v>157</c:v>
                </c:pt>
              </c:numCache>
            </c:numRef>
          </c:val>
        </c:ser>
        <c:ser>
          <c:idx val="2"/>
          <c:order val="2"/>
          <c:tx>
            <c:strRef>
              <c:f>Palveluissa!$E$6</c:f>
              <c:strCache>
                <c:ptCount val="1"/>
                <c:pt idx="0">
                  <c:v>Työllistettynä/työharj.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</c:spPr>
          </c:marker>
          <c:dLbls>
            <c:dLbl>
              <c:idx val="0"/>
              <c:layout>
                <c:manualLayout>
                  <c:x val="-1.5267175572519109E-2"/>
                  <c:y val="3.6645516883794985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-3.053435114503817E-2"/>
                  <c:y val="-3.1007745055518825E-2"/>
                </c:manualLayout>
              </c:layout>
              <c:showVal val="1"/>
            </c:dLbl>
            <c:showVal val="1"/>
          </c:dLbls>
          <c:cat>
            <c:strRef>
              <c:f>Palveluissa!$B$9:$B$21</c:f>
              <c:strCache>
                <c:ptCount val="13"/>
                <c:pt idx="0">
                  <c:v>2013 Marraskuu</c:v>
                </c:pt>
                <c:pt idx="1">
                  <c:v>2013 Joulukuu</c:v>
                </c:pt>
                <c:pt idx="2">
                  <c:v>2014 Tammikuu</c:v>
                </c:pt>
                <c:pt idx="3">
                  <c:v>2014 Helmikuu</c:v>
                </c:pt>
                <c:pt idx="4">
                  <c:v>2014 Maaliskuu</c:v>
                </c:pt>
                <c:pt idx="5">
                  <c:v>2014 Huhtikuu</c:v>
                </c:pt>
                <c:pt idx="6">
                  <c:v>2014 Toukokuu</c:v>
                </c:pt>
                <c:pt idx="7">
                  <c:v>2014 Kesäkuu</c:v>
                </c:pt>
                <c:pt idx="8">
                  <c:v>2014 Heinäkuu</c:v>
                </c:pt>
                <c:pt idx="9">
                  <c:v>2014 Elokuu</c:v>
                </c:pt>
                <c:pt idx="10">
                  <c:v>2014 Syyskuu</c:v>
                </c:pt>
                <c:pt idx="11">
                  <c:v>2014 Lokakuu</c:v>
                </c:pt>
                <c:pt idx="12">
                  <c:v>2014 Marraskuu</c:v>
                </c:pt>
              </c:strCache>
            </c:strRef>
          </c:cat>
          <c:val>
            <c:numRef>
              <c:f>Palveluissa!$E$9:$E$21</c:f>
              <c:numCache>
                <c:formatCode>General</c:formatCode>
                <c:ptCount val="13"/>
                <c:pt idx="0">
                  <c:v>1948</c:v>
                </c:pt>
                <c:pt idx="1">
                  <c:v>1928</c:v>
                </c:pt>
                <c:pt idx="2">
                  <c:v>1946</c:v>
                </c:pt>
                <c:pt idx="3">
                  <c:v>2013</c:v>
                </c:pt>
                <c:pt idx="4">
                  <c:v>2058</c:v>
                </c:pt>
                <c:pt idx="5">
                  <c:v>2090</c:v>
                </c:pt>
                <c:pt idx="6">
                  <c:v>2061</c:v>
                </c:pt>
                <c:pt idx="7">
                  <c:v>2029</c:v>
                </c:pt>
                <c:pt idx="8">
                  <c:v>1911</c:v>
                </c:pt>
                <c:pt idx="9">
                  <c:v>1974</c:v>
                </c:pt>
                <c:pt idx="10">
                  <c:v>2009</c:v>
                </c:pt>
                <c:pt idx="11">
                  <c:v>1969</c:v>
                </c:pt>
                <c:pt idx="12">
                  <c:v>1950</c:v>
                </c:pt>
              </c:numCache>
            </c:numRef>
          </c:val>
        </c:ser>
        <c:ser>
          <c:idx val="3"/>
          <c:order val="3"/>
          <c:tx>
            <c:strRef>
              <c:f>Palveluissa!$F$6</c:f>
              <c:strCache>
                <c:ptCount val="1"/>
                <c:pt idx="0">
                  <c:v>Kokeilussa</c:v>
                </c:pt>
              </c:strCache>
            </c:strRef>
          </c:tx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showVal val="1"/>
          </c:dLbls>
          <c:cat>
            <c:strRef>
              <c:f>Palveluissa!$B$9:$B$21</c:f>
              <c:strCache>
                <c:ptCount val="13"/>
                <c:pt idx="0">
                  <c:v>2013 Marraskuu</c:v>
                </c:pt>
                <c:pt idx="1">
                  <c:v>2013 Joulukuu</c:v>
                </c:pt>
                <c:pt idx="2">
                  <c:v>2014 Tammikuu</c:v>
                </c:pt>
                <c:pt idx="3">
                  <c:v>2014 Helmikuu</c:v>
                </c:pt>
                <c:pt idx="4">
                  <c:v>2014 Maaliskuu</c:v>
                </c:pt>
                <c:pt idx="5">
                  <c:v>2014 Huhtikuu</c:v>
                </c:pt>
                <c:pt idx="6">
                  <c:v>2014 Toukokuu</c:v>
                </c:pt>
                <c:pt idx="7">
                  <c:v>2014 Kesäkuu</c:v>
                </c:pt>
                <c:pt idx="8">
                  <c:v>2014 Heinäkuu</c:v>
                </c:pt>
                <c:pt idx="9">
                  <c:v>2014 Elokuu</c:v>
                </c:pt>
                <c:pt idx="10">
                  <c:v>2014 Syyskuu</c:v>
                </c:pt>
                <c:pt idx="11">
                  <c:v>2014 Lokakuu</c:v>
                </c:pt>
                <c:pt idx="12">
                  <c:v>2014 Marraskuu</c:v>
                </c:pt>
              </c:strCache>
            </c:strRef>
          </c:cat>
          <c:val>
            <c:numRef>
              <c:f>Palveluissa!$F$9:$F$21</c:f>
              <c:numCache>
                <c:formatCode>General</c:formatCode>
                <c:ptCount val="13"/>
                <c:pt idx="0">
                  <c:v>1250</c:v>
                </c:pt>
                <c:pt idx="1">
                  <c:v>947</c:v>
                </c:pt>
                <c:pt idx="2">
                  <c:v>1113</c:v>
                </c:pt>
                <c:pt idx="3">
                  <c:v>1163</c:v>
                </c:pt>
                <c:pt idx="4">
                  <c:v>1202</c:v>
                </c:pt>
                <c:pt idx="5">
                  <c:v>1226</c:v>
                </c:pt>
                <c:pt idx="6">
                  <c:v>1115</c:v>
                </c:pt>
                <c:pt idx="7">
                  <c:v>763</c:v>
                </c:pt>
                <c:pt idx="8">
                  <c:v>669</c:v>
                </c:pt>
                <c:pt idx="9">
                  <c:v>707</c:v>
                </c:pt>
                <c:pt idx="10">
                  <c:v>885</c:v>
                </c:pt>
                <c:pt idx="11">
                  <c:v>1004</c:v>
                </c:pt>
                <c:pt idx="12">
                  <c:v>1097</c:v>
                </c:pt>
              </c:numCache>
            </c:numRef>
          </c:val>
        </c:ser>
        <c:ser>
          <c:idx val="4"/>
          <c:order val="4"/>
          <c:tx>
            <c:strRef>
              <c:f>Palveluissa!$G$6</c:f>
              <c:strCache>
                <c:ptCount val="1"/>
                <c:pt idx="0">
                  <c:v>Muut palvelut*</c:v>
                </c:pt>
              </c:strCache>
            </c:strRef>
          </c:tx>
          <c:dLbls>
            <c:dLbl>
              <c:idx val="0"/>
              <c:layout>
                <c:manualLayout>
                  <c:x val="-1.6963528413910169E-2"/>
                  <c:y val="-1.6913315484828401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-2.3748939779474194E-2"/>
                  <c:y val="-3.1007745055518777E-2"/>
                </c:manualLayout>
              </c:layout>
              <c:showVal val="1"/>
            </c:dLbl>
            <c:showVal val="1"/>
          </c:dLbls>
          <c:cat>
            <c:strRef>
              <c:f>Palveluissa!$B$9:$B$21</c:f>
              <c:strCache>
                <c:ptCount val="13"/>
                <c:pt idx="0">
                  <c:v>2013 Marraskuu</c:v>
                </c:pt>
                <c:pt idx="1">
                  <c:v>2013 Joulukuu</c:v>
                </c:pt>
                <c:pt idx="2">
                  <c:v>2014 Tammikuu</c:v>
                </c:pt>
                <c:pt idx="3">
                  <c:v>2014 Helmikuu</c:v>
                </c:pt>
                <c:pt idx="4">
                  <c:v>2014 Maaliskuu</c:v>
                </c:pt>
                <c:pt idx="5">
                  <c:v>2014 Huhtikuu</c:v>
                </c:pt>
                <c:pt idx="6">
                  <c:v>2014 Toukokuu</c:v>
                </c:pt>
                <c:pt idx="7">
                  <c:v>2014 Kesäkuu</c:v>
                </c:pt>
                <c:pt idx="8">
                  <c:v>2014 Heinäkuu</c:v>
                </c:pt>
                <c:pt idx="9">
                  <c:v>2014 Elokuu</c:v>
                </c:pt>
                <c:pt idx="10">
                  <c:v>2014 Syyskuu</c:v>
                </c:pt>
                <c:pt idx="11">
                  <c:v>2014 Lokakuu</c:v>
                </c:pt>
                <c:pt idx="12">
                  <c:v>2014 Marraskuu</c:v>
                </c:pt>
              </c:strCache>
            </c:strRef>
          </c:cat>
          <c:val>
            <c:numRef>
              <c:f>Palveluissa!$G$9:$G$21</c:f>
              <c:numCache>
                <c:formatCode>General</c:formatCode>
                <c:ptCount val="13"/>
                <c:pt idx="0">
                  <c:v>979</c:v>
                </c:pt>
                <c:pt idx="1">
                  <c:v>877</c:v>
                </c:pt>
                <c:pt idx="2">
                  <c:v>989</c:v>
                </c:pt>
                <c:pt idx="3">
                  <c:v>1050</c:v>
                </c:pt>
                <c:pt idx="4">
                  <c:v>1082</c:v>
                </c:pt>
                <c:pt idx="5">
                  <c:v>1071</c:v>
                </c:pt>
                <c:pt idx="6">
                  <c:v>952</c:v>
                </c:pt>
                <c:pt idx="7">
                  <c:v>712</c:v>
                </c:pt>
                <c:pt idx="8">
                  <c:v>685</c:v>
                </c:pt>
                <c:pt idx="9">
                  <c:v>838</c:v>
                </c:pt>
                <c:pt idx="10">
                  <c:v>1013</c:v>
                </c:pt>
                <c:pt idx="11">
                  <c:v>1121</c:v>
                </c:pt>
                <c:pt idx="12">
                  <c:v>1147</c:v>
                </c:pt>
              </c:numCache>
            </c:numRef>
          </c:val>
        </c:ser>
        <c:marker val="1"/>
        <c:axId val="79060352"/>
        <c:axId val="77444224"/>
      </c:lineChart>
      <c:catAx>
        <c:axId val="79060352"/>
        <c:scaling>
          <c:orientation val="minMax"/>
        </c:scaling>
        <c:axPos val="b"/>
        <c:tickLblPos val="nextTo"/>
        <c:crossAx val="77444224"/>
        <c:crosses val="autoZero"/>
        <c:auto val="1"/>
        <c:lblAlgn val="ctr"/>
        <c:lblOffset val="100"/>
      </c:catAx>
      <c:valAx>
        <c:axId val="77444224"/>
        <c:scaling>
          <c:orientation val="minMax"/>
        </c:scaling>
        <c:axPos val="l"/>
        <c:majorGridlines/>
        <c:numFmt formatCode="General" sourceLinked="1"/>
        <c:tickLblPos val="nextTo"/>
        <c:crossAx val="79060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87452084593537"/>
          <c:y val="0.37865192397977304"/>
          <c:w val="0.17764495106748723"/>
          <c:h val="0.29958924814805532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>
        <c:manualLayout>
          <c:layoutTarget val="inner"/>
          <c:xMode val="edge"/>
          <c:yMode val="edge"/>
          <c:x val="7.6149783593785075E-2"/>
          <c:y val="3.5685329472403819E-2"/>
          <c:w val="0.64753207090465126"/>
          <c:h val="0.73152677523657861"/>
        </c:manualLayout>
      </c:layout>
      <c:lineChart>
        <c:grouping val="stacked"/>
        <c:ser>
          <c:idx val="0"/>
          <c:order val="0"/>
          <c:tx>
            <c:strRef>
              <c:f>'Avoimille työmarkkinoille työll'!$B$10</c:f>
              <c:strCache>
                <c:ptCount val="1"/>
                <c:pt idx="0">
                  <c:v>Välitetty työhön yl. työmarkk.</c:v>
                </c:pt>
              </c:strCache>
            </c:strRef>
          </c:tx>
          <c:dLbls>
            <c:dLbl>
              <c:idx val="1"/>
              <c:layout>
                <c:manualLayout>
                  <c:x val="-9.3813453351518864E-3"/>
                  <c:y val="2.9197087750148541E-2"/>
                </c:manualLayout>
              </c:layout>
              <c:showVal val="1"/>
            </c:dLbl>
            <c:dLbl>
              <c:idx val="2"/>
              <c:layout>
                <c:manualLayout>
                  <c:x val="-1.1257614402182264E-2"/>
                  <c:y val="-1.2976483444510471E-2"/>
                </c:manualLayout>
              </c:layout>
              <c:showVal val="1"/>
            </c:dLbl>
            <c:dLbl>
              <c:idx val="3"/>
              <c:layout>
                <c:manualLayout>
                  <c:x val="-3.7525381340607544E-3"/>
                  <c:y val="1.9464725166765721E-2"/>
                </c:manualLayout>
              </c:layout>
              <c:showVal val="1"/>
            </c:dLbl>
            <c:dLbl>
              <c:idx val="4"/>
              <c:layout>
                <c:manualLayout>
                  <c:x val="1.8762690670303785E-3"/>
                  <c:y val="-2.2708846027893345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1.6220604305638091E-2"/>
                </c:manualLayout>
              </c:layout>
              <c:showVal val="1"/>
            </c:dLbl>
            <c:dLbl>
              <c:idx val="10"/>
              <c:layout>
                <c:manualLayout>
                  <c:x val="-3.7526858717825697E-3"/>
                  <c:y val="-2.5952966889020952E-2"/>
                </c:manualLayout>
              </c:layout>
              <c:showVal val="1"/>
            </c:dLbl>
            <c:showVal val="1"/>
          </c:dLbls>
          <c:cat>
            <c:strRef>
              <c:f>'Avoimille työmarkkinoille työll'!$A$12:$A$24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'Avoimille työmarkkinoille työll'!$B$12:$B$24</c:f>
              <c:numCache>
                <c:formatCode>General</c:formatCode>
                <c:ptCount val="13"/>
                <c:pt idx="0">
                  <c:v>92</c:v>
                </c:pt>
                <c:pt idx="1">
                  <c:v>53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87</c:v>
                </c:pt>
                <c:pt idx="6">
                  <c:v>83</c:v>
                </c:pt>
                <c:pt idx="7">
                  <c:v>117</c:v>
                </c:pt>
                <c:pt idx="8">
                  <c:v>147</c:v>
                </c:pt>
                <c:pt idx="9">
                  <c:v>89</c:v>
                </c:pt>
                <c:pt idx="10">
                  <c:v>150</c:v>
                </c:pt>
                <c:pt idx="11">
                  <c:v>161</c:v>
                </c:pt>
                <c:pt idx="12">
                  <c:v>132</c:v>
                </c:pt>
              </c:numCache>
            </c:numRef>
          </c:val>
        </c:ser>
        <c:ser>
          <c:idx val="1"/>
          <c:order val="1"/>
          <c:tx>
            <c:strRef>
              <c:f>'Avoimille työmarkkinoille työll'!$C$10</c:f>
              <c:strCache>
                <c:ptCount val="1"/>
                <c:pt idx="0">
                  <c:v>Saanut itse työtä</c:v>
                </c:pt>
              </c:strCache>
            </c:strRef>
          </c:tx>
          <c:dLbls>
            <c:showVal val="1"/>
          </c:dLbls>
          <c:cat>
            <c:strRef>
              <c:f>'Avoimille työmarkkinoille työll'!$A$12:$A$24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'Avoimille työmarkkinoille työll'!$C$12:$C$24</c:f>
              <c:numCache>
                <c:formatCode>General</c:formatCode>
                <c:ptCount val="13"/>
                <c:pt idx="0">
                  <c:v>458</c:v>
                </c:pt>
                <c:pt idx="1">
                  <c:v>320</c:v>
                </c:pt>
                <c:pt idx="2">
                  <c:v>233</c:v>
                </c:pt>
                <c:pt idx="3">
                  <c:v>412</c:v>
                </c:pt>
                <c:pt idx="4">
                  <c:v>406</c:v>
                </c:pt>
                <c:pt idx="5">
                  <c:v>475</c:v>
                </c:pt>
                <c:pt idx="6">
                  <c:v>428</c:v>
                </c:pt>
                <c:pt idx="7">
                  <c:v>470</c:v>
                </c:pt>
                <c:pt idx="8">
                  <c:v>612</c:v>
                </c:pt>
                <c:pt idx="9">
                  <c:v>375</c:v>
                </c:pt>
                <c:pt idx="10">
                  <c:v>720</c:v>
                </c:pt>
                <c:pt idx="11">
                  <c:v>538</c:v>
                </c:pt>
                <c:pt idx="12">
                  <c:v>465</c:v>
                </c:pt>
              </c:numCache>
            </c:numRef>
          </c:val>
        </c:ser>
        <c:marker val="1"/>
        <c:axId val="79104256"/>
        <c:axId val="79118336"/>
      </c:lineChart>
      <c:catAx>
        <c:axId val="79104256"/>
        <c:scaling>
          <c:orientation val="minMax"/>
        </c:scaling>
        <c:axPos val="b"/>
        <c:tickLblPos val="nextTo"/>
        <c:crossAx val="79118336"/>
        <c:crosses val="autoZero"/>
        <c:auto val="1"/>
        <c:lblAlgn val="ctr"/>
        <c:lblOffset val="100"/>
      </c:catAx>
      <c:valAx>
        <c:axId val="79118336"/>
        <c:scaling>
          <c:orientation val="minMax"/>
        </c:scaling>
        <c:axPos val="l"/>
        <c:majorGridlines/>
        <c:numFmt formatCode="General" sourceLinked="1"/>
        <c:tickLblPos val="nextTo"/>
        <c:crossAx val="791042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lineChart>
        <c:grouping val="standard"/>
        <c:ser>
          <c:idx val="0"/>
          <c:order val="0"/>
          <c:tx>
            <c:strRef>
              <c:f>'Avoimille työmarkkinoille työll'!$B$37:$B$38</c:f>
              <c:strCache>
                <c:ptCount val="1"/>
                <c:pt idx="0">
                  <c:v>Välitetty työhön yl. työmarkk.</c:v>
                </c:pt>
              </c:strCache>
            </c:strRef>
          </c:tx>
          <c:dLbls>
            <c:showVal val="1"/>
          </c:dLbls>
          <c:cat>
            <c:strRef>
              <c:f>'Avoimille työmarkkinoille työll'!$A$41:$A$53</c:f>
              <c:strCache>
                <c:ptCount val="13"/>
                <c:pt idx="0">
                  <c:v>2013 Marraskuu</c:v>
                </c:pt>
                <c:pt idx="1">
                  <c:v>2013 Joulukuu</c:v>
                </c:pt>
                <c:pt idx="2">
                  <c:v>2014 Tammikuu</c:v>
                </c:pt>
                <c:pt idx="3">
                  <c:v>2014 Helmikuu</c:v>
                </c:pt>
                <c:pt idx="4">
                  <c:v>2014 Maaliskuu</c:v>
                </c:pt>
                <c:pt idx="5">
                  <c:v>2014 Huhtikuu</c:v>
                </c:pt>
                <c:pt idx="6">
                  <c:v>2014 Toukokuu</c:v>
                </c:pt>
                <c:pt idx="7">
                  <c:v>2014 Kesäkuu</c:v>
                </c:pt>
                <c:pt idx="8">
                  <c:v>2014 Heinäkuu</c:v>
                </c:pt>
                <c:pt idx="9">
                  <c:v>2014 Elokuu</c:v>
                </c:pt>
                <c:pt idx="10">
                  <c:v>2014 Syyskuu</c:v>
                </c:pt>
                <c:pt idx="11">
                  <c:v>2014 Lokakuu</c:v>
                </c:pt>
                <c:pt idx="12">
                  <c:v>2014 Marraskuu</c:v>
                </c:pt>
              </c:strCache>
            </c:strRef>
          </c:cat>
          <c:val>
            <c:numRef>
              <c:f>'Avoimille työmarkkinoille työll'!$B$41:$B$53</c:f>
              <c:numCache>
                <c:formatCode>General</c:formatCode>
                <c:ptCount val="13"/>
                <c:pt idx="0">
                  <c:v>20</c:v>
                </c:pt>
                <c:pt idx="1">
                  <c:v>9</c:v>
                </c:pt>
                <c:pt idx="2">
                  <c:v>18</c:v>
                </c:pt>
                <c:pt idx="3">
                  <c:v>20</c:v>
                </c:pt>
                <c:pt idx="4">
                  <c:v>16</c:v>
                </c:pt>
                <c:pt idx="5">
                  <c:v>17</c:v>
                </c:pt>
                <c:pt idx="6">
                  <c:v>21</c:v>
                </c:pt>
                <c:pt idx="7">
                  <c:v>15</c:v>
                </c:pt>
                <c:pt idx="8">
                  <c:v>13</c:v>
                </c:pt>
                <c:pt idx="9">
                  <c:v>21</c:v>
                </c:pt>
                <c:pt idx="10">
                  <c:v>27</c:v>
                </c:pt>
                <c:pt idx="11">
                  <c:v>32</c:v>
                </c:pt>
                <c:pt idx="12">
                  <c:v>28</c:v>
                </c:pt>
              </c:numCache>
            </c:numRef>
          </c:val>
        </c:ser>
        <c:ser>
          <c:idx val="1"/>
          <c:order val="1"/>
          <c:tx>
            <c:strRef>
              <c:f>'Avoimille työmarkkinoille työll'!$C$37:$C$38</c:f>
              <c:strCache>
                <c:ptCount val="1"/>
                <c:pt idx="0">
                  <c:v>Saanut itse työtä</c:v>
                </c:pt>
              </c:strCache>
            </c:strRef>
          </c:tx>
          <c:dLbls>
            <c:showVal val="1"/>
          </c:dLbls>
          <c:cat>
            <c:strRef>
              <c:f>'Avoimille työmarkkinoille työll'!$A$41:$A$53</c:f>
              <c:strCache>
                <c:ptCount val="13"/>
                <c:pt idx="0">
                  <c:v>2013 Marraskuu</c:v>
                </c:pt>
                <c:pt idx="1">
                  <c:v>2013 Joulukuu</c:v>
                </c:pt>
                <c:pt idx="2">
                  <c:v>2014 Tammikuu</c:v>
                </c:pt>
                <c:pt idx="3">
                  <c:v>2014 Helmikuu</c:v>
                </c:pt>
                <c:pt idx="4">
                  <c:v>2014 Maaliskuu</c:v>
                </c:pt>
                <c:pt idx="5">
                  <c:v>2014 Huhtikuu</c:v>
                </c:pt>
                <c:pt idx="6">
                  <c:v>2014 Toukokuu</c:v>
                </c:pt>
                <c:pt idx="7">
                  <c:v>2014 Kesäkuu</c:v>
                </c:pt>
                <c:pt idx="8">
                  <c:v>2014 Heinäkuu</c:v>
                </c:pt>
                <c:pt idx="9">
                  <c:v>2014 Elokuu</c:v>
                </c:pt>
                <c:pt idx="10">
                  <c:v>2014 Syyskuu</c:v>
                </c:pt>
                <c:pt idx="11">
                  <c:v>2014 Lokakuu</c:v>
                </c:pt>
                <c:pt idx="12">
                  <c:v>2014 Marraskuu</c:v>
                </c:pt>
              </c:strCache>
            </c:strRef>
          </c:cat>
          <c:val>
            <c:numRef>
              <c:f>'Avoimille työmarkkinoille työll'!$C$41:$C$53</c:f>
              <c:numCache>
                <c:formatCode>General</c:formatCode>
                <c:ptCount val="13"/>
                <c:pt idx="0">
                  <c:v>46</c:v>
                </c:pt>
                <c:pt idx="1">
                  <c:v>41</c:v>
                </c:pt>
                <c:pt idx="2">
                  <c:v>88</c:v>
                </c:pt>
                <c:pt idx="3">
                  <c:v>59</c:v>
                </c:pt>
                <c:pt idx="4">
                  <c:v>75</c:v>
                </c:pt>
                <c:pt idx="5">
                  <c:v>56</c:v>
                </c:pt>
                <c:pt idx="6">
                  <c:v>53</c:v>
                </c:pt>
                <c:pt idx="7">
                  <c:v>42</c:v>
                </c:pt>
                <c:pt idx="8">
                  <c:v>42</c:v>
                </c:pt>
                <c:pt idx="9">
                  <c:v>96</c:v>
                </c:pt>
                <c:pt idx="10">
                  <c:v>55</c:v>
                </c:pt>
                <c:pt idx="11">
                  <c:v>95</c:v>
                </c:pt>
                <c:pt idx="12">
                  <c:v>61</c:v>
                </c:pt>
              </c:numCache>
            </c:numRef>
          </c:val>
        </c:ser>
        <c:marker val="1"/>
        <c:axId val="79152256"/>
        <c:axId val="79153792"/>
      </c:lineChart>
      <c:catAx>
        <c:axId val="79152256"/>
        <c:scaling>
          <c:orientation val="minMax"/>
        </c:scaling>
        <c:axPos val="b"/>
        <c:tickLblPos val="nextTo"/>
        <c:crossAx val="79153792"/>
        <c:crosses val="autoZero"/>
        <c:auto val="1"/>
        <c:lblAlgn val="ctr"/>
        <c:lblOffset val="100"/>
      </c:catAx>
      <c:valAx>
        <c:axId val="79153792"/>
        <c:scaling>
          <c:orientation val="minMax"/>
        </c:scaling>
        <c:axPos val="l"/>
        <c:majorGridlines/>
        <c:numFmt formatCode="General" sourceLinked="1"/>
        <c:tickLblPos val="nextTo"/>
        <c:crossAx val="791522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barChart>
        <c:barDir val="bar"/>
        <c:grouping val="clustered"/>
        <c:ser>
          <c:idx val="0"/>
          <c:order val="0"/>
          <c:tx>
            <c:strRef>
              <c:f>Kuviot!$A$248</c:f>
              <c:strCache>
                <c:ptCount val="1"/>
                <c:pt idx="0">
                  <c:v>2014 Marraskuu</c:v>
                </c:pt>
              </c:strCache>
            </c:strRef>
          </c:tx>
          <c:dLbls>
            <c:showVal val="1"/>
          </c:dLbls>
          <c:cat>
            <c:strRef>
              <c:f>Kuviot!$B$247:$K$247</c:f>
              <c:strCache>
                <c:ptCount val="10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</c:strCache>
            </c:strRef>
          </c:cat>
          <c:val>
            <c:numRef>
              <c:f>Kuviot!$B$248:$I$248</c:f>
              <c:numCache>
                <c:formatCode>General</c:formatCode>
                <c:ptCount val="8"/>
                <c:pt idx="0">
                  <c:v>302</c:v>
                </c:pt>
                <c:pt idx="1">
                  <c:v>1003</c:v>
                </c:pt>
                <c:pt idx="2">
                  <c:v>1041</c:v>
                </c:pt>
                <c:pt idx="3">
                  <c:v>1734</c:v>
                </c:pt>
                <c:pt idx="4">
                  <c:v>994</c:v>
                </c:pt>
                <c:pt idx="5">
                  <c:v>2308</c:v>
                </c:pt>
                <c:pt idx="6">
                  <c:v>650</c:v>
                </c:pt>
                <c:pt idx="7">
                  <c:v>419</c:v>
                </c:pt>
              </c:numCache>
            </c:numRef>
          </c:val>
        </c:ser>
        <c:ser>
          <c:idx val="1"/>
          <c:order val="1"/>
          <c:tx>
            <c:strRef>
              <c:f>Kuviot!$A$249</c:f>
              <c:strCache>
                <c:ptCount val="1"/>
                <c:pt idx="0">
                  <c:v>2013 Marraskuu</c:v>
                </c:pt>
              </c:strCache>
            </c:strRef>
          </c:tx>
          <c:dLbls>
            <c:showVal val="1"/>
          </c:dLbls>
          <c:cat>
            <c:strRef>
              <c:f>Kuviot!$B$247:$K$247</c:f>
              <c:strCache>
                <c:ptCount val="10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</c:strCache>
            </c:strRef>
          </c:cat>
          <c:val>
            <c:numRef>
              <c:f>Kuviot!$B$249:$I$249</c:f>
              <c:numCache>
                <c:formatCode>General</c:formatCode>
                <c:ptCount val="8"/>
                <c:pt idx="0">
                  <c:v>625</c:v>
                </c:pt>
                <c:pt idx="1">
                  <c:v>1091</c:v>
                </c:pt>
                <c:pt idx="2">
                  <c:v>919</c:v>
                </c:pt>
                <c:pt idx="3">
                  <c:v>1316</c:v>
                </c:pt>
                <c:pt idx="4">
                  <c:v>960</c:v>
                </c:pt>
                <c:pt idx="5">
                  <c:v>1542</c:v>
                </c:pt>
                <c:pt idx="6">
                  <c:v>341</c:v>
                </c:pt>
                <c:pt idx="7">
                  <c:v>170</c:v>
                </c:pt>
              </c:numCache>
            </c:numRef>
          </c:val>
        </c:ser>
        <c:gapWidth val="42"/>
        <c:axId val="80252928"/>
        <c:axId val="80254464"/>
      </c:barChart>
      <c:catAx>
        <c:axId val="80252928"/>
        <c:scaling>
          <c:orientation val="minMax"/>
        </c:scaling>
        <c:axPos val="l"/>
        <c:numFmt formatCode="General" sourceLinked="1"/>
        <c:tickLblPos val="nextTo"/>
        <c:crossAx val="80254464"/>
        <c:crosses val="autoZero"/>
        <c:auto val="1"/>
        <c:lblAlgn val="ctr"/>
        <c:lblOffset val="100"/>
      </c:catAx>
      <c:valAx>
        <c:axId val="80254464"/>
        <c:scaling>
          <c:orientation val="minMax"/>
        </c:scaling>
        <c:axPos val="b"/>
        <c:majorGridlines/>
        <c:numFmt formatCode="General" sourceLinked="1"/>
        <c:tickLblPos val="nextTo"/>
        <c:crossAx val="8025292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barChart>
        <c:barDir val="bar"/>
        <c:grouping val="clustered"/>
        <c:ser>
          <c:idx val="0"/>
          <c:order val="0"/>
          <c:tx>
            <c:strRef>
              <c:f>Kuviot!$A$286</c:f>
              <c:strCache>
                <c:ptCount val="1"/>
                <c:pt idx="0">
                  <c:v>2014 Marraskuu</c:v>
                </c:pt>
              </c:strCache>
            </c:strRef>
          </c:tx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cat>
            <c:strRef>
              <c:f>Kuviot!$B$285:$L$285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Kuviot!$B$286:$L$286</c:f>
              <c:numCache>
                <c:formatCode>General</c:formatCode>
                <c:ptCount val="11"/>
                <c:pt idx="0">
                  <c:v>10</c:v>
                </c:pt>
                <c:pt idx="1">
                  <c:v>44</c:v>
                </c:pt>
                <c:pt idx="2">
                  <c:v>69</c:v>
                </c:pt>
                <c:pt idx="3">
                  <c:v>110</c:v>
                </c:pt>
                <c:pt idx="4">
                  <c:v>75</c:v>
                </c:pt>
                <c:pt idx="5">
                  <c:v>246</c:v>
                </c:pt>
                <c:pt idx="6">
                  <c:v>50</c:v>
                </c:pt>
                <c:pt idx="7">
                  <c:v>38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Kuviot!$A$287</c:f>
              <c:strCache>
                <c:ptCount val="1"/>
                <c:pt idx="0">
                  <c:v>2013 Marraskuu</c:v>
                </c:pt>
              </c:strCache>
            </c:strRef>
          </c:tx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cat>
            <c:strRef>
              <c:f>Kuviot!$B$285:$L$285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Kuviot!$B$287:$L$287</c:f>
              <c:numCache>
                <c:formatCode>General</c:formatCode>
                <c:ptCount val="11"/>
                <c:pt idx="0">
                  <c:v>37</c:v>
                </c:pt>
                <c:pt idx="1">
                  <c:v>61</c:v>
                </c:pt>
                <c:pt idx="2">
                  <c:v>80</c:v>
                </c:pt>
                <c:pt idx="3">
                  <c:v>118</c:v>
                </c:pt>
                <c:pt idx="4">
                  <c:v>76</c:v>
                </c:pt>
                <c:pt idx="5">
                  <c:v>217</c:v>
                </c:pt>
                <c:pt idx="6">
                  <c:v>39</c:v>
                </c:pt>
                <c:pt idx="7">
                  <c:v>25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42"/>
        <c:axId val="80362112"/>
        <c:axId val="80363904"/>
      </c:barChart>
      <c:catAx>
        <c:axId val="80362112"/>
        <c:scaling>
          <c:orientation val="minMax"/>
        </c:scaling>
        <c:axPos val="l"/>
        <c:numFmt formatCode="General" sourceLinked="1"/>
        <c:tickLblPos val="nextTo"/>
        <c:crossAx val="80363904"/>
        <c:crosses val="autoZero"/>
        <c:auto val="1"/>
        <c:lblAlgn val="ctr"/>
        <c:lblOffset val="100"/>
      </c:catAx>
      <c:valAx>
        <c:axId val="80363904"/>
        <c:scaling>
          <c:orientation val="minMax"/>
        </c:scaling>
        <c:axPos val="b"/>
        <c:majorGridlines/>
        <c:numFmt formatCode="General" sourceLinked="1"/>
        <c:tickLblPos val="nextTo"/>
        <c:crossAx val="8036211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/>
      <c:barChart>
        <c:barDir val="col"/>
        <c:grouping val="clustered"/>
        <c:ser>
          <c:idx val="0"/>
          <c:order val="0"/>
          <c:tx>
            <c:strRef>
              <c:f>'Työnhakijat kuukauden aikana'!$B$10</c:f>
              <c:strCache>
                <c:ptCount val="1"/>
                <c:pt idx="0">
                  <c:v>  Työnhakijat yhteensä</c:v>
                </c:pt>
              </c:strCache>
            </c:strRef>
          </c:tx>
          <c:dLbls>
            <c:showVal val="1"/>
          </c:dLbls>
          <c:cat>
            <c:strRef>
              <c:f>'Työnhakijat kuukauden aikana'!$A$11:$A$14</c:f>
              <c:strCache>
                <c:ptCount val="4"/>
                <c:pt idx="0">
                  <c:v>2014 Marraskuu</c:v>
                </c:pt>
                <c:pt idx="1">
                  <c:v>2014 Lokakuu</c:v>
                </c:pt>
                <c:pt idx="2">
                  <c:v>2014 Syyskuu</c:v>
                </c:pt>
                <c:pt idx="3">
                  <c:v>2014 Elokuu</c:v>
                </c:pt>
              </c:strCache>
            </c:strRef>
          </c:cat>
          <c:val>
            <c:numRef>
              <c:f>'Työnhakijat kuukauden aikana'!$B$11:$B$14</c:f>
              <c:numCache>
                <c:formatCode>General</c:formatCode>
                <c:ptCount val="4"/>
                <c:pt idx="0">
                  <c:v>21347</c:v>
                </c:pt>
                <c:pt idx="1">
                  <c:v>22223</c:v>
                </c:pt>
                <c:pt idx="2">
                  <c:v>22534</c:v>
                </c:pt>
                <c:pt idx="3">
                  <c:v>24710</c:v>
                </c:pt>
              </c:numCache>
            </c:numRef>
          </c:val>
        </c:ser>
        <c:ser>
          <c:idx val="1"/>
          <c:order val="1"/>
          <c:tx>
            <c:strRef>
              <c:f>'Työnhakijat kuukauden aikana'!$C$10</c:f>
              <c:strCache>
                <c:ptCount val="1"/>
                <c:pt idx="0">
                  <c:v>Työttömät työnhakijat</c:v>
                </c:pt>
              </c:strCache>
            </c:strRef>
          </c:tx>
          <c:dLbls>
            <c:dLbl>
              <c:idx val="0"/>
              <c:layout>
                <c:manualLayout>
                  <c:x val="1.6666666666666687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3.0555555555555579E-2"/>
                  <c:y val="4.6296296296296346E-3"/>
                </c:manualLayout>
              </c:layout>
              <c:showVal val="1"/>
            </c:dLbl>
            <c:dLbl>
              <c:idx val="2"/>
              <c:layout>
                <c:manualLayout>
                  <c:x val="1.3888888888888911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1603425642764851E-2"/>
                  <c:y val="-2.5195613185836494E-2"/>
                </c:manualLayout>
              </c:layout>
              <c:showVal val="1"/>
            </c:dLbl>
            <c:showVal val="1"/>
          </c:dLbls>
          <c:cat>
            <c:strRef>
              <c:f>'Työnhakijat kuukauden aikana'!$A$11:$A$14</c:f>
              <c:strCache>
                <c:ptCount val="4"/>
                <c:pt idx="0">
                  <c:v>2014 Marraskuu</c:v>
                </c:pt>
                <c:pt idx="1">
                  <c:v>2014 Lokakuu</c:v>
                </c:pt>
                <c:pt idx="2">
                  <c:v>2014 Syyskuu</c:v>
                </c:pt>
                <c:pt idx="3">
                  <c:v>2014 Elokuu</c:v>
                </c:pt>
              </c:strCache>
            </c:strRef>
          </c:cat>
          <c:val>
            <c:numRef>
              <c:f>'Työnhakijat kuukauden aikana'!$C$11:$C$14</c:f>
              <c:numCache>
                <c:formatCode>General</c:formatCode>
                <c:ptCount val="4"/>
                <c:pt idx="0">
                  <c:v>10637</c:v>
                </c:pt>
                <c:pt idx="1">
                  <c:v>11345</c:v>
                </c:pt>
                <c:pt idx="2">
                  <c:v>11696</c:v>
                </c:pt>
                <c:pt idx="3">
                  <c:v>13688</c:v>
                </c:pt>
              </c:numCache>
            </c:numRef>
          </c:val>
        </c:ser>
        <c:axId val="80406016"/>
        <c:axId val="80407552"/>
      </c:barChart>
      <c:catAx>
        <c:axId val="80406016"/>
        <c:scaling>
          <c:orientation val="maxMin"/>
        </c:scaling>
        <c:axPos val="b"/>
        <c:tickLblPos val="nextTo"/>
        <c:crossAx val="80407552"/>
        <c:crosses val="autoZero"/>
        <c:auto val="1"/>
        <c:lblAlgn val="ctr"/>
        <c:lblOffset val="100"/>
      </c:catAx>
      <c:valAx>
        <c:axId val="80407552"/>
        <c:scaling>
          <c:orientation val="minMax"/>
        </c:scaling>
        <c:axPos val="r"/>
        <c:majorGridlines/>
        <c:numFmt formatCode="General" sourceLinked="1"/>
        <c:tickLblPos val="nextTo"/>
        <c:crossAx val="804060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4023778" y="0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r">
              <a:defRPr sz="1300"/>
            </a:lvl1pPr>
          </a:lstStyle>
          <a:p>
            <a:fld id="{F7295456-0567-474C-9470-818754E5B866}" type="datetimeFigureOut">
              <a:rPr lang="fi-FI" smtClean="0"/>
              <a:pPr/>
              <a:t>20.1.2015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4023778" y="9720755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r">
              <a:defRPr sz="1300"/>
            </a:lvl1pPr>
          </a:lstStyle>
          <a:p>
            <a:fld id="{F87C400F-C129-426C-A171-B22B9B4CAF2E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r">
              <a:defRPr sz="1300"/>
            </a:lvl1pPr>
          </a:lstStyle>
          <a:p>
            <a:fld id="{4AE7043F-C664-485C-B99A-2A8DC751D585}" type="datetimeFigureOut">
              <a:rPr lang="fi-FI" smtClean="0"/>
              <a:pPr/>
              <a:t>20.1.2015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9" tIns="47755" rIns="95509" bIns="47755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10248" y="4861442"/>
            <a:ext cx="5681980" cy="4605576"/>
          </a:xfrm>
          <a:prstGeom prst="rect">
            <a:avLst/>
          </a:prstGeom>
        </p:spPr>
        <p:txBody>
          <a:bodyPr vert="horz" lIns="95509" tIns="47755" rIns="95509" bIns="47755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r">
              <a:defRPr sz="1300"/>
            </a:lvl1pPr>
          </a:lstStyle>
          <a:p>
            <a:fld id="{F7026DC3-75A6-42A6-B7CF-FACEB93A3366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6DC3-75A6-42A6-B7CF-FACEB93A3366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ELY_su+ru+eng_värilliselle pohjal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163" y="284163"/>
            <a:ext cx="4703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7038" y="2071688"/>
            <a:ext cx="8231187" cy="1712912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47888" y="3857625"/>
            <a:ext cx="4786312" cy="157321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958B492D-71C6-46CB-8244-14435C15E243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ABF41-F27A-42F4-A97C-7F939448F7D7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83375" y="1428750"/>
            <a:ext cx="2074863" cy="37846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28750"/>
            <a:ext cx="6073775" cy="37846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2F36B-E602-4A43-BD06-DBDB088EF6E2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94F44-1482-4D78-A98F-69BF0EF3B8E6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C6C3AE-DA06-42C8-A945-6D7267E8618A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69900" y="2284413"/>
            <a:ext cx="4067175" cy="292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89475" y="2284413"/>
            <a:ext cx="4068763" cy="292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3C87A3-25FE-4A4F-A1FA-A3C82389186A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916A9-3B73-489A-8687-D5C74AB4F168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88BB0-1246-4282-B04B-9EB517BBB9D6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1E793A-26BE-488D-845F-ECD4F203ED19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76DE46-2C1A-4125-BA07-B984C3068CB5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580826-7C3C-4240-A1A7-5BE0473347BC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28750"/>
            <a:ext cx="82296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2284413"/>
            <a:ext cx="82883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10363" y="6354763"/>
            <a:ext cx="1357312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solidFill>
                  <a:schemeClr val="tx1"/>
                </a:solidFill>
                <a:cs typeface="+mn-cs"/>
              </a:defRPr>
            </a:lvl1pPr>
          </a:lstStyle>
          <a:p>
            <a:fld id="{6F76C847-B4BB-46C7-A7FF-896B273D663D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163" y="6354763"/>
            <a:ext cx="63563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solidFill>
                  <a:schemeClr val="tx1"/>
                </a:solidFill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2138" y="6354763"/>
            <a:ext cx="4000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31" name="Picture 13" descr="ELY_su+ru+e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4163" y="284163"/>
            <a:ext cx="4703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Nuorisotakuun seuranta Uudenmaan alueella,</a:t>
            </a:r>
            <a:br>
              <a:rPr lang="fi-FI" dirty="0" smtClean="0"/>
            </a:br>
            <a:r>
              <a:rPr lang="fi-FI" sz="2800" dirty="0" smtClean="0"/>
              <a:t>marraskuu 2014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123728" y="4221088"/>
            <a:ext cx="4786312" cy="1573213"/>
          </a:xfrm>
        </p:spPr>
        <p:txBody>
          <a:bodyPr/>
          <a:lstStyle/>
          <a:p>
            <a:r>
              <a:rPr lang="fi-FI" sz="2400" dirty="0" smtClean="0"/>
              <a:t>Tutkija Linnea Alho</a:t>
            </a:r>
          </a:p>
          <a:p>
            <a:r>
              <a:rPr lang="fi-FI" sz="2400" dirty="0" smtClean="0"/>
              <a:t>Uudenmaan ELY-keskus</a:t>
            </a:r>
            <a:endParaRPr lang="fi-FI" sz="2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2400" dirty="0" smtClean="0"/>
              <a:t>Avoimille työmarkkinoille työllistyneet 25-29 -vuotiaat vastavalmistuneet 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 1315.)</a:t>
            </a:r>
            <a:endParaRPr lang="fi-FI" sz="16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10</a:t>
            </a:fld>
            <a:endParaRPr lang="fi-FI"/>
          </a:p>
        </p:txBody>
      </p:sp>
      <p:graphicFrame>
        <p:nvGraphicFramePr>
          <p:cNvPr id="7" name="Kaavio 6"/>
          <p:cNvGraphicFramePr/>
          <p:nvPr/>
        </p:nvGraphicFramePr>
        <p:xfrm>
          <a:off x="1043608" y="2636912"/>
          <a:ext cx="705678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25-v. työttömät työnhakijat marraskuun lopussa työnhaun keston mukaan Uudellamaalla</a:t>
            </a: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>(Lähde: TEM/Työnvälitystilasto 1207.)</a:t>
            </a:r>
            <a:endParaRPr lang="fi-FI" sz="20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11</a:t>
            </a:fld>
            <a:endParaRPr lang="fi-FI"/>
          </a:p>
        </p:txBody>
      </p:sp>
      <p:graphicFrame>
        <p:nvGraphicFramePr>
          <p:cNvPr id="7" name="Kaavio 6"/>
          <p:cNvGraphicFramePr>
            <a:graphicFrameLocks/>
          </p:cNvGraphicFramePr>
          <p:nvPr/>
        </p:nvGraphicFramePr>
        <p:xfrm>
          <a:off x="1475656" y="2132856"/>
          <a:ext cx="6415088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25-29-v. vastavalmistuneet työttömät työnhakijat lokakuun lopussa työnhaun keston mukaan Uudellamaalla</a:t>
            </a: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dirty="0" smtClean="0"/>
              <a:t>(Lähde: TEM/Työnvälitystilasto 1207.)</a:t>
            </a:r>
            <a:endParaRPr lang="fi-FI" sz="20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12</a:t>
            </a:fld>
            <a:endParaRPr lang="fi-FI"/>
          </a:p>
        </p:txBody>
      </p:sp>
      <p:graphicFrame>
        <p:nvGraphicFramePr>
          <p:cNvPr id="7" name="Kaavio 6"/>
          <p:cNvGraphicFramePr>
            <a:graphicFrameLocks/>
          </p:cNvGraphicFramePr>
          <p:nvPr/>
        </p:nvGraphicFramePr>
        <p:xfrm>
          <a:off x="1331640" y="2204864"/>
          <a:ext cx="6519862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Alle 25-vuotiaat työnhakijat kuukauden aikana Uudellamaalla</a:t>
            </a:r>
            <a:br>
              <a:rPr lang="fi-FI" dirty="0" smtClean="0"/>
            </a:br>
            <a:r>
              <a:rPr lang="fi-FI" dirty="0" smtClean="0"/>
              <a:t> </a:t>
            </a:r>
            <a:r>
              <a:rPr lang="fi-FI" sz="1800" dirty="0" smtClean="0"/>
              <a:t>(Lähde: TEM/Työnvälitystilasto 1310)</a:t>
            </a:r>
            <a:endParaRPr lang="fi-FI" sz="18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13</a:t>
            </a:fld>
            <a:endParaRPr lang="fi-FI"/>
          </a:p>
        </p:txBody>
      </p:sp>
      <p:graphicFrame>
        <p:nvGraphicFramePr>
          <p:cNvPr id="6" name="Kaavio 5"/>
          <p:cNvGraphicFramePr/>
          <p:nvPr/>
        </p:nvGraphicFramePr>
        <p:xfrm>
          <a:off x="1979712" y="2708920"/>
          <a:ext cx="547260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Seurantaan liittyvä käsitteistö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b="1" dirty="0" smtClean="0"/>
              <a:t>Virta yli 3 kk työttömyyteen % </a:t>
            </a:r>
            <a:r>
              <a:rPr lang="fi-FI" sz="2000" dirty="0" smtClean="0"/>
              <a:t>= Kuukauden aikana 3 kuukauden työttömyysrajan ylittäneiden henkilöiden osuus kaikista 3 kk sitten alkaneista työttömyysjaksoista. </a:t>
            </a:r>
          </a:p>
          <a:p>
            <a:r>
              <a:rPr lang="fi-FI" sz="2000" b="1" dirty="0" smtClean="0"/>
              <a:t>Aktivointiaste % </a:t>
            </a:r>
            <a:r>
              <a:rPr lang="fi-FI" sz="2000" dirty="0" smtClean="0"/>
              <a:t>= </a:t>
            </a:r>
            <a:r>
              <a:rPr lang="fi-FI" sz="2000" dirty="0" err="1" smtClean="0"/>
              <a:t>TE-palveluissa</a:t>
            </a:r>
            <a:r>
              <a:rPr lang="fi-FI" sz="2000" dirty="0" smtClean="0"/>
              <a:t> laskentapäivänä olevien osuus palveluissa olleiden ja työttömien työnhakijoiden yhteissummasta</a:t>
            </a:r>
          </a:p>
          <a:p>
            <a:r>
              <a:rPr lang="fi-FI" sz="2000" b="1" dirty="0" smtClean="0"/>
              <a:t>Vastavalmistunut</a:t>
            </a:r>
            <a:r>
              <a:rPr lang="fi-FI" sz="2000" dirty="0" smtClean="0"/>
              <a:t> = Vastavalmistuneisiin lasketaan sellaiset henkilöt, joiden uusimman tutkinnon suorittamisesta on kulunut korkeintaan vuosi</a:t>
            </a:r>
          </a:p>
          <a:p>
            <a:r>
              <a:rPr lang="fi-FI" sz="2000" b="1" dirty="0" smtClean="0"/>
              <a:t>*Alle 30-vuotiaiden ikäryhmään </a:t>
            </a:r>
            <a:r>
              <a:rPr lang="fi-FI" sz="2000" dirty="0" smtClean="0"/>
              <a:t>kuuluvat myös henkilöt, jotka eivät virallisesti ole nuorisotakuun piirissä (25-29-v., jotka eivät ole vastavalmistuneita).</a:t>
            </a:r>
          </a:p>
          <a:p>
            <a:r>
              <a:rPr lang="fi-FI" sz="2000" b="1" dirty="0" smtClean="0"/>
              <a:t>Muissa palveluissa olevat </a:t>
            </a:r>
            <a:r>
              <a:rPr lang="fi-FI" sz="2000" dirty="0" smtClean="0"/>
              <a:t>= laskettu yhteen vuorotteluvapaasijaiset, omaehtoinen opiskelu sekä kuntouttava työ</a:t>
            </a:r>
            <a:endParaRPr lang="fi-FI" sz="20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00050" cy="363537"/>
          </a:xfrm>
        </p:spPr>
        <p:txBody>
          <a:bodyPr/>
          <a:lstStyle/>
          <a:p>
            <a:fld id="{1A7983EB-60CA-4BFC-9EF3-C622C288C2A5}" type="slidenum">
              <a:rPr lang="fi-FI" smtClean="0"/>
              <a:pPr/>
              <a:t>2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Nuorisotakuun piiriin kuuluvat työttömät työnhakijat kuukauden lopussa Uudellamaalla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1215.)</a:t>
            </a:r>
            <a:endParaRPr lang="fi-FI" sz="2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3</a:t>
            </a:fld>
            <a:endParaRPr lang="fi-FI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/>
        </p:nvGraphicFramePr>
        <p:xfrm>
          <a:off x="1259631" y="2543174"/>
          <a:ext cx="7056785" cy="2253977"/>
        </p:xfrm>
        <a:graphic>
          <a:graphicData uri="http://schemas.openxmlformats.org/drawingml/2006/table">
            <a:tbl>
              <a:tblPr/>
              <a:tblGrid>
                <a:gridCol w="2390695"/>
                <a:gridCol w="1470265"/>
                <a:gridCol w="940548"/>
                <a:gridCol w="1166523"/>
                <a:gridCol w="1088754"/>
              </a:tblGrid>
              <a:tr h="521081">
                <a:tc>
                  <a:txBody>
                    <a:bodyPr/>
                    <a:lstStyle/>
                    <a:p>
                      <a:pPr algn="l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2013 marraskuu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2014 lokakuu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2014 marraskuu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Vuosimuutos 2013-2014 (%)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</a:tr>
              <a:tr h="266599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Alle 25-v.  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7 088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8 734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8 816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24,4 %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254481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100" b="0" i="1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-Alle 20-v.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1 533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1 980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1 892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23,4 %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254481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100" b="0" i="1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</a:t>
                      </a:r>
                      <a:r>
                        <a:rPr lang="fi-FI" sz="1100" b="0" i="1" u="sng" strike="noStrike">
                          <a:solidFill>
                            <a:srgbClr val="333333"/>
                          </a:solidFill>
                          <a:latin typeface="Arial"/>
                        </a:rPr>
                        <a:t>Kaikki</a:t>
                      </a:r>
                      <a:r>
                        <a:rPr lang="fi-FI" sz="1100" b="0" i="1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 alle 30-v.* </a:t>
                      </a:r>
                      <a:endParaRPr lang="fi-FI" sz="1100" b="0" i="1" u="none" strike="noStrike">
                        <a:solidFill>
                          <a:srgbClr val="58585A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14191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16843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17197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21,2 %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472609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25-29-v. vastavalmistuneet 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-1,7 %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4847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20-29-v. ilman peruskoulun jälk. tutkintoa 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 dirty="0">
                          <a:solidFill>
                            <a:srgbClr val="58585A"/>
                          </a:solidFill>
                          <a:latin typeface="Arial"/>
                        </a:rPr>
                        <a:t>4 856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5 135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5 374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 dirty="0">
                          <a:solidFill>
                            <a:srgbClr val="58585A"/>
                          </a:solidFill>
                          <a:latin typeface="Arial"/>
                        </a:rPr>
                        <a:t>10,7 %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25-vuotiaat työttömät työnhakijat kuukauden lopussa Uudenmaan alueella</a:t>
            </a: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1600" dirty="0" smtClean="0"/>
              <a:t>(Lähde: TEM/Työnvälitystilasto 1215.)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4</a:t>
            </a:fld>
            <a:endParaRPr lang="fi-FI"/>
          </a:p>
        </p:txBody>
      </p:sp>
      <p:graphicFrame>
        <p:nvGraphicFramePr>
          <p:cNvPr id="5" name="Kaavio 4"/>
          <p:cNvGraphicFramePr>
            <a:graphicFrameLocks/>
          </p:cNvGraphicFramePr>
          <p:nvPr/>
        </p:nvGraphicFramePr>
        <p:xfrm>
          <a:off x="1403648" y="2420888"/>
          <a:ext cx="669674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644525"/>
          </a:xfrm>
        </p:spPr>
        <p:txBody>
          <a:bodyPr/>
          <a:lstStyle/>
          <a:p>
            <a:pPr algn="ctr"/>
            <a:r>
              <a:rPr lang="fi-FI" sz="2000" dirty="0" smtClean="0"/>
              <a:t>Alle 25-v. työttömät työnhakijat marraskuun lopussa Uudenmaan alueen kunnissa sekä vuosimuutosaste (%)</a:t>
            </a:r>
            <a:br>
              <a:rPr lang="fi-FI" sz="2000" dirty="0" smtClean="0"/>
            </a:br>
            <a:r>
              <a:rPr lang="fi-FI" sz="1400" dirty="0" smtClean="0"/>
              <a:t>(Lähde: TEM/Työnvälitystilasto 1215.)</a:t>
            </a:r>
            <a:endParaRPr lang="fi-FI" sz="20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5</a:t>
            </a:fld>
            <a:endParaRPr lang="fi-FI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/>
        </p:nvGraphicFramePr>
        <p:xfrm>
          <a:off x="107503" y="1844824"/>
          <a:ext cx="4608513" cy="4104461"/>
        </p:xfrm>
        <a:graphic>
          <a:graphicData uri="http://schemas.openxmlformats.org/drawingml/2006/table">
            <a:tbl>
              <a:tblPr/>
              <a:tblGrid>
                <a:gridCol w="1575220"/>
                <a:gridCol w="717821"/>
                <a:gridCol w="770162"/>
                <a:gridCol w="707852"/>
                <a:gridCol w="837458"/>
              </a:tblGrid>
              <a:tr h="3569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Alue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35 982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41 351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41 404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7 088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8 734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8 816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24,4 %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69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-26,7 %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21,5 %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-4,5 %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58,8 %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8,5 %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ulukko 7"/>
          <p:cNvGraphicFramePr>
            <a:graphicFrameLocks noGrp="1"/>
          </p:cNvGraphicFramePr>
          <p:nvPr/>
        </p:nvGraphicFramePr>
        <p:xfrm>
          <a:off x="4788024" y="2564904"/>
          <a:ext cx="4104458" cy="3010604"/>
        </p:xfrm>
        <a:graphic>
          <a:graphicData uri="http://schemas.openxmlformats.org/drawingml/2006/table">
            <a:tbl>
              <a:tblPr/>
              <a:tblGrid>
                <a:gridCol w="1402930"/>
                <a:gridCol w="639309"/>
                <a:gridCol w="685926"/>
                <a:gridCol w="630431"/>
                <a:gridCol w="745862"/>
              </a:tblGrid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Raaseporin</a:t>
                      </a:r>
                      <a:r>
                        <a:rPr lang="fi-FI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2013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0915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0915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5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8063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09158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71,4 %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58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09158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-1,8 %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58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87504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0915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5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788541"/>
          </a:xfrm>
        </p:spPr>
        <p:txBody>
          <a:bodyPr/>
          <a:lstStyle/>
          <a:p>
            <a:pPr algn="ctr"/>
            <a:r>
              <a:rPr lang="fi-FI" sz="1800" dirty="0" smtClean="0"/>
              <a:t>Alle 25-vuotiaiden virta yli 3 kk työttömyyteen (%) marraskuussa</a:t>
            </a:r>
            <a:br>
              <a:rPr lang="fi-FI" sz="1800" dirty="0" smtClean="0"/>
            </a:br>
            <a:r>
              <a:rPr lang="fi-FI" sz="1800" dirty="0" smtClean="0"/>
              <a:t>Uudenmaan alueen kunnissa</a:t>
            </a:r>
            <a:r>
              <a:rPr lang="fi-FI" sz="1600" dirty="0" smtClean="0"/>
              <a:t> </a:t>
            </a:r>
            <a:r>
              <a:rPr lang="fi-FI" sz="1200" dirty="0" smtClean="0"/>
              <a:t>(Lähde: TEM/Työnvälitystilasto 1355.)</a:t>
            </a:r>
            <a:endParaRPr lang="fi-FI" sz="16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6</a:t>
            </a:fld>
            <a:endParaRPr lang="fi-FI"/>
          </a:p>
        </p:txBody>
      </p:sp>
      <p:graphicFrame>
        <p:nvGraphicFramePr>
          <p:cNvPr id="8" name="Taulukko 7"/>
          <p:cNvGraphicFramePr>
            <a:graphicFrameLocks noGrp="1"/>
          </p:cNvGraphicFramePr>
          <p:nvPr/>
        </p:nvGraphicFramePr>
        <p:xfrm>
          <a:off x="107504" y="1772816"/>
          <a:ext cx="4499990" cy="4104450"/>
        </p:xfrm>
        <a:graphic>
          <a:graphicData uri="http://schemas.openxmlformats.org/drawingml/2006/table">
            <a:tbl>
              <a:tblPr/>
              <a:tblGrid>
                <a:gridCol w="1440160"/>
                <a:gridCol w="737635"/>
                <a:gridCol w="846541"/>
                <a:gridCol w="680284"/>
                <a:gridCol w="795370"/>
              </a:tblGrid>
              <a:tr h="167782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90514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14 469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4 294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2 769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90514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ulukko 8"/>
          <p:cNvGraphicFramePr>
            <a:graphicFrameLocks noGrp="1"/>
          </p:cNvGraphicFramePr>
          <p:nvPr/>
        </p:nvGraphicFramePr>
        <p:xfrm>
          <a:off x="4716016" y="2564904"/>
          <a:ext cx="4248472" cy="3080692"/>
        </p:xfrm>
        <a:graphic>
          <a:graphicData uri="http://schemas.openxmlformats.org/drawingml/2006/table">
            <a:tbl>
              <a:tblPr/>
              <a:tblGrid>
                <a:gridCol w="1452155"/>
                <a:gridCol w="661741"/>
                <a:gridCol w="766424"/>
                <a:gridCol w="792088"/>
                <a:gridCol w="576064"/>
              </a:tblGrid>
              <a:tr h="41709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Raaseporin</a:t>
                      </a:r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31833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6521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9551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8572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Palveluissa olevat alle 25-vuotiaat työnhakijat</a:t>
            </a:r>
            <a:br>
              <a:rPr lang="fi-FI" sz="2400" dirty="0" smtClean="0"/>
            </a:br>
            <a:r>
              <a:rPr lang="fi-FI" sz="1600" dirty="0" smtClean="0"/>
              <a:t>(</a:t>
            </a:r>
            <a:r>
              <a:rPr lang="fi-FI" sz="1600" dirty="0" err="1" smtClean="0"/>
              <a:t>Lähde:TEM/Työnvälitystilasto</a:t>
            </a:r>
            <a:r>
              <a:rPr lang="fi-FI" sz="1600" dirty="0" smtClean="0"/>
              <a:t> 4250.)</a:t>
            </a:r>
            <a:endParaRPr lang="fi-FI" sz="160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7</a:t>
            </a:fld>
            <a:endParaRPr lang="fi-FI"/>
          </a:p>
        </p:txBody>
      </p:sp>
      <p:graphicFrame>
        <p:nvGraphicFramePr>
          <p:cNvPr id="6" name="Kaavio 5"/>
          <p:cNvGraphicFramePr/>
          <p:nvPr/>
        </p:nvGraphicFramePr>
        <p:xfrm>
          <a:off x="899592" y="1988840"/>
          <a:ext cx="727062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644525"/>
          </a:xfrm>
        </p:spPr>
        <p:txBody>
          <a:bodyPr/>
          <a:lstStyle/>
          <a:p>
            <a:pPr algn="ctr"/>
            <a:r>
              <a:rPr lang="fi-FI" sz="1400" dirty="0" smtClean="0"/>
              <a:t>Alle 25-v. aktivointiaste (%) marraskuun lopussa Uudenmaan alueen kunnissa (Lähde: TEM/Työnvälitystilasto 4250.) </a:t>
            </a:r>
            <a:endParaRPr lang="fi-FI" sz="1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8</a:t>
            </a:fld>
            <a:endParaRPr lang="fi-FI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/>
        </p:nvGraphicFramePr>
        <p:xfrm>
          <a:off x="1691680" y="1556792"/>
          <a:ext cx="5593907" cy="5212080"/>
        </p:xfrm>
        <a:graphic>
          <a:graphicData uri="http://schemas.openxmlformats.org/drawingml/2006/table">
            <a:tbl>
              <a:tblPr/>
              <a:tblGrid>
                <a:gridCol w="1859731"/>
                <a:gridCol w="847472"/>
                <a:gridCol w="909268"/>
                <a:gridCol w="988718"/>
                <a:gridCol w="988718"/>
              </a:tblGrid>
              <a:tr h="130580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58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23572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0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marraskuu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5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Avoimille työmarkkinoille työllistyneet alle 25-vuotiaat 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 1315.)</a:t>
            </a:r>
            <a:endParaRPr lang="fi-FI" sz="16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9</a:t>
            </a:fld>
            <a:endParaRPr lang="fi-FI"/>
          </a:p>
        </p:txBody>
      </p:sp>
      <p:graphicFrame>
        <p:nvGraphicFramePr>
          <p:cNvPr id="7" name="Kaavio 6"/>
          <p:cNvGraphicFramePr/>
          <p:nvPr/>
        </p:nvGraphicFramePr>
        <p:xfrm>
          <a:off x="1187624" y="2060848"/>
          <a:ext cx="6768752" cy="3914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ema1">
  <a:themeElements>
    <a:clrScheme name="ELY_PPT_pohja 3">
      <a:dk1>
        <a:srgbClr val="58585A"/>
      </a:dk1>
      <a:lt1>
        <a:srgbClr val="FFFFFF"/>
      </a:lt1>
      <a:dk2>
        <a:srgbClr val="58585A"/>
      </a:dk2>
      <a:lt2>
        <a:srgbClr val="EBD078"/>
      </a:lt2>
      <a:accent1>
        <a:srgbClr val="D9640C"/>
      </a:accent1>
      <a:accent2>
        <a:srgbClr val="779346"/>
      </a:accent2>
      <a:accent3>
        <a:srgbClr val="FFFFFF"/>
      </a:accent3>
      <a:accent4>
        <a:srgbClr val="4A4A4C"/>
      </a:accent4>
      <a:accent5>
        <a:srgbClr val="E9B8AA"/>
      </a:accent5>
      <a:accent6>
        <a:srgbClr val="6B853F"/>
      </a:accent6>
      <a:hlink>
        <a:srgbClr val="003883"/>
      </a:hlink>
      <a:folHlink>
        <a:srgbClr val="4460A5"/>
      </a:folHlink>
    </a:clrScheme>
    <a:fontScheme name="ELY_PPT_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LY_PPT_pohj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Y_PPT_pohja 2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Y_PPT_pohja 3">
        <a:dk1>
          <a:srgbClr val="58585A"/>
        </a:dk1>
        <a:lt1>
          <a:srgbClr val="FFFFFF"/>
        </a:lt1>
        <a:dk2>
          <a:srgbClr val="58585A"/>
        </a:dk2>
        <a:lt2>
          <a:srgbClr val="EBD078"/>
        </a:lt2>
        <a:accent1>
          <a:srgbClr val="D9640C"/>
        </a:accent1>
        <a:accent2>
          <a:srgbClr val="779346"/>
        </a:accent2>
        <a:accent3>
          <a:srgbClr val="FFFFFF"/>
        </a:accent3>
        <a:accent4>
          <a:srgbClr val="4A4A4C"/>
        </a:accent4>
        <a:accent5>
          <a:srgbClr val="E9B8AA"/>
        </a:accent5>
        <a:accent6>
          <a:srgbClr val="6B853F"/>
        </a:accent6>
        <a:hlink>
          <a:srgbClr val="003883"/>
        </a:hlink>
        <a:folHlink>
          <a:srgbClr val="4460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Teema1</Template>
  <TotalTime>4108</TotalTime>
  <Words>931</Words>
  <Application>Microsoft Office PowerPoint</Application>
  <PresentationFormat>Näytössä katseltava diaesitys (4:3)</PresentationFormat>
  <Paragraphs>614</Paragraphs>
  <Slides>13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4" baseType="lpstr">
      <vt:lpstr>Teema1</vt:lpstr>
      <vt:lpstr>Nuorisotakuun seuranta Uudenmaan alueella, marraskuu 2014</vt:lpstr>
      <vt:lpstr>Seurantaan liittyvä käsitteistö</vt:lpstr>
      <vt:lpstr>Nuorisotakuun piiriin kuuluvat työttömät työnhakijat kuukauden lopussa Uudellamaalla (Lähde: TEM/Työnvälitystilasto 1215.)</vt:lpstr>
      <vt:lpstr>Alle 25-vuotiaat työttömät työnhakijat kuukauden lopussa Uudenmaan alueella (Lähde: TEM/Työnvälitystilasto 1215.)</vt:lpstr>
      <vt:lpstr>Alle 25-v. työttömät työnhakijat marraskuun lopussa Uudenmaan alueen kunnissa sekä vuosimuutosaste (%) (Lähde: TEM/Työnvälitystilasto 1215.)</vt:lpstr>
      <vt:lpstr>Alle 25-vuotiaiden virta yli 3 kk työttömyyteen (%) marraskuussa Uudenmaan alueen kunnissa (Lähde: TEM/Työnvälitystilasto 1355.)</vt:lpstr>
      <vt:lpstr>Palveluissa olevat alle 25-vuotiaat työnhakijat (Lähde:TEM/Työnvälitystilasto 4250.)</vt:lpstr>
      <vt:lpstr>Alle 25-v. aktivointiaste (%) marraskuun lopussa Uudenmaan alueen kunnissa (Lähde: TEM/Työnvälitystilasto 4250.) </vt:lpstr>
      <vt:lpstr>Avoimille työmarkkinoille työllistyneet alle 25-vuotiaat  (Lähde: TEM/Työnvälitystilasto  1315.)</vt:lpstr>
      <vt:lpstr>Avoimille työmarkkinoille työllistyneet 25-29 -vuotiaat vastavalmistuneet  (Lähde: TEM/Työnvälitystilasto  1315.)</vt:lpstr>
      <vt:lpstr>Alle 25-v. työttömät työnhakijat marraskuun lopussa työnhaun keston mukaan Uudellamaalla (Lähde: TEM/Työnvälitystilasto 1207.)</vt:lpstr>
      <vt:lpstr>25-29-v. vastavalmistuneet työttömät työnhakijat lokakuun lopussa työnhaun keston mukaan Uudellamaalla (Lähde: TEM/Työnvälitystilasto 1207.)</vt:lpstr>
      <vt:lpstr>Alle 25-vuotiaat työnhakijat kuukauden aikana Uudellamaalla  (Lähde: TEM/Työnvälitystilasto 1310)</vt:lpstr>
    </vt:vector>
  </TitlesOfParts>
  <Company>Aluehallinto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Nuorisotakuun seuranta Uudenmaan alueella</dc:title>
  <dc:creator>Santtu Sundvall</dc:creator>
  <cp:lastModifiedBy>Linnea Alho</cp:lastModifiedBy>
  <cp:revision>477</cp:revision>
  <dcterms:created xsi:type="dcterms:W3CDTF">2013-06-18T08:53:05Z</dcterms:created>
  <dcterms:modified xsi:type="dcterms:W3CDTF">2015-01-20T08:18:37Z</dcterms:modified>
</cp:coreProperties>
</file>