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7" r:id="rId4"/>
    <p:sldId id="258" r:id="rId5"/>
    <p:sldId id="268" r:id="rId6"/>
    <p:sldId id="260" r:id="rId7"/>
    <p:sldId id="263" r:id="rId8"/>
    <p:sldId id="279" r:id="rId9"/>
    <p:sldId id="265" r:id="rId10"/>
    <p:sldId id="278" r:id="rId11"/>
    <p:sldId id="280" r:id="rId12"/>
    <p:sldId id="273" r:id="rId13"/>
    <p:sldId id="274" r:id="rId14"/>
    <p:sldId id="281" r:id="rId15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2890" autoAdjust="0"/>
  </p:normalViewPr>
  <p:slideViewPr>
    <p:cSldViewPr>
      <p:cViewPr>
        <p:scale>
          <a:sx n="100" d="100"/>
          <a:sy n="100" d="100"/>
        </p:scale>
        <p:origin x="-57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hkmlifs002.ahk.root\kh6\A018662\Documents\Nuorisotakuun%20seuranta_lokakuu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lineChart>
        <c:grouping val="standard"/>
        <c:ser>
          <c:idx val="0"/>
          <c:order val="0"/>
          <c:tx>
            <c:strRef>
              <c:f>'Vuodet erikseen'!$A$13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quare"/>
            <c:size val="5"/>
            <c:spPr>
              <a:solidFill>
                <a:schemeClr val="tx2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erikseen'!$B$13:$M$13</c:f>
              <c:numCache>
                <c:formatCode>General</c:formatCode>
                <c:ptCount val="12"/>
                <c:pt idx="0">
                  <c:v>7150</c:v>
                </c:pt>
                <c:pt idx="1">
                  <c:v>6525</c:v>
                </c:pt>
                <c:pt idx="2">
                  <c:v>6111</c:v>
                </c:pt>
                <c:pt idx="3">
                  <c:v>5714</c:v>
                </c:pt>
                <c:pt idx="4">
                  <c:v>5728</c:v>
                </c:pt>
                <c:pt idx="5">
                  <c:v>7438</c:v>
                </c:pt>
                <c:pt idx="6">
                  <c:v>8216</c:v>
                </c:pt>
                <c:pt idx="7">
                  <c:v>6372</c:v>
                </c:pt>
                <c:pt idx="8">
                  <c:v>5673</c:v>
                </c:pt>
                <c:pt idx="9">
                  <c:v>5469</c:v>
                </c:pt>
                <c:pt idx="10">
                  <c:v>5147</c:v>
                </c:pt>
                <c:pt idx="11">
                  <c:v>5719</c:v>
                </c:pt>
              </c:numCache>
            </c:numRef>
          </c:val>
        </c:ser>
        <c:ser>
          <c:idx val="1"/>
          <c:order val="1"/>
          <c:tx>
            <c:strRef>
              <c:f>'Vuodet erikseen'!$A$14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triangle"/>
            <c:size val="5"/>
            <c:spPr>
              <a:solidFill>
                <a:schemeClr val="accent6">
                  <a:lumMod val="50000"/>
                </a:schemeClr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erikseen'!$B$14:$M$14</c:f>
              <c:numCache>
                <c:formatCode>General</c:formatCode>
                <c:ptCount val="12"/>
                <c:pt idx="0">
                  <c:v>5919</c:v>
                </c:pt>
                <c:pt idx="1">
                  <c:v>5448</c:v>
                </c:pt>
                <c:pt idx="2">
                  <c:v>4993</c:v>
                </c:pt>
                <c:pt idx="3">
                  <c:v>4921</c:v>
                </c:pt>
                <c:pt idx="4">
                  <c:v>4918</c:v>
                </c:pt>
                <c:pt idx="5">
                  <c:v>6582</c:v>
                </c:pt>
                <c:pt idx="6">
                  <c:v>7135</c:v>
                </c:pt>
                <c:pt idx="7">
                  <c:v>5695</c:v>
                </c:pt>
                <c:pt idx="8">
                  <c:v>5097</c:v>
                </c:pt>
                <c:pt idx="9">
                  <c:v>4971</c:v>
                </c:pt>
                <c:pt idx="10">
                  <c:v>4886</c:v>
                </c:pt>
                <c:pt idx="11">
                  <c:v>5546</c:v>
                </c:pt>
              </c:numCache>
            </c:numRef>
          </c:val>
        </c:ser>
        <c:ser>
          <c:idx val="2"/>
          <c:order val="2"/>
          <c:tx>
            <c:strRef>
              <c:f>'Vuodet erikseen'!$A$15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5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erikseen'!$B$15:$M$15</c:f>
              <c:numCache>
                <c:formatCode>General</c:formatCode>
                <c:ptCount val="12"/>
                <c:pt idx="0">
                  <c:v>5987</c:v>
                </c:pt>
                <c:pt idx="1">
                  <c:v>5617</c:v>
                </c:pt>
                <c:pt idx="2">
                  <c:v>5300</c:v>
                </c:pt>
                <c:pt idx="3">
                  <c:v>5031</c:v>
                </c:pt>
                <c:pt idx="4">
                  <c:v>5128</c:v>
                </c:pt>
                <c:pt idx="5">
                  <c:v>7072</c:v>
                </c:pt>
                <c:pt idx="6">
                  <c:v>7840</c:v>
                </c:pt>
                <c:pt idx="7">
                  <c:v>5813</c:v>
                </c:pt>
                <c:pt idx="8">
                  <c:v>5502</c:v>
                </c:pt>
                <c:pt idx="9">
                  <c:v>5490</c:v>
                </c:pt>
                <c:pt idx="10">
                  <c:v>5572</c:v>
                </c:pt>
                <c:pt idx="11">
                  <c:v>6055</c:v>
                </c:pt>
              </c:numCache>
            </c:numRef>
          </c:val>
        </c:ser>
        <c:ser>
          <c:idx val="3"/>
          <c:order val="3"/>
          <c:tx>
            <c:strRef>
              <c:f>'Vuodet erikseen'!$A$16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erikseen'!$B$16:$M$16</c:f>
              <c:numCache>
                <c:formatCode>General</c:formatCode>
                <c:ptCount val="12"/>
                <c:pt idx="0">
                  <c:v>7135</c:v>
                </c:pt>
                <c:pt idx="1">
                  <c:v>7220</c:v>
                </c:pt>
                <c:pt idx="2">
                  <c:v>7070</c:v>
                </c:pt>
                <c:pt idx="3">
                  <c:v>6658</c:v>
                </c:pt>
                <c:pt idx="4">
                  <c:v>6667</c:v>
                </c:pt>
                <c:pt idx="5">
                  <c:v>8874</c:v>
                </c:pt>
                <c:pt idx="6">
                  <c:v>9770</c:v>
                </c:pt>
                <c:pt idx="7">
                  <c:v>8211</c:v>
                </c:pt>
                <c:pt idx="8">
                  <c:v>7521</c:v>
                </c:pt>
                <c:pt idx="9">
                  <c:v>7567</c:v>
                </c:pt>
                <c:pt idx="10">
                  <c:v>7088</c:v>
                </c:pt>
                <c:pt idx="11">
                  <c:v>8353</c:v>
                </c:pt>
              </c:numCache>
            </c:numRef>
          </c:val>
        </c:ser>
        <c:ser>
          <c:idx val="4"/>
          <c:order val="4"/>
          <c:tx>
            <c:strRef>
              <c:f>'Vuodet erikseen'!$A$17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7030A0"/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erikseen'!$B$17:$M$17</c:f>
              <c:numCache>
                <c:formatCode>General</c:formatCode>
                <c:ptCount val="12"/>
                <c:pt idx="0">
                  <c:v>8582</c:v>
                </c:pt>
                <c:pt idx="1">
                  <c:v>8137</c:v>
                </c:pt>
                <c:pt idx="2">
                  <c:v>8182</c:v>
                </c:pt>
                <c:pt idx="3">
                  <c:v>7914</c:v>
                </c:pt>
                <c:pt idx="4">
                  <c:v>8026</c:v>
                </c:pt>
                <c:pt idx="5">
                  <c:v>10680</c:v>
                </c:pt>
                <c:pt idx="6">
                  <c:v>11544</c:v>
                </c:pt>
                <c:pt idx="7">
                  <c:v>9793</c:v>
                </c:pt>
                <c:pt idx="8">
                  <c:v>9300</c:v>
                </c:pt>
                <c:pt idx="9">
                  <c:v>8734</c:v>
                </c:pt>
              </c:numCache>
            </c:numRef>
          </c:val>
        </c:ser>
        <c:marker val="1"/>
        <c:axId val="93541120"/>
        <c:axId val="93578752"/>
      </c:lineChart>
      <c:catAx>
        <c:axId val="93541120"/>
        <c:scaling>
          <c:orientation val="minMax"/>
        </c:scaling>
        <c:axPos val="b"/>
        <c:numFmt formatCode="General" sourceLinked="1"/>
        <c:tickLblPos val="nextTo"/>
        <c:crossAx val="93578752"/>
        <c:crosses val="autoZero"/>
        <c:auto val="1"/>
        <c:lblAlgn val="ctr"/>
        <c:lblOffset val="100"/>
      </c:catAx>
      <c:valAx>
        <c:axId val="93578752"/>
        <c:scaling>
          <c:orientation val="minMax"/>
          <c:min val="3000"/>
        </c:scaling>
        <c:axPos val="l"/>
        <c:majorGridlines/>
        <c:numFmt formatCode="General" sourceLinked="1"/>
        <c:majorTickMark val="none"/>
        <c:tickLblPos val="nextTo"/>
        <c:crossAx val="93541120"/>
        <c:crosses val="autoZero"/>
        <c:crossBetween val="between"/>
        <c:majorUnit val="500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>
        <c:manualLayout>
          <c:layoutTarget val="inner"/>
          <c:xMode val="edge"/>
          <c:yMode val="edge"/>
          <c:x val="5.2681639985841529E-2"/>
          <c:y val="3.1296736351598083E-2"/>
          <c:w val="0.69488409368676263"/>
          <c:h val="0.77540204637799792"/>
        </c:manualLayout>
      </c:layout>
      <c:lineChart>
        <c:grouping val="standard"/>
        <c:ser>
          <c:idx val="0"/>
          <c:order val="0"/>
          <c:tx>
            <c:strRef>
              <c:f>Palveluissa!$C$6</c:f>
              <c:strCache>
                <c:ptCount val="1"/>
                <c:pt idx="0">
                  <c:v>Työvoimakoulutuksessa</c:v>
                </c:pt>
              </c:strCache>
            </c:strRef>
          </c:tx>
          <c:dLbls>
            <c:dLbl>
              <c:idx val="0"/>
              <c:layout>
                <c:manualLayout>
                  <c:x val="-2.0356234096692107E-2"/>
                  <c:y val="3.6645516883794957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5.0890585241730431E-3"/>
                  <c:y val="2.53699732272426E-2"/>
                </c:manualLayout>
              </c:layout>
              <c:showVal val="1"/>
            </c:dLbl>
            <c:showVal val="1"/>
          </c:dLbls>
          <c:cat>
            <c:strRef>
              <c:f>Palveluissa!$B$8:$B$20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Palveluissa!$C$8:$C$20</c:f>
              <c:numCache>
                <c:formatCode>General</c:formatCode>
                <c:ptCount val="13"/>
                <c:pt idx="0">
                  <c:v>804</c:v>
                </c:pt>
                <c:pt idx="1">
                  <c:v>838</c:v>
                </c:pt>
                <c:pt idx="2">
                  <c:v>724</c:v>
                </c:pt>
                <c:pt idx="3">
                  <c:v>722</c:v>
                </c:pt>
                <c:pt idx="4">
                  <c:v>857</c:v>
                </c:pt>
                <c:pt idx="5">
                  <c:v>999</c:v>
                </c:pt>
                <c:pt idx="6">
                  <c:v>1002</c:v>
                </c:pt>
                <c:pt idx="7">
                  <c:v>947</c:v>
                </c:pt>
                <c:pt idx="8">
                  <c:v>792</c:v>
                </c:pt>
                <c:pt idx="9">
                  <c:v>703</c:v>
                </c:pt>
                <c:pt idx="10">
                  <c:v>723</c:v>
                </c:pt>
                <c:pt idx="11">
                  <c:v>770</c:v>
                </c:pt>
                <c:pt idx="12">
                  <c:v>765</c:v>
                </c:pt>
              </c:numCache>
            </c:numRef>
          </c:val>
        </c:ser>
        <c:ser>
          <c:idx val="1"/>
          <c:order val="1"/>
          <c:tx>
            <c:strRef>
              <c:f>Palveluissa!$D$6</c:f>
              <c:strCache>
                <c:ptCount val="1"/>
                <c:pt idx="0">
                  <c:v>Valmennuksessa</c:v>
                </c:pt>
              </c:strCache>
            </c:strRef>
          </c:tx>
          <c:dLbls>
            <c:dLbl>
              <c:idx val="0"/>
              <c:layout>
                <c:manualLayout>
                  <c:x val="-1.5267175572519104E-2"/>
                  <c:y val="3.3826630969656803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howVal val="1"/>
          </c:dLbls>
          <c:cat>
            <c:strRef>
              <c:f>Palveluissa!$B$8:$B$20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Palveluissa!$D$8:$D$20</c:f>
              <c:numCache>
                <c:formatCode>General</c:formatCode>
                <c:ptCount val="13"/>
                <c:pt idx="0">
                  <c:v>186</c:v>
                </c:pt>
                <c:pt idx="1">
                  <c:v>169</c:v>
                </c:pt>
                <c:pt idx="2">
                  <c:v>38</c:v>
                </c:pt>
                <c:pt idx="3">
                  <c:v>170</c:v>
                </c:pt>
                <c:pt idx="4">
                  <c:v>200</c:v>
                </c:pt>
                <c:pt idx="5">
                  <c:v>155</c:v>
                </c:pt>
                <c:pt idx="6">
                  <c:v>124</c:v>
                </c:pt>
                <c:pt idx="7">
                  <c:v>185</c:v>
                </c:pt>
                <c:pt idx="8">
                  <c:v>90</c:v>
                </c:pt>
                <c:pt idx="9">
                  <c:v>34</c:v>
                </c:pt>
                <c:pt idx="10">
                  <c:v>136</c:v>
                </c:pt>
                <c:pt idx="11">
                  <c:v>203</c:v>
                </c:pt>
                <c:pt idx="12">
                  <c:v>163</c:v>
                </c:pt>
              </c:numCache>
            </c:numRef>
          </c:val>
        </c:ser>
        <c:ser>
          <c:idx val="2"/>
          <c:order val="2"/>
          <c:tx>
            <c:strRef>
              <c:f>Palveluissa!$E$6</c:f>
              <c:strCache>
                <c:ptCount val="1"/>
                <c:pt idx="0">
                  <c:v>Työllistettynä/työharj.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-1.5267175572519104E-2"/>
                  <c:y val="3.6645516883794957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3.053435114503817E-2"/>
                  <c:y val="-3.1007745055518815E-2"/>
                </c:manualLayout>
              </c:layout>
              <c:showVal val="1"/>
            </c:dLbl>
            <c:showVal val="1"/>
          </c:dLbls>
          <c:cat>
            <c:strRef>
              <c:f>Palveluissa!$B$8:$B$20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Palveluissa!$E$8:$E$20</c:f>
              <c:numCache>
                <c:formatCode>General</c:formatCode>
                <c:ptCount val="13"/>
                <c:pt idx="0">
                  <c:v>1834</c:v>
                </c:pt>
                <c:pt idx="1">
                  <c:v>1948</c:v>
                </c:pt>
                <c:pt idx="2">
                  <c:v>1928</c:v>
                </c:pt>
                <c:pt idx="3">
                  <c:v>1946</c:v>
                </c:pt>
                <c:pt idx="4">
                  <c:v>2013</c:v>
                </c:pt>
                <c:pt idx="5">
                  <c:v>2058</c:v>
                </c:pt>
                <c:pt idx="6">
                  <c:v>2090</c:v>
                </c:pt>
                <c:pt idx="7">
                  <c:v>2061</c:v>
                </c:pt>
                <c:pt idx="8">
                  <c:v>2029</c:v>
                </c:pt>
                <c:pt idx="9">
                  <c:v>1911</c:v>
                </c:pt>
                <c:pt idx="10">
                  <c:v>1974</c:v>
                </c:pt>
                <c:pt idx="11">
                  <c:v>2009</c:v>
                </c:pt>
                <c:pt idx="12">
                  <c:v>1969</c:v>
                </c:pt>
              </c:numCache>
            </c:numRef>
          </c:val>
        </c:ser>
        <c:ser>
          <c:idx val="3"/>
          <c:order val="3"/>
          <c:tx>
            <c:strRef>
              <c:f>Palveluissa!$F$6</c:f>
              <c:strCache>
                <c:ptCount val="1"/>
                <c:pt idx="0">
                  <c:v>Kokeilussa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howVal val="1"/>
          </c:dLbls>
          <c:cat>
            <c:strRef>
              <c:f>Palveluissa!$B$8:$B$20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Palveluissa!$F$8:$F$20</c:f>
              <c:numCache>
                <c:formatCode>General</c:formatCode>
                <c:ptCount val="13"/>
                <c:pt idx="0">
                  <c:v>1072</c:v>
                </c:pt>
                <c:pt idx="1">
                  <c:v>1250</c:v>
                </c:pt>
                <c:pt idx="2">
                  <c:v>947</c:v>
                </c:pt>
                <c:pt idx="3">
                  <c:v>1113</c:v>
                </c:pt>
                <c:pt idx="4">
                  <c:v>1163</c:v>
                </c:pt>
                <c:pt idx="5">
                  <c:v>1202</c:v>
                </c:pt>
                <c:pt idx="6">
                  <c:v>1226</c:v>
                </c:pt>
                <c:pt idx="7">
                  <c:v>1115</c:v>
                </c:pt>
                <c:pt idx="8">
                  <c:v>763</c:v>
                </c:pt>
                <c:pt idx="9">
                  <c:v>669</c:v>
                </c:pt>
                <c:pt idx="10">
                  <c:v>707</c:v>
                </c:pt>
                <c:pt idx="11">
                  <c:v>885</c:v>
                </c:pt>
                <c:pt idx="12">
                  <c:v>1004</c:v>
                </c:pt>
              </c:numCache>
            </c:numRef>
          </c:val>
        </c:ser>
        <c:ser>
          <c:idx val="4"/>
          <c:order val="4"/>
          <c:tx>
            <c:strRef>
              <c:f>Palveluissa!$G$6</c:f>
              <c:strCache>
                <c:ptCount val="1"/>
                <c:pt idx="0">
                  <c:v>Muut palvelut*</c:v>
                </c:pt>
              </c:strCache>
            </c:strRef>
          </c:tx>
          <c:dLbls>
            <c:dLbl>
              <c:idx val="0"/>
              <c:layout>
                <c:manualLayout>
                  <c:x val="-1.6963528413910155E-2"/>
                  <c:y val="-1.6913315484828401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2.374893977947418E-2"/>
                  <c:y val="-3.1007745055518753E-2"/>
                </c:manualLayout>
              </c:layout>
              <c:showVal val="1"/>
            </c:dLbl>
            <c:showVal val="1"/>
          </c:dLbls>
          <c:cat>
            <c:strRef>
              <c:f>Palveluissa!$B$8:$B$20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Palveluissa!$G$8:$G$20</c:f>
              <c:numCache>
                <c:formatCode>General</c:formatCode>
                <c:ptCount val="13"/>
                <c:pt idx="0">
                  <c:v>398</c:v>
                </c:pt>
                <c:pt idx="1">
                  <c:v>979</c:v>
                </c:pt>
                <c:pt idx="2">
                  <c:v>877</c:v>
                </c:pt>
                <c:pt idx="3">
                  <c:v>989</c:v>
                </c:pt>
                <c:pt idx="4">
                  <c:v>1050</c:v>
                </c:pt>
                <c:pt idx="5">
                  <c:v>1082</c:v>
                </c:pt>
                <c:pt idx="6">
                  <c:v>1071</c:v>
                </c:pt>
                <c:pt idx="7">
                  <c:v>952</c:v>
                </c:pt>
                <c:pt idx="8">
                  <c:v>712</c:v>
                </c:pt>
                <c:pt idx="9">
                  <c:v>685</c:v>
                </c:pt>
                <c:pt idx="10">
                  <c:v>838</c:v>
                </c:pt>
                <c:pt idx="11">
                  <c:v>1013</c:v>
                </c:pt>
                <c:pt idx="12">
                  <c:v>1121</c:v>
                </c:pt>
              </c:numCache>
            </c:numRef>
          </c:val>
        </c:ser>
        <c:marker val="1"/>
        <c:axId val="159919104"/>
        <c:axId val="80327424"/>
      </c:lineChart>
      <c:catAx>
        <c:axId val="159919104"/>
        <c:scaling>
          <c:orientation val="minMax"/>
        </c:scaling>
        <c:axPos val="b"/>
        <c:tickLblPos val="nextTo"/>
        <c:crossAx val="80327424"/>
        <c:crosses val="autoZero"/>
        <c:auto val="1"/>
        <c:lblAlgn val="ctr"/>
        <c:lblOffset val="100"/>
      </c:catAx>
      <c:valAx>
        <c:axId val="80327424"/>
        <c:scaling>
          <c:orientation val="minMax"/>
        </c:scaling>
        <c:axPos val="l"/>
        <c:majorGridlines/>
        <c:numFmt formatCode="General" sourceLinked="1"/>
        <c:tickLblPos val="nextTo"/>
        <c:crossAx val="15991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281055356902"/>
          <c:y val="0.24210812550663607"/>
          <c:w val="0.1826705567579652"/>
          <c:h val="0.37070581523517671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>
        <c:manualLayout>
          <c:layoutTarget val="inner"/>
          <c:xMode val="edge"/>
          <c:yMode val="edge"/>
          <c:x val="7.6149783593785075E-2"/>
          <c:y val="3.5685329472403798E-2"/>
          <c:w val="0.64753207090465126"/>
          <c:h val="0.73152677523657839"/>
        </c:manualLayout>
      </c:layout>
      <c:lineChart>
        <c:grouping val="stacked"/>
        <c:ser>
          <c:idx val="0"/>
          <c:order val="0"/>
          <c:tx>
            <c:strRef>
              <c:f>'Avoimille työmarkkinoille työll'!$B$10</c:f>
              <c:strCache>
                <c:ptCount val="1"/>
                <c:pt idx="0">
                  <c:v>Välitetty työhön yl. työmarkk.</c:v>
                </c:pt>
              </c:strCache>
            </c:strRef>
          </c:tx>
          <c:dLbls>
            <c:dLbl>
              <c:idx val="1"/>
              <c:layout>
                <c:manualLayout>
                  <c:x val="-9.3813453351518864E-3"/>
                  <c:y val="2.9197087750148541E-2"/>
                </c:manualLayout>
              </c:layout>
              <c:showVal val="1"/>
            </c:dLbl>
            <c:dLbl>
              <c:idx val="2"/>
              <c:layout>
                <c:manualLayout>
                  <c:x val="-1.1257614402182264E-2"/>
                  <c:y val="-1.2976483444510467E-2"/>
                </c:manualLayout>
              </c:layout>
              <c:showVal val="1"/>
            </c:dLbl>
            <c:dLbl>
              <c:idx val="3"/>
              <c:layout>
                <c:manualLayout>
                  <c:x val="-3.7525381340607544E-3"/>
                  <c:y val="1.9464725166765708E-2"/>
                </c:manualLayout>
              </c:layout>
              <c:showVal val="1"/>
            </c:dLbl>
            <c:dLbl>
              <c:idx val="4"/>
              <c:layout>
                <c:manualLayout>
                  <c:x val="1.8762690670303781E-3"/>
                  <c:y val="-2.270884602789332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6220604305638084E-2"/>
                </c:manualLayout>
              </c:layout>
              <c:showVal val="1"/>
            </c:dLbl>
            <c:dLbl>
              <c:idx val="10"/>
              <c:layout>
                <c:manualLayout>
                  <c:x val="-3.7526858717825688E-3"/>
                  <c:y val="-2.5952966889020941E-2"/>
                </c:manualLayout>
              </c:layout>
              <c:showVal val="1"/>
            </c:dLbl>
            <c:showVal val="1"/>
          </c:dLbls>
          <c:cat>
            <c:strRef>
              <c:f>'Avoimille työmarkkinoille työll'!$A$12:$A$24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työll'!$B$12:$B$24</c:f>
              <c:numCache>
                <c:formatCode>General</c:formatCode>
                <c:ptCount val="13"/>
                <c:pt idx="0">
                  <c:v>92</c:v>
                </c:pt>
                <c:pt idx="1">
                  <c:v>53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87</c:v>
                </c:pt>
                <c:pt idx="6">
                  <c:v>83</c:v>
                </c:pt>
                <c:pt idx="7">
                  <c:v>117</c:v>
                </c:pt>
                <c:pt idx="8">
                  <c:v>147</c:v>
                </c:pt>
                <c:pt idx="9">
                  <c:v>89</c:v>
                </c:pt>
                <c:pt idx="10">
                  <c:v>150</c:v>
                </c:pt>
                <c:pt idx="11">
                  <c:v>161</c:v>
                </c:pt>
                <c:pt idx="12">
                  <c:v>132</c:v>
                </c:pt>
              </c:numCache>
            </c:numRef>
          </c:val>
        </c:ser>
        <c:ser>
          <c:idx val="1"/>
          <c:order val="1"/>
          <c:tx>
            <c:strRef>
              <c:f>'Avoimille työmarkkinoille työll'!$C$10</c:f>
              <c:strCache>
                <c:ptCount val="1"/>
                <c:pt idx="0">
                  <c:v>Saanut itse työtä</c:v>
                </c:pt>
              </c:strCache>
            </c:strRef>
          </c:tx>
          <c:dLbls>
            <c:showVal val="1"/>
          </c:dLbls>
          <c:cat>
            <c:strRef>
              <c:f>'Avoimille työmarkkinoille työll'!$A$12:$A$24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työll'!$C$12:$C$24</c:f>
              <c:numCache>
                <c:formatCode>General</c:formatCode>
                <c:ptCount val="13"/>
                <c:pt idx="0">
                  <c:v>458</c:v>
                </c:pt>
                <c:pt idx="1">
                  <c:v>320</c:v>
                </c:pt>
                <c:pt idx="2">
                  <c:v>233</c:v>
                </c:pt>
                <c:pt idx="3">
                  <c:v>412</c:v>
                </c:pt>
                <c:pt idx="4">
                  <c:v>406</c:v>
                </c:pt>
                <c:pt idx="5">
                  <c:v>475</c:v>
                </c:pt>
                <c:pt idx="6">
                  <c:v>428</c:v>
                </c:pt>
                <c:pt idx="7">
                  <c:v>470</c:v>
                </c:pt>
                <c:pt idx="8">
                  <c:v>612</c:v>
                </c:pt>
                <c:pt idx="9">
                  <c:v>375</c:v>
                </c:pt>
                <c:pt idx="10">
                  <c:v>720</c:v>
                </c:pt>
                <c:pt idx="11">
                  <c:v>538</c:v>
                </c:pt>
                <c:pt idx="12">
                  <c:v>465</c:v>
                </c:pt>
              </c:numCache>
            </c:numRef>
          </c:val>
        </c:ser>
        <c:marker val="1"/>
        <c:axId val="80459648"/>
        <c:axId val="80461184"/>
      </c:lineChart>
      <c:catAx>
        <c:axId val="80459648"/>
        <c:scaling>
          <c:orientation val="minMax"/>
        </c:scaling>
        <c:axPos val="b"/>
        <c:tickLblPos val="nextTo"/>
        <c:crossAx val="80461184"/>
        <c:crosses val="autoZero"/>
        <c:auto val="1"/>
        <c:lblAlgn val="ctr"/>
        <c:lblOffset val="100"/>
      </c:catAx>
      <c:valAx>
        <c:axId val="80461184"/>
        <c:scaling>
          <c:orientation val="minMax"/>
        </c:scaling>
        <c:axPos val="l"/>
        <c:majorGridlines/>
        <c:numFmt formatCode="General" sourceLinked="1"/>
        <c:tickLblPos val="nextTo"/>
        <c:crossAx val="80459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lineChart>
        <c:grouping val="standard"/>
        <c:ser>
          <c:idx val="0"/>
          <c:order val="0"/>
          <c:tx>
            <c:strRef>
              <c:f>'Avoimille työmarkkinoille työll'!$B$37:$B$38</c:f>
              <c:strCache>
                <c:ptCount val="1"/>
                <c:pt idx="0">
                  <c:v>Välitetty työhön yl. työmarkk.</c:v>
                </c:pt>
              </c:strCache>
            </c:strRef>
          </c:tx>
          <c:dLbls>
            <c:showVal val="1"/>
          </c:dLbls>
          <c:cat>
            <c:strRef>
              <c:f>'Avoimille työmarkkinoille työll'!$A$40:$A$52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työll'!$B$40:$B$52</c:f>
              <c:numCache>
                <c:formatCode>General</c:formatCode>
                <c:ptCount val="13"/>
                <c:pt idx="0">
                  <c:v>9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20</c:v>
                </c:pt>
                <c:pt idx="5">
                  <c:v>16</c:v>
                </c:pt>
                <c:pt idx="6">
                  <c:v>17</c:v>
                </c:pt>
                <c:pt idx="7">
                  <c:v>21</c:v>
                </c:pt>
                <c:pt idx="8">
                  <c:v>15</c:v>
                </c:pt>
                <c:pt idx="9">
                  <c:v>13</c:v>
                </c:pt>
                <c:pt idx="10">
                  <c:v>21</c:v>
                </c:pt>
                <c:pt idx="11">
                  <c:v>27</c:v>
                </c:pt>
                <c:pt idx="12">
                  <c:v>32</c:v>
                </c:pt>
              </c:numCache>
            </c:numRef>
          </c:val>
        </c:ser>
        <c:ser>
          <c:idx val="1"/>
          <c:order val="1"/>
          <c:tx>
            <c:strRef>
              <c:f>'Avoimille työmarkkinoille työll'!$C$37:$C$38</c:f>
              <c:strCache>
                <c:ptCount val="1"/>
                <c:pt idx="0">
                  <c:v>Saanut itse työtä</c:v>
                </c:pt>
              </c:strCache>
            </c:strRef>
          </c:tx>
          <c:dLbls>
            <c:showVal val="1"/>
          </c:dLbls>
          <c:cat>
            <c:strRef>
              <c:f>'Avoimille työmarkkinoille työll'!$A$40:$A$52</c:f>
              <c:strCache>
                <c:ptCount val="13"/>
                <c:pt idx="0">
                  <c:v>2013 Lokakuu</c:v>
                </c:pt>
                <c:pt idx="1">
                  <c:v>2013 Marraskuu</c:v>
                </c:pt>
                <c:pt idx="2">
                  <c:v>2013 Joulukuu</c:v>
                </c:pt>
                <c:pt idx="3">
                  <c:v>2014 Tammikuu</c:v>
                </c:pt>
                <c:pt idx="4">
                  <c:v>2014 Helmikuu</c:v>
                </c:pt>
                <c:pt idx="5">
                  <c:v>2014 Maaliskuu</c:v>
                </c:pt>
                <c:pt idx="6">
                  <c:v>2014 Huhtikuu</c:v>
                </c:pt>
                <c:pt idx="7">
                  <c:v>2014 Toukokuu</c:v>
                </c:pt>
                <c:pt idx="8">
                  <c:v>2014 Kesäkuu</c:v>
                </c:pt>
                <c:pt idx="9">
                  <c:v>2014 Heinäkuu</c:v>
                </c:pt>
                <c:pt idx="10">
                  <c:v>2014 Elokuu</c:v>
                </c:pt>
                <c:pt idx="11">
                  <c:v>2014 Syyskuu</c:v>
                </c:pt>
                <c:pt idx="12">
                  <c:v>2014 Lokakuu</c:v>
                </c:pt>
              </c:strCache>
            </c:strRef>
          </c:cat>
          <c:val>
            <c:numRef>
              <c:f>'Avoimille työmarkkinoille työll'!$C$40:$C$52</c:f>
              <c:numCache>
                <c:formatCode>General</c:formatCode>
                <c:ptCount val="13"/>
                <c:pt idx="0">
                  <c:v>74</c:v>
                </c:pt>
                <c:pt idx="1">
                  <c:v>46</c:v>
                </c:pt>
                <c:pt idx="2">
                  <c:v>41</c:v>
                </c:pt>
                <c:pt idx="3">
                  <c:v>88</c:v>
                </c:pt>
                <c:pt idx="4">
                  <c:v>59</c:v>
                </c:pt>
                <c:pt idx="5">
                  <c:v>75</c:v>
                </c:pt>
                <c:pt idx="6">
                  <c:v>56</c:v>
                </c:pt>
                <c:pt idx="7">
                  <c:v>53</c:v>
                </c:pt>
                <c:pt idx="8">
                  <c:v>42</c:v>
                </c:pt>
                <c:pt idx="9">
                  <c:v>42</c:v>
                </c:pt>
                <c:pt idx="10">
                  <c:v>96</c:v>
                </c:pt>
                <c:pt idx="11">
                  <c:v>55</c:v>
                </c:pt>
                <c:pt idx="12">
                  <c:v>95</c:v>
                </c:pt>
              </c:numCache>
            </c:numRef>
          </c:val>
        </c:ser>
        <c:marker val="1"/>
        <c:axId val="80560896"/>
        <c:axId val="80562432"/>
      </c:lineChart>
      <c:catAx>
        <c:axId val="80560896"/>
        <c:scaling>
          <c:orientation val="minMax"/>
        </c:scaling>
        <c:axPos val="b"/>
        <c:tickLblPos val="nextTo"/>
        <c:crossAx val="80562432"/>
        <c:crosses val="autoZero"/>
        <c:auto val="1"/>
        <c:lblAlgn val="ctr"/>
        <c:lblOffset val="100"/>
      </c:catAx>
      <c:valAx>
        <c:axId val="80562432"/>
        <c:scaling>
          <c:orientation val="minMax"/>
        </c:scaling>
        <c:axPos val="l"/>
        <c:majorGridlines/>
        <c:numFmt formatCode="General" sourceLinked="1"/>
        <c:tickLblPos val="nextTo"/>
        <c:crossAx val="805608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Kuviot!$A$248</c:f>
              <c:strCache>
                <c:ptCount val="1"/>
                <c:pt idx="0">
                  <c:v>2014 Lokakuu</c:v>
                </c:pt>
              </c:strCache>
            </c:strRef>
          </c:tx>
          <c:dLbls>
            <c:showVal val="1"/>
          </c:dLbls>
          <c:cat>
            <c:strRef>
              <c:f>Kuviot!$B$247:$K$247</c:f>
              <c:strCache>
                <c:ptCount val="10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</c:strCache>
            </c:strRef>
          </c:cat>
          <c:val>
            <c:numRef>
              <c:f>Kuviot!$B$248:$J$248</c:f>
              <c:numCache>
                <c:formatCode>General</c:formatCode>
                <c:ptCount val="9"/>
                <c:pt idx="0">
                  <c:v>487</c:v>
                </c:pt>
                <c:pt idx="1">
                  <c:v>1236</c:v>
                </c:pt>
                <c:pt idx="2">
                  <c:v>1135</c:v>
                </c:pt>
                <c:pt idx="3">
                  <c:v>1525</c:v>
                </c:pt>
                <c:pt idx="4">
                  <c:v>818</c:v>
                </c:pt>
                <c:pt idx="5">
                  <c:v>2110</c:v>
                </c:pt>
                <c:pt idx="6">
                  <c:v>714</c:v>
                </c:pt>
                <c:pt idx="7">
                  <c:v>374</c:v>
                </c:pt>
                <c:pt idx="8">
                  <c:v>274</c:v>
                </c:pt>
              </c:numCache>
            </c:numRef>
          </c:val>
        </c:ser>
        <c:ser>
          <c:idx val="1"/>
          <c:order val="1"/>
          <c:tx>
            <c:strRef>
              <c:f>Kuviot!$A$249</c:f>
              <c:strCache>
                <c:ptCount val="1"/>
                <c:pt idx="0">
                  <c:v>2013 Lokakuu</c:v>
                </c:pt>
              </c:strCache>
            </c:strRef>
          </c:tx>
          <c:dLbls>
            <c:showVal val="1"/>
          </c:dLbls>
          <c:cat>
            <c:strRef>
              <c:f>Kuviot!$B$247:$K$247</c:f>
              <c:strCache>
                <c:ptCount val="10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</c:strCache>
            </c:strRef>
          </c:cat>
          <c:val>
            <c:numRef>
              <c:f>Kuviot!$B$249:$J$249</c:f>
              <c:numCache>
                <c:formatCode>General</c:formatCode>
                <c:ptCount val="9"/>
                <c:pt idx="0">
                  <c:v>661</c:v>
                </c:pt>
                <c:pt idx="1">
                  <c:v>1157</c:v>
                </c:pt>
                <c:pt idx="2">
                  <c:v>1164</c:v>
                </c:pt>
                <c:pt idx="3">
                  <c:v>1536</c:v>
                </c:pt>
                <c:pt idx="4">
                  <c:v>853</c:v>
                </c:pt>
                <c:pt idx="5">
                  <c:v>1531</c:v>
                </c:pt>
                <c:pt idx="6">
                  <c:v>369</c:v>
                </c:pt>
                <c:pt idx="7">
                  <c:v>188</c:v>
                </c:pt>
                <c:pt idx="8">
                  <c:v>87</c:v>
                </c:pt>
              </c:numCache>
            </c:numRef>
          </c:val>
        </c:ser>
        <c:gapWidth val="42"/>
        <c:axId val="80579968"/>
        <c:axId val="80594048"/>
      </c:barChart>
      <c:catAx>
        <c:axId val="80579968"/>
        <c:scaling>
          <c:orientation val="minMax"/>
        </c:scaling>
        <c:axPos val="l"/>
        <c:numFmt formatCode="General" sourceLinked="1"/>
        <c:tickLblPos val="nextTo"/>
        <c:crossAx val="80594048"/>
        <c:crosses val="autoZero"/>
        <c:auto val="1"/>
        <c:lblAlgn val="ctr"/>
        <c:lblOffset val="100"/>
      </c:catAx>
      <c:valAx>
        <c:axId val="80594048"/>
        <c:scaling>
          <c:orientation val="minMax"/>
        </c:scaling>
        <c:axPos val="b"/>
        <c:majorGridlines/>
        <c:numFmt formatCode="General" sourceLinked="1"/>
        <c:tickLblPos val="nextTo"/>
        <c:crossAx val="8057996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Kuviot!$A$286</c:f>
              <c:strCache>
                <c:ptCount val="1"/>
                <c:pt idx="0">
                  <c:v>2014 Lokakuu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Kuviot!$B$285:$L$285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Kuviot!$B$286:$L$286</c:f>
              <c:numCache>
                <c:formatCode>General</c:formatCode>
                <c:ptCount val="11"/>
                <c:pt idx="0">
                  <c:v>22</c:v>
                </c:pt>
                <c:pt idx="1">
                  <c:v>55</c:v>
                </c:pt>
                <c:pt idx="2">
                  <c:v>87</c:v>
                </c:pt>
                <c:pt idx="3">
                  <c:v>126</c:v>
                </c:pt>
                <c:pt idx="4">
                  <c:v>60</c:v>
                </c:pt>
                <c:pt idx="5">
                  <c:v>240</c:v>
                </c:pt>
                <c:pt idx="6">
                  <c:v>51</c:v>
                </c:pt>
                <c:pt idx="7">
                  <c:v>46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Kuviot!$A$287</c:f>
              <c:strCache>
                <c:ptCount val="1"/>
                <c:pt idx="0">
                  <c:v>2013 Lokakuu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Kuviot!$B$285:$L$285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Kuviot!$B$287:$L$287</c:f>
              <c:numCache>
                <c:formatCode>General</c:formatCode>
                <c:ptCount val="11"/>
                <c:pt idx="0">
                  <c:v>46</c:v>
                </c:pt>
                <c:pt idx="1">
                  <c:v>58</c:v>
                </c:pt>
                <c:pt idx="2">
                  <c:v>96</c:v>
                </c:pt>
                <c:pt idx="3">
                  <c:v>135</c:v>
                </c:pt>
                <c:pt idx="4">
                  <c:v>71</c:v>
                </c:pt>
                <c:pt idx="5">
                  <c:v>243</c:v>
                </c:pt>
                <c:pt idx="6">
                  <c:v>42</c:v>
                </c:pt>
                <c:pt idx="7">
                  <c:v>17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2"/>
        <c:axId val="80619776"/>
        <c:axId val="80633856"/>
      </c:barChart>
      <c:catAx>
        <c:axId val="80619776"/>
        <c:scaling>
          <c:orientation val="minMax"/>
        </c:scaling>
        <c:axPos val="l"/>
        <c:numFmt formatCode="General" sourceLinked="1"/>
        <c:tickLblPos val="nextTo"/>
        <c:crossAx val="80633856"/>
        <c:crosses val="autoZero"/>
        <c:auto val="1"/>
        <c:lblAlgn val="ctr"/>
        <c:lblOffset val="100"/>
      </c:catAx>
      <c:valAx>
        <c:axId val="80633856"/>
        <c:scaling>
          <c:orientation val="minMax"/>
        </c:scaling>
        <c:axPos val="b"/>
        <c:majorGridlines/>
        <c:numFmt formatCode="General" sourceLinked="1"/>
        <c:tickLblPos val="nextTo"/>
        <c:crossAx val="80619776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barChart>
        <c:barDir val="col"/>
        <c:grouping val="clustered"/>
        <c:ser>
          <c:idx val="0"/>
          <c:order val="0"/>
          <c:tx>
            <c:strRef>
              <c:f>'Työnhakijat kuukauden aikana'!$B$10</c:f>
              <c:strCache>
                <c:ptCount val="1"/>
                <c:pt idx="0">
                  <c:v>  Työnhakijat yhteensä</c:v>
                </c:pt>
              </c:strCache>
            </c:strRef>
          </c:tx>
          <c:dLbls>
            <c:showVal val="1"/>
          </c:dLbls>
          <c:cat>
            <c:strRef>
              <c:f>'Työnhakijat kuukauden aikana'!$A$11:$A$13</c:f>
              <c:strCache>
                <c:ptCount val="3"/>
                <c:pt idx="0">
                  <c:v>2014 Lokakuu</c:v>
                </c:pt>
                <c:pt idx="1">
                  <c:v>2014 Syyskuu</c:v>
                </c:pt>
                <c:pt idx="2">
                  <c:v>2014 Elokuu</c:v>
                </c:pt>
              </c:strCache>
            </c:strRef>
          </c:cat>
          <c:val>
            <c:numRef>
              <c:f>'Työnhakijat kuukauden aikana'!$B$11:$B$13</c:f>
              <c:numCache>
                <c:formatCode>General</c:formatCode>
                <c:ptCount val="3"/>
                <c:pt idx="0">
                  <c:v>22223</c:v>
                </c:pt>
                <c:pt idx="1">
                  <c:v>22534</c:v>
                </c:pt>
                <c:pt idx="2">
                  <c:v>24710</c:v>
                </c:pt>
              </c:numCache>
            </c:numRef>
          </c:val>
        </c:ser>
        <c:ser>
          <c:idx val="1"/>
          <c:order val="1"/>
          <c:tx>
            <c:strRef>
              <c:f>'Työnhakijat kuukauden aikana'!$C$10</c:f>
              <c:strCache>
                <c:ptCount val="1"/>
                <c:pt idx="0">
                  <c:v>Työttömät työnhakijat</c:v>
                </c:pt>
              </c:strCache>
            </c:strRef>
          </c:tx>
          <c:dLbls>
            <c:dLbl>
              <c:idx val="0"/>
              <c:layout>
                <c:manualLayout>
                  <c:x val="1.666666666666668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3.0555555555555572E-2"/>
                  <c:y val="4.6296296296296328E-3"/>
                </c:manualLayout>
              </c:layout>
              <c:showVal val="1"/>
            </c:dLbl>
            <c:dLbl>
              <c:idx val="2"/>
              <c:layout>
                <c:manualLayout>
                  <c:x val="1.3889057988990572E-2"/>
                  <c:y val="-1.7166662611549515E-2"/>
                </c:manualLayout>
              </c:layout>
              <c:showVal val="1"/>
            </c:dLbl>
            <c:showVal val="1"/>
          </c:dLbls>
          <c:cat>
            <c:strRef>
              <c:f>'Työnhakijat kuukauden aikana'!$A$11:$A$13</c:f>
              <c:strCache>
                <c:ptCount val="3"/>
                <c:pt idx="0">
                  <c:v>2014 Lokakuu</c:v>
                </c:pt>
                <c:pt idx="1">
                  <c:v>2014 Syyskuu</c:v>
                </c:pt>
                <c:pt idx="2">
                  <c:v>2014 Elokuu</c:v>
                </c:pt>
              </c:strCache>
            </c:strRef>
          </c:cat>
          <c:val>
            <c:numRef>
              <c:f>'Työnhakijat kuukauden aikana'!$C$11:$C$13</c:f>
              <c:numCache>
                <c:formatCode>General</c:formatCode>
                <c:ptCount val="3"/>
                <c:pt idx="0">
                  <c:v>11345</c:v>
                </c:pt>
                <c:pt idx="1">
                  <c:v>11696</c:v>
                </c:pt>
                <c:pt idx="2">
                  <c:v>13688</c:v>
                </c:pt>
              </c:numCache>
            </c:numRef>
          </c:val>
        </c:ser>
        <c:axId val="80659200"/>
        <c:axId val="80660736"/>
      </c:barChart>
      <c:catAx>
        <c:axId val="80659200"/>
        <c:scaling>
          <c:orientation val="maxMin"/>
        </c:scaling>
        <c:axPos val="b"/>
        <c:tickLblPos val="nextTo"/>
        <c:crossAx val="80660736"/>
        <c:crosses val="autoZero"/>
        <c:auto val="1"/>
        <c:lblAlgn val="ctr"/>
        <c:lblOffset val="100"/>
      </c:catAx>
      <c:valAx>
        <c:axId val="80660736"/>
        <c:scaling>
          <c:orientation val="minMax"/>
        </c:scaling>
        <c:axPos val="r"/>
        <c:majorGridlines/>
        <c:numFmt formatCode="General" sourceLinked="1"/>
        <c:tickLblPos val="nextTo"/>
        <c:crossAx val="8065920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023778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F7295456-0567-474C-9470-818754E5B866}" type="datetimeFigureOut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023778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87C400F-C129-426C-A171-B22B9B4CAF2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4AE7043F-C664-485C-B99A-2A8DC751D585}" type="datetimeFigureOut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9" tIns="47755" rIns="95509" bIns="4775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5509" tIns="47755" rIns="95509" bIns="47755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7026DC3-75A6-42A6-B7CF-FACEB93A336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LY_su+ru+eng_värilliselle pohja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7038" y="2071688"/>
            <a:ext cx="8231187" cy="1712912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7888" y="3857625"/>
            <a:ext cx="4786312" cy="15732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958B492D-71C6-46CB-8244-14435C15E243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ABF41-F27A-42F4-A97C-7F939448F7D7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83375" y="1428750"/>
            <a:ext cx="2074863" cy="37846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28750"/>
            <a:ext cx="6073775" cy="37846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2F36B-E602-4A43-BD06-DBDB088EF6E2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94F44-1482-4D78-A98F-69BF0EF3B8E6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6C3AE-DA06-42C8-A945-6D7267E8618A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9900" y="2284413"/>
            <a:ext cx="4067175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9475" y="2284413"/>
            <a:ext cx="4068763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C87A3-25FE-4A4F-A1FA-A3C82389186A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916A9-3B73-489A-8687-D5C74AB4F168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8BB0-1246-4282-B04B-9EB517BBB9D6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1E793A-26BE-488D-845F-ECD4F203ED19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6DE46-2C1A-4125-BA07-B984C3068CB5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80826-7C3C-4240-A1A7-5BE0473347BC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2875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2284413"/>
            <a:ext cx="82883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fld id="{6F76C847-B4BB-46C7-A7FF-896B273D663D}" type="datetime1">
              <a:rPr lang="fi-FI" smtClean="0"/>
              <a:pPr/>
              <a:t>20.1.2015</a:t>
            </a:fld>
            <a:endParaRPr lang="fi-FI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31" name="Picture 13" descr="ELY_su+ru+e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Nuorisotakuun seuranta Uudenmaan alueella,</a:t>
            </a:r>
            <a:br>
              <a:rPr lang="fi-FI" dirty="0" smtClean="0"/>
            </a:br>
            <a:r>
              <a:rPr lang="fi-FI" sz="2800" dirty="0" smtClean="0"/>
              <a:t>lokakuu 2014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123728" y="4221088"/>
            <a:ext cx="4786312" cy="1573213"/>
          </a:xfrm>
        </p:spPr>
        <p:txBody>
          <a:bodyPr/>
          <a:lstStyle/>
          <a:p>
            <a:r>
              <a:rPr lang="fi-FI" sz="2400" dirty="0" smtClean="0"/>
              <a:t>Tutkija Linnea Alho</a:t>
            </a:r>
          </a:p>
          <a:p>
            <a:r>
              <a:rPr lang="fi-FI" sz="2400" dirty="0" smtClean="0"/>
              <a:t>Uudenmaan ELY-keskus</a:t>
            </a:r>
            <a:endParaRPr lang="fi-FI" sz="2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Avoimille työmarkkinoille työllistyneet alle 25-vuotiaat 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 1315.)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10</a:t>
            </a:fld>
            <a:endParaRPr lang="fi-FI"/>
          </a:p>
        </p:txBody>
      </p:sp>
      <p:graphicFrame>
        <p:nvGraphicFramePr>
          <p:cNvPr id="7" name="Kaavio 6"/>
          <p:cNvGraphicFramePr/>
          <p:nvPr/>
        </p:nvGraphicFramePr>
        <p:xfrm>
          <a:off x="1187624" y="2060848"/>
          <a:ext cx="6768752" cy="3914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2400" dirty="0" smtClean="0"/>
              <a:t>Avoimille työmarkkinoille työllistyneet 25-29 -vuotiaat vastavalmistuneet 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 1315.)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11</a:t>
            </a:fld>
            <a:endParaRPr lang="fi-FI"/>
          </a:p>
        </p:txBody>
      </p:sp>
      <p:graphicFrame>
        <p:nvGraphicFramePr>
          <p:cNvPr id="6" name="Kaavio 5"/>
          <p:cNvGraphicFramePr/>
          <p:nvPr/>
        </p:nvGraphicFramePr>
        <p:xfrm>
          <a:off x="1259632" y="2276872"/>
          <a:ext cx="6768752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lokakuun lopussa työnhaun keston mukaan Uudellamaalla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12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331640" y="2060848"/>
          <a:ext cx="6415088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25-29-v. vastavalmistuneet työttömät työnhakijat lokakuun lopussa työnhaun keston mukaan Uudellamaalla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13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187624" y="2204864"/>
          <a:ext cx="6519862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Alle 25-vuotiaat työnhakijat kuukauden aikana Uudellamaalla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14</a:t>
            </a:fld>
            <a:endParaRPr lang="fi-FI"/>
          </a:p>
        </p:txBody>
      </p:sp>
      <p:graphicFrame>
        <p:nvGraphicFramePr>
          <p:cNvPr id="5" name="Kaavio 4"/>
          <p:cNvGraphicFramePr/>
          <p:nvPr/>
        </p:nvGraphicFramePr>
        <p:xfrm>
          <a:off x="2195736" y="2564904"/>
          <a:ext cx="5256584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Seurantaan liittyvä käsitteistö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b="1" dirty="0" smtClean="0"/>
              <a:t>Virta yli 3 kk työttömyyteen % </a:t>
            </a:r>
            <a:r>
              <a:rPr lang="fi-FI" sz="2000" dirty="0" smtClean="0"/>
              <a:t>= Kuukauden aikana 3 kuukauden työttömyysrajan ylittäneiden henkilöiden osuus kaikista 3 kk sitten alkaneista työttömyysjaksoista. </a:t>
            </a:r>
          </a:p>
          <a:p>
            <a:r>
              <a:rPr lang="fi-FI" sz="2000" b="1" dirty="0" smtClean="0"/>
              <a:t>Aktivointiaste % </a:t>
            </a:r>
            <a:r>
              <a:rPr lang="fi-FI" sz="2000" dirty="0" smtClean="0"/>
              <a:t>= </a:t>
            </a:r>
            <a:r>
              <a:rPr lang="fi-FI" sz="2000" dirty="0" err="1" smtClean="0"/>
              <a:t>TE-palveluissa</a:t>
            </a:r>
            <a:r>
              <a:rPr lang="fi-FI" sz="2000" dirty="0" smtClean="0"/>
              <a:t> laskentapäivänä olevien osuus palveluissa olleiden ja työttömien työnhakijoiden yhteissummasta</a:t>
            </a:r>
          </a:p>
          <a:p>
            <a:r>
              <a:rPr lang="fi-FI" sz="2000" b="1" dirty="0" smtClean="0"/>
              <a:t>Vastavalmistunut</a:t>
            </a:r>
            <a:r>
              <a:rPr lang="fi-FI" sz="2000" dirty="0" smtClean="0"/>
              <a:t> = Vastavalmistuneisiin lasketaan sellaiset henkilöt, joiden uusimman tutkinnon suorittamisesta on kulunut korkeintaan vuosi</a:t>
            </a:r>
          </a:p>
          <a:p>
            <a:r>
              <a:rPr lang="fi-FI" sz="2000" b="1" dirty="0" smtClean="0"/>
              <a:t>*Alle 30-vuotiaiden ikäryhmään </a:t>
            </a:r>
            <a:r>
              <a:rPr lang="fi-FI" sz="2000" dirty="0" smtClean="0"/>
              <a:t>kuuluvat myös henkilöt, jotka eivät virallisesti ole nuorisotakuun piirissä (25-29-v., jotka eivät ole vastavalmistuneita).</a:t>
            </a:r>
          </a:p>
          <a:p>
            <a:r>
              <a:rPr lang="fi-FI" sz="2000" b="1" dirty="0" smtClean="0"/>
              <a:t>Muissa palveluissa olevat </a:t>
            </a:r>
            <a:r>
              <a:rPr lang="fi-FI" sz="2000" dirty="0" smtClean="0"/>
              <a:t>= laskettu yhteen vuorotteluvapaasijaiset, omaehtoinen opiskelu sekä kuntouttava työ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00050" cy="363537"/>
          </a:xfrm>
        </p:spPr>
        <p:txBody>
          <a:bodyPr/>
          <a:lstStyle/>
          <a:p>
            <a:fld id="{1A7983EB-60CA-4BFC-9EF3-C622C288C2A5}" type="slidenum">
              <a:rPr lang="fi-FI" smtClean="0"/>
              <a:pPr/>
              <a:t>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644525"/>
          </a:xfrm>
        </p:spPr>
        <p:txBody>
          <a:bodyPr/>
          <a:lstStyle/>
          <a:p>
            <a:pPr algn="ctr"/>
            <a:r>
              <a:rPr lang="fi-FI" sz="2800" dirty="0" smtClean="0"/>
              <a:t>Yhteenveto tärkeimmistä havainnoista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944" cy="4240931"/>
          </a:xfrm>
        </p:spPr>
        <p:txBody>
          <a:bodyPr/>
          <a:lstStyle/>
          <a:p>
            <a:endParaRPr lang="fi-FI" sz="1600" dirty="0" smtClean="0"/>
          </a:p>
          <a:p>
            <a:r>
              <a:rPr lang="fi-FI" sz="1800" dirty="0" smtClean="0"/>
              <a:t>Nuorille lokakuussa järjestetty Takuu-areena tilaisuus näyttäisi purreen (dia 5).</a:t>
            </a:r>
          </a:p>
          <a:p>
            <a:r>
              <a:rPr lang="fi-FI" sz="1800" dirty="0" smtClean="0"/>
              <a:t>Nuorten työttömyys kuitenkin kasvanut edellisvuoden lokakuusta. Sen sijaan 25-29-vuotiaiden vastavalmistuneiden työttömyys on hieman laskenut (dia 4). </a:t>
            </a:r>
          </a:p>
          <a:p>
            <a:r>
              <a:rPr lang="fi-FI" sz="1800" dirty="0" smtClean="0"/>
              <a:t>Alle 25-vuotiaiden työttömyysjaksot ovat pidentyneet vuoden takaisesta (dia 12).</a:t>
            </a:r>
          </a:p>
          <a:p>
            <a:r>
              <a:rPr lang="fi-FI" sz="1800" dirty="0" smtClean="0"/>
              <a:t>Helsingissä ja Espoossa nuorten työttömyys on edelleen kasvanut voimakkaammin kuin Vantaalla (dia 6).</a:t>
            </a:r>
          </a:p>
          <a:p>
            <a:r>
              <a:rPr lang="fi-FI" sz="1800" dirty="0" smtClean="0"/>
              <a:t>Avoimille työmarkkinoille välitettiin 132 alle 25-vuotiasta työtöntä työnhakijaa. Itse sai töitä 465 työnhakijaa (dia 10).</a:t>
            </a:r>
          </a:p>
          <a:p>
            <a:r>
              <a:rPr lang="fi-FI" sz="1800" dirty="0" smtClean="0"/>
              <a:t>Kaiken kaikkiaan alle 25-vuotiaita työnhakijoita oli Uudellamaalla lokakuun aikana 22 223. Tämä antaa osviittaa </a:t>
            </a:r>
            <a:r>
              <a:rPr lang="fi-FI" sz="1800" dirty="0" err="1" smtClean="0"/>
              <a:t>TE-toimistoihin</a:t>
            </a:r>
            <a:r>
              <a:rPr lang="fi-FI" sz="1800" dirty="0" smtClean="0"/>
              <a:t> kohdistuvasta kuormituksesta (dia 14).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kuukauden lopussa Uudellamaalla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1638300" y="2492895"/>
          <a:ext cx="6067585" cy="1821930"/>
        </p:xfrm>
        <a:graphic>
          <a:graphicData uri="http://schemas.openxmlformats.org/drawingml/2006/table">
            <a:tbl>
              <a:tblPr/>
              <a:tblGrid>
                <a:gridCol w="2085721"/>
                <a:gridCol w="915987"/>
                <a:gridCol w="1019759"/>
                <a:gridCol w="937254"/>
                <a:gridCol w="1108864"/>
              </a:tblGrid>
              <a:tr h="421199">
                <a:tc>
                  <a:txBody>
                    <a:bodyPr/>
                    <a:lstStyle/>
                    <a:p>
                      <a:pPr algn="l" fontAlgn="t"/>
                      <a:r>
                        <a:rPr lang="fi-FI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2013 lokakuu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syyskuu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lokakuu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2013-2014 (%)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</a:tr>
              <a:tr h="215497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Alle 25-v. 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7 567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9 300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8 734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15,4 %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205702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-Alle 20-v.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1 715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2 124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15,5 %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205702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1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</a:t>
                      </a:r>
                      <a:r>
                        <a:rPr lang="fi-FI" sz="1100" b="0" i="1" u="sng" strike="noStrike">
                          <a:solidFill>
                            <a:srgbClr val="333333"/>
                          </a:solidFill>
                          <a:latin typeface="Arial"/>
                        </a:rPr>
                        <a:t>Kaikki</a:t>
                      </a:r>
                      <a:r>
                        <a:rPr lang="fi-FI" sz="1100" b="0" i="1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 alle 30-v.* </a:t>
                      </a:r>
                      <a:endParaRPr lang="fi-FI" sz="1100" b="0" i="1" u="none" strike="noStrike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14907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17783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16843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13,0 %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382017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-2,8 %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391813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20-29-v. ilman peruskoulun jälk. tutkintoa 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5 </a:t>
                      </a:r>
                      <a:r>
                        <a:rPr lang="fi-FI" sz="1100" b="0" i="0" u="none" strike="noStrike" dirty="0" smtClean="0">
                          <a:solidFill>
                            <a:srgbClr val="58585A"/>
                          </a:solidFill>
                          <a:latin typeface="Arial"/>
                        </a:rPr>
                        <a:t>170</a:t>
                      </a:r>
                      <a:endParaRPr lang="fi-FI" sz="1100" b="0" i="0" u="none" strike="noStrike" dirty="0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5 611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5 </a:t>
                      </a:r>
                      <a:r>
                        <a:rPr lang="fi-FI" sz="1100" b="0" i="0" u="none" strike="noStrike" dirty="0" smtClean="0">
                          <a:solidFill>
                            <a:srgbClr val="58585A"/>
                          </a:solidFill>
                          <a:latin typeface="Arial"/>
                        </a:rPr>
                        <a:t>135</a:t>
                      </a:r>
                      <a:endParaRPr lang="fi-FI" sz="1100" b="0" i="0" u="none" strike="noStrike" dirty="0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100" b="0" i="0" u="none" strike="noStrike" dirty="0" smtClean="0">
                          <a:solidFill>
                            <a:srgbClr val="58585A"/>
                          </a:solidFill>
                          <a:latin typeface="Arial"/>
                        </a:rPr>
                        <a:t>-0,7 </a:t>
                      </a:r>
                      <a:r>
                        <a:rPr lang="fi-FI" sz="11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Uudenmaan alueella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1600" dirty="0" smtClean="0"/>
              <a:t>(Lähde: TEM/Työnvälitystilasto 1215.)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5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475656" y="2348880"/>
          <a:ext cx="6124575" cy="323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työttömät työnhakijat lokakuun lopussa Uudenmaan alueen kunnissa sekä vuosimuutosaste (%)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251520" y="1988840"/>
          <a:ext cx="4392488" cy="4064006"/>
        </p:xfrm>
        <a:graphic>
          <a:graphicData uri="http://schemas.openxmlformats.org/drawingml/2006/table">
            <a:tbl>
              <a:tblPr/>
              <a:tblGrid>
                <a:gridCol w="1501381"/>
                <a:gridCol w="684173"/>
                <a:gridCol w="734061"/>
                <a:gridCol w="674671"/>
                <a:gridCol w="798202"/>
              </a:tblGrid>
              <a:tr h="35339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syyskuu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36 405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41 715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7 567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8 734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syyskuu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4788022" y="2320290"/>
          <a:ext cx="4248474" cy="3412965"/>
        </p:xfrm>
        <a:graphic>
          <a:graphicData uri="http://schemas.openxmlformats.org/drawingml/2006/table">
            <a:tbl>
              <a:tblPr/>
              <a:tblGrid>
                <a:gridCol w="1452156"/>
                <a:gridCol w="661742"/>
                <a:gridCol w="709994"/>
                <a:gridCol w="652550"/>
                <a:gridCol w="772032"/>
              </a:tblGrid>
              <a:tr h="54568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syyskuu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4568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syyskuu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-38,5 %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4568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syyskuu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23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788541"/>
          </a:xfrm>
        </p:spPr>
        <p:txBody>
          <a:bodyPr/>
          <a:lstStyle/>
          <a:p>
            <a:pPr algn="ctr"/>
            <a:r>
              <a:rPr lang="fi-FI" sz="1800" dirty="0" smtClean="0"/>
              <a:t>Alle 25-vuotiaiden virta yli 3 kk työttömyyteen (%) lokakuussa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7</a:t>
            </a:fld>
            <a:endParaRPr lang="fi-FI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107504" y="1700808"/>
          <a:ext cx="4536503" cy="4094639"/>
        </p:xfrm>
        <a:graphic>
          <a:graphicData uri="http://schemas.openxmlformats.org/drawingml/2006/table">
            <a:tbl>
              <a:tblPr/>
              <a:tblGrid>
                <a:gridCol w="1296144"/>
                <a:gridCol w="899323"/>
                <a:gridCol w="737390"/>
                <a:gridCol w="801823"/>
                <a:gridCol w="801823"/>
              </a:tblGrid>
              <a:tr h="167381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74504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11 958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74504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4716016" y="2492896"/>
          <a:ext cx="4104457" cy="2573244"/>
        </p:xfrm>
        <a:graphic>
          <a:graphicData uri="http://schemas.openxmlformats.org/drawingml/2006/table">
            <a:tbl>
              <a:tblPr/>
              <a:tblGrid>
                <a:gridCol w="1402929"/>
                <a:gridCol w="639309"/>
                <a:gridCol w="685927"/>
                <a:gridCol w="630430"/>
                <a:gridCol w="745862"/>
              </a:tblGrid>
              <a:tr h="22444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2182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693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2933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022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2330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Palveluissa olevat alle 25-vuotiaat työnhakijat</a:t>
            </a:r>
            <a:br>
              <a:rPr lang="fi-FI" sz="2400" dirty="0" smtClean="0"/>
            </a:br>
            <a:r>
              <a:rPr lang="fi-FI" sz="1600" dirty="0" smtClean="0"/>
              <a:t>(</a:t>
            </a:r>
            <a:r>
              <a:rPr lang="fi-FI" sz="1600" dirty="0" err="1" smtClean="0"/>
              <a:t>Lähde:TEM/Työnvälitystilasto</a:t>
            </a:r>
            <a:r>
              <a:rPr lang="fi-FI" sz="1600" dirty="0" smtClean="0"/>
              <a:t> 4250.)</a:t>
            </a:r>
            <a:endParaRPr lang="fi-FI" sz="160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8</a:t>
            </a:fld>
            <a:endParaRPr lang="fi-FI"/>
          </a:p>
        </p:txBody>
      </p:sp>
      <p:graphicFrame>
        <p:nvGraphicFramePr>
          <p:cNvPr id="5" name="Kaavio 4"/>
          <p:cNvGraphicFramePr/>
          <p:nvPr/>
        </p:nvGraphicFramePr>
        <p:xfrm>
          <a:off x="828674" y="2060847"/>
          <a:ext cx="7415734" cy="41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644525"/>
          </a:xfrm>
        </p:spPr>
        <p:txBody>
          <a:bodyPr/>
          <a:lstStyle/>
          <a:p>
            <a:pPr algn="ctr"/>
            <a:r>
              <a:rPr lang="fi-FI" sz="1400" dirty="0" smtClean="0"/>
              <a:t>Alle 25-v. aktivointiaste (%) lokakuun lopussa Uudenmaan alueen kunnissa (Lähde: TEM/Työnvälitystilasto 4250.) 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3EB-60CA-4BFC-9EF3-C622C288C2A5}" type="slidenum">
              <a:rPr lang="fi-FI" smtClean="0"/>
              <a:pPr/>
              <a:t>9</a:t>
            </a:fld>
            <a:endParaRPr lang="fi-FI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1475656" y="1484784"/>
          <a:ext cx="5976664" cy="5212080"/>
        </p:xfrm>
        <a:graphic>
          <a:graphicData uri="http://schemas.openxmlformats.org/drawingml/2006/table">
            <a:tbl>
              <a:tblPr/>
              <a:tblGrid>
                <a:gridCol w="1986982"/>
                <a:gridCol w="905458"/>
                <a:gridCol w="923984"/>
                <a:gridCol w="1103870"/>
                <a:gridCol w="1056370"/>
              </a:tblGrid>
              <a:tr h="133370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337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lokakuu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337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ema1">
  <a:themeElements>
    <a:clrScheme name="ELY_PPT_pohja 3">
      <a:dk1>
        <a:srgbClr val="58585A"/>
      </a:dk1>
      <a:lt1>
        <a:srgbClr val="FFFFFF"/>
      </a:lt1>
      <a:dk2>
        <a:srgbClr val="58585A"/>
      </a:dk2>
      <a:lt2>
        <a:srgbClr val="EBD078"/>
      </a:lt2>
      <a:accent1>
        <a:srgbClr val="D9640C"/>
      </a:accent1>
      <a:accent2>
        <a:srgbClr val="779346"/>
      </a:accent2>
      <a:accent3>
        <a:srgbClr val="FFFFFF"/>
      </a:accent3>
      <a:accent4>
        <a:srgbClr val="4A4A4C"/>
      </a:accent4>
      <a:accent5>
        <a:srgbClr val="E9B8AA"/>
      </a:accent5>
      <a:accent6>
        <a:srgbClr val="6B853F"/>
      </a:accent6>
      <a:hlink>
        <a:srgbClr val="003883"/>
      </a:hlink>
      <a:folHlink>
        <a:srgbClr val="4460A5"/>
      </a:folHlink>
    </a:clrScheme>
    <a:fontScheme name="ELY_PPT_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Y_PPT_pohj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2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3">
        <a:dk1>
          <a:srgbClr val="58585A"/>
        </a:dk1>
        <a:lt1>
          <a:srgbClr val="FFFFFF"/>
        </a:lt1>
        <a:dk2>
          <a:srgbClr val="58585A"/>
        </a:dk2>
        <a:lt2>
          <a:srgbClr val="EBD078"/>
        </a:lt2>
        <a:accent1>
          <a:srgbClr val="D9640C"/>
        </a:accent1>
        <a:accent2>
          <a:srgbClr val="779346"/>
        </a:accent2>
        <a:accent3>
          <a:srgbClr val="FFFFFF"/>
        </a:accent3>
        <a:accent4>
          <a:srgbClr val="4A4A4C"/>
        </a:accent4>
        <a:accent5>
          <a:srgbClr val="E9B8AA"/>
        </a:accent5>
        <a:accent6>
          <a:srgbClr val="6B853F"/>
        </a:accent6>
        <a:hlink>
          <a:srgbClr val="003883"/>
        </a:hlink>
        <a:folHlink>
          <a:srgbClr val="4460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4082</TotalTime>
  <Words>1025</Words>
  <Application>Microsoft Office PowerPoint</Application>
  <PresentationFormat>Näytössä katseltava diaesitys (4:3)</PresentationFormat>
  <Paragraphs>619</Paragraphs>
  <Slides>14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Teema1</vt:lpstr>
      <vt:lpstr>Nuorisotakuun seuranta Uudenmaan alueella, lokakuu 2014</vt:lpstr>
      <vt:lpstr>Seurantaan liittyvä käsitteistö</vt:lpstr>
      <vt:lpstr>Yhteenveto tärkeimmistä havainnoista</vt:lpstr>
      <vt:lpstr>Nuorisotakuun piiriin kuuluvat työttömät työnhakijat kuukauden lopussa Uudellamaalla (Lähde: TEM/Työnvälitystilasto 1215.)</vt:lpstr>
      <vt:lpstr>Alle 25-vuotiaat työttömät työnhakijat kuukauden lopussa Uudenmaan alueella (Lähde: TEM/Työnvälitystilasto 1215.)</vt:lpstr>
      <vt:lpstr>Alle 25-v. työttömät työnhakijat lokakuun lopussa Uudenmaan alueen kunnissa sekä vuosimuutosaste (%) (Lähde: TEM/Työnvälitystilasto 1215.)</vt:lpstr>
      <vt:lpstr>Alle 25-vuotiaiden virta yli 3 kk työttömyyteen (%) lokakuussa Uudenmaan alueen kunnissa (Lähde: TEM/Työnvälitystilasto 1355.)</vt:lpstr>
      <vt:lpstr>Palveluissa olevat alle 25-vuotiaat työnhakijat (Lähde:TEM/Työnvälitystilasto 4250.)</vt:lpstr>
      <vt:lpstr>Alle 25-v. aktivointiaste (%) lokakuun lopussa Uudenmaan alueen kunnissa (Lähde: TEM/Työnvälitystilasto 4250.) </vt:lpstr>
      <vt:lpstr>Avoimille työmarkkinoille työllistyneet alle 25-vuotiaat  (Lähde: TEM/Työnvälitystilasto  1315.)</vt:lpstr>
      <vt:lpstr>Avoimille työmarkkinoille työllistyneet 25-29 -vuotiaat vastavalmistuneet  (Lähde: TEM/Työnvälitystilasto  1315.)</vt:lpstr>
      <vt:lpstr>Alle 25-v. työttömät työnhakijat lokakuun lopussa työnhaun keston mukaan Uudellamaalla (Lähde: TEM/Työnvälitystilasto 1207.)</vt:lpstr>
      <vt:lpstr>25-29-v. vastavalmistuneet työttömät työnhakijat lokakuun lopussa työnhaun keston mukaan Uudellamaalla (Lähde: TEM/Työnvälitystilasto 1207.)</vt:lpstr>
      <vt:lpstr>Alle 25-vuotiaat työnhakijat kuukauden aikana Uudellamaalla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Nuorisotakuun seuranta Uudenmaan alueella</dc:title>
  <dc:creator>Santtu Sundvall</dc:creator>
  <cp:lastModifiedBy>Linnea Alho</cp:lastModifiedBy>
  <cp:revision>462</cp:revision>
  <dcterms:created xsi:type="dcterms:W3CDTF">2013-06-18T08:53:05Z</dcterms:created>
  <dcterms:modified xsi:type="dcterms:W3CDTF">2015-01-20T11:34:40Z</dcterms:modified>
</cp:coreProperties>
</file>