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8" r:id="rId6"/>
    <p:sldId id="275" r:id="rId7"/>
    <p:sldId id="260" r:id="rId8"/>
    <p:sldId id="272" r:id="rId9"/>
    <p:sldId id="261" r:id="rId10"/>
    <p:sldId id="262" r:id="rId11"/>
    <p:sldId id="263" r:id="rId12"/>
    <p:sldId id="269" r:id="rId13"/>
    <p:sldId id="271" r:id="rId14"/>
    <p:sldId id="265" r:id="rId15"/>
    <p:sldId id="276" r:id="rId16"/>
    <p:sldId id="266" r:id="rId17"/>
    <p:sldId id="273" r:id="rId18"/>
    <p:sldId id="274" r:id="rId19"/>
  </p:sldIdLst>
  <p:sldSz cx="9144000" cy="6858000" type="screen4x3"/>
  <p:notesSz cx="7102475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0" autoAdjust="0"/>
  </p:normalViewPr>
  <p:slideViewPr>
    <p:cSldViewPr>
      <p:cViewPr>
        <p:scale>
          <a:sx n="100" d="100"/>
          <a:sy n="100" d="100"/>
        </p:scale>
        <p:origin x="-186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2\A001744\Documents\Kes&#228;kuun%20nuorisotakuuseuranta%202014\Nuorisotakuun%20seuranta_kes&#228;kuu%20201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2\A001744\Documents\Kes&#228;kuun%20nuorisotakuuseuranta%202014\Nuorisotakuun%20seuranta_kes&#228;kuu%2020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hein&#228;kuu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lineChart>
        <c:grouping val="standard"/>
        <c:ser>
          <c:idx val="0"/>
          <c:order val="0"/>
          <c:tx>
            <c:strRef>
              <c:f>Aikajana!$B$5</c:f>
              <c:strCache>
                <c:ptCount val="1"/>
                <c:pt idx="0">
                  <c:v>Alle 25-v. työttömät</c:v>
                </c:pt>
              </c:strCache>
            </c:strRef>
          </c:tx>
          <c:marker>
            <c:symbol val="none"/>
          </c:marker>
          <c:dLbls>
            <c:dLbl>
              <c:idx val="89"/>
              <c:layout>
                <c:manualLayout>
                  <c:x val="-5.1636698939603688E-2"/>
                  <c:y val="-3.617571059431535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6/2014;10684</a:t>
                    </a:r>
                  </a:p>
                </c:rich>
              </c:tx>
              <c:showVal val="1"/>
            </c:dLbl>
            <c:delete val="1"/>
          </c:dLbls>
          <c:cat>
            <c:strRef>
              <c:f>Aikajana!$A$20:$A$108</c:f>
              <c:strCache>
                <c:ptCount val="89"/>
                <c:pt idx="0">
                  <c:v>2007 Maaliskuu</c:v>
                </c:pt>
                <c:pt idx="1">
                  <c:v>2007 Huhtikuu</c:v>
                </c:pt>
                <c:pt idx="2">
                  <c:v>2007 Toukokuu</c:v>
                </c:pt>
                <c:pt idx="3">
                  <c:v>2007 Kesäkuu</c:v>
                </c:pt>
                <c:pt idx="4">
                  <c:v>2007 Heinäkuu</c:v>
                </c:pt>
                <c:pt idx="5">
                  <c:v>2007 Elokuu</c:v>
                </c:pt>
                <c:pt idx="6">
                  <c:v>2007 Syyskuu</c:v>
                </c:pt>
                <c:pt idx="7">
                  <c:v>2007 Lokakuu</c:v>
                </c:pt>
                <c:pt idx="8">
                  <c:v>2007 Marraskuu</c:v>
                </c:pt>
                <c:pt idx="9">
                  <c:v>2007 Joulukuu</c:v>
                </c:pt>
                <c:pt idx="10">
                  <c:v>2008 Tammikuu</c:v>
                </c:pt>
                <c:pt idx="11">
                  <c:v>2008 Helmikuu</c:v>
                </c:pt>
                <c:pt idx="12">
                  <c:v>2008 Maaliskuu</c:v>
                </c:pt>
                <c:pt idx="13">
                  <c:v>2008 Huhtikuu</c:v>
                </c:pt>
                <c:pt idx="14">
                  <c:v>2008 Toukokuu</c:v>
                </c:pt>
                <c:pt idx="15">
                  <c:v>2008 Kesäkuu</c:v>
                </c:pt>
                <c:pt idx="16">
                  <c:v>2008 Heinäkuu</c:v>
                </c:pt>
                <c:pt idx="17">
                  <c:v>2008 Elokuu</c:v>
                </c:pt>
                <c:pt idx="18">
                  <c:v>2008 Syyskuu</c:v>
                </c:pt>
                <c:pt idx="19">
                  <c:v>2008 Lokakuu</c:v>
                </c:pt>
                <c:pt idx="20">
                  <c:v>2008 Marraskuu</c:v>
                </c:pt>
                <c:pt idx="21">
                  <c:v>2008 Joulukuu</c:v>
                </c:pt>
                <c:pt idx="22">
                  <c:v>2009 Tammikuu</c:v>
                </c:pt>
                <c:pt idx="23">
                  <c:v>2009 Helmikuu</c:v>
                </c:pt>
                <c:pt idx="24">
                  <c:v>2009 Maaliskuu</c:v>
                </c:pt>
                <c:pt idx="25">
                  <c:v>2009 Huhtikuu</c:v>
                </c:pt>
                <c:pt idx="26">
                  <c:v>2009 Toukokuu</c:v>
                </c:pt>
                <c:pt idx="27">
                  <c:v>2009 Kesäkuu</c:v>
                </c:pt>
                <c:pt idx="28">
                  <c:v>2009 Heinäkuu</c:v>
                </c:pt>
                <c:pt idx="29">
                  <c:v>2009 Elokuu</c:v>
                </c:pt>
                <c:pt idx="30">
                  <c:v>2009 Syyskuu</c:v>
                </c:pt>
                <c:pt idx="31">
                  <c:v>2009 Lokakuu</c:v>
                </c:pt>
                <c:pt idx="32">
                  <c:v>2009 Marraskuu</c:v>
                </c:pt>
                <c:pt idx="33">
                  <c:v>2009 Joulukuu</c:v>
                </c:pt>
                <c:pt idx="34">
                  <c:v>2010 Tammikuu</c:v>
                </c:pt>
                <c:pt idx="35">
                  <c:v>2010 Helmikuu</c:v>
                </c:pt>
                <c:pt idx="36">
                  <c:v>2010 Maaliskuu</c:v>
                </c:pt>
                <c:pt idx="37">
                  <c:v>2010 Huhtikuu</c:v>
                </c:pt>
                <c:pt idx="38">
                  <c:v>2010 Toukokuu</c:v>
                </c:pt>
                <c:pt idx="39">
                  <c:v>2010 Kesäkuu</c:v>
                </c:pt>
                <c:pt idx="40">
                  <c:v>2010 Heinäkuu</c:v>
                </c:pt>
                <c:pt idx="41">
                  <c:v>2010 Elokuu</c:v>
                </c:pt>
                <c:pt idx="42">
                  <c:v>2010 Syyskuu</c:v>
                </c:pt>
                <c:pt idx="43">
                  <c:v>2010 Lokakuu</c:v>
                </c:pt>
                <c:pt idx="44">
                  <c:v>2010 Marraskuu</c:v>
                </c:pt>
                <c:pt idx="45">
                  <c:v>2010 Joulukuu</c:v>
                </c:pt>
                <c:pt idx="46">
                  <c:v>2011 Tammikuu</c:v>
                </c:pt>
                <c:pt idx="47">
                  <c:v>2011 Helmikuu</c:v>
                </c:pt>
                <c:pt idx="48">
                  <c:v>2011 Maaliskuu</c:v>
                </c:pt>
                <c:pt idx="49">
                  <c:v>2011 Huhtikuu</c:v>
                </c:pt>
                <c:pt idx="50">
                  <c:v>2011 Toukokuu</c:v>
                </c:pt>
                <c:pt idx="51">
                  <c:v>2011 Kesäkuu</c:v>
                </c:pt>
                <c:pt idx="52">
                  <c:v>2011 Heinäkuu</c:v>
                </c:pt>
                <c:pt idx="53">
                  <c:v>2011 Elokuu</c:v>
                </c:pt>
                <c:pt idx="54">
                  <c:v>2011 Syyskuu</c:v>
                </c:pt>
                <c:pt idx="55">
                  <c:v>2011 Lokakuu</c:v>
                </c:pt>
                <c:pt idx="56">
                  <c:v>2011 Marraskuu</c:v>
                </c:pt>
                <c:pt idx="57">
                  <c:v>2011 Joulukuu</c:v>
                </c:pt>
                <c:pt idx="58">
                  <c:v>2012 Tammikuu</c:v>
                </c:pt>
                <c:pt idx="59">
                  <c:v>2012 Helmikuu</c:v>
                </c:pt>
                <c:pt idx="60">
                  <c:v>2012 Maaliskuu</c:v>
                </c:pt>
                <c:pt idx="61">
                  <c:v>2012 Huhtikuu</c:v>
                </c:pt>
                <c:pt idx="62">
                  <c:v>2012 Toukokuu</c:v>
                </c:pt>
                <c:pt idx="63">
                  <c:v>2012 Kesäkuu</c:v>
                </c:pt>
                <c:pt idx="64">
                  <c:v>2012 Heinäkuu</c:v>
                </c:pt>
                <c:pt idx="65">
                  <c:v>2012 Elokuu</c:v>
                </c:pt>
                <c:pt idx="66">
                  <c:v>2012 Syyskuu</c:v>
                </c:pt>
                <c:pt idx="67">
                  <c:v>2012 Lokakuu</c:v>
                </c:pt>
                <c:pt idx="68">
                  <c:v>2012 Marraskuu</c:v>
                </c:pt>
                <c:pt idx="69">
                  <c:v>2012 Joulukuu</c:v>
                </c:pt>
                <c:pt idx="70">
                  <c:v>2013 Tammikuu</c:v>
                </c:pt>
                <c:pt idx="71">
                  <c:v>2013 Helmikuu</c:v>
                </c:pt>
                <c:pt idx="72">
                  <c:v>2013 Maaliskuu</c:v>
                </c:pt>
                <c:pt idx="73">
                  <c:v>2013 Huhtikuu</c:v>
                </c:pt>
                <c:pt idx="74">
                  <c:v>2013 Toukokuu</c:v>
                </c:pt>
                <c:pt idx="75">
                  <c:v>2013 Kesäkuu</c:v>
                </c:pt>
                <c:pt idx="76">
                  <c:v>2013 Heinäkuu</c:v>
                </c:pt>
                <c:pt idx="77">
                  <c:v>2013 Elokuu</c:v>
                </c:pt>
                <c:pt idx="78">
                  <c:v>2013 Syyskuu</c:v>
                </c:pt>
                <c:pt idx="79">
                  <c:v>2013 Lokakuu</c:v>
                </c:pt>
                <c:pt idx="80">
                  <c:v>2013 Marraskuu</c:v>
                </c:pt>
                <c:pt idx="81">
                  <c:v>2013 Joulukuu</c:v>
                </c:pt>
                <c:pt idx="82">
                  <c:v>2014 Tammikuu</c:v>
                </c:pt>
                <c:pt idx="83">
                  <c:v>2014 Helmikuu</c:v>
                </c:pt>
                <c:pt idx="84">
                  <c:v>2014 Maaliskuu</c:v>
                </c:pt>
                <c:pt idx="85">
                  <c:v>2014 Huhtikuu</c:v>
                </c:pt>
                <c:pt idx="86">
                  <c:v>2014 Toukokuu</c:v>
                </c:pt>
                <c:pt idx="87">
                  <c:v>2014 Kesäkuu</c:v>
                </c:pt>
                <c:pt idx="88">
                  <c:v>2014 Heinäkuu</c:v>
                </c:pt>
              </c:strCache>
            </c:strRef>
          </c:cat>
          <c:val>
            <c:numRef>
              <c:f>Aikajana!$B$20:$B$108</c:f>
              <c:numCache>
                <c:formatCode>General</c:formatCode>
                <c:ptCount val="89"/>
                <c:pt idx="0">
                  <c:v>3302</c:v>
                </c:pt>
                <c:pt idx="1">
                  <c:v>3046</c:v>
                </c:pt>
                <c:pt idx="2">
                  <c:v>2971</c:v>
                </c:pt>
                <c:pt idx="3">
                  <c:v>4073</c:v>
                </c:pt>
                <c:pt idx="4">
                  <c:v>4639</c:v>
                </c:pt>
                <c:pt idx="5">
                  <c:v>3419</c:v>
                </c:pt>
                <c:pt idx="6">
                  <c:v>2954</c:v>
                </c:pt>
                <c:pt idx="7">
                  <c:v>2749</c:v>
                </c:pt>
                <c:pt idx="8">
                  <c:v>2562</c:v>
                </c:pt>
                <c:pt idx="9">
                  <c:v>3001</c:v>
                </c:pt>
                <c:pt idx="10">
                  <c:v>3417</c:v>
                </c:pt>
                <c:pt idx="11">
                  <c:v>3123</c:v>
                </c:pt>
                <c:pt idx="12">
                  <c:v>2800</c:v>
                </c:pt>
                <c:pt idx="13">
                  <c:v>2652</c:v>
                </c:pt>
                <c:pt idx="14">
                  <c:v>2690</c:v>
                </c:pt>
                <c:pt idx="15">
                  <c:v>3677</c:v>
                </c:pt>
                <c:pt idx="16">
                  <c:v>4285</c:v>
                </c:pt>
                <c:pt idx="17">
                  <c:v>3412</c:v>
                </c:pt>
                <c:pt idx="18">
                  <c:v>3067</c:v>
                </c:pt>
                <c:pt idx="19">
                  <c:v>3071</c:v>
                </c:pt>
                <c:pt idx="20">
                  <c:v>3212</c:v>
                </c:pt>
                <c:pt idx="21">
                  <c:v>4008</c:v>
                </c:pt>
                <c:pt idx="22">
                  <c:v>5173</c:v>
                </c:pt>
                <c:pt idx="23">
                  <c:v>5220</c:v>
                </c:pt>
                <c:pt idx="24">
                  <c:v>5421</c:v>
                </c:pt>
                <c:pt idx="25">
                  <c:v>5395</c:v>
                </c:pt>
                <c:pt idx="26">
                  <c:v>5514</c:v>
                </c:pt>
                <c:pt idx="27">
                  <c:v>7482</c:v>
                </c:pt>
                <c:pt idx="28">
                  <c:v>8481</c:v>
                </c:pt>
                <c:pt idx="29">
                  <c:v>7033</c:v>
                </c:pt>
                <c:pt idx="30">
                  <c:v>6676</c:v>
                </c:pt>
                <c:pt idx="31">
                  <c:v>6686</c:v>
                </c:pt>
                <c:pt idx="32">
                  <c:v>6353</c:v>
                </c:pt>
                <c:pt idx="33">
                  <c:v>6923</c:v>
                </c:pt>
                <c:pt idx="34">
                  <c:v>7150</c:v>
                </c:pt>
                <c:pt idx="35">
                  <c:v>6525</c:v>
                </c:pt>
                <c:pt idx="36">
                  <c:v>6111</c:v>
                </c:pt>
                <c:pt idx="37">
                  <c:v>5714</c:v>
                </c:pt>
                <c:pt idx="38">
                  <c:v>5728</c:v>
                </c:pt>
                <c:pt idx="39">
                  <c:v>7438</c:v>
                </c:pt>
                <c:pt idx="40">
                  <c:v>8216</c:v>
                </c:pt>
                <c:pt idx="41">
                  <c:v>6372</c:v>
                </c:pt>
                <c:pt idx="42">
                  <c:v>5673</c:v>
                </c:pt>
                <c:pt idx="43">
                  <c:v>5469</c:v>
                </c:pt>
                <c:pt idx="44">
                  <c:v>5147</c:v>
                </c:pt>
                <c:pt idx="45">
                  <c:v>5719</c:v>
                </c:pt>
                <c:pt idx="46">
                  <c:v>5919</c:v>
                </c:pt>
                <c:pt idx="47">
                  <c:v>5448</c:v>
                </c:pt>
                <c:pt idx="48">
                  <c:v>4993</c:v>
                </c:pt>
                <c:pt idx="49">
                  <c:v>4921</c:v>
                </c:pt>
                <c:pt idx="50">
                  <c:v>4918</c:v>
                </c:pt>
                <c:pt idx="51">
                  <c:v>6582</c:v>
                </c:pt>
                <c:pt idx="52">
                  <c:v>7135</c:v>
                </c:pt>
                <c:pt idx="53">
                  <c:v>5695</c:v>
                </c:pt>
                <c:pt idx="54">
                  <c:v>5097</c:v>
                </c:pt>
                <c:pt idx="55">
                  <c:v>4971</c:v>
                </c:pt>
                <c:pt idx="56">
                  <c:v>4886</c:v>
                </c:pt>
                <c:pt idx="57">
                  <c:v>5546</c:v>
                </c:pt>
                <c:pt idx="58">
                  <c:v>5987</c:v>
                </c:pt>
                <c:pt idx="59">
                  <c:v>5617</c:v>
                </c:pt>
                <c:pt idx="60">
                  <c:v>5300</c:v>
                </c:pt>
                <c:pt idx="61">
                  <c:v>5031</c:v>
                </c:pt>
                <c:pt idx="62">
                  <c:v>5128</c:v>
                </c:pt>
                <c:pt idx="63">
                  <c:v>7072</c:v>
                </c:pt>
                <c:pt idx="64">
                  <c:v>7840</c:v>
                </c:pt>
                <c:pt idx="65">
                  <c:v>5813</c:v>
                </c:pt>
                <c:pt idx="66">
                  <c:v>5502</c:v>
                </c:pt>
                <c:pt idx="67">
                  <c:v>5490</c:v>
                </c:pt>
                <c:pt idx="68">
                  <c:v>5572</c:v>
                </c:pt>
                <c:pt idx="69">
                  <c:v>6055</c:v>
                </c:pt>
                <c:pt idx="70">
                  <c:v>7135</c:v>
                </c:pt>
                <c:pt idx="71">
                  <c:v>7220</c:v>
                </c:pt>
                <c:pt idx="72">
                  <c:v>7070</c:v>
                </c:pt>
                <c:pt idx="73">
                  <c:v>6658</c:v>
                </c:pt>
                <c:pt idx="74">
                  <c:v>6667</c:v>
                </c:pt>
                <c:pt idx="75">
                  <c:v>8874</c:v>
                </c:pt>
                <c:pt idx="76">
                  <c:v>9770</c:v>
                </c:pt>
                <c:pt idx="77">
                  <c:v>8211</c:v>
                </c:pt>
                <c:pt idx="78">
                  <c:v>7521</c:v>
                </c:pt>
                <c:pt idx="79">
                  <c:v>7567</c:v>
                </c:pt>
                <c:pt idx="80">
                  <c:v>7088</c:v>
                </c:pt>
                <c:pt idx="81">
                  <c:v>8353</c:v>
                </c:pt>
                <c:pt idx="82">
                  <c:v>8582</c:v>
                </c:pt>
                <c:pt idx="83">
                  <c:v>8137</c:v>
                </c:pt>
                <c:pt idx="84">
                  <c:v>8182</c:v>
                </c:pt>
                <c:pt idx="85">
                  <c:v>7914</c:v>
                </c:pt>
                <c:pt idx="86">
                  <c:v>8026</c:v>
                </c:pt>
                <c:pt idx="87">
                  <c:v>10680</c:v>
                </c:pt>
                <c:pt idx="88">
                  <c:v>11544</c:v>
                </c:pt>
              </c:numCache>
            </c:numRef>
          </c:val>
        </c:ser>
        <c:marker val="1"/>
        <c:axId val="256938368"/>
        <c:axId val="256939904"/>
      </c:lineChart>
      <c:lineChart>
        <c:grouping val="standard"/>
        <c:ser>
          <c:idx val="1"/>
          <c:order val="1"/>
          <c:tx>
            <c:strRef>
              <c:f>Aikajana!$C$5</c:f>
              <c:strCache>
                <c:ptCount val="1"/>
                <c:pt idx="0">
                  <c:v>Vuosimuutos %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Lbl>
              <c:idx val="89"/>
              <c:layout>
                <c:manualLayout>
                  <c:x val="-5.5325034578146783E-2"/>
                  <c:y val="5.167958656330733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6/2014;20,4 %</a:t>
                    </a:r>
                  </a:p>
                </c:rich>
              </c:tx>
              <c:showVal val="1"/>
            </c:dLbl>
            <c:delete val="1"/>
          </c:dLbls>
          <c:cat>
            <c:strRef>
              <c:f>Aikajana!$A$20:$A$108</c:f>
              <c:strCache>
                <c:ptCount val="89"/>
                <c:pt idx="0">
                  <c:v>2007 Maaliskuu</c:v>
                </c:pt>
                <c:pt idx="1">
                  <c:v>2007 Huhtikuu</c:v>
                </c:pt>
                <c:pt idx="2">
                  <c:v>2007 Toukokuu</c:v>
                </c:pt>
                <c:pt idx="3">
                  <c:v>2007 Kesäkuu</c:v>
                </c:pt>
                <c:pt idx="4">
                  <c:v>2007 Heinäkuu</c:v>
                </c:pt>
                <c:pt idx="5">
                  <c:v>2007 Elokuu</c:v>
                </c:pt>
                <c:pt idx="6">
                  <c:v>2007 Syyskuu</c:v>
                </c:pt>
                <c:pt idx="7">
                  <c:v>2007 Lokakuu</c:v>
                </c:pt>
                <c:pt idx="8">
                  <c:v>2007 Marraskuu</c:v>
                </c:pt>
                <c:pt idx="9">
                  <c:v>2007 Joulukuu</c:v>
                </c:pt>
                <c:pt idx="10">
                  <c:v>2008 Tammikuu</c:v>
                </c:pt>
                <c:pt idx="11">
                  <c:v>2008 Helmikuu</c:v>
                </c:pt>
                <c:pt idx="12">
                  <c:v>2008 Maaliskuu</c:v>
                </c:pt>
                <c:pt idx="13">
                  <c:v>2008 Huhtikuu</c:v>
                </c:pt>
                <c:pt idx="14">
                  <c:v>2008 Toukokuu</c:v>
                </c:pt>
                <c:pt idx="15">
                  <c:v>2008 Kesäkuu</c:v>
                </c:pt>
                <c:pt idx="16">
                  <c:v>2008 Heinäkuu</c:v>
                </c:pt>
                <c:pt idx="17">
                  <c:v>2008 Elokuu</c:v>
                </c:pt>
                <c:pt idx="18">
                  <c:v>2008 Syyskuu</c:v>
                </c:pt>
                <c:pt idx="19">
                  <c:v>2008 Lokakuu</c:v>
                </c:pt>
                <c:pt idx="20">
                  <c:v>2008 Marraskuu</c:v>
                </c:pt>
                <c:pt idx="21">
                  <c:v>2008 Joulukuu</c:v>
                </c:pt>
                <c:pt idx="22">
                  <c:v>2009 Tammikuu</c:v>
                </c:pt>
                <c:pt idx="23">
                  <c:v>2009 Helmikuu</c:v>
                </c:pt>
                <c:pt idx="24">
                  <c:v>2009 Maaliskuu</c:v>
                </c:pt>
                <c:pt idx="25">
                  <c:v>2009 Huhtikuu</c:v>
                </c:pt>
                <c:pt idx="26">
                  <c:v>2009 Toukokuu</c:v>
                </c:pt>
                <c:pt idx="27">
                  <c:v>2009 Kesäkuu</c:v>
                </c:pt>
                <c:pt idx="28">
                  <c:v>2009 Heinäkuu</c:v>
                </c:pt>
                <c:pt idx="29">
                  <c:v>2009 Elokuu</c:v>
                </c:pt>
                <c:pt idx="30">
                  <c:v>2009 Syyskuu</c:v>
                </c:pt>
                <c:pt idx="31">
                  <c:v>2009 Lokakuu</c:v>
                </c:pt>
                <c:pt idx="32">
                  <c:v>2009 Marraskuu</c:v>
                </c:pt>
                <c:pt idx="33">
                  <c:v>2009 Joulukuu</c:v>
                </c:pt>
                <c:pt idx="34">
                  <c:v>2010 Tammikuu</c:v>
                </c:pt>
                <c:pt idx="35">
                  <c:v>2010 Helmikuu</c:v>
                </c:pt>
                <c:pt idx="36">
                  <c:v>2010 Maaliskuu</c:v>
                </c:pt>
                <c:pt idx="37">
                  <c:v>2010 Huhtikuu</c:v>
                </c:pt>
                <c:pt idx="38">
                  <c:v>2010 Toukokuu</c:v>
                </c:pt>
                <c:pt idx="39">
                  <c:v>2010 Kesäkuu</c:v>
                </c:pt>
                <c:pt idx="40">
                  <c:v>2010 Heinäkuu</c:v>
                </c:pt>
                <c:pt idx="41">
                  <c:v>2010 Elokuu</c:v>
                </c:pt>
                <c:pt idx="42">
                  <c:v>2010 Syyskuu</c:v>
                </c:pt>
                <c:pt idx="43">
                  <c:v>2010 Lokakuu</c:v>
                </c:pt>
                <c:pt idx="44">
                  <c:v>2010 Marraskuu</c:v>
                </c:pt>
                <c:pt idx="45">
                  <c:v>2010 Joulukuu</c:v>
                </c:pt>
                <c:pt idx="46">
                  <c:v>2011 Tammikuu</c:v>
                </c:pt>
                <c:pt idx="47">
                  <c:v>2011 Helmikuu</c:v>
                </c:pt>
                <c:pt idx="48">
                  <c:v>2011 Maaliskuu</c:v>
                </c:pt>
                <c:pt idx="49">
                  <c:v>2011 Huhtikuu</c:v>
                </c:pt>
                <c:pt idx="50">
                  <c:v>2011 Toukokuu</c:v>
                </c:pt>
                <c:pt idx="51">
                  <c:v>2011 Kesäkuu</c:v>
                </c:pt>
                <c:pt idx="52">
                  <c:v>2011 Heinäkuu</c:v>
                </c:pt>
                <c:pt idx="53">
                  <c:v>2011 Elokuu</c:v>
                </c:pt>
                <c:pt idx="54">
                  <c:v>2011 Syyskuu</c:v>
                </c:pt>
                <c:pt idx="55">
                  <c:v>2011 Lokakuu</c:v>
                </c:pt>
                <c:pt idx="56">
                  <c:v>2011 Marraskuu</c:v>
                </c:pt>
                <c:pt idx="57">
                  <c:v>2011 Joulukuu</c:v>
                </c:pt>
                <c:pt idx="58">
                  <c:v>2012 Tammikuu</c:v>
                </c:pt>
                <c:pt idx="59">
                  <c:v>2012 Helmikuu</c:v>
                </c:pt>
                <c:pt idx="60">
                  <c:v>2012 Maaliskuu</c:v>
                </c:pt>
                <c:pt idx="61">
                  <c:v>2012 Huhtikuu</c:v>
                </c:pt>
                <c:pt idx="62">
                  <c:v>2012 Toukokuu</c:v>
                </c:pt>
                <c:pt idx="63">
                  <c:v>2012 Kesäkuu</c:v>
                </c:pt>
                <c:pt idx="64">
                  <c:v>2012 Heinäkuu</c:v>
                </c:pt>
                <c:pt idx="65">
                  <c:v>2012 Elokuu</c:v>
                </c:pt>
                <c:pt idx="66">
                  <c:v>2012 Syyskuu</c:v>
                </c:pt>
                <c:pt idx="67">
                  <c:v>2012 Lokakuu</c:v>
                </c:pt>
                <c:pt idx="68">
                  <c:v>2012 Marraskuu</c:v>
                </c:pt>
                <c:pt idx="69">
                  <c:v>2012 Joulukuu</c:v>
                </c:pt>
                <c:pt idx="70">
                  <c:v>2013 Tammikuu</c:v>
                </c:pt>
                <c:pt idx="71">
                  <c:v>2013 Helmikuu</c:v>
                </c:pt>
                <c:pt idx="72">
                  <c:v>2013 Maaliskuu</c:v>
                </c:pt>
                <c:pt idx="73">
                  <c:v>2013 Huhtikuu</c:v>
                </c:pt>
                <c:pt idx="74">
                  <c:v>2013 Toukokuu</c:v>
                </c:pt>
                <c:pt idx="75">
                  <c:v>2013 Kesäkuu</c:v>
                </c:pt>
                <c:pt idx="76">
                  <c:v>2013 Heinäkuu</c:v>
                </c:pt>
                <c:pt idx="77">
                  <c:v>2013 Elokuu</c:v>
                </c:pt>
                <c:pt idx="78">
                  <c:v>2013 Syyskuu</c:v>
                </c:pt>
                <c:pt idx="79">
                  <c:v>2013 Lokakuu</c:v>
                </c:pt>
                <c:pt idx="80">
                  <c:v>2013 Marraskuu</c:v>
                </c:pt>
                <c:pt idx="81">
                  <c:v>2013 Joulukuu</c:v>
                </c:pt>
                <c:pt idx="82">
                  <c:v>2014 Tammikuu</c:v>
                </c:pt>
                <c:pt idx="83">
                  <c:v>2014 Helmikuu</c:v>
                </c:pt>
                <c:pt idx="84">
                  <c:v>2014 Maaliskuu</c:v>
                </c:pt>
                <c:pt idx="85">
                  <c:v>2014 Huhtikuu</c:v>
                </c:pt>
                <c:pt idx="86">
                  <c:v>2014 Toukokuu</c:v>
                </c:pt>
                <c:pt idx="87">
                  <c:v>2014 Kesäkuu</c:v>
                </c:pt>
                <c:pt idx="88">
                  <c:v>2014 Heinäkuu</c:v>
                </c:pt>
              </c:strCache>
            </c:strRef>
          </c:cat>
          <c:val>
            <c:numRef>
              <c:f>Aikajana!$C$20:$C$108</c:f>
              <c:numCache>
                <c:formatCode>0.0\ %</c:formatCode>
                <c:ptCount val="89"/>
                <c:pt idx="0">
                  <c:v>-0.19951515151515167</c:v>
                </c:pt>
                <c:pt idx="1">
                  <c:v>-0.22768762677484783</c:v>
                </c:pt>
                <c:pt idx="2">
                  <c:v>-0.19046321525885557</c:v>
                </c:pt>
                <c:pt idx="3">
                  <c:v>-0.16809640522875818</c:v>
                </c:pt>
                <c:pt idx="4">
                  <c:v>-0.17951892465511143</c:v>
                </c:pt>
                <c:pt idx="5">
                  <c:v>-0.22207053469852103</c:v>
                </c:pt>
                <c:pt idx="6">
                  <c:v>-0.22670157068062827</c:v>
                </c:pt>
                <c:pt idx="7">
                  <c:v>-0.25278608317477597</c:v>
                </c:pt>
                <c:pt idx="8">
                  <c:v>-0.290108063175395</c:v>
                </c:pt>
                <c:pt idx="9">
                  <c:v>-0.23521916411824678</c:v>
                </c:pt>
                <c:pt idx="10">
                  <c:v>-0.17143549951503412</c:v>
                </c:pt>
                <c:pt idx="11">
                  <c:v>-0.14927812585126679</c:v>
                </c:pt>
                <c:pt idx="12">
                  <c:v>-0.15202907328891577</c:v>
                </c:pt>
                <c:pt idx="13">
                  <c:v>-0.12934996717005909</c:v>
                </c:pt>
                <c:pt idx="14">
                  <c:v>-9.4580949175361931E-2</c:v>
                </c:pt>
                <c:pt idx="15">
                  <c:v>-9.7225632212128654E-2</c:v>
                </c:pt>
                <c:pt idx="16">
                  <c:v>-7.6309549471868923E-2</c:v>
                </c:pt>
                <c:pt idx="17">
                  <c:v>-2.0473822755191604E-3</c:v>
                </c:pt>
                <c:pt idx="18">
                  <c:v>3.825321597833449E-2</c:v>
                </c:pt>
                <c:pt idx="19">
                  <c:v>0.11713350309203352</c:v>
                </c:pt>
                <c:pt idx="20">
                  <c:v>0.25370804059328633</c:v>
                </c:pt>
                <c:pt idx="21">
                  <c:v>0.33555481506164653</c:v>
                </c:pt>
                <c:pt idx="22">
                  <c:v>0.51390108282118852</c:v>
                </c:pt>
                <c:pt idx="23">
                  <c:v>0.67146974063400611</c:v>
                </c:pt>
                <c:pt idx="24">
                  <c:v>0.93607142857142889</c:v>
                </c:pt>
                <c:pt idx="25">
                  <c:v>1.0343137254901962</c:v>
                </c:pt>
                <c:pt idx="26">
                  <c:v>1.0498141263940519</c:v>
                </c:pt>
                <c:pt idx="27">
                  <c:v>1.0348109872178406</c:v>
                </c:pt>
                <c:pt idx="28">
                  <c:v>0.97922987164527464</c:v>
                </c:pt>
                <c:pt idx="29">
                  <c:v>1.0612543962485346</c:v>
                </c:pt>
                <c:pt idx="30">
                  <c:v>1.1767199217476367</c:v>
                </c:pt>
                <c:pt idx="31">
                  <c:v>1.1771409964181054</c:v>
                </c:pt>
                <c:pt idx="32">
                  <c:v>0.97789539227895406</c:v>
                </c:pt>
                <c:pt idx="33">
                  <c:v>0.72729540918163671</c:v>
                </c:pt>
                <c:pt idx="34">
                  <c:v>0.38217668664218085</c:v>
                </c:pt>
                <c:pt idx="35">
                  <c:v>0.25</c:v>
                </c:pt>
                <c:pt idx="36">
                  <c:v>0.12728278915329283</c:v>
                </c:pt>
                <c:pt idx="37">
                  <c:v>5.9128822984244697E-2</c:v>
                </c:pt>
                <c:pt idx="38">
                  <c:v>3.8810301051867994E-2</c:v>
                </c:pt>
                <c:pt idx="39">
                  <c:v>-5.8807805399625794E-3</c:v>
                </c:pt>
                <c:pt idx="40">
                  <c:v>-3.124631529300792E-2</c:v>
                </c:pt>
                <c:pt idx="41">
                  <c:v>-9.3985496942983179E-2</c:v>
                </c:pt>
                <c:pt idx="42">
                  <c:v>-0.15023966446974241</c:v>
                </c:pt>
                <c:pt idx="43">
                  <c:v>-0.18202213580616231</c:v>
                </c:pt>
                <c:pt idx="44">
                  <c:v>-0.18983157563355882</c:v>
                </c:pt>
                <c:pt idx="45">
                  <c:v>-0.17391304347826103</c:v>
                </c:pt>
                <c:pt idx="46">
                  <c:v>-0.17216783216783227</c:v>
                </c:pt>
                <c:pt idx="47">
                  <c:v>-0.16505747126436793</c:v>
                </c:pt>
                <c:pt idx="48">
                  <c:v>-0.18294878088692548</c:v>
                </c:pt>
                <c:pt idx="49">
                  <c:v>-0.13878193909695491</c:v>
                </c:pt>
                <c:pt idx="50">
                  <c:v>-0.14141061452513978</c:v>
                </c:pt>
                <c:pt idx="51">
                  <c:v>-0.11508470018822271</c:v>
                </c:pt>
                <c:pt idx="52">
                  <c:v>-0.13157254138266797</c:v>
                </c:pt>
                <c:pt idx="53">
                  <c:v>-0.10624607658505972</c:v>
                </c:pt>
                <c:pt idx="54">
                  <c:v>-0.10153358011634056</c:v>
                </c:pt>
                <c:pt idx="55">
                  <c:v>-9.1058694459681885E-2</c:v>
                </c:pt>
                <c:pt idx="56">
                  <c:v>-5.0709150961725305E-2</c:v>
                </c:pt>
                <c:pt idx="57">
                  <c:v>-3.0250043713936012E-2</c:v>
                </c:pt>
                <c:pt idx="58">
                  <c:v>1.1488427099172173E-2</c:v>
                </c:pt>
                <c:pt idx="59">
                  <c:v>3.1020558002936845E-2</c:v>
                </c:pt>
                <c:pt idx="60">
                  <c:v>6.1486080512717825E-2</c:v>
                </c:pt>
                <c:pt idx="61">
                  <c:v>2.235318024791709E-2</c:v>
                </c:pt>
                <c:pt idx="62">
                  <c:v>4.2700284668564473E-2</c:v>
                </c:pt>
                <c:pt idx="63">
                  <c:v>7.4445457307809174E-2</c:v>
                </c:pt>
                <c:pt idx="64">
                  <c:v>9.8808689558514365E-2</c:v>
                </c:pt>
                <c:pt idx="65">
                  <c:v>2.0719929762949965E-2</c:v>
                </c:pt>
                <c:pt idx="66">
                  <c:v>7.9458505002942936E-2</c:v>
                </c:pt>
                <c:pt idx="67">
                  <c:v>0.1044055522027761</c:v>
                </c:pt>
                <c:pt idx="68">
                  <c:v>0.14040114613180527</c:v>
                </c:pt>
                <c:pt idx="69">
                  <c:v>9.1777857915614852E-2</c:v>
                </c:pt>
                <c:pt idx="70">
                  <c:v>0.19174878904292655</c:v>
                </c:pt>
                <c:pt idx="71">
                  <c:v>0.28538365675627558</c:v>
                </c:pt>
                <c:pt idx="72">
                  <c:v>0.33396226415094382</c:v>
                </c:pt>
                <c:pt idx="73">
                  <c:v>0.32339495130192825</c:v>
                </c:pt>
                <c:pt idx="74">
                  <c:v>0.3001170046801872</c:v>
                </c:pt>
                <c:pt idx="75">
                  <c:v>0.25480769230769251</c:v>
                </c:pt>
                <c:pt idx="76">
                  <c:v>0.24617346938775511</c:v>
                </c:pt>
                <c:pt idx="77">
                  <c:v>0.4125236538792364</c:v>
                </c:pt>
                <c:pt idx="78">
                  <c:v>0.36695747001090534</c:v>
                </c:pt>
                <c:pt idx="79">
                  <c:v>0.37832422586520986</c:v>
                </c:pt>
                <c:pt idx="80">
                  <c:v>0.27207465900933236</c:v>
                </c:pt>
                <c:pt idx="81">
                  <c:v>0.37952105697770455</c:v>
                </c:pt>
                <c:pt idx="82">
                  <c:v>0.20280308339173098</c:v>
                </c:pt>
                <c:pt idx="83">
                  <c:v>0.12700831024930748</c:v>
                </c:pt>
                <c:pt idx="84">
                  <c:v>0.15728429985855738</c:v>
                </c:pt>
                <c:pt idx="85">
                  <c:v>0.18864523881045375</c:v>
                </c:pt>
                <c:pt idx="86">
                  <c:v>0.20383980800959953</c:v>
                </c:pt>
                <c:pt idx="87">
                  <c:v>0.20351588911426649</c:v>
                </c:pt>
                <c:pt idx="88">
                  <c:v>0.18157625383828044</c:v>
                </c:pt>
              </c:numCache>
            </c:numRef>
          </c:val>
        </c:ser>
        <c:marker val="1"/>
        <c:axId val="256941440"/>
        <c:axId val="256947328"/>
      </c:lineChart>
      <c:catAx>
        <c:axId val="256938368"/>
        <c:scaling>
          <c:orientation val="minMax"/>
        </c:scaling>
        <c:axPos val="b"/>
        <c:numFmt formatCode="General" sourceLinked="1"/>
        <c:minorTickMark val="in"/>
        <c:tickLblPos val="nextTo"/>
        <c:txPr>
          <a:bodyPr rot="-2340000"/>
          <a:lstStyle/>
          <a:p>
            <a:pPr>
              <a:defRPr/>
            </a:pPr>
            <a:endParaRPr lang="fi-FI"/>
          </a:p>
        </c:txPr>
        <c:crossAx val="256939904"/>
        <c:crosses val="autoZero"/>
        <c:auto val="1"/>
        <c:lblAlgn val="ctr"/>
        <c:lblOffset val="100"/>
        <c:tickLblSkip val="4"/>
        <c:tickMarkSkip val="4"/>
      </c:catAx>
      <c:valAx>
        <c:axId val="256939904"/>
        <c:scaling>
          <c:orientation val="minMax"/>
        </c:scaling>
        <c:axPos val="l"/>
        <c:majorGridlines/>
        <c:numFmt formatCode="General" sourceLinked="1"/>
        <c:tickLblPos val="nextTo"/>
        <c:crossAx val="256938368"/>
        <c:crossesAt val="1"/>
        <c:crossBetween val="between"/>
      </c:valAx>
      <c:catAx>
        <c:axId val="256941440"/>
        <c:scaling>
          <c:orientation val="minMax"/>
        </c:scaling>
        <c:delete val="1"/>
        <c:axPos val="b"/>
        <c:tickLblPos val="none"/>
        <c:crossAx val="256947328"/>
        <c:crosses val="autoZero"/>
        <c:auto val="1"/>
        <c:lblAlgn val="ctr"/>
        <c:lblOffset val="100"/>
      </c:catAx>
      <c:valAx>
        <c:axId val="256947328"/>
        <c:scaling>
          <c:orientation val="minMax"/>
        </c:scaling>
        <c:axPos val="r"/>
        <c:numFmt formatCode="0.0\ %" sourceLinked="1"/>
        <c:tickLblPos val="nextTo"/>
        <c:crossAx val="256941440"/>
        <c:crosses val="max"/>
        <c:crossBetween val="between"/>
      </c:valAx>
    </c:plotArea>
    <c:legend>
      <c:legendPos val="t"/>
      <c:layout/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>
              <a:defRPr/>
            </a:pPr>
            <a:r>
              <a:rPr lang="en-US" sz="1400"/>
              <a:t>25-29-v.</a:t>
            </a:r>
            <a:r>
              <a:rPr lang="en-US" sz="1400" baseline="0"/>
              <a:t> vastavalmistuneet työttömät työnhakijat</a:t>
            </a:r>
            <a:endParaRPr lang="en-US" sz="1400"/>
          </a:p>
        </c:rich>
      </c:tx>
    </c:title>
    <c:plotArea>
      <c:layout/>
      <c:pieChart>
        <c:varyColors val="1"/>
        <c:ser>
          <c:idx val="0"/>
          <c:order val="0"/>
          <c:tx>
            <c:strRef>
              <c:f>Kuviot!$E$320</c:f>
              <c:strCache>
                <c:ptCount val="1"/>
                <c:pt idx="0">
                  <c:v>25-29-v. vastavalmistunut</c:v>
                </c:pt>
              </c:strCache>
            </c:strRef>
          </c:tx>
          <c:dLbls>
            <c:dLbl>
              <c:idx val="3"/>
              <c:layout>
                <c:manualLayout>
                  <c:x val="-1.5401707253669041E-2"/>
                  <c:y val="1.3930012997558182E-2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sz="1100"/>
                </a:pPr>
                <a:endParaRPr lang="fi-FI"/>
              </a:p>
            </c:txPr>
            <c:showPercent val="1"/>
            <c:showLeaderLines val="1"/>
          </c:dLbls>
          <c:cat>
            <c:strRef>
              <c:f>Kuviot!$A$321:$A$325</c:f>
              <c:strCache>
                <c:ptCount val="5"/>
                <c:pt idx="0">
                  <c:v>Aloittanut työn</c:v>
                </c:pt>
                <c:pt idx="1">
                  <c:v>Aloittanut palvelussa</c:v>
                </c:pt>
                <c:pt idx="2">
                  <c:v>Siirtynyt työvoiman ulkopuolelle</c:v>
                </c:pt>
                <c:pt idx="3">
                  <c:v>Ei ole uusinut työnhakuaan</c:v>
                </c:pt>
                <c:pt idx="4">
                  <c:v>Muu syy tai ei tietoa</c:v>
                </c:pt>
              </c:strCache>
            </c:strRef>
          </c:cat>
          <c:val>
            <c:numRef>
              <c:f>Kuviot!$E$321:$E$325</c:f>
              <c:numCache>
                <c:formatCode>General</c:formatCode>
                <c:ptCount val="5"/>
                <c:pt idx="0">
                  <c:v>67</c:v>
                </c:pt>
                <c:pt idx="1">
                  <c:v>6</c:v>
                </c:pt>
                <c:pt idx="2">
                  <c:v>3</c:v>
                </c:pt>
                <c:pt idx="3">
                  <c:v>38</c:v>
                </c:pt>
                <c:pt idx="4">
                  <c:v>1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b"/>
      <c:txPr>
        <a:bodyPr/>
        <a:lstStyle/>
        <a:p>
          <a:pPr>
            <a:defRPr sz="1100"/>
          </a:pPr>
          <a:endParaRPr lang="fi-FI"/>
        </a:p>
      </c:txPr>
    </c:legend>
    <c:plotVisOnly val="1"/>
    <c:dispBlanksAs val="zero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barChart>
        <c:barDir val="bar"/>
        <c:grouping val="clustered"/>
        <c:ser>
          <c:idx val="0"/>
          <c:order val="0"/>
          <c:tx>
            <c:strRef>
              <c:f>Kuviot!$A$364</c:f>
              <c:strCache>
                <c:ptCount val="1"/>
                <c:pt idx="0">
                  <c:v>2014 Heinäkuu</c:v>
                </c:pt>
              </c:strCache>
            </c:strRef>
          </c:tx>
          <c:dLbls>
            <c:showVal val="1"/>
          </c:dLbls>
          <c:cat>
            <c:strRef>
              <c:f>Kuviot!$B$363:$L$363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Kuviot!$B$364:$L$364</c:f>
              <c:numCache>
                <c:formatCode>General</c:formatCode>
                <c:ptCount val="11"/>
                <c:pt idx="0">
                  <c:v>367</c:v>
                </c:pt>
                <c:pt idx="1">
                  <c:v>834</c:v>
                </c:pt>
                <c:pt idx="2">
                  <c:v>1437</c:v>
                </c:pt>
                <c:pt idx="3">
                  <c:v>3562</c:v>
                </c:pt>
                <c:pt idx="4">
                  <c:v>1149</c:v>
                </c:pt>
                <c:pt idx="5">
                  <c:v>2386</c:v>
                </c:pt>
                <c:pt idx="6">
                  <c:v>1072</c:v>
                </c:pt>
                <c:pt idx="7">
                  <c:v>403</c:v>
                </c:pt>
                <c:pt idx="8">
                  <c:v>263</c:v>
                </c:pt>
                <c:pt idx="9">
                  <c:v>57</c:v>
                </c:pt>
                <c:pt idx="10">
                  <c:v>14</c:v>
                </c:pt>
              </c:numCache>
            </c:numRef>
          </c:val>
        </c:ser>
        <c:ser>
          <c:idx val="1"/>
          <c:order val="1"/>
          <c:tx>
            <c:strRef>
              <c:f>Kuviot!$A$365</c:f>
              <c:strCache>
                <c:ptCount val="1"/>
                <c:pt idx="0">
                  <c:v>2013 Heinäkuu</c:v>
                </c:pt>
              </c:strCache>
            </c:strRef>
          </c:tx>
          <c:dLbls>
            <c:showVal val="1"/>
          </c:dLbls>
          <c:cat>
            <c:strRef>
              <c:f>Kuviot!$B$363:$L$363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Kuviot!$B$365:$L$365</c:f>
              <c:numCache>
                <c:formatCode>General</c:formatCode>
                <c:ptCount val="11"/>
                <c:pt idx="0">
                  <c:v>515</c:v>
                </c:pt>
                <c:pt idx="1">
                  <c:v>1033</c:v>
                </c:pt>
                <c:pt idx="2">
                  <c:v>1265</c:v>
                </c:pt>
                <c:pt idx="3">
                  <c:v>3292</c:v>
                </c:pt>
                <c:pt idx="4">
                  <c:v>1039</c:v>
                </c:pt>
                <c:pt idx="5">
                  <c:v>1736</c:v>
                </c:pt>
                <c:pt idx="6">
                  <c:v>622</c:v>
                </c:pt>
                <c:pt idx="7">
                  <c:v>147</c:v>
                </c:pt>
                <c:pt idx="8">
                  <c:v>90</c:v>
                </c:pt>
                <c:pt idx="9">
                  <c:v>19</c:v>
                </c:pt>
                <c:pt idx="10">
                  <c:v>12</c:v>
                </c:pt>
              </c:numCache>
            </c:numRef>
          </c:val>
        </c:ser>
        <c:gapWidth val="42"/>
        <c:axId val="262658688"/>
        <c:axId val="262668672"/>
      </c:barChart>
      <c:catAx>
        <c:axId val="262658688"/>
        <c:scaling>
          <c:orientation val="minMax"/>
        </c:scaling>
        <c:axPos val="l"/>
        <c:numFmt formatCode="General" sourceLinked="1"/>
        <c:tickLblPos val="nextTo"/>
        <c:crossAx val="262668672"/>
        <c:crosses val="autoZero"/>
        <c:auto val="1"/>
        <c:lblAlgn val="ctr"/>
        <c:lblOffset val="100"/>
      </c:catAx>
      <c:valAx>
        <c:axId val="262668672"/>
        <c:scaling>
          <c:orientation val="minMax"/>
        </c:scaling>
        <c:axPos val="b"/>
        <c:majorGridlines/>
        <c:numFmt formatCode="General" sourceLinked="1"/>
        <c:tickLblPos val="nextTo"/>
        <c:crossAx val="262658688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barChart>
        <c:barDir val="bar"/>
        <c:grouping val="clustered"/>
        <c:ser>
          <c:idx val="0"/>
          <c:order val="0"/>
          <c:tx>
            <c:strRef>
              <c:f>Kuviot!$A$402</c:f>
              <c:strCache>
                <c:ptCount val="1"/>
                <c:pt idx="0">
                  <c:v>2014 Heinäkuu</c:v>
                </c:pt>
              </c:strCache>
            </c:strRef>
          </c:tx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cat>
            <c:strRef>
              <c:f>Kuviot!$B$401:$L$401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Kuviot!$B$402:$L$402</c:f>
              <c:numCache>
                <c:formatCode>General</c:formatCode>
                <c:ptCount val="11"/>
                <c:pt idx="0">
                  <c:v>17</c:v>
                </c:pt>
                <c:pt idx="1">
                  <c:v>39</c:v>
                </c:pt>
                <c:pt idx="2">
                  <c:v>97</c:v>
                </c:pt>
                <c:pt idx="3">
                  <c:v>310</c:v>
                </c:pt>
                <c:pt idx="4">
                  <c:v>79</c:v>
                </c:pt>
                <c:pt idx="5">
                  <c:v>135</c:v>
                </c:pt>
                <c:pt idx="6">
                  <c:v>100</c:v>
                </c:pt>
                <c:pt idx="7">
                  <c:v>8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Kuviot!$A$403</c:f>
              <c:strCache>
                <c:ptCount val="1"/>
                <c:pt idx="0">
                  <c:v>2013 Heinäkuu</c:v>
                </c:pt>
              </c:strCache>
            </c:strRef>
          </c:tx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cat>
            <c:strRef>
              <c:f>Kuviot!$B$401:$L$401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Kuviot!$B$403:$L$403</c:f>
              <c:numCache>
                <c:formatCode>General</c:formatCode>
                <c:ptCount val="11"/>
                <c:pt idx="0">
                  <c:v>15</c:v>
                </c:pt>
                <c:pt idx="1">
                  <c:v>43</c:v>
                </c:pt>
                <c:pt idx="2">
                  <c:v>109</c:v>
                </c:pt>
                <c:pt idx="3">
                  <c:v>390</c:v>
                </c:pt>
                <c:pt idx="4">
                  <c:v>83</c:v>
                </c:pt>
                <c:pt idx="5">
                  <c:v>127</c:v>
                </c:pt>
                <c:pt idx="6">
                  <c:v>54</c:v>
                </c:pt>
                <c:pt idx="7">
                  <c:v>11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42"/>
        <c:axId val="262702592"/>
        <c:axId val="262704128"/>
      </c:barChart>
      <c:catAx>
        <c:axId val="262702592"/>
        <c:scaling>
          <c:orientation val="minMax"/>
        </c:scaling>
        <c:axPos val="l"/>
        <c:numFmt formatCode="General" sourceLinked="1"/>
        <c:tickLblPos val="nextTo"/>
        <c:crossAx val="262704128"/>
        <c:crosses val="autoZero"/>
        <c:auto val="1"/>
        <c:lblAlgn val="ctr"/>
        <c:lblOffset val="100"/>
      </c:catAx>
      <c:valAx>
        <c:axId val="262704128"/>
        <c:scaling>
          <c:orientation val="minMax"/>
        </c:scaling>
        <c:axPos val="b"/>
        <c:majorGridlines/>
        <c:numFmt formatCode="General" sourceLinked="1"/>
        <c:tickLblPos val="nextTo"/>
        <c:crossAx val="262702592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>
        <c:manualLayout>
          <c:layoutTarget val="inner"/>
          <c:xMode val="edge"/>
          <c:yMode val="edge"/>
          <c:x val="0.19188860551442008"/>
          <c:y val="0.12258872187268752"/>
          <c:w val="0.76745292530502118"/>
          <c:h val="0.74484298286243633"/>
        </c:manualLayout>
      </c:layout>
      <c:lineChart>
        <c:grouping val="standard"/>
        <c:ser>
          <c:idx val="0"/>
          <c:order val="0"/>
          <c:tx>
            <c:strRef>
              <c:f>'Vuodet erikseen'!$A$13</c:f>
              <c:strCache>
                <c:ptCount val="1"/>
                <c:pt idx="0">
                  <c:v>2010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square"/>
            <c:size val="5"/>
            <c:spPr>
              <a:solidFill>
                <a:schemeClr val="tx2"/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erikseen'!$B$13:$M$13</c:f>
              <c:numCache>
                <c:formatCode>General</c:formatCode>
                <c:ptCount val="12"/>
                <c:pt idx="0">
                  <c:v>7150</c:v>
                </c:pt>
                <c:pt idx="1">
                  <c:v>6525</c:v>
                </c:pt>
                <c:pt idx="2">
                  <c:v>6111</c:v>
                </c:pt>
                <c:pt idx="3">
                  <c:v>5714</c:v>
                </c:pt>
                <c:pt idx="4">
                  <c:v>5728</c:v>
                </c:pt>
                <c:pt idx="5">
                  <c:v>7438</c:v>
                </c:pt>
                <c:pt idx="6">
                  <c:v>8216</c:v>
                </c:pt>
                <c:pt idx="7">
                  <c:v>6372</c:v>
                </c:pt>
                <c:pt idx="8">
                  <c:v>5673</c:v>
                </c:pt>
                <c:pt idx="9">
                  <c:v>5469</c:v>
                </c:pt>
                <c:pt idx="10">
                  <c:v>5147</c:v>
                </c:pt>
                <c:pt idx="11">
                  <c:v>5719</c:v>
                </c:pt>
              </c:numCache>
            </c:numRef>
          </c:val>
        </c:ser>
        <c:ser>
          <c:idx val="1"/>
          <c:order val="1"/>
          <c:tx>
            <c:strRef>
              <c:f>'Vuodet erikseen'!$A$14</c:f>
              <c:strCache>
                <c:ptCount val="1"/>
                <c:pt idx="0">
                  <c:v>2011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triangle"/>
            <c:size val="5"/>
            <c:spPr>
              <a:solidFill>
                <a:schemeClr val="accent6">
                  <a:lumMod val="50000"/>
                </a:schemeClr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erikseen'!$B$14:$M$14</c:f>
              <c:numCache>
                <c:formatCode>General</c:formatCode>
                <c:ptCount val="12"/>
                <c:pt idx="0">
                  <c:v>5919</c:v>
                </c:pt>
                <c:pt idx="1">
                  <c:v>5448</c:v>
                </c:pt>
                <c:pt idx="2">
                  <c:v>4993</c:v>
                </c:pt>
                <c:pt idx="3">
                  <c:v>4921</c:v>
                </c:pt>
                <c:pt idx="4">
                  <c:v>4918</c:v>
                </c:pt>
                <c:pt idx="5">
                  <c:v>6582</c:v>
                </c:pt>
                <c:pt idx="6">
                  <c:v>7135</c:v>
                </c:pt>
                <c:pt idx="7">
                  <c:v>5695</c:v>
                </c:pt>
                <c:pt idx="8">
                  <c:v>5097</c:v>
                </c:pt>
                <c:pt idx="9">
                  <c:v>4971</c:v>
                </c:pt>
                <c:pt idx="10">
                  <c:v>4886</c:v>
                </c:pt>
                <c:pt idx="11">
                  <c:v>5546</c:v>
                </c:pt>
              </c:numCache>
            </c:numRef>
          </c:val>
        </c:ser>
        <c:ser>
          <c:idx val="2"/>
          <c:order val="2"/>
          <c:tx>
            <c:strRef>
              <c:f>'Vuodet erikseen'!$A$15</c:f>
              <c:strCache>
                <c:ptCount val="1"/>
                <c:pt idx="0">
                  <c:v>2012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diamond"/>
            <c:size val="5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erikseen'!$B$15:$M$15</c:f>
              <c:numCache>
                <c:formatCode>General</c:formatCode>
                <c:ptCount val="12"/>
                <c:pt idx="0">
                  <c:v>5987</c:v>
                </c:pt>
                <c:pt idx="1">
                  <c:v>5617</c:v>
                </c:pt>
                <c:pt idx="2">
                  <c:v>5300</c:v>
                </c:pt>
                <c:pt idx="3">
                  <c:v>5031</c:v>
                </c:pt>
                <c:pt idx="4">
                  <c:v>5128</c:v>
                </c:pt>
                <c:pt idx="5">
                  <c:v>7072</c:v>
                </c:pt>
                <c:pt idx="6">
                  <c:v>7840</c:v>
                </c:pt>
                <c:pt idx="7">
                  <c:v>5813</c:v>
                </c:pt>
                <c:pt idx="8">
                  <c:v>5502</c:v>
                </c:pt>
                <c:pt idx="9">
                  <c:v>5490</c:v>
                </c:pt>
                <c:pt idx="10">
                  <c:v>5572</c:v>
                </c:pt>
                <c:pt idx="11">
                  <c:v>6055</c:v>
                </c:pt>
              </c:numCache>
            </c:numRef>
          </c:val>
        </c:ser>
        <c:ser>
          <c:idx val="3"/>
          <c:order val="3"/>
          <c:tx>
            <c:strRef>
              <c:f>'Vuodet erikseen'!$A$16</c:f>
              <c:strCache>
                <c:ptCount val="1"/>
                <c:pt idx="0">
                  <c:v>2013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erikseen'!$B$16:$M$16</c:f>
              <c:numCache>
                <c:formatCode>General</c:formatCode>
                <c:ptCount val="12"/>
                <c:pt idx="0">
                  <c:v>7135</c:v>
                </c:pt>
                <c:pt idx="1">
                  <c:v>7220</c:v>
                </c:pt>
                <c:pt idx="2">
                  <c:v>7070</c:v>
                </c:pt>
                <c:pt idx="3">
                  <c:v>6658</c:v>
                </c:pt>
                <c:pt idx="4">
                  <c:v>6667</c:v>
                </c:pt>
                <c:pt idx="5">
                  <c:v>8874</c:v>
                </c:pt>
                <c:pt idx="6">
                  <c:v>9770</c:v>
                </c:pt>
                <c:pt idx="7">
                  <c:v>8211</c:v>
                </c:pt>
                <c:pt idx="8">
                  <c:v>7521</c:v>
                </c:pt>
                <c:pt idx="9">
                  <c:v>7567</c:v>
                </c:pt>
                <c:pt idx="10">
                  <c:v>7088</c:v>
                </c:pt>
                <c:pt idx="11">
                  <c:v>8353</c:v>
                </c:pt>
              </c:numCache>
            </c:numRef>
          </c:val>
        </c:ser>
        <c:ser>
          <c:idx val="4"/>
          <c:order val="4"/>
          <c:tx>
            <c:strRef>
              <c:f>'Vuodet erikseen'!$A$17</c:f>
              <c:strCache>
                <c:ptCount val="1"/>
                <c:pt idx="0">
                  <c:v>2014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7030A0"/>
                </a:solidFill>
              </a:ln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erikseen'!$B$17:$M$17</c:f>
              <c:numCache>
                <c:formatCode>General</c:formatCode>
                <c:ptCount val="12"/>
                <c:pt idx="0">
                  <c:v>8582</c:v>
                </c:pt>
                <c:pt idx="1">
                  <c:v>8137</c:v>
                </c:pt>
                <c:pt idx="2">
                  <c:v>8182</c:v>
                </c:pt>
                <c:pt idx="3">
                  <c:v>7914</c:v>
                </c:pt>
                <c:pt idx="4">
                  <c:v>8026</c:v>
                </c:pt>
                <c:pt idx="5">
                  <c:v>10680</c:v>
                </c:pt>
                <c:pt idx="6">
                  <c:v>11544</c:v>
                </c:pt>
              </c:numCache>
            </c:numRef>
          </c:val>
        </c:ser>
        <c:marker val="1"/>
        <c:axId val="256989440"/>
        <c:axId val="256995712"/>
      </c:lineChart>
      <c:catAx>
        <c:axId val="256989440"/>
        <c:scaling>
          <c:orientation val="minMax"/>
        </c:scaling>
        <c:axPos val="b"/>
        <c:numFmt formatCode="General" sourceLinked="1"/>
        <c:tickLblPos val="nextTo"/>
        <c:crossAx val="256995712"/>
        <c:crosses val="autoZero"/>
        <c:auto val="1"/>
        <c:lblAlgn val="ctr"/>
        <c:lblOffset val="100"/>
      </c:catAx>
      <c:valAx>
        <c:axId val="256995712"/>
        <c:scaling>
          <c:orientation val="minMax"/>
          <c:min val="3000"/>
        </c:scaling>
        <c:axPos val="l"/>
        <c:majorGridlines/>
        <c:numFmt formatCode="General" sourceLinked="1"/>
        <c:majorTickMark val="none"/>
        <c:tickLblPos val="nextTo"/>
        <c:crossAx val="256989440"/>
        <c:crosses val="autoZero"/>
        <c:crossBetween val="between"/>
        <c:majorUnit val="500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lineChart>
        <c:grouping val="standard"/>
        <c:ser>
          <c:idx val="0"/>
          <c:order val="0"/>
          <c:tx>
            <c:strRef>
              <c:f>'Aikajana 25-29-v.'!$B$8</c:f>
              <c:strCache>
                <c:ptCount val="1"/>
                <c:pt idx="0">
                  <c:v>25-29-v. vastavalmistuneet</c:v>
                </c:pt>
              </c:strCache>
            </c:strRef>
          </c:tx>
          <c:marker>
            <c:symbol val="none"/>
          </c:marker>
          <c:dLbls>
            <c:dLbl>
              <c:idx val="89"/>
              <c:layout>
                <c:manualLayout>
                  <c:x val="-2.5858585858585838E-2"/>
                  <c:y val="-2.29007633587786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6/2014;675</a:t>
                    </a:r>
                  </a:p>
                </c:rich>
              </c:tx>
              <c:showVal val="1"/>
            </c:dLbl>
            <c:delete val="1"/>
          </c:dLbls>
          <c:cat>
            <c:strRef>
              <c:f>'Aikajana 25-29-v.'!$A$23:$A$111</c:f>
              <c:strCache>
                <c:ptCount val="89"/>
                <c:pt idx="0">
                  <c:v>2007 Maaliskuu</c:v>
                </c:pt>
                <c:pt idx="1">
                  <c:v>2007 Huhtikuu</c:v>
                </c:pt>
                <c:pt idx="2">
                  <c:v>2007 Toukokuu</c:v>
                </c:pt>
                <c:pt idx="3">
                  <c:v>2007 Kesäkuu</c:v>
                </c:pt>
                <c:pt idx="4">
                  <c:v>2007 Heinäkuu</c:v>
                </c:pt>
                <c:pt idx="5">
                  <c:v>2007 Elokuu</c:v>
                </c:pt>
                <c:pt idx="6">
                  <c:v>2007 Syyskuu</c:v>
                </c:pt>
                <c:pt idx="7">
                  <c:v>2007 Lokakuu</c:v>
                </c:pt>
                <c:pt idx="8">
                  <c:v>2007 Marraskuu</c:v>
                </c:pt>
                <c:pt idx="9">
                  <c:v>2007 Joulukuu</c:v>
                </c:pt>
                <c:pt idx="10">
                  <c:v>2008 Tammikuu</c:v>
                </c:pt>
                <c:pt idx="11">
                  <c:v>2008 Helmikuu</c:v>
                </c:pt>
                <c:pt idx="12">
                  <c:v>2008 Maaliskuu</c:v>
                </c:pt>
                <c:pt idx="13">
                  <c:v>2008 Huhtikuu</c:v>
                </c:pt>
                <c:pt idx="14">
                  <c:v>2008 Toukokuu</c:v>
                </c:pt>
                <c:pt idx="15">
                  <c:v>2008 Kesäkuu</c:v>
                </c:pt>
                <c:pt idx="16">
                  <c:v>2008 Heinäkuu</c:v>
                </c:pt>
                <c:pt idx="17">
                  <c:v>2008 Elokuu</c:v>
                </c:pt>
                <c:pt idx="18">
                  <c:v>2008 Syyskuu</c:v>
                </c:pt>
                <c:pt idx="19">
                  <c:v>2008 Lokakuu</c:v>
                </c:pt>
                <c:pt idx="20">
                  <c:v>2008 Marraskuu</c:v>
                </c:pt>
                <c:pt idx="21">
                  <c:v>2008 Joulukuu</c:v>
                </c:pt>
                <c:pt idx="22">
                  <c:v>2009 Tammikuu</c:v>
                </c:pt>
                <c:pt idx="23">
                  <c:v>2009 Helmikuu</c:v>
                </c:pt>
                <c:pt idx="24">
                  <c:v>2009 Maaliskuu</c:v>
                </c:pt>
                <c:pt idx="25">
                  <c:v>2009 Huhtikuu</c:v>
                </c:pt>
                <c:pt idx="26">
                  <c:v>2009 Toukokuu</c:v>
                </c:pt>
                <c:pt idx="27">
                  <c:v>2009 Kesäkuu</c:v>
                </c:pt>
                <c:pt idx="28">
                  <c:v>2009 Heinäkuu</c:v>
                </c:pt>
                <c:pt idx="29">
                  <c:v>2009 Elokuu</c:v>
                </c:pt>
                <c:pt idx="30">
                  <c:v>2009 Syyskuu</c:v>
                </c:pt>
                <c:pt idx="31">
                  <c:v>2009 Lokakuu</c:v>
                </c:pt>
                <c:pt idx="32">
                  <c:v>2009 Marraskuu</c:v>
                </c:pt>
                <c:pt idx="33">
                  <c:v>2009 Joulukuu</c:v>
                </c:pt>
                <c:pt idx="34">
                  <c:v>2010 Tammikuu</c:v>
                </c:pt>
                <c:pt idx="35">
                  <c:v>2010 Helmikuu</c:v>
                </c:pt>
                <c:pt idx="36">
                  <c:v>2010 Maaliskuu</c:v>
                </c:pt>
                <c:pt idx="37">
                  <c:v>2010 Huhtikuu</c:v>
                </c:pt>
                <c:pt idx="38">
                  <c:v>2010 Toukokuu</c:v>
                </c:pt>
                <c:pt idx="39">
                  <c:v>2010 Kesäkuu</c:v>
                </c:pt>
                <c:pt idx="40">
                  <c:v>2010 Heinäkuu</c:v>
                </c:pt>
                <c:pt idx="41">
                  <c:v>2010 Elokuu</c:v>
                </c:pt>
                <c:pt idx="42">
                  <c:v>2010 Syyskuu</c:v>
                </c:pt>
                <c:pt idx="43">
                  <c:v>2010 Lokakuu</c:v>
                </c:pt>
                <c:pt idx="44">
                  <c:v>2010 Marraskuu</c:v>
                </c:pt>
                <c:pt idx="45">
                  <c:v>2010 Joulukuu</c:v>
                </c:pt>
                <c:pt idx="46">
                  <c:v>2011 Tammikuu</c:v>
                </c:pt>
                <c:pt idx="47">
                  <c:v>2011 Helmikuu</c:v>
                </c:pt>
                <c:pt idx="48">
                  <c:v>2011 Maaliskuu</c:v>
                </c:pt>
                <c:pt idx="49">
                  <c:v>2011 Huhtikuu</c:v>
                </c:pt>
                <c:pt idx="50">
                  <c:v>2011 Toukokuu</c:v>
                </c:pt>
                <c:pt idx="51">
                  <c:v>2011 Kesäkuu</c:v>
                </c:pt>
                <c:pt idx="52">
                  <c:v>2011 Heinäkuu</c:v>
                </c:pt>
                <c:pt idx="53">
                  <c:v>2011 Elokuu</c:v>
                </c:pt>
                <c:pt idx="54">
                  <c:v>2011 Syyskuu</c:v>
                </c:pt>
                <c:pt idx="55">
                  <c:v>2011 Lokakuu</c:v>
                </c:pt>
                <c:pt idx="56">
                  <c:v>2011 Marraskuu</c:v>
                </c:pt>
                <c:pt idx="57">
                  <c:v>2011 Joulukuu</c:v>
                </c:pt>
                <c:pt idx="58">
                  <c:v>2012 Tammikuu</c:v>
                </c:pt>
                <c:pt idx="59">
                  <c:v>2012 Helmikuu</c:v>
                </c:pt>
                <c:pt idx="60">
                  <c:v>2012 Maaliskuu</c:v>
                </c:pt>
                <c:pt idx="61">
                  <c:v>2012 Huhtikuu</c:v>
                </c:pt>
                <c:pt idx="62">
                  <c:v>2012 Toukokuu</c:v>
                </c:pt>
                <c:pt idx="63">
                  <c:v>2012 Kesäkuu</c:v>
                </c:pt>
                <c:pt idx="64">
                  <c:v>2012 Heinäkuu</c:v>
                </c:pt>
                <c:pt idx="65">
                  <c:v>2012 Elokuu</c:v>
                </c:pt>
                <c:pt idx="66">
                  <c:v>2012 Syyskuu</c:v>
                </c:pt>
                <c:pt idx="67">
                  <c:v>2012 Lokakuu</c:v>
                </c:pt>
                <c:pt idx="68">
                  <c:v>2012 Marraskuu</c:v>
                </c:pt>
                <c:pt idx="69">
                  <c:v>2012 Joulukuu</c:v>
                </c:pt>
                <c:pt idx="70">
                  <c:v>2013 Tammikuu</c:v>
                </c:pt>
                <c:pt idx="71">
                  <c:v>2013 Helmikuu</c:v>
                </c:pt>
                <c:pt idx="72">
                  <c:v>2013 Maaliskuu</c:v>
                </c:pt>
                <c:pt idx="73">
                  <c:v>2013 Huhtikuu</c:v>
                </c:pt>
                <c:pt idx="74">
                  <c:v>2013 Toukokuu</c:v>
                </c:pt>
                <c:pt idx="75">
                  <c:v>2013 Kesäkuu</c:v>
                </c:pt>
                <c:pt idx="76">
                  <c:v>2013 Heinäkuu</c:v>
                </c:pt>
                <c:pt idx="77">
                  <c:v>2013 Elokuu</c:v>
                </c:pt>
                <c:pt idx="78">
                  <c:v>2013 Syyskuu</c:v>
                </c:pt>
                <c:pt idx="79">
                  <c:v>2013 Lokakuu</c:v>
                </c:pt>
                <c:pt idx="80">
                  <c:v>2013 Marraskuu</c:v>
                </c:pt>
                <c:pt idx="81">
                  <c:v>2013 Joulukuu</c:v>
                </c:pt>
                <c:pt idx="82">
                  <c:v>2014 Tammikuu</c:v>
                </c:pt>
                <c:pt idx="83">
                  <c:v>2014 Helmikuu</c:v>
                </c:pt>
                <c:pt idx="84">
                  <c:v>2014 Maaliskuu</c:v>
                </c:pt>
                <c:pt idx="85">
                  <c:v>2014 Huhtikuu</c:v>
                </c:pt>
                <c:pt idx="86">
                  <c:v>2014 Toukokuu</c:v>
                </c:pt>
                <c:pt idx="87">
                  <c:v>2014 Kesäkuu</c:v>
                </c:pt>
                <c:pt idx="88">
                  <c:v>2014 Heinäkuu</c:v>
                </c:pt>
              </c:strCache>
            </c:strRef>
          </c:cat>
          <c:val>
            <c:numRef>
              <c:f>'Aikajana 25-29-v.'!$B$23:$B$111</c:f>
              <c:numCache>
                <c:formatCode>General</c:formatCode>
                <c:ptCount val="89"/>
                <c:pt idx="0">
                  <c:v>282</c:v>
                </c:pt>
                <c:pt idx="1">
                  <c:v>269</c:v>
                </c:pt>
                <c:pt idx="2">
                  <c:v>286</c:v>
                </c:pt>
                <c:pt idx="3">
                  <c:v>415</c:v>
                </c:pt>
                <c:pt idx="4">
                  <c:v>467</c:v>
                </c:pt>
                <c:pt idx="5">
                  <c:v>311</c:v>
                </c:pt>
                <c:pt idx="6">
                  <c:v>270</c:v>
                </c:pt>
                <c:pt idx="7">
                  <c:v>250</c:v>
                </c:pt>
                <c:pt idx="8">
                  <c:v>209</c:v>
                </c:pt>
                <c:pt idx="9">
                  <c:v>259</c:v>
                </c:pt>
                <c:pt idx="10">
                  <c:v>272</c:v>
                </c:pt>
                <c:pt idx="11">
                  <c:v>244</c:v>
                </c:pt>
                <c:pt idx="12">
                  <c:v>230</c:v>
                </c:pt>
                <c:pt idx="13">
                  <c:v>247</c:v>
                </c:pt>
                <c:pt idx="14">
                  <c:v>230</c:v>
                </c:pt>
                <c:pt idx="15">
                  <c:v>485</c:v>
                </c:pt>
                <c:pt idx="16">
                  <c:v>556</c:v>
                </c:pt>
                <c:pt idx="17">
                  <c:v>412</c:v>
                </c:pt>
                <c:pt idx="18">
                  <c:v>392</c:v>
                </c:pt>
                <c:pt idx="19">
                  <c:v>381</c:v>
                </c:pt>
                <c:pt idx="20">
                  <c:v>328</c:v>
                </c:pt>
                <c:pt idx="21">
                  <c:v>411</c:v>
                </c:pt>
                <c:pt idx="22">
                  <c:v>462</c:v>
                </c:pt>
                <c:pt idx="23">
                  <c:v>453</c:v>
                </c:pt>
                <c:pt idx="24">
                  <c:v>425</c:v>
                </c:pt>
                <c:pt idx="25">
                  <c:v>446</c:v>
                </c:pt>
                <c:pt idx="26">
                  <c:v>374</c:v>
                </c:pt>
                <c:pt idx="27">
                  <c:v>578</c:v>
                </c:pt>
                <c:pt idx="28">
                  <c:v>606</c:v>
                </c:pt>
                <c:pt idx="29">
                  <c:v>506</c:v>
                </c:pt>
                <c:pt idx="30">
                  <c:v>467</c:v>
                </c:pt>
                <c:pt idx="31">
                  <c:v>466</c:v>
                </c:pt>
                <c:pt idx="32">
                  <c:v>428</c:v>
                </c:pt>
                <c:pt idx="33">
                  <c:v>517</c:v>
                </c:pt>
                <c:pt idx="34">
                  <c:v>525</c:v>
                </c:pt>
                <c:pt idx="35">
                  <c:v>488</c:v>
                </c:pt>
                <c:pt idx="36">
                  <c:v>446</c:v>
                </c:pt>
                <c:pt idx="37">
                  <c:v>421</c:v>
                </c:pt>
                <c:pt idx="38">
                  <c:v>366</c:v>
                </c:pt>
                <c:pt idx="39">
                  <c:v>522</c:v>
                </c:pt>
                <c:pt idx="40">
                  <c:v>620</c:v>
                </c:pt>
                <c:pt idx="41">
                  <c:v>531</c:v>
                </c:pt>
                <c:pt idx="42">
                  <c:v>489</c:v>
                </c:pt>
                <c:pt idx="43">
                  <c:v>434</c:v>
                </c:pt>
                <c:pt idx="44">
                  <c:v>373</c:v>
                </c:pt>
                <c:pt idx="45">
                  <c:v>433</c:v>
                </c:pt>
                <c:pt idx="46">
                  <c:v>389</c:v>
                </c:pt>
                <c:pt idx="47">
                  <c:v>364</c:v>
                </c:pt>
                <c:pt idx="48">
                  <c:v>335</c:v>
                </c:pt>
                <c:pt idx="49">
                  <c:v>318</c:v>
                </c:pt>
                <c:pt idx="50">
                  <c:v>307</c:v>
                </c:pt>
                <c:pt idx="51">
                  <c:v>445</c:v>
                </c:pt>
                <c:pt idx="52">
                  <c:v>512</c:v>
                </c:pt>
                <c:pt idx="53">
                  <c:v>393</c:v>
                </c:pt>
                <c:pt idx="54">
                  <c:v>382</c:v>
                </c:pt>
                <c:pt idx="55">
                  <c:v>350</c:v>
                </c:pt>
                <c:pt idx="56">
                  <c:v>329</c:v>
                </c:pt>
                <c:pt idx="57">
                  <c:v>383</c:v>
                </c:pt>
                <c:pt idx="58">
                  <c:v>411</c:v>
                </c:pt>
                <c:pt idx="59">
                  <c:v>388</c:v>
                </c:pt>
                <c:pt idx="60">
                  <c:v>389</c:v>
                </c:pt>
                <c:pt idx="61">
                  <c:v>363</c:v>
                </c:pt>
                <c:pt idx="62">
                  <c:v>357</c:v>
                </c:pt>
                <c:pt idx="63">
                  <c:v>534</c:v>
                </c:pt>
                <c:pt idx="64">
                  <c:v>601</c:v>
                </c:pt>
                <c:pt idx="65">
                  <c:v>485</c:v>
                </c:pt>
                <c:pt idx="66">
                  <c:v>468</c:v>
                </c:pt>
                <c:pt idx="67">
                  <c:v>486</c:v>
                </c:pt>
                <c:pt idx="68">
                  <c:v>490</c:v>
                </c:pt>
                <c:pt idx="69">
                  <c:v>493</c:v>
                </c:pt>
                <c:pt idx="70">
                  <c:v>593</c:v>
                </c:pt>
                <c:pt idx="71">
                  <c:v>598</c:v>
                </c:pt>
                <c:pt idx="72">
                  <c:v>578</c:v>
                </c:pt>
                <c:pt idx="73">
                  <c:v>578</c:v>
                </c:pt>
                <c:pt idx="74">
                  <c:v>559</c:v>
                </c:pt>
                <c:pt idx="75">
                  <c:v>739</c:v>
                </c:pt>
                <c:pt idx="76">
                  <c:v>832</c:v>
                </c:pt>
                <c:pt idx="77">
                  <c:v>712</c:v>
                </c:pt>
                <c:pt idx="78">
                  <c:v>687</c:v>
                </c:pt>
                <c:pt idx="79">
                  <c:v>709</c:v>
                </c:pt>
                <c:pt idx="80">
                  <c:v>654</c:v>
                </c:pt>
                <c:pt idx="81">
                  <c:v>698</c:v>
                </c:pt>
                <c:pt idx="82">
                  <c:v>802</c:v>
                </c:pt>
                <c:pt idx="83">
                  <c:v>757</c:v>
                </c:pt>
                <c:pt idx="84">
                  <c:v>718</c:v>
                </c:pt>
                <c:pt idx="85">
                  <c:v>653</c:v>
                </c:pt>
                <c:pt idx="86">
                  <c:v>540</c:v>
                </c:pt>
                <c:pt idx="87">
                  <c:v>675</c:v>
                </c:pt>
                <c:pt idx="88">
                  <c:v>788</c:v>
                </c:pt>
              </c:numCache>
            </c:numRef>
          </c:val>
        </c:ser>
        <c:marker val="1"/>
        <c:axId val="257347968"/>
        <c:axId val="257349504"/>
      </c:lineChart>
      <c:lineChart>
        <c:grouping val="standard"/>
        <c:ser>
          <c:idx val="1"/>
          <c:order val="1"/>
          <c:tx>
            <c:strRef>
              <c:f>'Aikajana 25-29-v.'!$C$8</c:f>
              <c:strCache>
                <c:ptCount val="1"/>
                <c:pt idx="0">
                  <c:v>Vuosimuutos %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Lbl>
              <c:idx val="89"/>
              <c:layout>
                <c:manualLayout>
                  <c:x val="-3.393939393939395E-2"/>
                  <c:y val="2.29007633587786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6/2014;-8,7 %</a:t>
                    </a:r>
                  </a:p>
                </c:rich>
              </c:tx>
              <c:showVal val="1"/>
            </c:dLbl>
            <c:delete val="1"/>
          </c:dLbls>
          <c:cat>
            <c:strRef>
              <c:f>'Aikajana 25-29-v.'!$A$23:$A$111</c:f>
              <c:strCache>
                <c:ptCount val="89"/>
                <c:pt idx="0">
                  <c:v>2007 Maaliskuu</c:v>
                </c:pt>
                <c:pt idx="1">
                  <c:v>2007 Huhtikuu</c:v>
                </c:pt>
                <c:pt idx="2">
                  <c:v>2007 Toukokuu</c:v>
                </c:pt>
                <c:pt idx="3">
                  <c:v>2007 Kesäkuu</c:v>
                </c:pt>
                <c:pt idx="4">
                  <c:v>2007 Heinäkuu</c:v>
                </c:pt>
                <c:pt idx="5">
                  <c:v>2007 Elokuu</c:v>
                </c:pt>
                <c:pt idx="6">
                  <c:v>2007 Syyskuu</c:v>
                </c:pt>
                <c:pt idx="7">
                  <c:v>2007 Lokakuu</c:v>
                </c:pt>
                <c:pt idx="8">
                  <c:v>2007 Marraskuu</c:v>
                </c:pt>
                <c:pt idx="9">
                  <c:v>2007 Joulukuu</c:v>
                </c:pt>
                <c:pt idx="10">
                  <c:v>2008 Tammikuu</c:v>
                </c:pt>
                <c:pt idx="11">
                  <c:v>2008 Helmikuu</c:v>
                </c:pt>
                <c:pt idx="12">
                  <c:v>2008 Maaliskuu</c:v>
                </c:pt>
                <c:pt idx="13">
                  <c:v>2008 Huhtikuu</c:v>
                </c:pt>
                <c:pt idx="14">
                  <c:v>2008 Toukokuu</c:v>
                </c:pt>
                <c:pt idx="15">
                  <c:v>2008 Kesäkuu</c:v>
                </c:pt>
                <c:pt idx="16">
                  <c:v>2008 Heinäkuu</c:v>
                </c:pt>
                <c:pt idx="17">
                  <c:v>2008 Elokuu</c:v>
                </c:pt>
                <c:pt idx="18">
                  <c:v>2008 Syyskuu</c:v>
                </c:pt>
                <c:pt idx="19">
                  <c:v>2008 Lokakuu</c:v>
                </c:pt>
                <c:pt idx="20">
                  <c:v>2008 Marraskuu</c:v>
                </c:pt>
                <c:pt idx="21">
                  <c:v>2008 Joulukuu</c:v>
                </c:pt>
                <c:pt idx="22">
                  <c:v>2009 Tammikuu</c:v>
                </c:pt>
                <c:pt idx="23">
                  <c:v>2009 Helmikuu</c:v>
                </c:pt>
                <c:pt idx="24">
                  <c:v>2009 Maaliskuu</c:v>
                </c:pt>
                <c:pt idx="25">
                  <c:v>2009 Huhtikuu</c:v>
                </c:pt>
                <c:pt idx="26">
                  <c:v>2009 Toukokuu</c:v>
                </c:pt>
                <c:pt idx="27">
                  <c:v>2009 Kesäkuu</c:v>
                </c:pt>
                <c:pt idx="28">
                  <c:v>2009 Heinäkuu</c:v>
                </c:pt>
                <c:pt idx="29">
                  <c:v>2009 Elokuu</c:v>
                </c:pt>
                <c:pt idx="30">
                  <c:v>2009 Syyskuu</c:v>
                </c:pt>
                <c:pt idx="31">
                  <c:v>2009 Lokakuu</c:v>
                </c:pt>
                <c:pt idx="32">
                  <c:v>2009 Marraskuu</c:v>
                </c:pt>
                <c:pt idx="33">
                  <c:v>2009 Joulukuu</c:v>
                </c:pt>
                <c:pt idx="34">
                  <c:v>2010 Tammikuu</c:v>
                </c:pt>
                <c:pt idx="35">
                  <c:v>2010 Helmikuu</c:v>
                </c:pt>
                <c:pt idx="36">
                  <c:v>2010 Maaliskuu</c:v>
                </c:pt>
                <c:pt idx="37">
                  <c:v>2010 Huhtikuu</c:v>
                </c:pt>
                <c:pt idx="38">
                  <c:v>2010 Toukokuu</c:v>
                </c:pt>
                <c:pt idx="39">
                  <c:v>2010 Kesäkuu</c:v>
                </c:pt>
                <c:pt idx="40">
                  <c:v>2010 Heinäkuu</c:v>
                </c:pt>
                <c:pt idx="41">
                  <c:v>2010 Elokuu</c:v>
                </c:pt>
                <c:pt idx="42">
                  <c:v>2010 Syyskuu</c:v>
                </c:pt>
                <c:pt idx="43">
                  <c:v>2010 Lokakuu</c:v>
                </c:pt>
                <c:pt idx="44">
                  <c:v>2010 Marraskuu</c:v>
                </c:pt>
                <c:pt idx="45">
                  <c:v>2010 Joulukuu</c:v>
                </c:pt>
                <c:pt idx="46">
                  <c:v>2011 Tammikuu</c:v>
                </c:pt>
                <c:pt idx="47">
                  <c:v>2011 Helmikuu</c:v>
                </c:pt>
                <c:pt idx="48">
                  <c:v>2011 Maaliskuu</c:v>
                </c:pt>
                <c:pt idx="49">
                  <c:v>2011 Huhtikuu</c:v>
                </c:pt>
                <c:pt idx="50">
                  <c:v>2011 Toukokuu</c:v>
                </c:pt>
                <c:pt idx="51">
                  <c:v>2011 Kesäkuu</c:v>
                </c:pt>
                <c:pt idx="52">
                  <c:v>2011 Heinäkuu</c:v>
                </c:pt>
                <c:pt idx="53">
                  <c:v>2011 Elokuu</c:v>
                </c:pt>
                <c:pt idx="54">
                  <c:v>2011 Syyskuu</c:v>
                </c:pt>
                <c:pt idx="55">
                  <c:v>2011 Lokakuu</c:v>
                </c:pt>
                <c:pt idx="56">
                  <c:v>2011 Marraskuu</c:v>
                </c:pt>
                <c:pt idx="57">
                  <c:v>2011 Joulukuu</c:v>
                </c:pt>
                <c:pt idx="58">
                  <c:v>2012 Tammikuu</c:v>
                </c:pt>
                <c:pt idx="59">
                  <c:v>2012 Helmikuu</c:v>
                </c:pt>
                <c:pt idx="60">
                  <c:v>2012 Maaliskuu</c:v>
                </c:pt>
                <c:pt idx="61">
                  <c:v>2012 Huhtikuu</c:v>
                </c:pt>
                <c:pt idx="62">
                  <c:v>2012 Toukokuu</c:v>
                </c:pt>
                <c:pt idx="63">
                  <c:v>2012 Kesäkuu</c:v>
                </c:pt>
                <c:pt idx="64">
                  <c:v>2012 Heinäkuu</c:v>
                </c:pt>
                <c:pt idx="65">
                  <c:v>2012 Elokuu</c:v>
                </c:pt>
                <c:pt idx="66">
                  <c:v>2012 Syyskuu</c:v>
                </c:pt>
                <c:pt idx="67">
                  <c:v>2012 Lokakuu</c:v>
                </c:pt>
                <c:pt idx="68">
                  <c:v>2012 Marraskuu</c:v>
                </c:pt>
                <c:pt idx="69">
                  <c:v>2012 Joulukuu</c:v>
                </c:pt>
                <c:pt idx="70">
                  <c:v>2013 Tammikuu</c:v>
                </c:pt>
                <c:pt idx="71">
                  <c:v>2013 Helmikuu</c:v>
                </c:pt>
                <c:pt idx="72">
                  <c:v>2013 Maaliskuu</c:v>
                </c:pt>
                <c:pt idx="73">
                  <c:v>2013 Huhtikuu</c:v>
                </c:pt>
                <c:pt idx="74">
                  <c:v>2013 Toukokuu</c:v>
                </c:pt>
                <c:pt idx="75">
                  <c:v>2013 Kesäkuu</c:v>
                </c:pt>
                <c:pt idx="76">
                  <c:v>2013 Heinäkuu</c:v>
                </c:pt>
                <c:pt idx="77">
                  <c:v>2013 Elokuu</c:v>
                </c:pt>
                <c:pt idx="78">
                  <c:v>2013 Syyskuu</c:v>
                </c:pt>
                <c:pt idx="79">
                  <c:v>2013 Lokakuu</c:v>
                </c:pt>
                <c:pt idx="80">
                  <c:v>2013 Marraskuu</c:v>
                </c:pt>
                <c:pt idx="81">
                  <c:v>2013 Joulukuu</c:v>
                </c:pt>
                <c:pt idx="82">
                  <c:v>2014 Tammikuu</c:v>
                </c:pt>
                <c:pt idx="83">
                  <c:v>2014 Helmikuu</c:v>
                </c:pt>
                <c:pt idx="84">
                  <c:v>2014 Maaliskuu</c:v>
                </c:pt>
                <c:pt idx="85">
                  <c:v>2014 Huhtikuu</c:v>
                </c:pt>
                <c:pt idx="86">
                  <c:v>2014 Toukokuu</c:v>
                </c:pt>
                <c:pt idx="87">
                  <c:v>2014 Kesäkuu</c:v>
                </c:pt>
                <c:pt idx="88">
                  <c:v>2014 Heinäkuu</c:v>
                </c:pt>
              </c:strCache>
            </c:strRef>
          </c:cat>
          <c:val>
            <c:numRef>
              <c:f>'Aikajana 25-29-v.'!$C$23:$C$111</c:f>
              <c:numCache>
                <c:formatCode>0.0\ %</c:formatCode>
                <c:ptCount val="89"/>
                <c:pt idx="0">
                  <c:v>-0.1323076923076924</c:v>
                </c:pt>
                <c:pt idx="1">
                  <c:v>-0.11513157894736842</c:v>
                </c:pt>
                <c:pt idx="2">
                  <c:v>3.5087719298245632E-3</c:v>
                </c:pt>
                <c:pt idx="3">
                  <c:v>-1.4251781472684086E-2</c:v>
                </c:pt>
                <c:pt idx="4">
                  <c:v>-5.4655870445344125E-2</c:v>
                </c:pt>
                <c:pt idx="5">
                  <c:v>-0.22443890274314221</c:v>
                </c:pt>
                <c:pt idx="6">
                  <c:v>-0.24157303370786529</c:v>
                </c:pt>
                <c:pt idx="7">
                  <c:v>-0.25373134328358193</c:v>
                </c:pt>
                <c:pt idx="8">
                  <c:v>-0.29391891891891914</c:v>
                </c:pt>
                <c:pt idx="9">
                  <c:v>-0.24709302325581395</c:v>
                </c:pt>
                <c:pt idx="10">
                  <c:v>-0.24022346368715092</c:v>
                </c:pt>
                <c:pt idx="11">
                  <c:v>-0.23987538940809974</c:v>
                </c:pt>
                <c:pt idx="12">
                  <c:v>-0.18439716312056745</c:v>
                </c:pt>
                <c:pt idx="13">
                  <c:v>-8.1784386617100371E-2</c:v>
                </c:pt>
                <c:pt idx="14">
                  <c:v>-0.19580419580419589</c:v>
                </c:pt>
                <c:pt idx="15">
                  <c:v>0.16867469879518068</c:v>
                </c:pt>
                <c:pt idx="16">
                  <c:v>0.19057815845824411</c:v>
                </c:pt>
                <c:pt idx="17">
                  <c:v>0.32475884244372977</c:v>
                </c:pt>
                <c:pt idx="18">
                  <c:v>0.451851851851852</c:v>
                </c:pt>
                <c:pt idx="19">
                  <c:v>0.52400000000000002</c:v>
                </c:pt>
                <c:pt idx="20">
                  <c:v>0.56937799043062198</c:v>
                </c:pt>
                <c:pt idx="21">
                  <c:v>0.58687258687258659</c:v>
                </c:pt>
                <c:pt idx="22">
                  <c:v>0.69852941176470584</c:v>
                </c:pt>
                <c:pt idx="23">
                  <c:v>0.85655737704918078</c:v>
                </c:pt>
                <c:pt idx="24">
                  <c:v>0.84782608695652173</c:v>
                </c:pt>
                <c:pt idx="25">
                  <c:v>0.80566801619433248</c:v>
                </c:pt>
                <c:pt idx="26">
                  <c:v>0.62608695652173951</c:v>
                </c:pt>
                <c:pt idx="27">
                  <c:v>0.19175257731958747</c:v>
                </c:pt>
                <c:pt idx="28">
                  <c:v>8.9928057553956886E-2</c:v>
                </c:pt>
                <c:pt idx="29">
                  <c:v>0.22815533980582534</c:v>
                </c:pt>
                <c:pt idx="30">
                  <c:v>0.19132653061224489</c:v>
                </c:pt>
                <c:pt idx="31">
                  <c:v>0.22309711286089248</c:v>
                </c:pt>
                <c:pt idx="32">
                  <c:v>0.30487804878048796</c:v>
                </c:pt>
                <c:pt idx="33">
                  <c:v>0.25790754257907544</c:v>
                </c:pt>
                <c:pt idx="34">
                  <c:v>0.13636363636363635</c:v>
                </c:pt>
                <c:pt idx="35">
                  <c:v>7.7262693156732981E-2</c:v>
                </c:pt>
                <c:pt idx="36">
                  <c:v>4.9411764705882377E-2</c:v>
                </c:pt>
                <c:pt idx="37">
                  <c:v>-5.6053811659192827E-2</c:v>
                </c:pt>
                <c:pt idx="38">
                  <c:v>-2.1390374331550797E-2</c:v>
                </c:pt>
                <c:pt idx="39">
                  <c:v>-9.6885813148788927E-2</c:v>
                </c:pt>
                <c:pt idx="40">
                  <c:v>2.3102310231023115E-2</c:v>
                </c:pt>
                <c:pt idx="41">
                  <c:v>4.9407114624505949E-2</c:v>
                </c:pt>
                <c:pt idx="42">
                  <c:v>4.7109207708779452E-2</c:v>
                </c:pt>
                <c:pt idx="43">
                  <c:v>-6.8669527896995722E-2</c:v>
                </c:pt>
                <c:pt idx="44">
                  <c:v>-0.12850467289719633</c:v>
                </c:pt>
                <c:pt idx="45">
                  <c:v>-0.16247582205029021</c:v>
                </c:pt>
                <c:pt idx="46">
                  <c:v>-0.25904761904761908</c:v>
                </c:pt>
                <c:pt idx="47">
                  <c:v>-0.25409836065573771</c:v>
                </c:pt>
                <c:pt idx="48">
                  <c:v>-0.24887892376681614</c:v>
                </c:pt>
                <c:pt idx="49">
                  <c:v>-0.24465558194774348</c:v>
                </c:pt>
                <c:pt idx="50">
                  <c:v>-0.16120218579234988</c:v>
                </c:pt>
                <c:pt idx="51">
                  <c:v>-0.14750957854406138</c:v>
                </c:pt>
                <c:pt idx="52">
                  <c:v>-0.17419354838709686</c:v>
                </c:pt>
                <c:pt idx="53">
                  <c:v>-0.25988700564971767</c:v>
                </c:pt>
                <c:pt idx="54">
                  <c:v>-0.21881390593047045</c:v>
                </c:pt>
                <c:pt idx="55">
                  <c:v>-0.19354838709677433</c:v>
                </c:pt>
                <c:pt idx="56">
                  <c:v>-0.11796246648793569</c:v>
                </c:pt>
                <c:pt idx="57">
                  <c:v>-0.11547344110854503</c:v>
                </c:pt>
                <c:pt idx="58">
                  <c:v>5.6555269922879167E-2</c:v>
                </c:pt>
                <c:pt idx="59">
                  <c:v>6.5934065934065936E-2</c:v>
                </c:pt>
                <c:pt idx="60">
                  <c:v>0.16119402985074627</c:v>
                </c:pt>
                <c:pt idx="61">
                  <c:v>0.14150943396226434</c:v>
                </c:pt>
                <c:pt idx="62">
                  <c:v>0.16286644951140081</c:v>
                </c:pt>
                <c:pt idx="63">
                  <c:v>0.2</c:v>
                </c:pt>
                <c:pt idx="64">
                  <c:v>0.173828125</c:v>
                </c:pt>
                <c:pt idx="65">
                  <c:v>0.23409669211195938</c:v>
                </c:pt>
                <c:pt idx="66">
                  <c:v>0.22513089005235601</c:v>
                </c:pt>
                <c:pt idx="67">
                  <c:v>0.38857142857142857</c:v>
                </c:pt>
                <c:pt idx="68">
                  <c:v>0.48936170212765989</c:v>
                </c:pt>
                <c:pt idx="69">
                  <c:v>0.28720626631853785</c:v>
                </c:pt>
                <c:pt idx="70">
                  <c:v>0.44282238442822386</c:v>
                </c:pt>
                <c:pt idx="71">
                  <c:v>0.54123711340206149</c:v>
                </c:pt>
                <c:pt idx="72">
                  <c:v>0.48586118251928045</c:v>
                </c:pt>
                <c:pt idx="73">
                  <c:v>0.5922865013774099</c:v>
                </c:pt>
                <c:pt idx="74">
                  <c:v>0.56582633053221287</c:v>
                </c:pt>
                <c:pt idx="75">
                  <c:v>0.38389513108614232</c:v>
                </c:pt>
                <c:pt idx="76">
                  <c:v>0.38435940099833626</c:v>
                </c:pt>
                <c:pt idx="77">
                  <c:v>0.46804123711340206</c:v>
                </c:pt>
                <c:pt idx="78">
                  <c:v>0.46794871794871812</c:v>
                </c:pt>
                <c:pt idx="79">
                  <c:v>0.45884773662551426</c:v>
                </c:pt>
                <c:pt idx="80">
                  <c:v>0.33469387755102042</c:v>
                </c:pt>
                <c:pt idx="81">
                  <c:v>0.41582150101419901</c:v>
                </c:pt>
                <c:pt idx="82">
                  <c:v>0.35244519392917389</c:v>
                </c:pt>
                <c:pt idx="83">
                  <c:v>0.26588628762541838</c:v>
                </c:pt>
                <c:pt idx="84">
                  <c:v>0.2422145328719725</c:v>
                </c:pt>
                <c:pt idx="85">
                  <c:v>0.12975778546712818</c:v>
                </c:pt>
                <c:pt idx="86">
                  <c:v>-3.398926654740609E-2</c:v>
                </c:pt>
                <c:pt idx="87">
                  <c:v>-8.6603518267929641E-2</c:v>
                </c:pt>
                <c:pt idx="88">
                  <c:v>-5.2884615384615405E-2</c:v>
                </c:pt>
              </c:numCache>
            </c:numRef>
          </c:val>
        </c:ser>
        <c:marker val="1"/>
        <c:axId val="257351040"/>
        <c:axId val="257356928"/>
      </c:lineChart>
      <c:catAx>
        <c:axId val="257347968"/>
        <c:scaling>
          <c:orientation val="minMax"/>
        </c:scaling>
        <c:axPos val="b"/>
        <c:numFmt formatCode="General" sourceLinked="1"/>
        <c:majorTickMark val="none"/>
        <c:tickLblPos val="nextTo"/>
        <c:crossAx val="257349504"/>
        <c:crosses val="autoZero"/>
        <c:auto val="1"/>
        <c:lblAlgn val="ctr"/>
        <c:lblOffset val="100"/>
        <c:tickLblSkip val="4"/>
      </c:catAx>
      <c:valAx>
        <c:axId val="2573495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257347968"/>
        <c:crosses val="autoZero"/>
        <c:crossBetween val="between"/>
      </c:valAx>
      <c:catAx>
        <c:axId val="257351040"/>
        <c:scaling>
          <c:orientation val="minMax"/>
        </c:scaling>
        <c:delete val="1"/>
        <c:axPos val="b"/>
        <c:tickLblPos val="none"/>
        <c:crossAx val="257356928"/>
        <c:crosses val="autoZero"/>
        <c:auto val="1"/>
        <c:lblAlgn val="ctr"/>
        <c:lblOffset val="100"/>
      </c:catAx>
      <c:valAx>
        <c:axId val="257356928"/>
        <c:scaling>
          <c:orientation val="minMax"/>
        </c:scaling>
        <c:axPos val="r"/>
        <c:numFmt formatCode="0.0\ %" sourceLinked="1"/>
        <c:tickLblPos val="nextTo"/>
        <c:crossAx val="257351040"/>
        <c:crosses val="max"/>
        <c:crossBetween val="between"/>
      </c:valAx>
    </c:plotArea>
    <c:legend>
      <c:legendPos val="t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>
              <a:defRPr/>
            </a:pPr>
            <a:r>
              <a:rPr lang="en-US" sz="1400"/>
              <a:t>Uusimaa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4062597896983737"/>
          <c:y val="0.12964419562300469"/>
          <c:w val="0.54618641962239045"/>
          <c:h val="0.59984624638305295"/>
        </c:manualLayout>
      </c:layout>
      <c:pieChart>
        <c:varyColors val="1"/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0360123550459508"/>
          <c:y val="0.72084039796538646"/>
          <c:w val="0.76384667531639672"/>
          <c:h val="0.25739444182932458"/>
        </c:manualLayout>
      </c:layout>
      <c:txPr>
        <a:bodyPr/>
        <a:lstStyle/>
        <a:p>
          <a:pPr>
            <a:defRPr sz="800"/>
          </a:pPr>
          <a:endParaRPr lang="fi-FI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>
              <a:defRPr/>
            </a:pPr>
            <a:r>
              <a:rPr lang="en-US" sz="1400"/>
              <a:t>Uusimaa</a:t>
            </a:r>
          </a:p>
        </c:rich>
      </c:tx>
      <c:layout>
        <c:manualLayout>
          <c:xMode val="edge"/>
          <c:yMode val="edge"/>
          <c:x val="2.9582984162833018E-2"/>
          <c:y val="0.13774137881168841"/>
        </c:manualLayout>
      </c:layout>
    </c:title>
    <c:plotArea>
      <c:layout>
        <c:manualLayout>
          <c:layoutTarget val="inner"/>
          <c:xMode val="edge"/>
          <c:yMode val="edge"/>
          <c:x val="0.45381346660320826"/>
          <c:y val="0.44920898126813658"/>
          <c:w val="0.54618641962239045"/>
          <c:h val="0.59984624638305295"/>
        </c:manualLayout>
      </c:layout>
      <c:pieChart>
        <c:varyColors val="1"/>
        <c:ser>
          <c:idx val="0"/>
          <c:order val="0"/>
          <c:tx>
            <c:strRef>
              <c:f>Kuviot!$F$70</c:f>
              <c:strCache>
                <c:ptCount val="1"/>
                <c:pt idx="0">
                  <c:v>Uusimaa</c:v>
                </c:pt>
              </c:strCache>
            </c:strRef>
          </c:tx>
          <c:dPt>
            <c:idx val="8"/>
            <c:spPr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050"/>
                </a:pPr>
                <a:endParaRPr lang="fi-FI"/>
              </a:p>
            </c:txPr>
            <c:showPercent val="1"/>
            <c:showLeaderLines val="1"/>
          </c:dLbls>
          <c:cat>
            <c:strRef>
              <c:f>Kuviot!$A$71:$A$81</c:f>
              <c:strCache>
                <c:ptCount val="11"/>
                <c:pt idx="0">
                  <c:v>1 Johtajat</c:v>
                </c:pt>
                <c:pt idx="1">
                  <c:v>2 Erityisasiantuntijat</c:v>
                </c:pt>
                <c:pt idx="2">
                  <c:v>3 Asiantuntijat</c:v>
                </c:pt>
                <c:pt idx="3">
                  <c:v>4 Toimisto- ja asiakaspalvelutyöntekijät</c:v>
                </c:pt>
                <c:pt idx="4">
                  <c:v>5 Palvelu- ja myyntityöntekijät</c:v>
                </c:pt>
                <c:pt idx="5">
                  <c:v>6 Maanviljelijät, metsätyöntekijät ym.</c:v>
                </c:pt>
                <c:pt idx="6">
                  <c:v>7 Rakennus-, korjaus- ja valmistustyöntekijät</c:v>
                </c:pt>
                <c:pt idx="7">
                  <c:v>8 Prosessi- ja kuljetustyöntekijät</c:v>
                </c:pt>
                <c:pt idx="8">
                  <c:v>9 Muut työntekijät</c:v>
                </c:pt>
                <c:pt idx="9">
                  <c:v>0 Sotilaat</c:v>
                </c:pt>
                <c:pt idx="10">
                  <c:v>X Ammatteihin luokittelemattomat ryhmät</c:v>
                </c:pt>
              </c:strCache>
            </c:strRef>
          </c:cat>
          <c:val>
            <c:numRef>
              <c:f>Kuviot!$F$71:$F$81</c:f>
              <c:numCache>
                <c:formatCode>General</c:formatCode>
                <c:ptCount val="11"/>
                <c:pt idx="0">
                  <c:v>0</c:v>
                </c:pt>
                <c:pt idx="1">
                  <c:v>500</c:v>
                </c:pt>
                <c:pt idx="2">
                  <c:v>499</c:v>
                </c:pt>
                <c:pt idx="3">
                  <c:v>412</c:v>
                </c:pt>
                <c:pt idx="4">
                  <c:v>1920</c:v>
                </c:pt>
                <c:pt idx="5">
                  <c:v>123</c:v>
                </c:pt>
                <c:pt idx="6">
                  <c:v>1757</c:v>
                </c:pt>
                <c:pt idx="7">
                  <c:v>229</c:v>
                </c:pt>
                <c:pt idx="8">
                  <c:v>620</c:v>
                </c:pt>
                <c:pt idx="9">
                  <c:v>3</c:v>
                </c:pt>
                <c:pt idx="10">
                  <c:v>5480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25986507852343171"/>
          <c:w val="0.55429927055943062"/>
          <c:h val="0.49526135914467795"/>
        </c:manualLayout>
      </c:layout>
      <c:txPr>
        <a:bodyPr/>
        <a:lstStyle/>
        <a:p>
          <a:pPr>
            <a:defRPr sz="800"/>
          </a:pPr>
          <a:endParaRPr lang="fi-FI"/>
        </a:p>
      </c:txPr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>
              <a:defRPr/>
            </a:pPr>
            <a:r>
              <a:rPr lang="fi-FI" sz="1400"/>
              <a:t>Uudenmaan</a:t>
            </a:r>
            <a:r>
              <a:rPr lang="fi-FI" sz="1400" baseline="0"/>
              <a:t> maakunta (alle 25-v.)</a:t>
            </a:r>
            <a:endParaRPr lang="fi-FI" sz="1400"/>
          </a:p>
        </c:rich>
      </c:tx>
      <c:layout>
        <c:manualLayout>
          <c:xMode val="edge"/>
          <c:yMode val="edge"/>
          <c:x val="0.13647272744889372"/>
          <c:y val="2.7512332710033394E-2"/>
        </c:manualLayout>
      </c:layout>
    </c:title>
    <c:plotArea>
      <c:layout>
        <c:manualLayout>
          <c:layoutTarget val="inner"/>
          <c:xMode val="edge"/>
          <c:yMode val="edge"/>
          <c:x val="0.22892298799540181"/>
          <c:y val="0.20933148148148406"/>
          <c:w val="0.48198920263554457"/>
          <c:h val="0.53976901053755577"/>
        </c:manualLayout>
      </c:layout>
      <c:pieChart>
        <c:varyColors val="1"/>
        <c:ser>
          <c:idx val="0"/>
          <c:order val="0"/>
          <c:tx>
            <c:strRef>
              <c:f>Kuviot!$F$93</c:f>
              <c:strCache>
                <c:ptCount val="1"/>
                <c:pt idx="0">
                  <c:v>Uudenmaan maakunta</c:v>
                </c:pt>
              </c:strCache>
            </c:strRef>
          </c:tx>
          <c:dLbls>
            <c:dLbl>
              <c:idx val="2"/>
              <c:layout>
                <c:manualLayout>
                  <c:x val="-0.20511393639715209"/>
                  <c:y val="9.8561668243871997E-2"/>
                </c:manualLayout>
              </c:layout>
              <c:showPercent val="1"/>
            </c:dLbl>
            <c:dLbl>
              <c:idx val="5"/>
              <c:layout>
                <c:manualLayout>
                  <c:x val="-9.5110044586265013E-2"/>
                  <c:y val="2.3179681889555682E-4"/>
                </c:manualLayout>
              </c:layout>
              <c:showPercent val="1"/>
            </c:dLbl>
            <c:dLbl>
              <c:idx val="6"/>
              <c:layout>
                <c:manualLayout>
                  <c:x val="3.8891948150097957E-2"/>
                  <c:y val="9.660042163913569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100"/>
                </a:pPr>
                <a:endParaRPr lang="fi-FI"/>
              </a:p>
            </c:txPr>
            <c:showPercent val="1"/>
            <c:showLeaderLines val="1"/>
          </c:dLbls>
          <c:cat>
            <c:strRef>
              <c:f>(Kuviot!$A$94:$A$95,Kuviot!$A$98:$A$102)</c:f>
              <c:strCache>
                <c:ptCount val="7"/>
                <c:pt idx="0">
                  <c:v>PERUSASTE</c:v>
                </c:pt>
                <c:pt idx="1">
                  <c:v>KESKIASTE</c:v>
                </c:pt>
                <c:pt idx="2">
                  <c:v>ALIN KORKEA-ASTE</c:v>
                </c:pt>
                <c:pt idx="3">
                  <c:v>ALEMPI KORKEAKOULUASTE</c:v>
                </c:pt>
                <c:pt idx="4">
                  <c:v>YLEMPI KORKEAKOULUASTE</c:v>
                </c:pt>
                <c:pt idx="5">
                  <c:v>TUTKIJAKOULUTUSASTE</c:v>
                </c:pt>
                <c:pt idx="6">
                  <c:v>KOULUTUSASTE TUNTEMATON</c:v>
                </c:pt>
              </c:strCache>
            </c:strRef>
          </c:cat>
          <c:val>
            <c:numRef>
              <c:f>(Kuviot!$F$94:$F$95,Kuviot!$F$98:$F$102)</c:f>
              <c:numCache>
                <c:formatCode>General</c:formatCode>
                <c:ptCount val="7"/>
                <c:pt idx="0">
                  <c:v>3607</c:v>
                </c:pt>
                <c:pt idx="1">
                  <c:v>6560</c:v>
                </c:pt>
                <c:pt idx="2">
                  <c:v>264</c:v>
                </c:pt>
                <c:pt idx="3">
                  <c:v>249</c:v>
                </c:pt>
                <c:pt idx="4">
                  <c:v>61</c:v>
                </c:pt>
                <c:pt idx="5">
                  <c:v>7</c:v>
                </c:pt>
                <c:pt idx="6">
                  <c:v>796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>
              <a:defRPr/>
            </a:pPr>
            <a:r>
              <a:rPr lang="fi-FI" sz="1400"/>
              <a:t>Uudenmaan maakunta (25-29-v. vastavalmistuneet)</a:t>
            </a:r>
          </a:p>
        </c:rich>
      </c:tx>
      <c:layout>
        <c:manualLayout>
          <c:xMode val="edge"/>
          <c:yMode val="edge"/>
          <c:x val="0.26933846443899789"/>
          <c:y val="5.9942229688901647E-3"/>
        </c:manualLayout>
      </c:layout>
    </c:title>
    <c:plotArea>
      <c:layout>
        <c:manualLayout>
          <c:layoutTarget val="inner"/>
          <c:xMode val="edge"/>
          <c:yMode val="edge"/>
          <c:x val="0.25627709695303924"/>
          <c:y val="0.23027560384995469"/>
          <c:w val="0.44371212944847527"/>
          <c:h val="0.50400359414041118"/>
        </c:manualLayout>
      </c:layout>
      <c:pieChart>
        <c:varyColors val="1"/>
        <c:ser>
          <c:idx val="0"/>
          <c:order val="0"/>
          <c:tx>
            <c:strRef>
              <c:f>Kuviot!$F$106</c:f>
              <c:strCache>
                <c:ptCount val="1"/>
                <c:pt idx="0">
                  <c:v>Uudenmaan maakunta</c:v>
                </c:pt>
              </c:strCache>
            </c:strRef>
          </c:tx>
          <c:dLbls>
            <c:dLbl>
              <c:idx val="5"/>
              <c:layout>
                <c:manualLayout>
                  <c:x val="-0.10507680023067799"/>
                  <c:y val="7.664898153018133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100"/>
                </a:pPr>
                <a:endParaRPr lang="fi-FI"/>
              </a:p>
            </c:txPr>
            <c:showPercent val="1"/>
            <c:showLeaderLines val="1"/>
          </c:dLbls>
          <c:cat>
            <c:strRef>
              <c:f>Kuviot!$A$107:$A$113</c:f>
              <c:strCache>
                <c:ptCount val="7"/>
                <c:pt idx="0">
                  <c:v>PERUSASTE</c:v>
                </c:pt>
                <c:pt idx="1">
                  <c:v>KESKIASTE</c:v>
                </c:pt>
                <c:pt idx="2">
                  <c:v>ALIN KORKEA-ASTE</c:v>
                </c:pt>
                <c:pt idx="3">
                  <c:v>ALEMPI KORKEAKOULUASTE</c:v>
                </c:pt>
                <c:pt idx="4">
                  <c:v>YLEMPI KORKEAKOULUASTE</c:v>
                </c:pt>
                <c:pt idx="5">
                  <c:v>TUTKIJAKOULUTUSASTE</c:v>
                </c:pt>
                <c:pt idx="6">
                  <c:v>KOULUTUSASTE TUNTEMATON</c:v>
                </c:pt>
              </c:strCache>
            </c:strRef>
          </c:cat>
          <c:val>
            <c:numRef>
              <c:f>Kuviot!$F$107:$F$113</c:f>
              <c:numCache>
                <c:formatCode>General</c:formatCode>
                <c:ptCount val="7"/>
                <c:pt idx="0">
                  <c:v>0</c:v>
                </c:pt>
                <c:pt idx="1">
                  <c:v>228</c:v>
                </c:pt>
                <c:pt idx="2">
                  <c:v>14</c:v>
                </c:pt>
                <c:pt idx="3">
                  <c:v>234</c:v>
                </c:pt>
                <c:pt idx="4">
                  <c:v>298</c:v>
                </c:pt>
                <c:pt idx="5">
                  <c:v>5</c:v>
                </c:pt>
                <c:pt idx="6">
                  <c:v>6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663948807239739"/>
          <c:y val="0.68885019378756362"/>
          <c:w val="0.484305470838093"/>
          <c:h val="0.31058640099812945"/>
        </c:manualLayout>
      </c:layout>
      <c:txPr>
        <a:bodyPr/>
        <a:lstStyle/>
        <a:p>
          <a:pPr>
            <a:defRPr sz="800"/>
          </a:pPr>
          <a:endParaRPr lang="fi-FI"/>
        </a:p>
      </c:txPr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title>
      <c:tx>
        <c:rich>
          <a:bodyPr/>
          <a:lstStyle/>
          <a:p>
            <a:pPr>
              <a:defRPr/>
            </a:pPr>
            <a:r>
              <a:rPr lang="en-US" sz="1400"/>
              <a:t>Alle 25-v. työttömät</a:t>
            </a:r>
            <a:r>
              <a:rPr lang="en-US" sz="1400" baseline="0"/>
              <a:t> työnhakijat</a:t>
            </a:r>
            <a:endParaRPr lang="en-US" sz="1400"/>
          </a:p>
        </c:rich>
      </c:tx>
    </c:title>
    <c:plotArea>
      <c:layout/>
      <c:pieChart>
        <c:varyColors val="1"/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b"/>
      <c:txPr>
        <a:bodyPr/>
        <a:lstStyle/>
        <a:p>
          <a:pPr>
            <a:defRPr sz="1100"/>
          </a:pPr>
          <a:endParaRPr lang="fi-FI"/>
        </a:p>
      </c:txPr>
    </c:legend>
    <c:plotVisOnly val="1"/>
    <c:dispBlanksAs val="zero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>
              <a:defRPr/>
            </a:pPr>
            <a:r>
              <a:rPr lang="en-US" sz="1400"/>
              <a:t>Alle 25-v. työttömät</a:t>
            </a:r>
            <a:r>
              <a:rPr lang="en-US" sz="1400" baseline="0"/>
              <a:t> työnhakijat</a:t>
            </a:r>
            <a:endParaRPr lang="en-US" sz="1400"/>
          </a:p>
        </c:rich>
      </c:tx>
    </c:title>
    <c:plotArea>
      <c:layout/>
      <c:pieChart>
        <c:varyColors val="1"/>
        <c:ser>
          <c:idx val="0"/>
          <c:order val="0"/>
          <c:tx>
            <c:strRef>
              <c:f>Kuviot!$B$320</c:f>
              <c:strCache>
                <c:ptCount val="1"/>
                <c:pt idx="0">
                  <c:v>Alle 25-v.</c:v>
                </c:pt>
              </c:strCache>
            </c:strRef>
          </c:tx>
          <c:dLbls>
            <c:dLbl>
              <c:idx val="3"/>
              <c:layout>
                <c:manualLayout>
                  <c:x val="1.8265727460745243E-3"/>
                  <c:y val="-9.0376701178297297E-2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sz="1100"/>
                </a:pPr>
                <a:endParaRPr lang="fi-FI"/>
              </a:p>
            </c:txPr>
            <c:showPercent val="1"/>
            <c:showLeaderLines val="1"/>
          </c:dLbls>
          <c:cat>
            <c:strRef>
              <c:f>Kuviot!$A$321:$A$325</c:f>
              <c:strCache>
                <c:ptCount val="5"/>
                <c:pt idx="0">
                  <c:v>Aloittanut työn</c:v>
                </c:pt>
                <c:pt idx="1">
                  <c:v>Aloittanut palvelussa</c:v>
                </c:pt>
                <c:pt idx="2">
                  <c:v>Siirtynyt työvoiman ulkopuolelle</c:v>
                </c:pt>
                <c:pt idx="3">
                  <c:v>Ei ole uusinut työnhakuaan</c:v>
                </c:pt>
                <c:pt idx="4">
                  <c:v>Muu syy tai ei tietoa</c:v>
                </c:pt>
              </c:strCache>
            </c:strRef>
          </c:cat>
          <c:val>
            <c:numRef>
              <c:f>Kuviot!$B$321:$B$325</c:f>
              <c:numCache>
                <c:formatCode>General</c:formatCode>
                <c:ptCount val="5"/>
                <c:pt idx="0">
                  <c:v>611</c:v>
                </c:pt>
                <c:pt idx="1">
                  <c:v>220</c:v>
                </c:pt>
                <c:pt idx="2">
                  <c:v>203</c:v>
                </c:pt>
                <c:pt idx="3">
                  <c:v>802</c:v>
                </c:pt>
                <c:pt idx="4">
                  <c:v>25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b"/>
      <c:txPr>
        <a:bodyPr/>
        <a:lstStyle/>
        <a:p>
          <a:pPr>
            <a:defRPr sz="1100"/>
          </a:pPr>
          <a:endParaRPr lang="fi-FI"/>
        </a:p>
      </c:txPr>
    </c:legend>
    <c:plotVisOnly val="1"/>
    <c:dispBlanksAs val="zero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4023778" y="0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r">
              <a:defRPr sz="1300"/>
            </a:lvl1pPr>
          </a:lstStyle>
          <a:p>
            <a:fld id="{F7295456-0567-474C-9470-818754E5B866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4023778" y="9720755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r">
              <a:defRPr sz="1300"/>
            </a:lvl1pPr>
          </a:lstStyle>
          <a:p>
            <a:fld id="{F87C400F-C129-426C-A171-B22B9B4CAF2E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r">
              <a:defRPr sz="1300"/>
            </a:lvl1pPr>
          </a:lstStyle>
          <a:p>
            <a:fld id="{4AE7043F-C664-485C-B99A-2A8DC751D585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9" tIns="47755" rIns="95509" bIns="47755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10248" y="4861442"/>
            <a:ext cx="5681980" cy="4605576"/>
          </a:xfrm>
          <a:prstGeom prst="rect">
            <a:avLst/>
          </a:prstGeom>
        </p:spPr>
        <p:txBody>
          <a:bodyPr vert="horz" lIns="95509" tIns="47755" rIns="95509" bIns="47755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r">
              <a:defRPr sz="1300"/>
            </a:lvl1pPr>
          </a:lstStyle>
          <a:p>
            <a:fld id="{F7026DC3-75A6-42A6-B7CF-FACEB93A3366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6DC3-75A6-42A6-B7CF-FACEB93A3366}" type="slidenum">
              <a:rPr lang="fi-FI" smtClean="0"/>
              <a:pPr/>
              <a:t>11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6DC3-75A6-42A6-B7CF-FACEB93A3366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ELY_su+ru+eng_värilliselle pohjal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163" y="284163"/>
            <a:ext cx="4703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7038" y="2071688"/>
            <a:ext cx="8231187" cy="1712912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47888" y="3857625"/>
            <a:ext cx="4786312" cy="157321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83375" y="1428750"/>
            <a:ext cx="2074863" cy="37846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28750"/>
            <a:ext cx="6073775" cy="37846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69900" y="2284413"/>
            <a:ext cx="4067175" cy="292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89475" y="2284413"/>
            <a:ext cx="4068763" cy="292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28750"/>
            <a:ext cx="82296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2284413"/>
            <a:ext cx="82883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10363" y="6354763"/>
            <a:ext cx="1357312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solidFill>
                  <a:schemeClr val="tx1"/>
                </a:solidFill>
                <a:cs typeface="+mn-cs"/>
              </a:defRPr>
            </a:lvl1pPr>
          </a:lstStyle>
          <a:p>
            <a:fld id="{2EDD5FF1-B183-43DD-91FA-D8EE2340118B}" type="datetimeFigureOut">
              <a:rPr lang="fi-FI" smtClean="0"/>
              <a:pPr/>
              <a:t>5.9.2014</a:t>
            </a:fld>
            <a:endParaRPr lang="fi-FI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163" y="6354763"/>
            <a:ext cx="63563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solidFill>
                  <a:schemeClr val="tx1"/>
                </a:solidFill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2138" y="6354763"/>
            <a:ext cx="4000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31" name="Picture 13" descr="ELY_su+ru+e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4163" y="284163"/>
            <a:ext cx="4703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Nuorisotakuun seuranta Uudenmaan alueella,</a:t>
            </a:r>
            <a:br>
              <a:rPr lang="fi-FI" dirty="0" smtClean="0"/>
            </a:br>
            <a:r>
              <a:rPr lang="fi-FI" sz="2800" dirty="0" smtClean="0"/>
              <a:t>heinäkuu 2014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123728" y="4221088"/>
            <a:ext cx="4786312" cy="1573213"/>
          </a:xfrm>
        </p:spPr>
        <p:txBody>
          <a:bodyPr/>
          <a:lstStyle/>
          <a:p>
            <a:r>
              <a:rPr lang="fi-FI" sz="2400" dirty="0" smtClean="0"/>
              <a:t>Tutkija Linnea Alho</a:t>
            </a:r>
          </a:p>
          <a:p>
            <a:r>
              <a:rPr lang="fi-FI" sz="2400" dirty="0" smtClean="0"/>
              <a:t>Uudenmaan ELY-keskus</a:t>
            </a:r>
            <a:endParaRPr 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581528" cy="864096"/>
          </a:xfrm>
        </p:spPr>
        <p:txBody>
          <a:bodyPr/>
          <a:lstStyle/>
          <a:p>
            <a:pPr algn="ctr"/>
            <a:r>
              <a:rPr lang="fi-FI" sz="2000" dirty="0" smtClean="0"/>
              <a:t>Nuorisotakuun piiriin kuuluvat työttömät heinäkuun lopussa koulutusasteittain Uudenmaan seutukunnissa</a:t>
            </a:r>
            <a:br>
              <a:rPr lang="fi-FI" sz="2000" dirty="0" smtClean="0"/>
            </a:br>
            <a:r>
              <a:rPr lang="fi-FI" sz="1400" dirty="0" smtClean="0"/>
              <a:t>(Lähde: TEM/Työnvälitystilasto 1215.)</a:t>
            </a:r>
            <a:endParaRPr lang="fi-FI" sz="2000" dirty="0"/>
          </a:p>
        </p:txBody>
      </p:sp>
      <p:graphicFrame>
        <p:nvGraphicFramePr>
          <p:cNvPr id="8" name="Taulukko 7"/>
          <p:cNvGraphicFramePr>
            <a:graphicFrameLocks noGrp="1"/>
          </p:cNvGraphicFramePr>
          <p:nvPr/>
        </p:nvGraphicFramePr>
        <p:xfrm>
          <a:off x="2915816" y="4509120"/>
          <a:ext cx="6096000" cy="1314631"/>
        </p:xfrm>
        <a:graphic>
          <a:graphicData uri="http://schemas.openxmlformats.org/drawingml/2006/table">
            <a:tbl>
              <a:tblPr/>
              <a:tblGrid>
                <a:gridCol w="1889347"/>
                <a:gridCol w="838899"/>
                <a:gridCol w="926436"/>
                <a:gridCol w="826741"/>
                <a:gridCol w="817015"/>
                <a:gridCol w="797562"/>
              </a:tblGrid>
              <a:tr h="292141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25-29-v. vastavalmistuneet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Uudenmaan maakunta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PERUSASTE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KESKIASTE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ALIN KORKEA-ASTE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ALEMPI KORKEAKOULUASTE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YLEMPI KORKEAKOULUASTE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TUTKIJAKOULUTUSASTE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KOULUTUSASTE TUNTEMATON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ulukko 9"/>
          <p:cNvGraphicFramePr>
            <a:graphicFrameLocks noGrp="1"/>
          </p:cNvGraphicFramePr>
          <p:nvPr/>
        </p:nvGraphicFramePr>
        <p:xfrm>
          <a:off x="2915816" y="2132856"/>
          <a:ext cx="6096000" cy="1606771"/>
        </p:xfrm>
        <a:graphic>
          <a:graphicData uri="http://schemas.openxmlformats.org/drawingml/2006/table">
            <a:tbl>
              <a:tblPr/>
              <a:tblGrid>
                <a:gridCol w="1889347"/>
                <a:gridCol w="838899"/>
                <a:gridCol w="926436"/>
                <a:gridCol w="826741"/>
                <a:gridCol w="817015"/>
                <a:gridCol w="797562"/>
              </a:tblGrid>
              <a:tr h="292141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Alle 25-v.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Uudenmaan maakunta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PERUSASTE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KESKIASTE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-Ammattitutkinto</a:t>
                      </a:r>
                    </a:p>
                  </a:txBody>
                  <a:tcPr marL="65732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-Yleissivistävä</a:t>
                      </a:r>
                    </a:p>
                  </a:txBody>
                  <a:tcPr marL="65732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ALIN KORKEA-ASTE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ALEMPI KORKEAKOULUASTE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YLEMPI KORKEAKOULUASTE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TUTKIJAKOULUTUSASTE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KOULUTUSASTE TUNTEMATON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Kaavio 13"/>
          <p:cNvGraphicFramePr>
            <a:graphicFrameLocks/>
          </p:cNvGraphicFramePr>
          <p:nvPr/>
        </p:nvGraphicFramePr>
        <p:xfrm>
          <a:off x="107504" y="1772816"/>
          <a:ext cx="3096245" cy="2769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Kaavio 14"/>
          <p:cNvGraphicFramePr>
            <a:graphicFrameLocks/>
          </p:cNvGraphicFramePr>
          <p:nvPr/>
        </p:nvGraphicFramePr>
        <p:xfrm>
          <a:off x="-756592" y="3920505"/>
          <a:ext cx="4508450" cy="2937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788541"/>
          </a:xfrm>
        </p:spPr>
        <p:txBody>
          <a:bodyPr/>
          <a:lstStyle/>
          <a:p>
            <a:pPr algn="ctr"/>
            <a:r>
              <a:rPr lang="fi-FI" sz="1800" dirty="0" smtClean="0"/>
              <a:t>Alle 25-vuotiaiden virta yli 3 kk työttömyyteen (%) heinäkuussa</a:t>
            </a:r>
            <a:br>
              <a:rPr lang="fi-FI" sz="1800" dirty="0" smtClean="0"/>
            </a:br>
            <a:r>
              <a:rPr lang="fi-FI" sz="1800" dirty="0" smtClean="0"/>
              <a:t>Uudenmaan alueen kunnissa</a:t>
            </a:r>
            <a:r>
              <a:rPr lang="fi-FI" sz="1600" dirty="0" smtClean="0"/>
              <a:t> </a:t>
            </a:r>
            <a:r>
              <a:rPr lang="fi-FI" sz="1200" dirty="0" smtClean="0"/>
              <a:t>(Lähde: TEM/Työnvälitystilasto 1355.)</a:t>
            </a:r>
            <a:endParaRPr lang="fi-FI" sz="1600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/>
        </p:nvGraphicFramePr>
        <p:xfrm>
          <a:off x="1691680" y="1628800"/>
          <a:ext cx="5904656" cy="4632960"/>
        </p:xfrm>
        <a:graphic>
          <a:graphicData uri="http://schemas.openxmlformats.org/drawingml/2006/table">
            <a:tbl>
              <a:tblPr/>
              <a:tblGrid>
                <a:gridCol w="1458723"/>
                <a:gridCol w="1094043"/>
                <a:gridCol w="1208201"/>
                <a:gridCol w="1078186"/>
                <a:gridCol w="1065503"/>
              </a:tblGrid>
              <a:tr h="111805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1180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10 732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3 960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2 144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180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908721"/>
            <a:ext cx="8229600" cy="576064"/>
          </a:xfrm>
        </p:spPr>
        <p:txBody>
          <a:bodyPr/>
          <a:lstStyle/>
          <a:p>
            <a:pPr algn="ctr"/>
            <a:r>
              <a:rPr lang="fi-FI" sz="1800" dirty="0" smtClean="0"/>
              <a:t>25-29-v. vastavalmistuneiden virta yli 3 kk työttömyyteen (%) heinäkuussa</a:t>
            </a:r>
            <a:br>
              <a:rPr lang="fi-FI" sz="1800" dirty="0" smtClean="0"/>
            </a:br>
            <a:r>
              <a:rPr lang="fi-FI" sz="1800" dirty="0" smtClean="0"/>
              <a:t>Uudenmaan alueen kunnissa</a:t>
            </a:r>
            <a:r>
              <a:rPr lang="fi-FI" sz="1600" dirty="0" smtClean="0"/>
              <a:t> </a:t>
            </a:r>
            <a:r>
              <a:rPr lang="fi-FI" sz="1200" dirty="0" smtClean="0"/>
              <a:t>(Lähde: TEM/Työnvälitystilasto 1355.)</a:t>
            </a:r>
            <a:endParaRPr lang="fi-FI" sz="16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1691681" y="1628800"/>
          <a:ext cx="5907655" cy="4632960"/>
        </p:xfrm>
        <a:graphic>
          <a:graphicData uri="http://schemas.openxmlformats.org/drawingml/2006/table">
            <a:tbl>
              <a:tblPr/>
              <a:tblGrid>
                <a:gridCol w="1459464"/>
                <a:gridCol w="1094598"/>
                <a:gridCol w="1208816"/>
                <a:gridCol w="1078734"/>
                <a:gridCol w="1066043"/>
              </a:tblGrid>
              <a:tr h="106947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25-v. ja 30-v. palveluissa olevat heinäkuun 2013/2014 lopussa Uudellamaalla </a:t>
            </a:r>
            <a:br>
              <a:rPr lang="fi-FI" sz="2400" dirty="0" smtClean="0"/>
            </a:br>
            <a:r>
              <a:rPr lang="fi-FI" sz="1400" dirty="0" smtClean="0"/>
              <a:t>(Lähde: TEM/Työnvälitystilasto 4250.)</a:t>
            </a:r>
            <a:endParaRPr lang="fi-FI" sz="2400" dirty="0"/>
          </a:p>
        </p:txBody>
      </p:sp>
      <p:sp>
        <p:nvSpPr>
          <p:cNvPr id="5" name="Tekstikehys 4"/>
          <p:cNvSpPr txBox="1"/>
          <p:nvPr/>
        </p:nvSpPr>
        <p:spPr>
          <a:xfrm>
            <a:off x="683568" y="573325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*Muissa palveluissa sisältää vuorotteluvapaapaikkaan työllistetyt, kuntouttavassa työtoiminnassa olevat ja omaehtoisessa opiskelussa olevat</a:t>
            </a:r>
            <a:endParaRPr lang="fi-FI" sz="1200" dirty="0"/>
          </a:p>
        </p:txBody>
      </p:sp>
      <p:graphicFrame>
        <p:nvGraphicFramePr>
          <p:cNvPr id="8" name="Taulukko 7"/>
          <p:cNvGraphicFramePr>
            <a:graphicFrameLocks noGrp="1"/>
          </p:cNvGraphicFramePr>
          <p:nvPr/>
        </p:nvGraphicFramePr>
        <p:xfrm>
          <a:off x="248476" y="2492896"/>
          <a:ext cx="8783999" cy="756001"/>
        </p:xfrm>
        <a:graphic>
          <a:graphicData uri="http://schemas.openxmlformats.org/drawingml/2006/table">
            <a:tbl>
              <a:tblPr/>
              <a:tblGrid>
                <a:gridCol w="2414280"/>
                <a:gridCol w="1071980"/>
                <a:gridCol w="1183835"/>
                <a:gridCol w="1056439"/>
                <a:gridCol w="1044012"/>
                <a:gridCol w="1019154"/>
                <a:gridCol w="994299"/>
              </a:tblGrid>
              <a:tr h="37800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-Työvoimakoul.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-Valmennuksessa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-Työllistettynä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-Kokeilussa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-Muissa palveluissa*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Yhteensä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890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Alle 25-v.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670 / 703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/ 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1373 / 1911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635 / 669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404 / 685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3095 / 4002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1890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Kaikki alle 30-v.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1647 / 1766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/ 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2234 / 3262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921 / 1002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1518 / 2240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6341 / 8312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644525"/>
          </a:xfrm>
        </p:spPr>
        <p:txBody>
          <a:bodyPr/>
          <a:lstStyle/>
          <a:p>
            <a:pPr algn="ctr"/>
            <a:r>
              <a:rPr lang="fi-FI" sz="2000" dirty="0" smtClean="0"/>
              <a:t>Alle 25-v. aktivointiaste (%) heinäkuun lopussa Uudenmaan alueen kunnissa</a:t>
            </a:r>
            <a:r>
              <a:rPr lang="fi-FI" sz="1800" dirty="0" smtClean="0"/>
              <a:t> </a:t>
            </a:r>
            <a:r>
              <a:rPr lang="fi-FI" sz="1400" dirty="0" smtClean="0"/>
              <a:t>(Lähde: TEM/Työnvälitystilasto 4250.) </a:t>
            </a:r>
            <a:endParaRPr lang="fi-FI" sz="18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1835696" y="1700808"/>
          <a:ext cx="5979664" cy="4632960"/>
        </p:xfrm>
        <a:graphic>
          <a:graphicData uri="http://schemas.openxmlformats.org/drawingml/2006/table">
            <a:tbl>
              <a:tblPr/>
              <a:tblGrid>
                <a:gridCol w="1477253"/>
                <a:gridCol w="1107940"/>
                <a:gridCol w="1223551"/>
                <a:gridCol w="1091883"/>
                <a:gridCol w="1079037"/>
              </a:tblGrid>
              <a:tr h="106947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70885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694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44525"/>
          </a:xfrm>
        </p:spPr>
        <p:txBody>
          <a:bodyPr/>
          <a:lstStyle/>
          <a:p>
            <a:pPr algn="ctr"/>
            <a:r>
              <a:rPr lang="fi-FI" sz="1800" dirty="0" smtClean="0"/>
              <a:t>Alle 25-v. työttömien osuus alle 25-v. työvoimasta (%) heinäkuun lopussa Uudenmaan alueen kunnissa</a:t>
            </a:r>
            <a:br>
              <a:rPr lang="fi-FI" sz="1800" dirty="0" smtClean="0"/>
            </a:br>
            <a:r>
              <a:rPr lang="fi-FI" sz="1400" dirty="0" smtClean="0"/>
              <a:t>(Lähde: TEM/Työnvälitystilasto, 1263.) </a:t>
            </a:r>
            <a:endParaRPr lang="fi-FI" sz="180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1763688" y="1916832"/>
          <a:ext cx="2367722" cy="4064008"/>
        </p:xfrm>
        <a:graphic>
          <a:graphicData uri="http://schemas.openxmlformats.org/drawingml/2006/table">
            <a:tbl>
              <a:tblPr/>
              <a:tblGrid>
                <a:gridCol w="1352984"/>
                <a:gridCol w="1014738"/>
              </a:tblGrid>
              <a:tr h="176696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76696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ulukko 8"/>
          <p:cNvGraphicFramePr>
            <a:graphicFrameLocks noGrp="1"/>
          </p:cNvGraphicFramePr>
          <p:nvPr/>
        </p:nvGraphicFramePr>
        <p:xfrm>
          <a:off x="4788024" y="2636912"/>
          <a:ext cx="2552700" cy="2514600"/>
        </p:xfrm>
        <a:graphic>
          <a:graphicData uri="http://schemas.openxmlformats.org/drawingml/2006/table">
            <a:tbl>
              <a:tblPr/>
              <a:tblGrid>
                <a:gridCol w="1458686"/>
                <a:gridCol w="1094014"/>
              </a:tblGrid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Nuorisotakuun piiriin kuuluvat työttömät työnhakijat heinäkuussa työttömyysjakson päättymissyyn mukaan Uudellamaalla</a:t>
            </a:r>
            <a:br>
              <a:rPr lang="fi-FI" sz="2400" dirty="0" smtClean="0"/>
            </a:br>
            <a:r>
              <a:rPr lang="fi-FI" sz="1400" dirty="0" smtClean="0"/>
              <a:t>(Lähde: TEM/Työnvälitystilasto 1315.)</a:t>
            </a:r>
            <a:endParaRPr lang="fi-FI" sz="2400" dirty="0"/>
          </a:p>
        </p:txBody>
      </p:sp>
      <p:graphicFrame>
        <p:nvGraphicFramePr>
          <p:cNvPr id="7" name="Kaavio 6"/>
          <p:cNvGraphicFramePr>
            <a:graphicFrameLocks/>
          </p:cNvGraphicFramePr>
          <p:nvPr/>
        </p:nvGraphicFramePr>
        <p:xfrm>
          <a:off x="0" y="2420888"/>
          <a:ext cx="4641056" cy="408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Kaavio 4"/>
          <p:cNvGraphicFramePr>
            <a:graphicFrameLocks/>
          </p:cNvGraphicFramePr>
          <p:nvPr/>
        </p:nvGraphicFramePr>
        <p:xfrm>
          <a:off x="539552" y="2420888"/>
          <a:ext cx="3629025" cy="408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3995936" y="2420888"/>
          <a:ext cx="4536504" cy="430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25-v. työttömät työnhakijat heinäkuun lopussa työnhaun keston mukaan Uudellamaalla</a:t>
            </a: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>(Lähde: TEM/Työnvälitystilasto 1207.)</a:t>
            </a:r>
            <a:endParaRPr lang="fi-FI" sz="2000" dirty="0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1187624" y="2204864"/>
          <a:ext cx="6810375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25-29-v. vastavalmistuneet työttömät työnhakijat heinäkuun lopussa työnhaun keston mukaan Uudellamaalla</a:t>
            </a: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dirty="0" smtClean="0"/>
              <a:t>(Lähde: TEM/Työnvälitystilasto 1207.)</a:t>
            </a:r>
            <a:endParaRPr lang="fi-FI" sz="2000" dirty="0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1259632" y="2420888"/>
          <a:ext cx="6734175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Seurantaan liittyvä käsitteistö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b="1" dirty="0" smtClean="0"/>
              <a:t>Virta yli 3 kk työttömyyteen % </a:t>
            </a:r>
            <a:r>
              <a:rPr lang="fi-FI" sz="2000" dirty="0" smtClean="0"/>
              <a:t>= Kuukauden aikana 3 kuukauden työttömyysrajan ylittäneiden henkilöiden osuus kaikista 3 kk sitten alkaneista työttömyysjaksoista. </a:t>
            </a:r>
          </a:p>
          <a:p>
            <a:r>
              <a:rPr lang="fi-FI" sz="2000" b="1" dirty="0" smtClean="0"/>
              <a:t>Aktivointiaste % </a:t>
            </a:r>
            <a:r>
              <a:rPr lang="fi-FI" sz="2000" dirty="0" smtClean="0"/>
              <a:t>= </a:t>
            </a:r>
            <a:r>
              <a:rPr lang="fi-FI" sz="2000" dirty="0" err="1" smtClean="0"/>
              <a:t>TE-palveluissa</a:t>
            </a:r>
            <a:r>
              <a:rPr lang="fi-FI" sz="2000" dirty="0" smtClean="0"/>
              <a:t> laskentapäivänä olevien osuus palveluissa olleiden ja työttömien työnhakijoiden yhteissummasta</a:t>
            </a:r>
          </a:p>
          <a:p>
            <a:r>
              <a:rPr lang="fi-FI" sz="2000" b="1" dirty="0" smtClean="0"/>
              <a:t>Vastavalmistunut</a:t>
            </a:r>
            <a:r>
              <a:rPr lang="fi-FI" sz="2000" dirty="0" smtClean="0"/>
              <a:t> = Vastavalmistuneisiin lasketaan sellaiset henkilöt, joiden uusimman tutkinnon suorittamisesta on kulunut korkeintaan vuosi</a:t>
            </a:r>
          </a:p>
          <a:p>
            <a:r>
              <a:rPr lang="fi-FI" sz="2000" b="1" dirty="0" smtClean="0"/>
              <a:t>Muualla luokittelematon työ </a:t>
            </a:r>
            <a:r>
              <a:rPr lang="fi-FI" sz="2000" dirty="0" smtClean="0"/>
              <a:t>= Ilman ammattia, ammatillista koulutusta tai pidempää työhistoriaa olevat työnhakijat. </a:t>
            </a:r>
          </a:p>
          <a:p>
            <a:r>
              <a:rPr lang="fi-FI" sz="2000" b="1" dirty="0" smtClean="0"/>
              <a:t>*Alle 30-vuotiaiden ikäryhmään </a:t>
            </a:r>
            <a:r>
              <a:rPr lang="fi-FI" sz="2000" dirty="0" smtClean="0"/>
              <a:t>kuuluvat myös henkilöt, jotka eivät virallisesti ole nuorisotakuun piirissä (25-29-v., jotka eivät ole vastavalmistuneita).</a:t>
            </a:r>
            <a:endParaRPr lang="fi-F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Nuorisotakuun piiriin kuuluvat työttömät työnhakijat kuukauden lopussa Uudellamaalla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1215.)</a:t>
            </a:r>
            <a:endParaRPr lang="fi-FI" sz="2800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/>
        </p:nvGraphicFramePr>
        <p:xfrm>
          <a:off x="827584" y="2492896"/>
          <a:ext cx="8002060" cy="2051999"/>
        </p:xfrm>
        <a:graphic>
          <a:graphicData uri="http://schemas.openxmlformats.org/drawingml/2006/table">
            <a:tbl>
              <a:tblPr/>
              <a:tblGrid>
                <a:gridCol w="2853419"/>
                <a:gridCol w="1266964"/>
                <a:gridCol w="1399163"/>
                <a:gridCol w="1248604"/>
                <a:gridCol w="1233910"/>
              </a:tblGrid>
              <a:tr h="474386">
                <a:tc>
                  <a:txBody>
                    <a:bodyPr/>
                    <a:lstStyle/>
                    <a:p>
                      <a:pPr algn="l" fontAlgn="t"/>
                      <a:r>
                        <a:rPr lang="fi-FI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2013 heinäkuu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2014 kesäkuu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2014 heinäkuu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Vuosimuutos 2013-2014 (%)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</a:tr>
              <a:tr h="242709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Alle 25-v.  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9 770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10 680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11 544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18,2 %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231677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100" b="0" i="1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-Alle 20-v.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2 442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2 630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2 789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14,2 %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231677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100" b="0" i="1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</a:t>
                      </a:r>
                      <a:r>
                        <a:rPr lang="fi-FI" sz="1100" b="0" i="1" u="sng" strike="noStrike">
                          <a:solidFill>
                            <a:srgbClr val="333333"/>
                          </a:solidFill>
                          <a:latin typeface="Arial"/>
                        </a:rPr>
                        <a:t>Kaikki</a:t>
                      </a:r>
                      <a:r>
                        <a:rPr lang="fi-FI" sz="1100" b="0" i="1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 alle 30-v.* </a:t>
                      </a:r>
                      <a:endParaRPr lang="fi-FI" sz="1100" b="0" i="1" u="none" strike="noStrike">
                        <a:solidFill>
                          <a:srgbClr val="58585A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18585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20153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21594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16,2 %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430259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25-29-v. vastavalmistuneet 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832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788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-5,3 %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441291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20-29-v. ilman peruskoulun jälk. tutkintoa 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6 324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6 365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6 720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 dirty="0">
                          <a:solidFill>
                            <a:srgbClr val="58585A"/>
                          </a:solidFill>
                          <a:latin typeface="Arial"/>
                        </a:rPr>
                        <a:t>6,3 %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860549"/>
          </a:xfrm>
        </p:spPr>
        <p:txBody>
          <a:bodyPr/>
          <a:lstStyle/>
          <a:p>
            <a:pPr algn="ctr"/>
            <a:r>
              <a:rPr lang="fi-FI" sz="2400" dirty="0" smtClean="0"/>
              <a:t>Alle 25-vuotiaat työttömät työnhakijat kuukauden lopussa Uudellamaalla sekä työttömyyden vuosimuutos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1215.)</a:t>
            </a:r>
            <a:endParaRPr lang="fi-FI" sz="2800" dirty="0"/>
          </a:p>
        </p:txBody>
      </p:sp>
      <p:graphicFrame>
        <p:nvGraphicFramePr>
          <p:cNvPr id="9" name="Kaavio 8"/>
          <p:cNvGraphicFramePr>
            <a:graphicFrameLocks/>
          </p:cNvGraphicFramePr>
          <p:nvPr/>
        </p:nvGraphicFramePr>
        <p:xfrm>
          <a:off x="1187624" y="2204864"/>
          <a:ext cx="6886575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25-vuotiaat työttömät työnhakijat kuukauden lopussa Uudenmaan alueella</a:t>
            </a: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1600" dirty="0" smtClean="0"/>
              <a:t>(Lähde: TEM/Työnvälitystilasto 1215.)</a:t>
            </a:r>
            <a:endParaRPr lang="fi-FI" dirty="0"/>
          </a:p>
        </p:txBody>
      </p:sp>
      <p:graphicFrame>
        <p:nvGraphicFramePr>
          <p:cNvPr id="4" name="Kaavio 3"/>
          <p:cNvGraphicFramePr>
            <a:graphicFrameLocks/>
          </p:cNvGraphicFramePr>
          <p:nvPr/>
        </p:nvGraphicFramePr>
        <p:xfrm>
          <a:off x="-900608" y="2420888"/>
          <a:ext cx="9793088" cy="4102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124745"/>
            <a:ext cx="8229600" cy="720080"/>
          </a:xfrm>
        </p:spPr>
        <p:txBody>
          <a:bodyPr/>
          <a:lstStyle/>
          <a:p>
            <a:pPr algn="ctr"/>
            <a:r>
              <a:rPr lang="fi-FI" sz="2000" dirty="0" smtClean="0"/>
              <a:t>25-29-v. vastavalmistuneet työttömät työnhakijat kuukauden lopussa Uudellamaalla sekä työttömyyden vuosimuutos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1400" dirty="0" smtClean="0"/>
              <a:t>(Lähde: TEM/Työnvälitystilasto 1215.)</a:t>
            </a:r>
            <a:endParaRPr lang="fi-FI" sz="2000" dirty="0"/>
          </a:p>
        </p:txBody>
      </p:sp>
      <p:graphicFrame>
        <p:nvGraphicFramePr>
          <p:cNvPr id="5" name="Kaavio 4"/>
          <p:cNvGraphicFramePr>
            <a:graphicFrameLocks/>
          </p:cNvGraphicFramePr>
          <p:nvPr/>
        </p:nvGraphicFramePr>
        <p:xfrm>
          <a:off x="755576" y="1988840"/>
          <a:ext cx="7858125" cy="4703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644525"/>
          </a:xfrm>
        </p:spPr>
        <p:txBody>
          <a:bodyPr/>
          <a:lstStyle/>
          <a:p>
            <a:pPr algn="ctr"/>
            <a:r>
              <a:rPr lang="fi-FI" sz="2000" dirty="0" smtClean="0"/>
              <a:t>Alle 25-v. työttömät työnhakijat heinäkuun lopussa Uudenmaan alueen kunnissa sekä vuosimuutosaste (%)</a:t>
            </a:r>
            <a:br>
              <a:rPr lang="fi-FI" sz="2000" dirty="0" smtClean="0"/>
            </a:br>
            <a:r>
              <a:rPr lang="fi-FI" sz="1400" dirty="0" smtClean="0"/>
              <a:t>(Lähde: TEM/Työnvälitystilasto 1215.)</a:t>
            </a:r>
            <a:endParaRPr lang="fi-FI" sz="2000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/>
        </p:nvGraphicFramePr>
        <p:xfrm>
          <a:off x="107504" y="1988840"/>
          <a:ext cx="4824536" cy="3866024"/>
        </p:xfrm>
        <a:graphic>
          <a:graphicData uri="http://schemas.openxmlformats.org/drawingml/2006/table">
            <a:tbl>
              <a:tblPr/>
              <a:tblGrid>
                <a:gridCol w="1720360"/>
                <a:gridCol w="763867"/>
                <a:gridCol w="843574"/>
                <a:gridCol w="752796"/>
                <a:gridCol w="743939"/>
              </a:tblGrid>
              <a:tr h="33617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Alue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kesäkuu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46 967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50 248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51 966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9 770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10 680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11 544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617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kesäkuu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27,4 %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5004048" y="2708920"/>
          <a:ext cx="3960440" cy="2530539"/>
        </p:xfrm>
        <a:graphic>
          <a:graphicData uri="http://schemas.openxmlformats.org/drawingml/2006/table">
            <a:tbl>
              <a:tblPr/>
              <a:tblGrid>
                <a:gridCol w="1412236"/>
                <a:gridCol w="627055"/>
                <a:gridCol w="692486"/>
                <a:gridCol w="617967"/>
                <a:gridCol w="610696"/>
              </a:tblGrid>
              <a:tr h="301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Raaseporin</a:t>
                      </a:r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kesäkuu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957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-15,8 %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957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7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01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kesäkuu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957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7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957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7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01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kesäkuu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heinäkuu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957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7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644525"/>
          </a:xfrm>
        </p:spPr>
        <p:txBody>
          <a:bodyPr/>
          <a:lstStyle/>
          <a:p>
            <a:pPr algn="ctr"/>
            <a:r>
              <a:rPr lang="fi-FI" sz="2000" dirty="0" smtClean="0"/>
              <a:t>25-29-v. vastavalmistuneet työttömät ja vuosimuutos (%) heinäkuun lopussa Espoossa, Helsingissä ja Vantaalla</a:t>
            </a:r>
            <a:br>
              <a:rPr lang="fi-FI" sz="2000" dirty="0" smtClean="0"/>
            </a:br>
            <a:r>
              <a:rPr lang="fi-FI" sz="1800" dirty="0" smtClean="0"/>
              <a:t>(Lähde: TEM/Työnvälitystilasto 1215.)</a:t>
            </a:r>
            <a:endParaRPr lang="fi-FI" sz="20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467544" y="2564904"/>
          <a:ext cx="8064897" cy="1944215"/>
        </p:xfrm>
        <a:graphic>
          <a:graphicData uri="http://schemas.openxmlformats.org/drawingml/2006/table">
            <a:tbl>
              <a:tblPr/>
              <a:tblGrid>
                <a:gridCol w="2830363"/>
                <a:gridCol w="1384218"/>
                <a:gridCol w="1387863"/>
                <a:gridCol w="1238513"/>
                <a:gridCol w="1223940"/>
              </a:tblGrid>
              <a:tr h="370325"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25-29-v. vastavalmistuneet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heinäkuu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kesäkuu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heinäkuu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Vuosimuutos 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A05F"/>
                    </a:solidFill>
                  </a:tcPr>
                </a:tc>
              </a:tr>
              <a:tr h="388844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2013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% 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</a:tr>
              <a:tr h="407358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Espoo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111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107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119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7,2 %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388844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Helsinki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514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388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466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-9,3 %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388844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Vantaa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-16,5 %</a:t>
                      </a:r>
                    </a:p>
                  </a:txBody>
                  <a:tcPr marL="0" marR="7564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00509"/>
          </a:xfrm>
        </p:spPr>
        <p:txBody>
          <a:bodyPr/>
          <a:lstStyle/>
          <a:p>
            <a:pPr algn="ctr"/>
            <a:r>
              <a:rPr lang="fi-FI" sz="2400" dirty="0" smtClean="0"/>
              <a:t>Alle 25-v. työttömät työnhakijat </a:t>
            </a:r>
            <a:r>
              <a:rPr lang="fi-FI" sz="2400" dirty="0" smtClean="0"/>
              <a:t>heinäkuun </a:t>
            </a:r>
            <a:r>
              <a:rPr lang="fi-FI" sz="2400" dirty="0" smtClean="0"/>
              <a:t>lopussa ammattiryhmittäin Uudenmaan seutukunnissa</a:t>
            </a:r>
            <a:br>
              <a:rPr lang="fi-FI" sz="2400" dirty="0" smtClean="0"/>
            </a:br>
            <a:r>
              <a:rPr lang="fi-FI" sz="1600" dirty="0" smtClean="0"/>
              <a:t>(Lähde: TEM/Työnvälitystilasto 1215.)</a:t>
            </a:r>
            <a:endParaRPr lang="fi-FI" sz="2400" dirty="0"/>
          </a:p>
        </p:txBody>
      </p:sp>
      <p:graphicFrame>
        <p:nvGraphicFramePr>
          <p:cNvPr id="9" name="Kaavio 8"/>
          <p:cNvGraphicFramePr>
            <a:graphicFrameLocks/>
          </p:cNvGraphicFramePr>
          <p:nvPr/>
        </p:nvGraphicFramePr>
        <p:xfrm>
          <a:off x="-252536" y="3356992"/>
          <a:ext cx="3563888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ulukko 5"/>
          <p:cNvGraphicFramePr>
            <a:graphicFrameLocks noGrp="1"/>
          </p:cNvGraphicFramePr>
          <p:nvPr/>
        </p:nvGraphicFramePr>
        <p:xfrm>
          <a:off x="2699792" y="2132856"/>
          <a:ext cx="6048671" cy="2016223"/>
        </p:xfrm>
        <a:graphic>
          <a:graphicData uri="http://schemas.openxmlformats.org/drawingml/2006/table">
            <a:tbl>
              <a:tblPr/>
              <a:tblGrid>
                <a:gridCol w="1874678"/>
                <a:gridCol w="832386"/>
                <a:gridCol w="919243"/>
                <a:gridCol w="820323"/>
                <a:gridCol w="810671"/>
                <a:gridCol w="791370"/>
              </a:tblGrid>
              <a:tr h="310189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Ammattiryhmä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Uusimaa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Johtajat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Erityisasiantuntijat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Asiantuntijat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Toimisto- ja asiakaspalvelutyöntekijät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Palvelu- ja myyntityöntekijät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Maanviljelijät, metsätyöntekijät ym.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Rakennus-, korjaus- ja valmistustyöntekijät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Prosessi- ja kuljetustyöntekijät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Muut työntekijät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Sotilaat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94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Ammatteihin luokittelemattomat ryhmät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Kaavio 6"/>
          <p:cNvGraphicFramePr>
            <a:graphicFrameLocks/>
          </p:cNvGraphicFramePr>
          <p:nvPr/>
        </p:nvGraphicFramePr>
        <p:xfrm>
          <a:off x="0" y="2708920"/>
          <a:ext cx="3811414" cy="4149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ema1">
  <a:themeElements>
    <a:clrScheme name="ELY_PPT_pohja 3">
      <a:dk1>
        <a:srgbClr val="58585A"/>
      </a:dk1>
      <a:lt1>
        <a:srgbClr val="FFFFFF"/>
      </a:lt1>
      <a:dk2>
        <a:srgbClr val="58585A"/>
      </a:dk2>
      <a:lt2>
        <a:srgbClr val="EBD078"/>
      </a:lt2>
      <a:accent1>
        <a:srgbClr val="D9640C"/>
      </a:accent1>
      <a:accent2>
        <a:srgbClr val="779346"/>
      </a:accent2>
      <a:accent3>
        <a:srgbClr val="FFFFFF"/>
      </a:accent3>
      <a:accent4>
        <a:srgbClr val="4A4A4C"/>
      </a:accent4>
      <a:accent5>
        <a:srgbClr val="E9B8AA"/>
      </a:accent5>
      <a:accent6>
        <a:srgbClr val="6B853F"/>
      </a:accent6>
      <a:hlink>
        <a:srgbClr val="003883"/>
      </a:hlink>
      <a:folHlink>
        <a:srgbClr val="4460A5"/>
      </a:folHlink>
    </a:clrScheme>
    <a:fontScheme name="ELY_PPT_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LY_PPT_pohj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Y_PPT_pohja 2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Y_PPT_pohja 3">
        <a:dk1>
          <a:srgbClr val="58585A"/>
        </a:dk1>
        <a:lt1>
          <a:srgbClr val="FFFFFF"/>
        </a:lt1>
        <a:dk2>
          <a:srgbClr val="58585A"/>
        </a:dk2>
        <a:lt2>
          <a:srgbClr val="EBD078"/>
        </a:lt2>
        <a:accent1>
          <a:srgbClr val="D9640C"/>
        </a:accent1>
        <a:accent2>
          <a:srgbClr val="779346"/>
        </a:accent2>
        <a:accent3>
          <a:srgbClr val="FFFFFF"/>
        </a:accent3>
        <a:accent4>
          <a:srgbClr val="4A4A4C"/>
        </a:accent4>
        <a:accent5>
          <a:srgbClr val="E9B8AA"/>
        </a:accent5>
        <a:accent6>
          <a:srgbClr val="6B853F"/>
        </a:accent6>
        <a:hlink>
          <a:srgbClr val="003883"/>
        </a:hlink>
        <a:folHlink>
          <a:srgbClr val="4460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Teema1</Template>
  <TotalTime>3835</TotalTime>
  <Words>1647</Words>
  <Application>Microsoft Office PowerPoint</Application>
  <PresentationFormat>Näytössä katseltava diaesitys (4:3)</PresentationFormat>
  <Paragraphs>1090</Paragraphs>
  <Slides>18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19" baseType="lpstr">
      <vt:lpstr>Teema1</vt:lpstr>
      <vt:lpstr>Nuorisotakuun seuranta Uudenmaan alueella, heinäkuu 2014</vt:lpstr>
      <vt:lpstr>Seurantaan liittyvä käsitteistö</vt:lpstr>
      <vt:lpstr>Nuorisotakuun piiriin kuuluvat työttömät työnhakijat kuukauden lopussa Uudellamaalla (Lähde: TEM/Työnvälitystilasto 1215.)</vt:lpstr>
      <vt:lpstr>Alle 25-vuotiaat työttömät työnhakijat kuukauden lopussa Uudellamaalla sekä työttömyyden vuosimuutos (Lähde: TEM/Työnvälitystilasto 1215.)</vt:lpstr>
      <vt:lpstr>Alle 25-vuotiaat työttömät työnhakijat kuukauden lopussa Uudenmaan alueella (Lähde: TEM/Työnvälitystilasto 1215.)</vt:lpstr>
      <vt:lpstr>25-29-v. vastavalmistuneet työttömät työnhakijat kuukauden lopussa Uudellamaalla sekä työttömyyden vuosimuutos (Lähde: TEM/Työnvälitystilasto 1215.)</vt:lpstr>
      <vt:lpstr>Alle 25-v. työttömät työnhakijat heinäkuun lopussa Uudenmaan alueen kunnissa sekä vuosimuutosaste (%) (Lähde: TEM/Työnvälitystilasto 1215.)</vt:lpstr>
      <vt:lpstr>25-29-v. vastavalmistuneet työttömät ja vuosimuutos (%) heinäkuun lopussa Espoossa, Helsingissä ja Vantaalla (Lähde: TEM/Työnvälitystilasto 1215.)</vt:lpstr>
      <vt:lpstr>Alle 25-v. työttömät työnhakijat heinäkuun lopussa ammattiryhmittäin Uudenmaan seutukunnissa (Lähde: TEM/Työnvälitystilasto 1215.)</vt:lpstr>
      <vt:lpstr>Nuorisotakuun piiriin kuuluvat työttömät heinäkuun lopussa koulutusasteittain Uudenmaan seutukunnissa (Lähde: TEM/Työnvälitystilasto 1215.)</vt:lpstr>
      <vt:lpstr>Alle 25-vuotiaiden virta yli 3 kk työttömyyteen (%) heinäkuussa Uudenmaan alueen kunnissa (Lähde: TEM/Työnvälitystilasto 1355.)</vt:lpstr>
      <vt:lpstr>25-29-v. vastavalmistuneiden virta yli 3 kk työttömyyteen (%) heinäkuussa Uudenmaan alueen kunnissa (Lähde: TEM/Työnvälitystilasto 1355.)</vt:lpstr>
      <vt:lpstr>Alle 25-v. ja 30-v. palveluissa olevat heinäkuun 2013/2014 lopussa Uudellamaalla  (Lähde: TEM/Työnvälitystilasto 4250.)</vt:lpstr>
      <vt:lpstr>Alle 25-v. aktivointiaste (%) heinäkuun lopussa Uudenmaan alueen kunnissa (Lähde: TEM/Työnvälitystilasto 4250.) </vt:lpstr>
      <vt:lpstr>Alle 25-v. työttömien osuus alle 25-v. työvoimasta (%) heinäkuun lopussa Uudenmaan alueen kunnissa (Lähde: TEM/Työnvälitystilasto, 1263.) </vt:lpstr>
      <vt:lpstr>Nuorisotakuun piiriin kuuluvat työttömät työnhakijat heinäkuussa työttömyysjakson päättymissyyn mukaan Uudellamaalla (Lähde: TEM/Työnvälitystilasto 1315.)</vt:lpstr>
      <vt:lpstr>Alle 25-v. työttömät työnhakijat heinäkuun lopussa työnhaun keston mukaan Uudellamaalla (Lähde: TEM/Työnvälitystilasto 1207.)</vt:lpstr>
      <vt:lpstr>25-29-v. vastavalmistuneet työttömät työnhakijat heinäkuun lopussa työnhaun keston mukaan Uudellamaalla (Lähde: TEM/Työnvälitystilasto 1207.)</vt:lpstr>
    </vt:vector>
  </TitlesOfParts>
  <Company>Aluehallinto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Nuorisotakuun seuranta Uudenmaan alueella</dc:title>
  <dc:creator>Santtu Sundvall</dc:creator>
  <cp:lastModifiedBy>Jouni Nupponen</cp:lastModifiedBy>
  <cp:revision>383</cp:revision>
  <dcterms:created xsi:type="dcterms:W3CDTF">2013-06-18T08:53:05Z</dcterms:created>
  <dcterms:modified xsi:type="dcterms:W3CDTF">2014-09-05T08:46:29Z</dcterms:modified>
</cp:coreProperties>
</file>