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6" r:id="rId2"/>
  </p:sldMasterIdLst>
  <p:notesMasterIdLst>
    <p:notesMasterId r:id="rId62"/>
  </p:notesMasterIdLst>
  <p:handoutMasterIdLst>
    <p:handoutMasterId r:id="rId63"/>
  </p:handoutMasterIdLst>
  <p:sldIdLst>
    <p:sldId id="256" r:id="rId3"/>
    <p:sldId id="317" r:id="rId4"/>
    <p:sldId id="473" r:id="rId5"/>
    <p:sldId id="327" r:id="rId6"/>
    <p:sldId id="474" r:id="rId7"/>
    <p:sldId id="430" r:id="rId8"/>
    <p:sldId id="435" r:id="rId9"/>
    <p:sldId id="436" r:id="rId10"/>
    <p:sldId id="428" r:id="rId11"/>
    <p:sldId id="429" r:id="rId12"/>
    <p:sldId id="437" r:id="rId13"/>
    <p:sldId id="318" r:id="rId14"/>
    <p:sldId id="431" r:id="rId15"/>
    <p:sldId id="432" r:id="rId16"/>
    <p:sldId id="438" r:id="rId17"/>
    <p:sldId id="475" r:id="rId18"/>
    <p:sldId id="476" r:id="rId19"/>
    <p:sldId id="477" r:id="rId20"/>
    <p:sldId id="47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322" r:id="rId38"/>
    <p:sldId id="455" r:id="rId39"/>
    <p:sldId id="456" r:id="rId40"/>
    <p:sldId id="457" r:id="rId41"/>
    <p:sldId id="458" r:id="rId42"/>
    <p:sldId id="492" r:id="rId43"/>
    <p:sldId id="489" r:id="rId44"/>
    <p:sldId id="494" r:id="rId45"/>
    <p:sldId id="493" r:id="rId46"/>
    <p:sldId id="491" r:id="rId47"/>
    <p:sldId id="460" r:id="rId48"/>
    <p:sldId id="479" r:id="rId49"/>
    <p:sldId id="459" r:id="rId50"/>
    <p:sldId id="461" r:id="rId51"/>
    <p:sldId id="462" r:id="rId52"/>
    <p:sldId id="463" r:id="rId53"/>
    <p:sldId id="464" r:id="rId54"/>
    <p:sldId id="465" r:id="rId55"/>
    <p:sldId id="466" r:id="rId56"/>
    <p:sldId id="467" r:id="rId57"/>
    <p:sldId id="468" r:id="rId58"/>
    <p:sldId id="469" r:id="rId59"/>
    <p:sldId id="470" r:id="rId60"/>
    <p:sldId id="472" r:id="rId6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798"/>
    <a:srgbClr val="F64804"/>
    <a:srgbClr val="8866B9"/>
    <a:srgbClr val="C4A1DD"/>
    <a:srgbClr val="4CE0C2"/>
    <a:srgbClr val="C36403"/>
    <a:srgbClr val="DDA72C"/>
    <a:srgbClr val="F4D057"/>
    <a:srgbClr val="EFC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5"/>
    <p:restoredTop sz="86395"/>
  </p:normalViewPr>
  <p:slideViewPr>
    <p:cSldViewPr snapToGrid="0" snapToObjects="1" showGuides="1">
      <p:cViewPr varScale="1">
        <p:scale>
          <a:sx n="99" d="100"/>
          <a:sy n="99" d="100"/>
        </p:scale>
        <p:origin x="132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9ED42-7A1F-A94B-9340-F755EAB330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53288943-C26A-8044-A609-4B946B64B6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D2CDCF-D2A8-4949-8D68-E41733EEF563}" type="datetimeFigureOut">
              <a:rPr lang="fi-FI" smtClean="0"/>
              <a:t>30.1.2020</a:t>
            </a:fld>
            <a:endParaRPr lang="fi-FI"/>
          </a:p>
        </p:txBody>
      </p:sp>
      <p:sp>
        <p:nvSpPr>
          <p:cNvPr id="4" name="Footer Placeholder 3">
            <a:extLst>
              <a:ext uri="{FF2B5EF4-FFF2-40B4-BE49-F238E27FC236}">
                <a16:creationId xmlns:a16="http://schemas.microsoft.com/office/drawing/2014/main" id="{F7280ACD-3CEA-5C4B-AD10-84872292AD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AA1B104C-E855-8C45-97D0-76BF7AF11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7082E0-19C5-A94C-9DC5-3F937D423221}" type="slidenum">
              <a:rPr lang="fi-FI" smtClean="0"/>
              <a:t>‹#›</a:t>
            </a:fld>
            <a:endParaRPr lang="fi-FI"/>
          </a:p>
        </p:txBody>
      </p:sp>
    </p:spTree>
    <p:extLst>
      <p:ext uri="{BB962C8B-B14F-4D97-AF65-F5344CB8AC3E}">
        <p14:creationId xmlns:p14="http://schemas.microsoft.com/office/powerpoint/2010/main" val="3277642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6378A-8438-3E4F-9E5F-32491C411035}" type="datetimeFigureOut">
              <a:rPr lang="en-GB" smtClean="0"/>
              <a:t>30/01/2020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D31E5-F113-DD49-8889-A6A4B5CC8DDB}" type="slidenum">
              <a:rPr lang="en-GB" smtClean="0"/>
              <a:t>‹#›</a:t>
            </a:fld>
            <a:endParaRPr lang="en-GB"/>
          </a:p>
        </p:txBody>
      </p:sp>
    </p:spTree>
    <p:extLst>
      <p:ext uri="{BB962C8B-B14F-4D97-AF65-F5344CB8AC3E}">
        <p14:creationId xmlns:p14="http://schemas.microsoft.com/office/powerpoint/2010/main" val="313775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1</a:t>
            </a:fld>
            <a:endParaRPr lang="sv-fi"/>
          </a:p>
        </p:txBody>
      </p:sp>
    </p:spTree>
    <p:extLst>
      <p:ext uri="{BB962C8B-B14F-4D97-AF65-F5344CB8AC3E}">
        <p14:creationId xmlns:p14="http://schemas.microsoft.com/office/powerpoint/2010/main" val="195298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13</a:t>
            </a:fld>
            <a:endParaRPr lang="sv-fi"/>
          </a:p>
        </p:txBody>
      </p:sp>
    </p:spTree>
    <p:extLst>
      <p:ext uri="{BB962C8B-B14F-4D97-AF65-F5344CB8AC3E}">
        <p14:creationId xmlns:p14="http://schemas.microsoft.com/office/powerpoint/2010/main" val="188454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15</a:t>
            </a:fld>
            <a:endParaRPr lang="sv-fi"/>
          </a:p>
        </p:txBody>
      </p:sp>
    </p:spTree>
    <p:extLst>
      <p:ext uri="{BB962C8B-B14F-4D97-AF65-F5344CB8AC3E}">
        <p14:creationId xmlns:p14="http://schemas.microsoft.com/office/powerpoint/2010/main" val="342196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10"/>
          </p:nvPr>
        </p:nvSpPr>
        <p:spPr/>
        <p:txBody>
          <a:bodyPr/>
          <a:lstStyle/>
          <a:p>
            <a:pPr algn="l" rtl="0"/>
            <a:fld id="{B8DD31E5-F113-DD49-8889-A6A4B5CC8DDB}" type="slidenum">
              <a:rPr/>
              <a:t>16</a:t>
            </a:fld>
            <a:endParaRPr lang="sv-fi"/>
          </a:p>
        </p:txBody>
      </p:sp>
    </p:spTree>
    <p:extLst>
      <p:ext uri="{BB962C8B-B14F-4D97-AF65-F5344CB8AC3E}">
        <p14:creationId xmlns:p14="http://schemas.microsoft.com/office/powerpoint/2010/main" val="282200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10"/>
          </p:nvPr>
        </p:nvSpPr>
        <p:spPr/>
        <p:txBody>
          <a:bodyPr/>
          <a:lstStyle/>
          <a:p>
            <a:pPr algn="l" rtl="0"/>
            <a:fld id="{B8DD31E5-F113-DD49-8889-A6A4B5CC8DDB}" type="slidenum">
              <a:rPr/>
              <a:t>17</a:t>
            </a:fld>
            <a:endParaRPr lang="sv-fi"/>
          </a:p>
        </p:txBody>
      </p:sp>
    </p:spTree>
    <p:extLst>
      <p:ext uri="{BB962C8B-B14F-4D97-AF65-F5344CB8AC3E}">
        <p14:creationId xmlns:p14="http://schemas.microsoft.com/office/powerpoint/2010/main" val="426205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10"/>
          </p:nvPr>
        </p:nvSpPr>
        <p:spPr/>
        <p:txBody>
          <a:bodyPr/>
          <a:lstStyle/>
          <a:p>
            <a:pPr algn="l" rtl="0"/>
            <a:fld id="{B8DD31E5-F113-DD49-8889-A6A4B5CC8DDB}" type="slidenum">
              <a:rPr/>
              <a:t>18</a:t>
            </a:fld>
            <a:endParaRPr lang="sv-fi"/>
          </a:p>
        </p:txBody>
      </p:sp>
    </p:spTree>
    <p:extLst>
      <p:ext uri="{BB962C8B-B14F-4D97-AF65-F5344CB8AC3E}">
        <p14:creationId xmlns:p14="http://schemas.microsoft.com/office/powerpoint/2010/main" val="427010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10"/>
          </p:nvPr>
        </p:nvSpPr>
        <p:spPr/>
        <p:txBody>
          <a:bodyPr/>
          <a:lstStyle/>
          <a:p>
            <a:pPr algn="l" rtl="0"/>
            <a:fld id="{B8DD31E5-F113-DD49-8889-A6A4B5CC8DDB}" type="slidenum">
              <a:rPr/>
              <a:t>19</a:t>
            </a:fld>
            <a:endParaRPr lang="sv-fi"/>
          </a:p>
        </p:txBody>
      </p:sp>
    </p:spTree>
    <p:extLst>
      <p:ext uri="{BB962C8B-B14F-4D97-AF65-F5344CB8AC3E}">
        <p14:creationId xmlns:p14="http://schemas.microsoft.com/office/powerpoint/2010/main" val="230294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20</a:t>
            </a:fld>
            <a:endParaRPr lang="sv-fi"/>
          </a:p>
        </p:txBody>
      </p:sp>
    </p:spTree>
    <p:extLst>
      <p:ext uri="{BB962C8B-B14F-4D97-AF65-F5344CB8AC3E}">
        <p14:creationId xmlns:p14="http://schemas.microsoft.com/office/powerpoint/2010/main" val="2530026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21</a:t>
            </a:fld>
            <a:endParaRPr lang="sv-fi"/>
          </a:p>
        </p:txBody>
      </p:sp>
    </p:spTree>
    <p:extLst>
      <p:ext uri="{BB962C8B-B14F-4D97-AF65-F5344CB8AC3E}">
        <p14:creationId xmlns:p14="http://schemas.microsoft.com/office/powerpoint/2010/main" val="898697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22</a:t>
            </a:fld>
            <a:endParaRPr lang="sv-fi"/>
          </a:p>
        </p:txBody>
      </p:sp>
    </p:spTree>
    <p:extLst>
      <p:ext uri="{BB962C8B-B14F-4D97-AF65-F5344CB8AC3E}">
        <p14:creationId xmlns:p14="http://schemas.microsoft.com/office/powerpoint/2010/main" val="405463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23</a:t>
            </a:fld>
            <a:endParaRPr lang="sv-fi"/>
          </a:p>
        </p:txBody>
      </p:sp>
    </p:spTree>
    <p:extLst>
      <p:ext uri="{BB962C8B-B14F-4D97-AF65-F5344CB8AC3E}">
        <p14:creationId xmlns:p14="http://schemas.microsoft.com/office/powerpoint/2010/main" val="172165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a:t>
            </a:fld>
            <a:endParaRPr lang="sv-fi"/>
          </a:p>
        </p:txBody>
      </p:sp>
    </p:spTree>
    <p:extLst>
      <p:ext uri="{BB962C8B-B14F-4D97-AF65-F5344CB8AC3E}">
        <p14:creationId xmlns:p14="http://schemas.microsoft.com/office/powerpoint/2010/main" val="157170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24</a:t>
            </a:fld>
            <a:endParaRPr lang="sv-fi"/>
          </a:p>
        </p:txBody>
      </p:sp>
    </p:spTree>
    <p:extLst>
      <p:ext uri="{BB962C8B-B14F-4D97-AF65-F5344CB8AC3E}">
        <p14:creationId xmlns:p14="http://schemas.microsoft.com/office/powerpoint/2010/main" val="2186748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25</a:t>
            </a:fld>
            <a:endParaRPr lang="sv-fi"/>
          </a:p>
        </p:txBody>
      </p:sp>
    </p:spTree>
    <p:extLst>
      <p:ext uri="{BB962C8B-B14F-4D97-AF65-F5344CB8AC3E}">
        <p14:creationId xmlns:p14="http://schemas.microsoft.com/office/powerpoint/2010/main" val="364964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26</a:t>
            </a:fld>
            <a:endParaRPr lang="sv-fi"/>
          </a:p>
        </p:txBody>
      </p:sp>
    </p:spTree>
    <p:extLst>
      <p:ext uri="{BB962C8B-B14F-4D97-AF65-F5344CB8AC3E}">
        <p14:creationId xmlns:p14="http://schemas.microsoft.com/office/powerpoint/2010/main" val="3231632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27</a:t>
            </a:fld>
            <a:endParaRPr lang="sv-fi"/>
          </a:p>
        </p:txBody>
      </p:sp>
    </p:spTree>
    <p:extLst>
      <p:ext uri="{BB962C8B-B14F-4D97-AF65-F5344CB8AC3E}">
        <p14:creationId xmlns:p14="http://schemas.microsoft.com/office/powerpoint/2010/main" val="52350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28</a:t>
            </a:fld>
            <a:endParaRPr lang="sv-fi"/>
          </a:p>
        </p:txBody>
      </p:sp>
    </p:spTree>
    <p:extLst>
      <p:ext uri="{BB962C8B-B14F-4D97-AF65-F5344CB8AC3E}">
        <p14:creationId xmlns:p14="http://schemas.microsoft.com/office/powerpoint/2010/main" val="3562334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29</a:t>
            </a:fld>
            <a:endParaRPr lang="sv-fi"/>
          </a:p>
        </p:txBody>
      </p:sp>
    </p:spTree>
    <p:extLst>
      <p:ext uri="{BB962C8B-B14F-4D97-AF65-F5344CB8AC3E}">
        <p14:creationId xmlns:p14="http://schemas.microsoft.com/office/powerpoint/2010/main" val="1320774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30</a:t>
            </a:fld>
            <a:endParaRPr lang="sv-fi"/>
          </a:p>
        </p:txBody>
      </p:sp>
    </p:spTree>
    <p:extLst>
      <p:ext uri="{BB962C8B-B14F-4D97-AF65-F5344CB8AC3E}">
        <p14:creationId xmlns:p14="http://schemas.microsoft.com/office/powerpoint/2010/main" val="807332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31</a:t>
            </a:fld>
            <a:endParaRPr lang="sv-fi"/>
          </a:p>
        </p:txBody>
      </p:sp>
    </p:spTree>
    <p:extLst>
      <p:ext uri="{BB962C8B-B14F-4D97-AF65-F5344CB8AC3E}">
        <p14:creationId xmlns:p14="http://schemas.microsoft.com/office/powerpoint/2010/main" val="356423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32</a:t>
            </a:fld>
            <a:endParaRPr lang="sv-fi"/>
          </a:p>
        </p:txBody>
      </p:sp>
    </p:spTree>
    <p:extLst>
      <p:ext uri="{BB962C8B-B14F-4D97-AF65-F5344CB8AC3E}">
        <p14:creationId xmlns:p14="http://schemas.microsoft.com/office/powerpoint/2010/main" val="2697750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33</a:t>
            </a:fld>
            <a:endParaRPr lang="sv-fi"/>
          </a:p>
        </p:txBody>
      </p:sp>
    </p:spTree>
    <p:extLst>
      <p:ext uri="{BB962C8B-B14F-4D97-AF65-F5344CB8AC3E}">
        <p14:creationId xmlns:p14="http://schemas.microsoft.com/office/powerpoint/2010/main" val="241392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D31E5-F113-DD49-8889-A6A4B5CC8DD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78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35</a:t>
            </a:fld>
            <a:endParaRPr lang="sv-fi"/>
          </a:p>
        </p:txBody>
      </p:sp>
    </p:spTree>
    <p:extLst>
      <p:ext uri="{BB962C8B-B14F-4D97-AF65-F5344CB8AC3E}">
        <p14:creationId xmlns:p14="http://schemas.microsoft.com/office/powerpoint/2010/main" val="1859953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36</a:t>
            </a:fld>
            <a:endParaRPr lang="sv-fi"/>
          </a:p>
        </p:txBody>
      </p:sp>
    </p:spTree>
    <p:extLst>
      <p:ext uri="{BB962C8B-B14F-4D97-AF65-F5344CB8AC3E}">
        <p14:creationId xmlns:p14="http://schemas.microsoft.com/office/powerpoint/2010/main" val="3883268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37</a:t>
            </a:fld>
            <a:endParaRPr lang="sv-fi"/>
          </a:p>
        </p:txBody>
      </p:sp>
    </p:spTree>
    <p:extLst>
      <p:ext uri="{BB962C8B-B14F-4D97-AF65-F5344CB8AC3E}">
        <p14:creationId xmlns:p14="http://schemas.microsoft.com/office/powerpoint/2010/main" val="2855540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38</a:t>
            </a:fld>
            <a:endParaRPr lang="sv-fi"/>
          </a:p>
        </p:txBody>
      </p:sp>
    </p:spTree>
    <p:extLst>
      <p:ext uri="{BB962C8B-B14F-4D97-AF65-F5344CB8AC3E}">
        <p14:creationId xmlns:p14="http://schemas.microsoft.com/office/powerpoint/2010/main" val="1017148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39</a:t>
            </a:fld>
            <a:endParaRPr lang="sv-fi"/>
          </a:p>
        </p:txBody>
      </p:sp>
    </p:spTree>
    <p:extLst>
      <p:ext uri="{BB962C8B-B14F-4D97-AF65-F5344CB8AC3E}">
        <p14:creationId xmlns:p14="http://schemas.microsoft.com/office/powerpoint/2010/main" val="1609477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B8DD31E5-F113-DD49-8889-A6A4B5CC8DDB}" type="slidenum">
              <a:rPr lang="en-GB" smtClean="0"/>
              <a:t>41</a:t>
            </a:fld>
            <a:endParaRPr lang="en-GB"/>
          </a:p>
        </p:txBody>
      </p:sp>
    </p:spTree>
    <p:extLst>
      <p:ext uri="{BB962C8B-B14F-4D97-AF65-F5344CB8AC3E}">
        <p14:creationId xmlns:p14="http://schemas.microsoft.com/office/powerpoint/2010/main" val="3915459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B8DD31E5-F113-DD49-8889-A6A4B5CC8DDB}" type="slidenum">
              <a:rPr lang="en-GB" smtClean="0"/>
              <a:t>42</a:t>
            </a:fld>
            <a:endParaRPr lang="en-GB"/>
          </a:p>
        </p:txBody>
      </p:sp>
    </p:spTree>
    <p:extLst>
      <p:ext uri="{BB962C8B-B14F-4D97-AF65-F5344CB8AC3E}">
        <p14:creationId xmlns:p14="http://schemas.microsoft.com/office/powerpoint/2010/main" val="3455238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B8DD31E5-F113-DD49-8889-A6A4B5CC8DDB}" type="slidenum">
              <a:rPr lang="en-GB" smtClean="0"/>
              <a:t>45</a:t>
            </a:fld>
            <a:endParaRPr lang="en-GB"/>
          </a:p>
        </p:txBody>
      </p:sp>
    </p:spTree>
    <p:extLst>
      <p:ext uri="{BB962C8B-B14F-4D97-AF65-F5344CB8AC3E}">
        <p14:creationId xmlns:p14="http://schemas.microsoft.com/office/powerpoint/2010/main" val="231467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46</a:t>
            </a:fld>
            <a:endParaRPr lang="sv-fi"/>
          </a:p>
        </p:txBody>
      </p:sp>
    </p:spTree>
    <p:extLst>
      <p:ext uri="{BB962C8B-B14F-4D97-AF65-F5344CB8AC3E}">
        <p14:creationId xmlns:p14="http://schemas.microsoft.com/office/powerpoint/2010/main" val="1506062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D31E5-F113-DD49-8889-A6A4B5CC8DD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90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4</a:t>
            </a:fld>
            <a:endParaRPr lang="sv-fi"/>
          </a:p>
        </p:txBody>
      </p:sp>
    </p:spTree>
    <p:extLst>
      <p:ext uri="{BB962C8B-B14F-4D97-AF65-F5344CB8AC3E}">
        <p14:creationId xmlns:p14="http://schemas.microsoft.com/office/powerpoint/2010/main" val="2331840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48</a:t>
            </a:fld>
            <a:endParaRPr lang="sv-fi"/>
          </a:p>
        </p:txBody>
      </p:sp>
    </p:spTree>
    <p:extLst>
      <p:ext uri="{BB962C8B-B14F-4D97-AF65-F5344CB8AC3E}">
        <p14:creationId xmlns:p14="http://schemas.microsoft.com/office/powerpoint/2010/main" val="759906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49</a:t>
            </a:fld>
            <a:endParaRPr lang="sv-fi"/>
          </a:p>
        </p:txBody>
      </p:sp>
    </p:spTree>
    <p:extLst>
      <p:ext uri="{BB962C8B-B14F-4D97-AF65-F5344CB8AC3E}">
        <p14:creationId xmlns:p14="http://schemas.microsoft.com/office/powerpoint/2010/main" val="2594653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50</a:t>
            </a:fld>
            <a:endParaRPr lang="sv-fi"/>
          </a:p>
        </p:txBody>
      </p:sp>
    </p:spTree>
    <p:extLst>
      <p:ext uri="{BB962C8B-B14F-4D97-AF65-F5344CB8AC3E}">
        <p14:creationId xmlns:p14="http://schemas.microsoft.com/office/powerpoint/2010/main" val="85339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51</a:t>
            </a:fld>
            <a:endParaRPr lang="sv-fi"/>
          </a:p>
        </p:txBody>
      </p:sp>
    </p:spTree>
    <p:extLst>
      <p:ext uri="{BB962C8B-B14F-4D97-AF65-F5344CB8AC3E}">
        <p14:creationId xmlns:p14="http://schemas.microsoft.com/office/powerpoint/2010/main" val="3267649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53</a:t>
            </a:fld>
            <a:endParaRPr lang="sv-fi"/>
          </a:p>
        </p:txBody>
      </p:sp>
    </p:spTree>
    <p:extLst>
      <p:ext uri="{BB962C8B-B14F-4D97-AF65-F5344CB8AC3E}">
        <p14:creationId xmlns:p14="http://schemas.microsoft.com/office/powerpoint/2010/main" val="1039871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54</a:t>
            </a:fld>
            <a:endParaRPr lang="sv-fi"/>
          </a:p>
        </p:txBody>
      </p:sp>
    </p:spTree>
    <p:extLst>
      <p:ext uri="{BB962C8B-B14F-4D97-AF65-F5344CB8AC3E}">
        <p14:creationId xmlns:p14="http://schemas.microsoft.com/office/powerpoint/2010/main" val="1655759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55</a:t>
            </a:fld>
            <a:endParaRPr lang="sv-fi"/>
          </a:p>
        </p:txBody>
      </p:sp>
    </p:spTree>
    <p:extLst>
      <p:ext uri="{BB962C8B-B14F-4D97-AF65-F5344CB8AC3E}">
        <p14:creationId xmlns:p14="http://schemas.microsoft.com/office/powerpoint/2010/main" val="3761727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57</a:t>
            </a:fld>
            <a:endParaRPr lang="sv-fi"/>
          </a:p>
        </p:txBody>
      </p:sp>
    </p:spTree>
    <p:extLst>
      <p:ext uri="{BB962C8B-B14F-4D97-AF65-F5344CB8AC3E}">
        <p14:creationId xmlns:p14="http://schemas.microsoft.com/office/powerpoint/2010/main" val="1352256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58</a:t>
            </a:fld>
            <a:endParaRPr lang="sv-fi"/>
          </a:p>
        </p:txBody>
      </p:sp>
    </p:spTree>
    <p:extLst>
      <p:ext uri="{BB962C8B-B14F-4D97-AF65-F5344CB8AC3E}">
        <p14:creationId xmlns:p14="http://schemas.microsoft.com/office/powerpoint/2010/main" val="3154633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z</a:t>
            </a:r>
          </a:p>
        </p:txBody>
      </p:sp>
      <p:sp>
        <p:nvSpPr>
          <p:cNvPr id="4" name="Slide Number Placeholder 3"/>
          <p:cNvSpPr>
            <a:spLocks noGrp="1"/>
          </p:cNvSpPr>
          <p:nvPr>
            <p:ph type="sldNum" sz="quarter" idx="5"/>
          </p:nvPr>
        </p:nvSpPr>
        <p:spPr/>
        <p:txBody>
          <a:bodyPr/>
          <a:lstStyle/>
          <a:p>
            <a:pPr algn="l" rtl="0"/>
            <a:fld id="{B8DD31E5-F113-DD49-8889-A6A4B5CC8DDB}" type="slidenum">
              <a:rPr/>
              <a:t>59</a:t>
            </a:fld>
            <a:endParaRPr lang="sv-fi"/>
          </a:p>
        </p:txBody>
      </p:sp>
    </p:spTree>
    <p:extLst>
      <p:ext uri="{BB962C8B-B14F-4D97-AF65-F5344CB8AC3E}">
        <p14:creationId xmlns:p14="http://schemas.microsoft.com/office/powerpoint/2010/main" val="180197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D31E5-F113-DD49-8889-A6A4B5CC8DD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30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7</a:t>
            </a:fld>
            <a:endParaRPr lang="sv-fi"/>
          </a:p>
        </p:txBody>
      </p:sp>
    </p:spTree>
    <p:extLst>
      <p:ext uri="{BB962C8B-B14F-4D97-AF65-F5344CB8AC3E}">
        <p14:creationId xmlns:p14="http://schemas.microsoft.com/office/powerpoint/2010/main" val="153553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8</a:t>
            </a:fld>
            <a:endParaRPr lang="sv-fi"/>
          </a:p>
        </p:txBody>
      </p:sp>
    </p:spTree>
    <p:extLst>
      <p:ext uri="{BB962C8B-B14F-4D97-AF65-F5344CB8AC3E}">
        <p14:creationId xmlns:p14="http://schemas.microsoft.com/office/powerpoint/2010/main" val="183566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11</a:t>
            </a:fld>
            <a:endParaRPr lang="sv-fi"/>
          </a:p>
        </p:txBody>
      </p:sp>
    </p:spTree>
    <p:extLst>
      <p:ext uri="{BB962C8B-B14F-4D97-AF65-F5344CB8AC3E}">
        <p14:creationId xmlns:p14="http://schemas.microsoft.com/office/powerpoint/2010/main" val="349801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pPr algn="l" rtl="0"/>
            <a:fld id="{B8DD31E5-F113-DD49-8889-A6A4B5CC8DDB}" type="slidenum">
              <a:rPr/>
              <a:t>12</a:t>
            </a:fld>
            <a:endParaRPr lang="sv-fi"/>
          </a:p>
        </p:txBody>
      </p:sp>
    </p:spTree>
    <p:extLst>
      <p:ext uri="{BB962C8B-B14F-4D97-AF65-F5344CB8AC3E}">
        <p14:creationId xmlns:p14="http://schemas.microsoft.com/office/powerpoint/2010/main" val="179898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1122363"/>
            <a:ext cx="9144000" cy="2387600"/>
          </a:xfrm>
        </p:spPr>
        <p:txBody>
          <a:bodyPr anchor="b">
            <a:noAutofit/>
          </a:bodyPr>
          <a:lstStyle>
            <a:lvl1pPr algn="ctr">
              <a:defRPr sz="1100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AE06B1C-D4B5-7345-AA95-B49C0FE99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7784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E3FAA8E-65C3-5149-BBB0-4C0DE0A28CCF}"/>
              </a:ext>
            </a:extLst>
          </p:cNvPr>
          <p:cNvSpPr>
            <a:spLocks noGrp="1"/>
          </p:cNvSpPr>
          <p:nvPr>
            <p:ph idx="11" hasCustomPrompt="1"/>
          </p:nvPr>
        </p:nvSpPr>
        <p:spPr>
          <a:xfrm>
            <a:off x="838200" y="3087758"/>
            <a:ext cx="5143959" cy="3089204"/>
          </a:xfrm>
        </p:spPr>
        <p:txBody>
          <a:bodyPr>
            <a:normAutofit/>
          </a:bodyPr>
          <a:lstStyle>
            <a:lvl1pPr>
              <a:defRPr sz="2400"/>
            </a:lvl1pPr>
          </a:lstStyle>
          <a:p>
            <a:r>
              <a:rPr lang="fi-FI" dirty="0" err="1">
                <a:solidFill>
                  <a:schemeClr val="tx1">
                    <a:lumMod val="85000"/>
                    <a:lumOff val="15000"/>
                  </a:schemeClr>
                </a:solidFill>
              </a:rPr>
              <a:t>text</a:t>
            </a:r>
            <a:endParaRPr lang="fi-FI" dirty="0">
              <a:solidFill>
                <a:schemeClr val="tx1">
                  <a:lumMod val="85000"/>
                  <a:lumOff val="15000"/>
                </a:schemeClr>
              </a:solidFill>
            </a:endParaRPr>
          </a:p>
        </p:txBody>
      </p:sp>
      <p:sp>
        <p:nvSpPr>
          <p:cNvPr id="9" name="Content Placeholder 7">
            <a:extLst>
              <a:ext uri="{FF2B5EF4-FFF2-40B4-BE49-F238E27FC236}">
                <a16:creationId xmlns:a16="http://schemas.microsoft.com/office/drawing/2014/main" id="{545EFAAC-19DB-2A4A-B63F-E2A78D4F8FBD}"/>
              </a:ext>
            </a:extLst>
          </p:cNvPr>
          <p:cNvSpPr>
            <a:spLocks noGrp="1"/>
          </p:cNvSpPr>
          <p:nvPr>
            <p:ph idx="12" hasCustomPrompt="1"/>
          </p:nvPr>
        </p:nvSpPr>
        <p:spPr>
          <a:xfrm>
            <a:off x="6209843" y="3087757"/>
            <a:ext cx="5143959" cy="3089205"/>
          </a:xfrm>
        </p:spPr>
        <p:txBody>
          <a:bodyPr>
            <a:normAutofit/>
          </a:bodyPr>
          <a:lstStyle>
            <a:lvl1pPr>
              <a:defRPr sz="2400" b="0" i="0"/>
            </a:lvl1pPr>
          </a:lstStyle>
          <a:p>
            <a:r>
              <a:rPr lang="fi-FI" dirty="0" err="1">
                <a:solidFill>
                  <a:schemeClr val="tx1">
                    <a:lumMod val="85000"/>
                    <a:lumOff val="15000"/>
                  </a:schemeClr>
                </a:solidFill>
              </a:rPr>
              <a:t>text</a:t>
            </a:r>
            <a:endParaRPr lang="fi-FI" dirty="0">
              <a:solidFill>
                <a:schemeClr val="tx1">
                  <a:lumMod val="85000"/>
                  <a:lumOff val="15000"/>
                </a:schemeClr>
              </a:solidFill>
            </a:endParaRPr>
          </a:p>
        </p:txBody>
      </p:sp>
      <p:sp>
        <p:nvSpPr>
          <p:cNvPr id="10" name="Chevron 9">
            <a:extLst>
              <a:ext uri="{FF2B5EF4-FFF2-40B4-BE49-F238E27FC236}">
                <a16:creationId xmlns:a16="http://schemas.microsoft.com/office/drawing/2014/main" id="{44F82156-E14F-F347-9F92-5F95793BCA74}"/>
              </a:ext>
            </a:extLst>
          </p:cNvPr>
          <p:cNvSpPr/>
          <p:nvPr userDrawn="1"/>
        </p:nvSpPr>
        <p:spPr>
          <a:xfrm>
            <a:off x="3985768" y="740671"/>
            <a:ext cx="416425" cy="367020"/>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11" name="Rectangle 10">
            <a:extLst>
              <a:ext uri="{FF2B5EF4-FFF2-40B4-BE49-F238E27FC236}">
                <a16:creationId xmlns:a16="http://schemas.microsoft.com/office/drawing/2014/main" id="{8F0B5ADF-0877-5A43-BFD4-200E32B89ED2}"/>
              </a:ext>
            </a:extLst>
          </p:cNvPr>
          <p:cNvSpPr/>
          <p:nvPr userDrawn="1"/>
        </p:nvSpPr>
        <p:spPr>
          <a:xfrm>
            <a:off x="4187687" y="740672"/>
            <a:ext cx="3816625" cy="3670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2" name="Chevron 11">
            <a:extLst>
              <a:ext uri="{FF2B5EF4-FFF2-40B4-BE49-F238E27FC236}">
                <a16:creationId xmlns:a16="http://schemas.microsoft.com/office/drawing/2014/main" id="{8B6BC712-9ED9-0B47-BCDE-6C0B1FFE0019}"/>
              </a:ext>
            </a:extLst>
          </p:cNvPr>
          <p:cNvSpPr/>
          <p:nvPr userDrawn="1"/>
        </p:nvSpPr>
        <p:spPr>
          <a:xfrm rot="10800000">
            <a:off x="7789806" y="740672"/>
            <a:ext cx="416425" cy="367020"/>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14" name="Text Placeholder 3">
            <a:extLst>
              <a:ext uri="{FF2B5EF4-FFF2-40B4-BE49-F238E27FC236}">
                <a16:creationId xmlns:a16="http://schemas.microsoft.com/office/drawing/2014/main" id="{A7036A5D-AABD-BD43-838F-C0CDDA13409C}"/>
              </a:ext>
            </a:extLst>
          </p:cNvPr>
          <p:cNvSpPr>
            <a:spLocks noGrp="1"/>
          </p:cNvSpPr>
          <p:nvPr>
            <p:ph type="body" sz="quarter" idx="13" hasCustomPrompt="1"/>
          </p:nvPr>
        </p:nvSpPr>
        <p:spPr>
          <a:xfrm>
            <a:off x="4272168" y="691612"/>
            <a:ext cx="3647661" cy="465138"/>
          </a:xfrm>
        </p:spPr>
        <p:txBody>
          <a:bodyPr anchor="ctr">
            <a:normAutofit/>
          </a:bodyPr>
          <a:lstStyle>
            <a:lvl1pPr marL="0" indent="0" algn="ctr">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
        <p:nvSpPr>
          <p:cNvPr id="4" name="Text Placeholder 3">
            <a:extLst>
              <a:ext uri="{FF2B5EF4-FFF2-40B4-BE49-F238E27FC236}">
                <a16:creationId xmlns:a16="http://schemas.microsoft.com/office/drawing/2014/main" id="{48C822FF-7934-D14F-82AE-E9755889FD72}"/>
              </a:ext>
            </a:extLst>
          </p:cNvPr>
          <p:cNvSpPr>
            <a:spLocks noGrp="1"/>
          </p:cNvSpPr>
          <p:nvPr>
            <p:ph type="body" sz="quarter" idx="14"/>
          </p:nvPr>
        </p:nvSpPr>
        <p:spPr>
          <a:xfrm>
            <a:off x="838198" y="1789527"/>
            <a:ext cx="10515600" cy="1082675"/>
          </a:xfrm>
        </p:spPr>
        <p:txBody>
          <a:bodyPr>
            <a:noAutofit/>
          </a:bodyPr>
          <a:lstStyle>
            <a:lvl1pPr marL="0" indent="0" algn="ctr">
              <a:lnSpc>
                <a:spcPct val="70000"/>
              </a:lnSpc>
              <a:buNone/>
              <a:defRPr sz="4000" b="1">
                <a:solidFill>
                  <a:schemeClr val="accent1"/>
                </a:solidFill>
              </a:defRPr>
            </a:lvl1pPr>
            <a:lvl2pPr marL="457200" indent="0" algn="ctr">
              <a:buNone/>
              <a:defRPr sz="4400" b="1">
                <a:solidFill>
                  <a:schemeClr val="accent1"/>
                </a:solidFill>
              </a:defRPr>
            </a:lvl2pPr>
            <a:lvl3pPr marL="914400" indent="0" algn="ctr">
              <a:buNone/>
              <a:defRPr sz="4400" b="1">
                <a:solidFill>
                  <a:schemeClr val="accent1"/>
                </a:solidFill>
              </a:defRPr>
            </a:lvl3pPr>
            <a:lvl4pPr marL="1371600" indent="0" algn="ctr">
              <a:buNone/>
              <a:defRPr sz="4400" b="1">
                <a:solidFill>
                  <a:schemeClr val="accent1"/>
                </a:solidFill>
              </a:defRPr>
            </a:lvl4pPr>
            <a:lvl5pPr marL="1828800" indent="0" algn="ctr">
              <a:buNone/>
              <a:defRPr sz="4400" b="1">
                <a:solidFill>
                  <a:schemeClr val="accent1"/>
                </a:solidFill>
              </a:defRPr>
            </a:lvl5pPr>
          </a:lstStyle>
          <a:p>
            <a:pPr lvl="0"/>
            <a:r>
              <a:rPr lang="en-GB" dirty="0"/>
              <a:t>Click to edit Master text styles</a:t>
            </a:r>
            <a:endParaRPr lang="fi-FI" dirty="0"/>
          </a:p>
        </p:txBody>
      </p:sp>
    </p:spTree>
    <p:extLst>
      <p:ext uri="{BB962C8B-B14F-4D97-AF65-F5344CB8AC3E}">
        <p14:creationId xmlns:p14="http://schemas.microsoft.com/office/powerpoint/2010/main" val="412385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E3FAA8E-65C3-5149-BBB0-4C0DE0A28CCF}"/>
              </a:ext>
            </a:extLst>
          </p:cNvPr>
          <p:cNvSpPr>
            <a:spLocks noGrp="1"/>
          </p:cNvSpPr>
          <p:nvPr>
            <p:ph idx="11" hasCustomPrompt="1"/>
          </p:nvPr>
        </p:nvSpPr>
        <p:spPr>
          <a:xfrm>
            <a:off x="838200" y="3644556"/>
            <a:ext cx="10515598" cy="2271642"/>
          </a:xfrm>
        </p:spPr>
        <p:txBody>
          <a:bodyPr>
            <a:normAutofit/>
          </a:bodyPr>
          <a:lstStyle>
            <a:lvl1pPr marL="0" indent="0" algn="ctr">
              <a:buNone/>
              <a:defRPr sz="2400"/>
            </a:lvl1pPr>
          </a:lstStyle>
          <a:p>
            <a:r>
              <a:rPr lang="fi-FI" dirty="0" err="1">
                <a:solidFill>
                  <a:schemeClr val="tx1">
                    <a:lumMod val="85000"/>
                    <a:lumOff val="15000"/>
                  </a:schemeClr>
                </a:solidFill>
              </a:rPr>
              <a:t>text</a:t>
            </a:r>
            <a:endParaRPr lang="fi-FI" dirty="0">
              <a:solidFill>
                <a:schemeClr val="tx1">
                  <a:lumMod val="85000"/>
                  <a:lumOff val="15000"/>
                </a:schemeClr>
              </a:solidFill>
            </a:endParaRPr>
          </a:p>
        </p:txBody>
      </p:sp>
      <p:sp>
        <p:nvSpPr>
          <p:cNvPr id="14" name="Text Placeholder 3">
            <a:extLst>
              <a:ext uri="{FF2B5EF4-FFF2-40B4-BE49-F238E27FC236}">
                <a16:creationId xmlns:a16="http://schemas.microsoft.com/office/drawing/2014/main" id="{A7036A5D-AABD-BD43-838F-C0CDDA13409C}"/>
              </a:ext>
            </a:extLst>
          </p:cNvPr>
          <p:cNvSpPr>
            <a:spLocks noGrp="1"/>
          </p:cNvSpPr>
          <p:nvPr>
            <p:ph type="body" sz="quarter" idx="13" hasCustomPrompt="1"/>
          </p:nvPr>
        </p:nvSpPr>
        <p:spPr>
          <a:xfrm>
            <a:off x="3816348" y="1225012"/>
            <a:ext cx="4559300" cy="465138"/>
          </a:xfrm>
        </p:spPr>
        <p:txBody>
          <a:bodyPr anchor="ctr">
            <a:normAutofit/>
          </a:bodyPr>
          <a:lstStyle>
            <a:lvl1pPr marL="0" indent="0" algn="ctr">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
        <p:nvSpPr>
          <p:cNvPr id="4" name="Text Placeholder 3">
            <a:extLst>
              <a:ext uri="{FF2B5EF4-FFF2-40B4-BE49-F238E27FC236}">
                <a16:creationId xmlns:a16="http://schemas.microsoft.com/office/drawing/2014/main" id="{48C822FF-7934-D14F-82AE-E9755889FD72}"/>
              </a:ext>
            </a:extLst>
          </p:cNvPr>
          <p:cNvSpPr>
            <a:spLocks noGrp="1"/>
          </p:cNvSpPr>
          <p:nvPr>
            <p:ph type="body" sz="quarter" idx="14"/>
          </p:nvPr>
        </p:nvSpPr>
        <p:spPr>
          <a:xfrm>
            <a:off x="838198" y="2130769"/>
            <a:ext cx="10515600" cy="1082675"/>
          </a:xfrm>
        </p:spPr>
        <p:txBody>
          <a:bodyPr>
            <a:noAutofit/>
          </a:bodyPr>
          <a:lstStyle>
            <a:lvl1pPr marL="0" indent="0" algn="ctr">
              <a:lnSpc>
                <a:spcPct val="70000"/>
              </a:lnSpc>
              <a:buNone/>
              <a:defRPr sz="5400" b="1">
                <a:solidFill>
                  <a:schemeClr val="accent1"/>
                </a:solidFill>
              </a:defRPr>
            </a:lvl1pPr>
            <a:lvl2pPr marL="457200" indent="0" algn="ctr">
              <a:buNone/>
              <a:defRPr sz="4400" b="1">
                <a:solidFill>
                  <a:schemeClr val="accent1"/>
                </a:solidFill>
              </a:defRPr>
            </a:lvl2pPr>
            <a:lvl3pPr marL="914400" indent="0" algn="ctr">
              <a:buNone/>
              <a:defRPr sz="4400" b="1">
                <a:solidFill>
                  <a:schemeClr val="accent1"/>
                </a:solidFill>
              </a:defRPr>
            </a:lvl3pPr>
            <a:lvl4pPr marL="1371600" indent="0" algn="ctr">
              <a:buNone/>
              <a:defRPr sz="4400" b="1">
                <a:solidFill>
                  <a:schemeClr val="accent1"/>
                </a:solidFill>
              </a:defRPr>
            </a:lvl4pPr>
            <a:lvl5pPr marL="1828800" indent="0" algn="ctr">
              <a:buNone/>
              <a:defRPr sz="4400" b="1">
                <a:solidFill>
                  <a:schemeClr val="accent1"/>
                </a:solidFill>
              </a:defRPr>
            </a:lvl5pPr>
          </a:lstStyle>
          <a:p>
            <a:pPr lvl="0"/>
            <a:r>
              <a:rPr lang="en-GB" dirty="0"/>
              <a:t>Click to edit Master text styles</a:t>
            </a:r>
            <a:endParaRPr lang="fi-FI" dirty="0"/>
          </a:p>
        </p:txBody>
      </p:sp>
    </p:spTree>
    <p:extLst>
      <p:ext uri="{BB962C8B-B14F-4D97-AF65-F5344CB8AC3E}">
        <p14:creationId xmlns:p14="http://schemas.microsoft.com/office/powerpoint/2010/main" val="280254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9942F2-4721-2840-96D3-9C1318483090}"/>
              </a:ext>
            </a:extLst>
          </p:cNvPr>
          <p:cNvSpPr/>
          <p:nvPr userDrawn="1"/>
        </p:nvSpPr>
        <p:spPr>
          <a:xfrm>
            <a:off x="0" y="0"/>
            <a:ext cx="4937760" cy="4653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11" name="Chevron 10">
            <a:extLst>
              <a:ext uri="{FF2B5EF4-FFF2-40B4-BE49-F238E27FC236}">
                <a16:creationId xmlns:a16="http://schemas.microsoft.com/office/drawing/2014/main" id="{A16EFF06-3C85-864A-BD78-E25DA484E2B6}"/>
              </a:ext>
            </a:extLst>
          </p:cNvPr>
          <p:cNvSpPr/>
          <p:nvPr userDrawn="1"/>
        </p:nvSpPr>
        <p:spPr>
          <a:xfrm rot="10800000">
            <a:off x="4677679" y="0"/>
            <a:ext cx="527959" cy="465322"/>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4" name="Text Placeholder 3">
            <a:extLst>
              <a:ext uri="{FF2B5EF4-FFF2-40B4-BE49-F238E27FC236}">
                <a16:creationId xmlns:a16="http://schemas.microsoft.com/office/drawing/2014/main" id="{48C822FF-7934-D14F-82AE-E9755889FD72}"/>
              </a:ext>
            </a:extLst>
          </p:cNvPr>
          <p:cNvSpPr>
            <a:spLocks noGrp="1"/>
          </p:cNvSpPr>
          <p:nvPr>
            <p:ph type="body" sz="quarter" idx="14"/>
          </p:nvPr>
        </p:nvSpPr>
        <p:spPr>
          <a:xfrm>
            <a:off x="838198" y="1518222"/>
            <a:ext cx="10515600" cy="1440916"/>
          </a:xfrm>
        </p:spPr>
        <p:txBody>
          <a:bodyPr>
            <a:noAutofit/>
          </a:bodyPr>
          <a:lstStyle>
            <a:lvl1pPr marL="0" indent="0" algn="ctr">
              <a:lnSpc>
                <a:spcPct val="70000"/>
              </a:lnSpc>
              <a:buNone/>
              <a:defRPr sz="6600" b="1">
                <a:solidFill>
                  <a:schemeClr val="accent1"/>
                </a:solidFill>
              </a:defRPr>
            </a:lvl1pPr>
            <a:lvl2pPr marL="457200" indent="0" algn="ctr">
              <a:buNone/>
              <a:defRPr sz="4400" b="1">
                <a:solidFill>
                  <a:schemeClr val="accent1"/>
                </a:solidFill>
              </a:defRPr>
            </a:lvl2pPr>
            <a:lvl3pPr marL="914400" indent="0" algn="ctr">
              <a:buNone/>
              <a:defRPr sz="4400" b="1">
                <a:solidFill>
                  <a:schemeClr val="accent1"/>
                </a:solidFill>
              </a:defRPr>
            </a:lvl3pPr>
            <a:lvl4pPr marL="1371600" indent="0" algn="ctr">
              <a:buNone/>
              <a:defRPr sz="4400" b="1">
                <a:solidFill>
                  <a:schemeClr val="accent1"/>
                </a:solidFill>
              </a:defRPr>
            </a:lvl4pPr>
            <a:lvl5pPr marL="1828800" indent="0" algn="ctr">
              <a:buNone/>
              <a:defRPr sz="4400" b="1">
                <a:solidFill>
                  <a:schemeClr val="accent1"/>
                </a:solidFill>
              </a:defRPr>
            </a:lvl5pPr>
          </a:lstStyle>
          <a:p>
            <a:pPr lvl="0"/>
            <a:r>
              <a:rPr lang="en-GB" dirty="0"/>
              <a:t>Click to edit Master text styles</a:t>
            </a:r>
            <a:endParaRPr lang="fi-FI" dirty="0"/>
          </a:p>
        </p:txBody>
      </p:sp>
      <p:sp>
        <p:nvSpPr>
          <p:cNvPr id="7" name="Text Placeholder 3">
            <a:extLst>
              <a:ext uri="{FF2B5EF4-FFF2-40B4-BE49-F238E27FC236}">
                <a16:creationId xmlns:a16="http://schemas.microsoft.com/office/drawing/2014/main" id="{04553218-5EA4-6B47-B26D-9ACF54BF4ACE}"/>
              </a:ext>
            </a:extLst>
          </p:cNvPr>
          <p:cNvSpPr>
            <a:spLocks noGrp="1"/>
          </p:cNvSpPr>
          <p:nvPr>
            <p:ph type="body" sz="quarter" idx="15" hasCustomPrompt="1"/>
          </p:nvPr>
        </p:nvSpPr>
        <p:spPr>
          <a:xfrm>
            <a:off x="854074" y="0"/>
            <a:ext cx="4048125" cy="465138"/>
          </a:xfrm>
        </p:spPr>
        <p:txBody>
          <a:bodyPr anchor="ctr">
            <a:normAutofit/>
          </a:bodyPr>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
        <p:nvSpPr>
          <p:cNvPr id="3" name="Text Placeholder 2">
            <a:extLst>
              <a:ext uri="{FF2B5EF4-FFF2-40B4-BE49-F238E27FC236}">
                <a16:creationId xmlns:a16="http://schemas.microsoft.com/office/drawing/2014/main" id="{5E2C0D12-2C26-4842-9E6C-534D43E138D9}"/>
              </a:ext>
            </a:extLst>
          </p:cNvPr>
          <p:cNvSpPr>
            <a:spLocks noGrp="1"/>
          </p:cNvSpPr>
          <p:nvPr>
            <p:ph type="body" sz="quarter" idx="16"/>
          </p:nvPr>
        </p:nvSpPr>
        <p:spPr>
          <a:xfrm>
            <a:off x="838200" y="3151163"/>
            <a:ext cx="10499725" cy="2546375"/>
          </a:xfrm>
        </p:spPr>
        <p:txBody>
          <a:bodyPr/>
          <a:lstStyle>
            <a:lvl1pPr marL="0" indent="0" algn="ctr">
              <a:buNone/>
              <a:defRPr sz="2800">
                <a:solidFill>
                  <a:schemeClr val="accent1"/>
                </a:solidFill>
              </a:defRPr>
            </a:lvl1pPr>
            <a:lvl2pPr marL="457200" indent="0" algn="ctr">
              <a:buNone/>
              <a:defRPr>
                <a:solidFill>
                  <a:schemeClr val="accent1"/>
                </a:solidFill>
              </a:defRPr>
            </a:lvl2pPr>
            <a:lvl3pPr marL="914400" indent="0" algn="ctr">
              <a:buNone/>
              <a:defRPr>
                <a:solidFill>
                  <a:schemeClr val="accent1"/>
                </a:solidFill>
              </a:defRPr>
            </a:lvl3pPr>
            <a:lvl4pPr marL="1371600" indent="0" algn="ctr">
              <a:buNone/>
              <a:defRPr>
                <a:solidFill>
                  <a:schemeClr val="accent1"/>
                </a:solidFill>
              </a:defRPr>
            </a:lvl4pPr>
            <a:lvl5pPr marL="1828800" indent="0" algn="ctr">
              <a:buNone/>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2090726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AE06B1C-D4B5-7345-AA95-B49C0FE99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18099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a:xfrm>
            <a:off x="838200" y="1355835"/>
            <a:ext cx="10515600" cy="3300248"/>
          </a:xfrm>
        </p:spPr>
        <p:txBody>
          <a:bodyPr>
            <a:normAutofit/>
          </a:bodyPr>
          <a:lstStyle>
            <a:lvl1pPr algn="ctr">
              <a:defRPr sz="5400">
                <a:solidFill>
                  <a:schemeClr val="bg1">
                    <a:lumMod val="9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78580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p:txBody>
          <a:bodyPr/>
          <a:lstStyle>
            <a:lvl1pPr>
              <a:defRPr sz="2200" b="0">
                <a:solidFill>
                  <a:schemeClr val="bg1">
                    <a:lumMod val="95000"/>
                  </a:schemeClr>
                </a:solidFill>
              </a:defRPr>
            </a:lvl1pPr>
            <a:lvl2pPr>
              <a:defRPr sz="24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726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DF519F-89A7-E249-A371-7FAFAA746930}"/>
              </a:ext>
            </a:extLst>
          </p:cNvPr>
          <p:cNvSpPr/>
          <p:nvPr userDrawn="1"/>
        </p:nvSpPr>
        <p:spPr>
          <a:xfrm>
            <a:off x="12311743"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dirty="0"/>
          </a:p>
        </p:txBody>
      </p:sp>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p:txBody>
          <a:bodyPr/>
          <a:lstStyle>
            <a:lvl1pPr>
              <a:defRPr sz="2400" b="1">
                <a:solidFill>
                  <a:schemeClr val="bg1">
                    <a:lumMod val="95000"/>
                  </a:schemeClr>
                </a:solidFill>
              </a:defRPr>
            </a:lvl1pPr>
            <a:lvl2pPr>
              <a:defRPr sz="24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096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DF519F-89A7-E249-A371-7FAFAA746930}"/>
              </a:ext>
            </a:extLst>
          </p:cNvPr>
          <p:cNvSpPr/>
          <p:nvPr userDrawn="1"/>
        </p:nvSpPr>
        <p:spPr>
          <a:xfrm>
            <a:off x="12311743"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dirty="0"/>
          </a:p>
        </p:txBody>
      </p:sp>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a:xfrm>
            <a:off x="838200" y="1104900"/>
            <a:ext cx="10515600" cy="2324099"/>
          </a:xfrm>
        </p:spPr>
        <p:txBody>
          <a:bodyPr>
            <a:normAutofit/>
          </a:bodyPr>
          <a:lstStyle>
            <a:lvl1pPr algn="ctr">
              <a:defRPr sz="600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3429000"/>
            <a:ext cx="10515600" cy="2416175"/>
          </a:xfrm>
        </p:spPr>
        <p:txBody>
          <a:bodyPr/>
          <a:lstStyle>
            <a:lvl1pPr marL="0" indent="0" algn="ctr">
              <a:buNone/>
              <a:defRPr sz="2400" b="0">
                <a:solidFill>
                  <a:schemeClr val="bg1"/>
                </a:solidFill>
              </a:defRPr>
            </a:lvl1pPr>
            <a:lvl2pPr marL="457200" indent="0" algn="ctr">
              <a:buNone/>
              <a:defRPr sz="2400" b="0">
                <a:solidFill>
                  <a:schemeClr val="bg1"/>
                </a:solidFill>
              </a:defRPr>
            </a:lvl2pPr>
            <a:lvl3pPr marL="914400" indent="0" algn="ctr">
              <a:buNone/>
              <a:defRPr b="0">
                <a:solidFill>
                  <a:schemeClr val="bg1"/>
                </a:solidFill>
              </a:defRPr>
            </a:lvl3pPr>
            <a:lvl4pPr marL="1371600" indent="0" algn="ctr">
              <a:buNone/>
              <a:defRPr b="0">
                <a:solidFill>
                  <a:schemeClr val="bg1"/>
                </a:solidFill>
              </a:defRPr>
            </a:lvl4pPr>
            <a:lvl5pPr marL="1828800" indent="0" algn="ctr">
              <a:buNone/>
              <a:defRPr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A840EF75-2201-E948-859E-7EBC2C09A01F}"/>
              </a:ext>
            </a:extLst>
          </p:cNvPr>
          <p:cNvSpPr>
            <a:spLocks noGrp="1"/>
          </p:cNvSpPr>
          <p:nvPr>
            <p:ph idx="10" hasCustomPrompt="1"/>
          </p:nvPr>
        </p:nvSpPr>
        <p:spPr>
          <a:xfrm>
            <a:off x="838200" y="608014"/>
            <a:ext cx="10515600" cy="404812"/>
          </a:xfrm>
        </p:spPr>
        <p:txBody>
          <a:bodyPr/>
          <a:lstStyle>
            <a:lvl1pPr marL="0" indent="0" algn="ctr">
              <a:buNone/>
              <a:defRPr sz="2400" b="1">
                <a:solidFill>
                  <a:schemeClr val="accent1"/>
                </a:solidFill>
              </a:defRPr>
            </a:lvl1pPr>
            <a:lvl2pPr>
              <a:defRPr sz="2400">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22775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p:txBody>
          <a:bodyPr/>
          <a:lstStyle>
            <a:lvl1pPr>
              <a:defRPr sz="2400" b="1">
                <a:solidFill>
                  <a:schemeClr val="bg1">
                    <a:lumMod val="95000"/>
                  </a:schemeClr>
                </a:solidFill>
              </a:defRPr>
            </a:lvl1pPr>
            <a:lvl2pPr>
              <a:defRPr sz="24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123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p:txBody>
          <a:bodyPr/>
          <a:lstStyle>
            <a:lvl1pPr>
              <a:defRPr sz="2400" b="1">
                <a:solidFill>
                  <a:schemeClr val="bg1">
                    <a:lumMod val="95000"/>
                  </a:schemeClr>
                </a:solidFill>
              </a:defRPr>
            </a:lvl1pPr>
            <a:lvl2pPr>
              <a:defRPr sz="24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002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1618122"/>
            <a:ext cx="9144000" cy="2387600"/>
          </a:xfrm>
        </p:spPr>
        <p:txBody>
          <a:bodyPr anchor="b">
            <a:noAutofit/>
          </a:bodyPr>
          <a:lstStyle>
            <a:lvl1pPr algn="ctr">
              <a:defRPr sz="11000">
                <a:solidFill>
                  <a:schemeClr val="bg1">
                    <a:lumMod val="95000"/>
                  </a:schemeClr>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AE06B1C-D4B5-7345-AA95-B49C0FE991F7}"/>
              </a:ext>
            </a:extLst>
          </p:cNvPr>
          <p:cNvSpPr>
            <a:spLocks noGrp="1"/>
          </p:cNvSpPr>
          <p:nvPr>
            <p:ph type="subTitle" idx="1"/>
          </p:nvPr>
        </p:nvSpPr>
        <p:spPr>
          <a:xfrm>
            <a:off x="2142780" y="4241016"/>
            <a:ext cx="7906439"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Kuva 1">
            <a:extLst>
              <a:ext uri="{FF2B5EF4-FFF2-40B4-BE49-F238E27FC236}">
                <a16:creationId xmlns:a16="http://schemas.microsoft.com/office/drawing/2014/main" id="{1FBED5AB-1C1A-2E41-B10D-6BEA934758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8773"/>
          <a:stretch/>
        </p:blipFill>
        <p:spPr>
          <a:xfrm>
            <a:off x="12431486" y="1828111"/>
            <a:ext cx="2194607" cy="3697762"/>
          </a:xfrm>
          <a:prstGeom prst="rect">
            <a:avLst/>
          </a:prstGeom>
        </p:spPr>
      </p:pic>
    </p:spTree>
    <p:extLst>
      <p:ext uri="{BB962C8B-B14F-4D97-AF65-F5344CB8AC3E}">
        <p14:creationId xmlns:p14="http://schemas.microsoft.com/office/powerpoint/2010/main" val="2462121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7_Title and Content">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E2E50-7A8E-854B-83EA-3A1E9E9DA45F}"/>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5" name="Rectangle 4">
            <a:extLst>
              <a:ext uri="{FF2B5EF4-FFF2-40B4-BE49-F238E27FC236}">
                <a16:creationId xmlns:a16="http://schemas.microsoft.com/office/drawing/2014/main" id="{EEBB56CB-E729-774C-A8B8-4D88C36244AD}"/>
              </a:ext>
            </a:extLst>
          </p:cNvPr>
          <p:cNvSpPr/>
          <p:nvPr userDrawn="1"/>
        </p:nvSpPr>
        <p:spPr>
          <a:xfrm>
            <a:off x="0" y="14070"/>
            <a:ext cx="12192000"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v</a:t>
            </a:r>
          </a:p>
        </p:txBody>
      </p:sp>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1825625"/>
            <a:ext cx="10515600" cy="3912566"/>
          </a:xfrm>
        </p:spPr>
        <p:txBody>
          <a:bodyPr/>
          <a:lstStyle>
            <a:lvl1pPr>
              <a:defRPr sz="2400" b="1">
                <a:solidFill>
                  <a:schemeClr val="bg1">
                    <a:lumMod val="95000"/>
                  </a:schemeClr>
                </a:solidFill>
              </a:defRPr>
            </a:lvl1pPr>
            <a:lvl2pPr>
              <a:defRPr sz="24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ound Single Corner Rectangle 13">
            <a:extLst>
              <a:ext uri="{FF2B5EF4-FFF2-40B4-BE49-F238E27FC236}">
                <a16:creationId xmlns:a16="http://schemas.microsoft.com/office/drawing/2014/main" id="{67A11640-3E8B-7443-BEC4-58FA0F5B11B5}"/>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knife&#10;&#10;Description automatically generated">
            <a:extLst>
              <a:ext uri="{FF2B5EF4-FFF2-40B4-BE49-F238E27FC236}">
                <a16:creationId xmlns:a16="http://schemas.microsoft.com/office/drawing/2014/main" id="{DD229AF9-7C56-6C41-874E-67584CC04813}"/>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378206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a:xfrm>
            <a:off x="838200" y="1511300"/>
            <a:ext cx="10515600" cy="2235199"/>
          </a:xfrm>
        </p:spPr>
        <p:txBody>
          <a:bodyPr>
            <a:normAutofit/>
          </a:bodyPr>
          <a:lstStyle>
            <a:lvl1pPr algn="ctr">
              <a:lnSpc>
                <a:spcPct val="80000"/>
              </a:lnSpc>
              <a:defRPr sz="8000">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3784599"/>
            <a:ext cx="10515600" cy="1943101"/>
          </a:xfrm>
        </p:spPr>
        <p:txBody>
          <a:bodyPr/>
          <a:lstStyle>
            <a:lvl1pPr marL="0" indent="0" algn="ctr">
              <a:buNone/>
              <a:defRPr sz="2400" b="0">
                <a:solidFill>
                  <a:schemeClr val="bg1">
                    <a:lumMod val="95000"/>
                  </a:schemeClr>
                </a:solidFill>
              </a:defRPr>
            </a:lvl1pPr>
            <a:lvl2pPr marL="457200" indent="0" algn="ctr">
              <a:buNone/>
              <a:defRPr sz="2400" b="0">
                <a:solidFill>
                  <a:schemeClr val="bg1">
                    <a:lumMod val="95000"/>
                  </a:schemeClr>
                </a:solidFill>
              </a:defRPr>
            </a:lvl2pPr>
            <a:lvl3pPr marL="914400" indent="0" algn="ctr">
              <a:buNone/>
              <a:defRPr b="0">
                <a:solidFill>
                  <a:schemeClr val="bg1">
                    <a:lumMod val="95000"/>
                  </a:schemeClr>
                </a:solidFill>
              </a:defRPr>
            </a:lvl3pPr>
            <a:lvl4pPr marL="1371600" indent="0" algn="ctr">
              <a:buNone/>
              <a:defRPr b="0">
                <a:solidFill>
                  <a:schemeClr val="bg1">
                    <a:lumMod val="95000"/>
                  </a:schemeClr>
                </a:solidFill>
              </a:defRPr>
            </a:lvl4pPr>
            <a:lvl5pPr marL="1828800" indent="0" algn="ctr">
              <a:buNone/>
              <a:defRPr b="0">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AA049E9-3223-7940-BDC5-E482FB1C9023}"/>
              </a:ext>
            </a:extLst>
          </p:cNvPr>
          <p:cNvSpPr>
            <a:spLocks noGrp="1"/>
          </p:cNvSpPr>
          <p:nvPr>
            <p:ph idx="10" hasCustomPrompt="1"/>
          </p:nvPr>
        </p:nvSpPr>
        <p:spPr>
          <a:xfrm>
            <a:off x="838200" y="708025"/>
            <a:ext cx="10515600" cy="317500"/>
          </a:xfrm>
        </p:spPr>
        <p:txBody>
          <a:bodyPr/>
          <a:lstStyle>
            <a:lvl1pPr marL="0" indent="0" algn="ctr">
              <a:buNone/>
              <a:defRPr sz="2400" b="1">
                <a:solidFill>
                  <a:schemeClr val="bg1">
                    <a:lumMod val="95000"/>
                  </a:schemeClr>
                </a:solidFill>
              </a:defRPr>
            </a:lvl1pPr>
            <a:lvl2pPr marL="457200" indent="0">
              <a:buNone/>
              <a:defRPr sz="2400">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805503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0" y="14070"/>
            <a:ext cx="12192000" cy="6858000"/>
          </a:xfrm>
          <a:prstGeom prst="rect">
            <a:avLst/>
          </a:prstGeom>
          <a:solidFill>
            <a:schemeClr val="accent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EECB6D8F-92AE-0943-94C5-89A626490E94}"/>
              </a:ext>
            </a:extLst>
          </p:cNvPr>
          <p:cNvSpPr>
            <a:spLocks noGrp="1"/>
          </p:cNvSpPr>
          <p:nvPr>
            <p:ph type="title"/>
          </p:nvPr>
        </p:nvSpPr>
        <p:spPr>
          <a:xfrm>
            <a:off x="838200" y="1000125"/>
            <a:ext cx="10635641" cy="1089019"/>
          </a:xfrm>
        </p:spPr>
        <p:txBody>
          <a:bodyPr>
            <a:normAutofit/>
          </a:bodyPr>
          <a:lstStyle>
            <a:lvl1pPr>
              <a:defRPr>
                <a:solidFill>
                  <a:schemeClr val="bg1"/>
                </a:solidFill>
              </a:defRPr>
            </a:lvl1pPr>
          </a:lstStyle>
          <a:p>
            <a:pPr algn="l"/>
            <a:endParaRPr lang="fi-FI" sz="6400" dirty="0">
              <a:solidFill>
                <a:schemeClr val="bg1"/>
              </a:solidFill>
            </a:endParaRPr>
          </a:p>
        </p:txBody>
      </p:sp>
      <p:sp>
        <p:nvSpPr>
          <p:cNvPr id="14" name="Content Placeholder 2">
            <a:extLst>
              <a:ext uri="{FF2B5EF4-FFF2-40B4-BE49-F238E27FC236}">
                <a16:creationId xmlns:a16="http://schemas.microsoft.com/office/drawing/2014/main" id="{AD516DFB-BD66-A04E-8818-9E9991B00B5B}"/>
              </a:ext>
            </a:extLst>
          </p:cNvPr>
          <p:cNvSpPr>
            <a:spLocks noGrp="1"/>
          </p:cNvSpPr>
          <p:nvPr>
            <p:ph idx="1"/>
          </p:nvPr>
        </p:nvSpPr>
        <p:spPr>
          <a:xfrm>
            <a:off x="838200" y="2124062"/>
            <a:ext cx="10635642" cy="1019182"/>
          </a:xfrm>
        </p:spPr>
        <p:txBody>
          <a:bodyPr>
            <a:normAutofit/>
          </a:bodyPr>
          <a:lstStyle>
            <a:lvl1pPr marL="0" indent="0">
              <a:buNone/>
              <a:defRPr>
                <a:solidFill>
                  <a:schemeClr val="bg1"/>
                </a:solidFill>
              </a:defRPr>
            </a:lvl1pPr>
          </a:lstStyle>
          <a:p>
            <a:pPr algn="l"/>
            <a:endParaRPr lang="fi-FI" dirty="0">
              <a:solidFill>
                <a:schemeClr val="bg1"/>
              </a:solidFill>
            </a:endParaRPr>
          </a:p>
        </p:txBody>
      </p:sp>
      <p:sp>
        <p:nvSpPr>
          <p:cNvPr id="15" name="Content Placeholder 3">
            <a:extLst>
              <a:ext uri="{FF2B5EF4-FFF2-40B4-BE49-F238E27FC236}">
                <a16:creationId xmlns:a16="http://schemas.microsoft.com/office/drawing/2014/main" id="{99B5E3CB-DB27-4447-BC4C-DF0C7980722A}"/>
              </a:ext>
            </a:extLst>
          </p:cNvPr>
          <p:cNvSpPr>
            <a:spLocks noGrp="1"/>
          </p:cNvSpPr>
          <p:nvPr>
            <p:ph idx="10"/>
          </p:nvPr>
        </p:nvSpPr>
        <p:spPr>
          <a:xfrm>
            <a:off x="838200" y="708025"/>
            <a:ext cx="10635641" cy="292100"/>
          </a:xfrm>
        </p:spPr>
        <p:txBody>
          <a:bodyPr>
            <a:normAutofit fontScale="92500" lnSpcReduction="20000"/>
          </a:bodyPr>
          <a:lstStyle>
            <a:lvl1pPr marL="0" indent="0">
              <a:buNone/>
              <a:defRPr b="1"/>
            </a:lvl1pPr>
          </a:lstStyle>
          <a:p>
            <a:pPr algn="l"/>
            <a:endParaRPr lang="fi-FI" sz="2000" dirty="0">
              <a:solidFill>
                <a:schemeClr val="bg1">
                  <a:alpha val="35000"/>
                </a:schemeClr>
              </a:solidFill>
            </a:endParaRPr>
          </a:p>
        </p:txBody>
      </p:sp>
      <p:sp>
        <p:nvSpPr>
          <p:cNvPr id="17" name="Content Placeholder 2">
            <a:extLst>
              <a:ext uri="{FF2B5EF4-FFF2-40B4-BE49-F238E27FC236}">
                <a16:creationId xmlns:a16="http://schemas.microsoft.com/office/drawing/2014/main" id="{B3BDA1C6-BC6C-B841-9CF2-54619B70A8BD}"/>
              </a:ext>
            </a:extLst>
          </p:cNvPr>
          <p:cNvSpPr>
            <a:spLocks noGrp="1"/>
          </p:cNvSpPr>
          <p:nvPr>
            <p:ph idx="11"/>
          </p:nvPr>
        </p:nvSpPr>
        <p:spPr>
          <a:xfrm>
            <a:off x="838200" y="3163722"/>
            <a:ext cx="10635642" cy="1358174"/>
          </a:xfrm>
        </p:spPr>
        <p:txBody>
          <a:bodyPr>
            <a:normAutofit/>
          </a:bodyPr>
          <a:lstStyle>
            <a:lvl1pPr marL="223838" indent="-223838">
              <a:buFont typeface="Arial" panose="020B0604020202020204" pitchFamily="34" charset="0"/>
              <a:buChar char="•"/>
              <a:tabLst/>
              <a:defRPr>
                <a:solidFill>
                  <a:schemeClr val="bg1"/>
                </a:solidFill>
              </a:defRPr>
            </a:lvl1pPr>
          </a:lstStyle>
          <a:p>
            <a:pPr algn="l"/>
            <a:endParaRPr lang="fi-FI" dirty="0">
              <a:solidFill>
                <a:schemeClr val="bg1"/>
              </a:solidFill>
            </a:endParaRPr>
          </a:p>
        </p:txBody>
      </p:sp>
      <p:pic>
        <p:nvPicPr>
          <p:cNvPr id="10" name="Picture 9" descr="A picture containing knife&#10;&#10;Description automatically generated">
            <a:extLst>
              <a:ext uri="{FF2B5EF4-FFF2-40B4-BE49-F238E27FC236}">
                <a16:creationId xmlns:a16="http://schemas.microsoft.com/office/drawing/2014/main" id="{3DB379E7-79EA-4449-BEF3-E70543CEE08F}"/>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1159771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1" y="7393"/>
            <a:ext cx="12192000" cy="6858000"/>
          </a:xfrm>
          <a:prstGeom prst="rect">
            <a:avLst/>
          </a:prstGeom>
          <a:solidFill>
            <a:schemeClr val="accent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EECB6D8F-92AE-0943-94C5-89A626490E94}"/>
              </a:ext>
            </a:extLst>
          </p:cNvPr>
          <p:cNvSpPr>
            <a:spLocks noGrp="1"/>
          </p:cNvSpPr>
          <p:nvPr>
            <p:ph type="title"/>
          </p:nvPr>
        </p:nvSpPr>
        <p:spPr>
          <a:xfrm>
            <a:off x="838200" y="550068"/>
            <a:ext cx="10635641" cy="1089019"/>
          </a:xfrm>
        </p:spPr>
        <p:txBody>
          <a:bodyPr>
            <a:normAutofit/>
          </a:bodyPr>
          <a:lstStyle>
            <a:lvl1pPr>
              <a:defRPr>
                <a:solidFill>
                  <a:schemeClr val="bg1"/>
                </a:solidFill>
              </a:defRPr>
            </a:lvl1pPr>
          </a:lstStyle>
          <a:p>
            <a:pPr algn="l"/>
            <a:endParaRPr lang="fi-FI" sz="6400" dirty="0">
              <a:solidFill>
                <a:schemeClr val="bg1"/>
              </a:solidFill>
            </a:endParaRPr>
          </a:p>
        </p:txBody>
      </p:sp>
      <p:sp>
        <p:nvSpPr>
          <p:cNvPr id="17" name="Content Placeholder 2">
            <a:extLst>
              <a:ext uri="{FF2B5EF4-FFF2-40B4-BE49-F238E27FC236}">
                <a16:creationId xmlns:a16="http://schemas.microsoft.com/office/drawing/2014/main" id="{B3BDA1C6-BC6C-B841-9CF2-54619B70A8BD}"/>
              </a:ext>
            </a:extLst>
          </p:cNvPr>
          <p:cNvSpPr>
            <a:spLocks noGrp="1"/>
          </p:cNvSpPr>
          <p:nvPr>
            <p:ph idx="11"/>
          </p:nvPr>
        </p:nvSpPr>
        <p:spPr>
          <a:xfrm>
            <a:off x="838200" y="1671745"/>
            <a:ext cx="10635642" cy="4066446"/>
          </a:xfrm>
        </p:spPr>
        <p:txBody>
          <a:bodyPr>
            <a:normAutofit/>
          </a:bodyPr>
          <a:lstStyle>
            <a:lvl1pPr marL="223838" indent="-223838">
              <a:buFont typeface="Arial" panose="020B0604020202020204" pitchFamily="34" charset="0"/>
              <a:buChar char="•"/>
              <a:tabLst/>
              <a:defRPr>
                <a:solidFill>
                  <a:schemeClr val="bg1"/>
                </a:solidFill>
              </a:defRPr>
            </a:lvl1pPr>
          </a:lstStyle>
          <a:p>
            <a:pPr algn="l"/>
            <a:endParaRPr lang="fi-FI" dirty="0">
              <a:solidFill>
                <a:schemeClr val="bg1"/>
              </a:solidFill>
            </a:endParaRPr>
          </a:p>
        </p:txBody>
      </p:sp>
      <p:pic>
        <p:nvPicPr>
          <p:cNvPr id="9" name="Picture 8" descr="A picture containing knife&#10;&#10;Description automatically generated">
            <a:extLst>
              <a:ext uri="{FF2B5EF4-FFF2-40B4-BE49-F238E27FC236}">
                <a16:creationId xmlns:a16="http://schemas.microsoft.com/office/drawing/2014/main" id="{B49516CF-C9B3-484D-855E-16F297A50DCE}"/>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998007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1" y="7393"/>
            <a:ext cx="12192000" cy="6858000"/>
          </a:xfrm>
          <a:prstGeom prst="rect">
            <a:avLst/>
          </a:prstGeom>
          <a:solidFill>
            <a:schemeClr val="accent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EECB6D8F-92AE-0943-94C5-89A626490E94}"/>
              </a:ext>
            </a:extLst>
          </p:cNvPr>
          <p:cNvSpPr>
            <a:spLocks noGrp="1"/>
          </p:cNvSpPr>
          <p:nvPr>
            <p:ph type="title"/>
          </p:nvPr>
        </p:nvSpPr>
        <p:spPr>
          <a:xfrm>
            <a:off x="838200" y="550068"/>
            <a:ext cx="10518913" cy="1089019"/>
          </a:xfrm>
        </p:spPr>
        <p:txBody>
          <a:bodyPr>
            <a:normAutofit/>
          </a:bodyPr>
          <a:lstStyle>
            <a:lvl1pPr>
              <a:defRPr>
                <a:solidFill>
                  <a:schemeClr val="bg1"/>
                </a:solidFill>
              </a:defRPr>
            </a:lvl1pPr>
          </a:lstStyle>
          <a:p>
            <a:pPr algn="l"/>
            <a:endParaRPr lang="fi-FI" sz="6400" dirty="0">
              <a:solidFill>
                <a:schemeClr val="bg1"/>
              </a:solidFill>
            </a:endParaRPr>
          </a:p>
        </p:txBody>
      </p:sp>
      <p:sp>
        <p:nvSpPr>
          <p:cNvPr id="17" name="Content Placeholder 2">
            <a:extLst>
              <a:ext uri="{FF2B5EF4-FFF2-40B4-BE49-F238E27FC236}">
                <a16:creationId xmlns:a16="http://schemas.microsoft.com/office/drawing/2014/main" id="{B3BDA1C6-BC6C-B841-9CF2-54619B70A8BD}"/>
              </a:ext>
            </a:extLst>
          </p:cNvPr>
          <p:cNvSpPr>
            <a:spLocks noGrp="1"/>
          </p:cNvSpPr>
          <p:nvPr>
            <p:ph idx="11"/>
          </p:nvPr>
        </p:nvSpPr>
        <p:spPr>
          <a:xfrm>
            <a:off x="838200" y="1671745"/>
            <a:ext cx="5121966" cy="4066446"/>
          </a:xfrm>
        </p:spPr>
        <p:txBody>
          <a:bodyPr>
            <a:normAutofit/>
          </a:bodyPr>
          <a:lstStyle>
            <a:lvl1pPr marL="223838" indent="-223838">
              <a:buFont typeface="Arial" panose="020B0604020202020204" pitchFamily="34" charset="0"/>
              <a:buChar char="•"/>
              <a:tabLst/>
              <a:defRPr>
                <a:solidFill>
                  <a:schemeClr val="bg1"/>
                </a:solidFill>
              </a:defRPr>
            </a:lvl1pPr>
          </a:lstStyle>
          <a:p>
            <a:pPr algn="l"/>
            <a:endParaRPr lang="fi-FI" dirty="0">
              <a:solidFill>
                <a:schemeClr val="bg1"/>
              </a:solidFill>
            </a:endParaRPr>
          </a:p>
        </p:txBody>
      </p:sp>
      <p:sp>
        <p:nvSpPr>
          <p:cNvPr id="10" name="Content Placeholder 2">
            <a:extLst>
              <a:ext uri="{FF2B5EF4-FFF2-40B4-BE49-F238E27FC236}">
                <a16:creationId xmlns:a16="http://schemas.microsoft.com/office/drawing/2014/main" id="{C701EDCE-024E-6240-AF98-BC7F73C76A1A}"/>
              </a:ext>
            </a:extLst>
          </p:cNvPr>
          <p:cNvSpPr>
            <a:spLocks noGrp="1"/>
          </p:cNvSpPr>
          <p:nvPr>
            <p:ph idx="12"/>
          </p:nvPr>
        </p:nvSpPr>
        <p:spPr>
          <a:xfrm>
            <a:off x="6215270" y="1671745"/>
            <a:ext cx="5121966" cy="4066446"/>
          </a:xfrm>
        </p:spPr>
        <p:txBody>
          <a:bodyPr>
            <a:normAutofit/>
          </a:bodyPr>
          <a:lstStyle>
            <a:lvl1pPr marL="223838" indent="-223838">
              <a:buFont typeface="Arial" panose="020B0604020202020204" pitchFamily="34" charset="0"/>
              <a:buChar char="•"/>
              <a:tabLst/>
              <a:defRPr>
                <a:solidFill>
                  <a:schemeClr val="bg1"/>
                </a:solidFill>
              </a:defRPr>
            </a:lvl1pPr>
          </a:lstStyle>
          <a:p>
            <a:pPr algn="l"/>
            <a:endParaRPr lang="fi-FI" dirty="0">
              <a:solidFill>
                <a:schemeClr val="bg1"/>
              </a:solidFill>
            </a:endParaRPr>
          </a:p>
        </p:txBody>
      </p:sp>
      <p:pic>
        <p:nvPicPr>
          <p:cNvPr id="9" name="Picture 8" descr="A picture containing knife&#10;&#10;Description automatically generated">
            <a:extLst>
              <a:ext uri="{FF2B5EF4-FFF2-40B4-BE49-F238E27FC236}">
                <a16:creationId xmlns:a16="http://schemas.microsoft.com/office/drawing/2014/main" id="{3EC3192D-BB52-BD4D-B08C-68C097706BDB}"/>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2237488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0" y="14070"/>
            <a:ext cx="12192000" cy="6858000"/>
          </a:xfrm>
          <a:prstGeom prst="rect">
            <a:avLst/>
          </a:prstGeom>
          <a:solidFill>
            <a:schemeClr val="accent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AD516DFB-BD66-A04E-8818-9E9991B00B5B}"/>
              </a:ext>
            </a:extLst>
          </p:cNvPr>
          <p:cNvSpPr>
            <a:spLocks noGrp="1"/>
          </p:cNvSpPr>
          <p:nvPr>
            <p:ph idx="1"/>
          </p:nvPr>
        </p:nvSpPr>
        <p:spPr>
          <a:xfrm>
            <a:off x="838200" y="2204210"/>
            <a:ext cx="10635642" cy="1074520"/>
          </a:xfrm>
        </p:spPr>
        <p:txBody>
          <a:bodyPr>
            <a:normAutofit/>
          </a:bodyPr>
          <a:lstStyle>
            <a:lvl1pPr marL="0" indent="0">
              <a:buNone/>
              <a:defRPr>
                <a:solidFill>
                  <a:schemeClr val="bg1"/>
                </a:solidFill>
              </a:defRPr>
            </a:lvl1pPr>
          </a:lstStyle>
          <a:p>
            <a:pPr algn="l"/>
            <a:endParaRPr lang="fi-FI" dirty="0">
              <a:solidFill>
                <a:schemeClr val="bg1"/>
              </a:solidFill>
            </a:endParaRPr>
          </a:p>
        </p:txBody>
      </p:sp>
      <p:sp>
        <p:nvSpPr>
          <p:cNvPr id="17" name="Content Placeholder 2">
            <a:extLst>
              <a:ext uri="{FF2B5EF4-FFF2-40B4-BE49-F238E27FC236}">
                <a16:creationId xmlns:a16="http://schemas.microsoft.com/office/drawing/2014/main" id="{B3BDA1C6-BC6C-B841-9CF2-54619B70A8BD}"/>
              </a:ext>
            </a:extLst>
          </p:cNvPr>
          <p:cNvSpPr>
            <a:spLocks noGrp="1"/>
          </p:cNvSpPr>
          <p:nvPr>
            <p:ph idx="11"/>
          </p:nvPr>
        </p:nvSpPr>
        <p:spPr>
          <a:xfrm>
            <a:off x="838200" y="3423411"/>
            <a:ext cx="10635642" cy="2062989"/>
          </a:xfrm>
        </p:spPr>
        <p:txBody>
          <a:bodyPr>
            <a:normAutofit/>
          </a:bodyPr>
          <a:lstStyle>
            <a:lvl1pPr marL="276225" indent="-276225">
              <a:lnSpc>
                <a:spcPct val="100000"/>
              </a:lnSpc>
              <a:buFont typeface="Arial" panose="020B0604020202020204" pitchFamily="34" charset="0"/>
              <a:buChar char="•"/>
              <a:tabLst/>
              <a:defRPr>
                <a:solidFill>
                  <a:schemeClr val="bg1"/>
                </a:solidFill>
              </a:defRPr>
            </a:lvl1pPr>
          </a:lstStyle>
          <a:p>
            <a:pPr algn="l"/>
            <a:endParaRPr lang="fi-FI" dirty="0">
              <a:solidFill>
                <a:schemeClr val="bg1"/>
              </a:solidFill>
            </a:endParaRPr>
          </a:p>
        </p:txBody>
      </p:sp>
      <p:sp>
        <p:nvSpPr>
          <p:cNvPr id="3" name="Text Placeholder 2">
            <a:extLst>
              <a:ext uri="{FF2B5EF4-FFF2-40B4-BE49-F238E27FC236}">
                <a16:creationId xmlns:a16="http://schemas.microsoft.com/office/drawing/2014/main" id="{1BBDE673-4EEC-8F4C-8DC9-EA4197AFDA0E}"/>
              </a:ext>
            </a:extLst>
          </p:cNvPr>
          <p:cNvSpPr>
            <a:spLocks noGrp="1"/>
          </p:cNvSpPr>
          <p:nvPr>
            <p:ph type="body" sz="quarter" idx="12"/>
          </p:nvPr>
        </p:nvSpPr>
        <p:spPr>
          <a:xfrm>
            <a:off x="838200" y="1273935"/>
            <a:ext cx="10636250" cy="930275"/>
          </a:xfrm>
        </p:spPr>
        <p:txBody>
          <a:bodyPr anchor="ctr" anchorCtr="0">
            <a:normAutofit/>
          </a:bodyPr>
          <a:lstStyle>
            <a:lvl1pPr marL="0" indent="0">
              <a:buNone/>
              <a:defRPr sz="6600" b="1">
                <a:solidFill>
                  <a:schemeClr val="bg1"/>
                </a:solidFill>
              </a:defRPr>
            </a:lvl1pPr>
            <a:lvl2pPr marL="457200" indent="0">
              <a:buNone/>
              <a:defRPr sz="6600">
                <a:solidFill>
                  <a:schemeClr val="bg1"/>
                </a:solidFill>
              </a:defRPr>
            </a:lvl2pPr>
            <a:lvl3pPr marL="914400" indent="0">
              <a:buNone/>
              <a:defRPr sz="6600">
                <a:solidFill>
                  <a:schemeClr val="bg1"/>
                </a:solidFill>
              </a:defRPr>
            </a:lvl3pPr>
            <a:lvl4pPr marL="1371600" indent="0">
              <a:buNone/>
              <a:defRPr sz="6600">
                <a:solidFill>
                  <a:schemeClr val="bg1"/>
                </a:solidFill>
              </a:defRPr>
            </a:lvl4pPr>
            <a:lvl5pPr marL="1828800" indent="0">
              <a:buNone/>
              <a:defRPr sz="6600">
                <a:solidFill>
                  <a:schemeClr val="bg1"/>
                </a:solidFill>
              </a:defRPr>
            </a:lvl5pPr>
          </a:lstStyle>
          <a:p>
            <a:pPr lvl="0"/>
            <a:r>
              <a:rPr lang="en-GB" dirty="0"/>
              <a:t>Click to edit Master</a:t>
            </a:r>
            <a:endParaRPr lang="fi-FI" dirty="0"/>
          </a:p>
        </p:txBody>
      </p:sp>
      <p:sp>
        <p:nvSpPr>
          <p:cNvPr id="9" name="Text Placeholder 8">
            <a:extLst>
              <a:ext uri="{FF2B5EF4-FFF2-40B4-BE49-F238E27FC236}">
                <a16:creationId xmlns:a16="http://schemas.microsoft.com/office/drawing/2014/main" id="{1AF67704-EEFE-6F41-9F1E-FFA29FCBA9DF}"/>
              </a:ext>
            </a:extLst>
          </p:cNvPr>
          <p:cNvSpPr>
            <a:spLocks noGrp="1"/>
          </p:cNvSpPr>
          <p:nvPr>
            <p:ph type="body" sz="quarter" idx="13"/>
          </p:nvPr>
        </p:nvSpPr>
        <p:spPr>
          <a:xfrm>
            <a:off x="838200" y="661154"/>
            <a:ext cx="10636250" cy="254000"/>
          </a:xfrm>
        </p:spPr>
        <p:txBody>
          <a:bodyPr>
            <a:noAutofit/>
          </a:bodyPr>
          <a:lstStyle>
            <a:lvl1pPr marL="0" indent="0">
              <a:buNone/>
              <a:defRPr sz="2000" b="1">
                <a:solidFill>
                  <a:schemeClr val="bg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pic>
        <p:nvPicPr>
          <p:cNvPr id="10" name="Picture 9" descr="A picture containing knife&#10;&#10;Description automatically generated">
            <a:extLst>
              <a:ext uri="{FF2B5EF4-FFF2-40B4-BE49-F238E27FC236}">
                <a16:creationId xmlns:a16="http://schemas.microsoft.com/office/drawing/2014/main" id="{7DC76D65-996C-0445-A64E-DB1D6968B781}"/>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2291128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0" y="-1296"/>
            <a:ext cx="12192000" cy="6873366"/>
          </a:xfrm>
          <a:prstGeom prst="rect">
            <a:avLst/>
          </a:prstGeom>
          <a:solidFill>
            <a:schemeClr val="accent2">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B3BDA1C6-BC6C-B841-9CF2-54619B70A8BD}"/>
              </a:ext>
            </a:extLst>
          </p:cNvPr>
          <p:cNvSpPr>
            <a:spLocks noGrp="1"/>
          </p:cNvSpPr>
          <p:nvPr>
            <p:ph idx="11"/>
          </p:nvPr>
        </p:nvSpPr>
        <p:spPr>
          <a:xfrm>
            <a:off x="838200" y="1738388"/>
            <a:ext cx="10635642" cy="4079316"/>
          </a:xfrm>
        </p:spPr>
        <p:txBody>
          <a:bodyPr>
            <a:normAutofit/>
          </a:bodyPr>
          <a:lstStyle>
            <a:lvl1pPr marL="276225" indent="-276225">
              <a:lnSpc>
                <a:spcPct val="100000"/>
              </a:lnSpc>
              <a:buFont typeface="Arial" panose="020B0604020202020204" pitchFamily="34" charset="0"/>
              <a:buChar char="•"/>
              <a:tabLst/>
              <a:defRPr>
                <a:solidFill>
                  <a:schemeClr val="bg1">
                    <a:lumMod val="95000"/>
                  </a:schemeClr>
                </a:solidFill>
              </a:defRPr>
            </a:lvl1pPr>
          </a:lstStyle>
          <a:p>
            <a:pPr algn="l"/>
            <a:endParaRPr lang="fi-FI" dirty="0">
              <a:solidFill>
                <a:schemeClr val="bg1"/>
              </a:solidFill>
            </a:endParaRPr>
          </a:p>
        </p:txBody>
      </p:sp>
      <p:sp>
        <p:nvSpPr>
          <p:cNvPr id="3" name="Text Placeholder 2">
            <a:extLst>
              <a:ext uri="{FF2B5EF4-FFF2-40B4-BE49-F238E27FC236}">
                <a16:creationId xmlns:a16="http://schemas.microsoft.com/office/drawing/2014/main" id="{1BBDE673-4EEC-8F4C-8DC9-EA4197AFDA0E}"/>
              </a:ext>
            </a:extLst>
          </p:cNvPr>
          <p:cNvSpPr>
            <a:spLocks noGrp="1"/>
          </p:cNvSpPr>
          <p:nvPr>
            <p:ph type="body" sz="quarter" idx="12"/>
          </p:nvPr>
        </p:nvSpPr>
        <p:spPr>
          <a:xfrm>
            <a:off x="838200" y="923606"/>
            <a:ext cx="10636250" cy="799175"/>
          </a:xfrm>
        </p:spPr>
        <p:txBody>
          <a:bodyPr anchor="ctr" anchorCtr="0">
            <a:normAutofit/>
          </a:bodyPr>
          <a:lstStyle>
            <a:lvl1pPr marL="0" indent="0">
              <a:buNone/>
              <a:defRPr sz="6600" b="1">
                <a:solidFill>
                  <a:schemeClr val="bg1"/>
                </a:solidFill>
              </a:defRPr>
            </a:lvl1pPr>
            <a:lvl2pPr marL="457200" indent="0">
              <a:buNone/>
              <a:defRPr sz="6600">
                <a:solidFill>
                  <a:schemeClr val="bg1"/>
                </a:solidFill>
              </a:defRPr>
            </a:lvl2pPr>
            <a:lvl3pPr marL="914400" indent="0">
              <a:buNone/>
              <a:defRPr sz="6600">
                <a:solidFill>
                  <a:schemeClr val="bg1"/>
                </a:solidFill>
              </a:defRPr>
            </a:lvl3pPr>
            <a:lvl4pPr marL="1371600" indent="0">
              <a:buNone/>
              <a:defRPr sz="6600">
                <a:solidFill>
                  <a:schemeClr val="bg1"/>
                </a:solidFill>
              </a:defRPr>
            </a:lvl4pPr>
            <a:lvl5pPr marL="1828800" indent="0">
              <a:buNone/>
              <a:defRPr sz="6600">
                <a:solidFill>
                  <a:schemeClr val="bg1"/>
                </a:solidFill>
              </a:defRPr>
            </a:lvl5pPr>
          </a:lstStyle>
          <a:p>
            <a:pPr lvl="0"/>
            <a:r>
              <a:rPr lang="en-GB" dirty="0"/>
              <a:t>Click to edit Master</a:t>
            </a:r>
            <a:endParaRPr lang="fi-FI" dirty="0"/>
          </a:p>
        </p:txBody>
      </p:sp>
      <p:sp>
        <p:nvSpPr>
          <p:cNvPr id="9" name="Text Placeholder 8">
            <a:extLst>
              <a:ext uri="{FF2B5EF4-FFF2-40B4-BE49-F238E27FC236}">
                <a16:creationId xmlns:a16="http://schemas.microsoft.com/office/drawing/2014/main" id="{1AF67704-EEFE-6F41-9F1E-FFA29FCBA9DF}"/>
              </a:ext>
            </a:extLst>
          </p:cNvPr>
          <p:cNvSpPr>
            <a:spLocks noGrp="1"/>
          </p:cNvSpPr>
          <p:nvPr>
            <p:ph type="body" sz="quarter" idx="13"/>
          </p:nvPr>
        </p:nvSpPr>
        <p:spPr>
          <a:xfrm>
            <a:off x="838200" y="471917"/>
            <a:ext cx="10636250" cy="254000"/>
          </a:xfrm>
        </p:spPr>
        <p:txBody>
          <a:bodyPr>
            <a:noAutofit/>
          </a:bodyPr>
          <a:lstStyle>
            <a:lvl1pPr marL="0" indent="0">
              <a:buNone/>
              <a:defRPr sz="2000" b="1">
                <a:solidFill>
                  <a:schemeClr val="bg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pic>
        <p:nvPicPr>
          <p:cNvPr id="10" name="Picture 9" descr="A picture containing knife&#10;&#10;Description automatically generated">
            <a:extLst>
              <a:ext uri="{FF2B5EF4-FFF2-40B4-BE49-F238E27FC236}">
                <a16:creationId xmlns:a16="http://schemas.microsoft.com/office/drawing/2014/main" id="{9D4C01DA-A641-1F4F-B897-EBF66505BE58}"/>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422686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0" y="14070"/>
            <a:ext cx="12192000" cy="6858000"/>
          </a:xfrm>
          <a:prstGeom prst="rect">
            <a:avLst/>
          </a:prstGeom>
          <a:solidFill>
            <a:schemeClr val="accent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B3BDA1C6-BC6C-B841-9CF2-54619B70A8BD}"/>
              </a:ext>
            </a:extLst>
          </p:cNvPr>
          <p:cNvSpPr>
            <a:spLocks noGrp="1"/>
          </p:cNvSpPr>
          <p:nvPr>
            <p:ph idx="11"/>
          </p:nvPr>
        </p:nvSpPr>
        <p:spPr>
          <a:xfrm>
            <a:off x="838200" y="2204211"/>
            <a:ext cx="4963160" cy="2062989"/>
          </a:xfrm>
        </p:spPr>
        <p:txBody>
          <a:bodyPr>
            <a:normAutofit/>
          </a:bodyPr>
          <a:lstStyle>
            <a:lvl1pPr marL="276225" indent="-276225">
              <a:lnSpc>
                <a:spcPct val="100000"/>
              </a:lnSpc>
              <a:buFont typeface="Arial" panose="020B0604020202020204" pitchFamily="34" charset="0"/>
              <a:buChar char="•"/>
              <a:tabLst/>
              <a:defRPr>
                <a:solidFill>
                  <a:schemeClr val="bg1"/>
                </a:solidFill>
              </a:defRPr>
            </a:lvl1pPr>
          </a:lstStyle>
          <a:p>
            <a:pPr algn="l"/>
            <a:endParaRPr lang="fi-FI" dirty="0">
              <a:solidFill>
                <a:schemeClr val="bg1"/>
              </a:solidFill>
            </a:endParaRPr>
          </a:p>
        </p:txBody>
      </p:sp>
      <p:sp>
        <p:nvSpPr>
          <p:cNvPr id="9" name="Text Placeholder 8">
            <a:extLst>
              <a:ext uri="{FF2B5EF4-FFF2-40B4-BE49-F238E27FC236}">
                <a16:creationId xmlns:a16="http://schemas.microsoft.com/office/drawing/2014/main" id="{1AF67704-EEFE-6F41-9F1E-FFA29FCBA9DF}"/>
              </a:ext>
            </a:extLst>
          </p:cNvPr>
          <p:cNvSpPr>
            <a:spLocks noGrp="1"/>
          </p:cNvSpPr>
          <p:nvPr>
            <p:ph type="body" sz="quarter" idx="13"/>
          </p:nvPr>
        </p:nvSpPr>
        <p:spPr>
          <a:xfrm>
            <a:off x="838200" y="4267201"/>
            <a:ext cx="4963160" cy="251272"/>
          </a:xfrm>
        </p:spPr>
        <p:txBody>
          <a:bodyPr>
            <a:noAutofit/>
          </a:bodyPr>
          <a:lstStyle>
            <a:lvl1pPr marL="0" indent="0">
              <a:buNone/>
              <a:defRPr sz="2000" b="1">
                <a:solidFill>
                  <a:schemeClr val="bg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sp>
        <p:nvSpPr>
          <p:cNvPr id="10" name="Content Placeholder 2">
            <a:extLst>
              <a:ext uri="{FF2B5EF4-FFF2-40B4-BE49-F238E27FC236}">
                <a16:creationId xmlns:a16="http://schemas.microsoft.com/office/drawing/2014/main" id="{DD61C4A9-5E52-0D49-AB4A-CD1E4B2D97A4}"/>
              </a:ext>
            </a:extLst>
          </p:cNvPr>
          <p:cNvSpPr>
            <a:spLocks noGrp="1"/>
          </p:cNvSpPr>
          <p:nvPr>
            <p:ph idx="14"/>
          </p:nvPr>
        </p:nvSpPr>
        <p:spPr>
          <a:xfrm>
            <a:off x="6426200" y="2204211"/>
            <a:ext cx="4963160" cy="2062989"/>
          </a:xfrm>
        </p:spPr>
        <p:txBody>
          <a:bodyPr>
            <a:normAutofit/>
          </a:bodyPr>
          <a:lstStyle>
            <a:lvl1pPr marL="276225" indent="-276225">
              <a:lnSpc>
                <a:spcPct val="100000"/>
              </a:lnSpc>
              <a:buFont typeface="Arial" panose="020B0604020202020204" pitchFamily="34" charset="0"/>
              <a:buChar char="•"/>
              <a:tabLst/>
              <a:defRPr>
                <a:solidFill>
                  <a:schemeClr val="bg1"/>
                </a:solidFill>
              </a:defRPr>
            </a:lvl1pPr>
          </a:lstStyle>
          <a:p>
            <a:pPr algn="l"/>
            <a:endParaRPr lang="fi-FI" dirty="0">
              <a:solidFill>
                <a:schemeClr val="bg1"/>
              </a:solidFill>
            </a:endParaRPr>
          </a:p>
        </p:txBody>
      </p:sp>
      <p:sp>
        <p:nvSpPr>
          <p:cNvPr id="11" name="Text Placeholder 8">
            <a:extLst>
              <a:ext uri="{FF2B5EF4-FFF2-40B4-BE49-F238E27FC236}">
                <a16:creationId xmlns:a16="http://schemas.microsoft.com/office/drawing/2014/main" id="{C97267E9-F09D-5341-AA30-695700FEFD12}"/>
              </a:ext>
            </a:extLst>
          </p:cNvPr>
          <p:cNvSpPr>
            <a:spLocks noGrp="1"/>
          </p:cNvSpPr>
          <p:nvPr>
            <p:ph type="body" sz="quarter" idx="15"/>
          </p:nvPr>
        </p:nvSpPr>
        <p:spPr>
          <a:xfrm>
            <a:off x="6426200" y="4267201"/>
            <a:ext cx="4963160" cy="251272"/>
          </a:xfrm>
        </p:spPr>
        <p:txBody>
          <a:bodyPr>
            <a:noAutofit/>
          </a:bodyPr>
          <a:lstStyle>
            <a:lvl1pPr marL="0" indent="0">
              <a:buNone/>
              <a:defRPr sz="2000" b="1">
                <a:solidFill>
                  <a:schemeClr val="bg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pic>
        <p:nvPicPr>
          <p:cNvPr id="12" name="Picture 11" descr="A picture containing knife&#10;&#10;Description automatically generated">
            <a:extLst>
              <a:ext uri="{FF2B5EF4-FFF2-40B4-BE49-F238E27FC236}">
                <a16:creationId xmlns:a16="http://schemas.microsoft.com/office/drawing/2014/main" id="{AB3548B8-9263-0D44-A616-06B39495A87A}"/>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457332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0" y="-7393"/>
            <a:ext cx="12192000"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1AF67704-EEFE-6F41-9F1E-FFA29FCBA9DF}"/>
              </a:ext>
            </a:extLst>
          </p:cNvPr>
          <p:cNvSpPr>
            <a:spLocks noGrp="1"/>
          </p:cNvSpPr>
          <p:nvPr>
            <p:ph type="body" sz="quarter" idx="13"/>
          </p:nvPr>
        </p:nvSpPr>
        <p:spPr>
          <a:xfrm>
            <a:off x="838200" y="4267201"/>
            <a:ext cx="4963160" cy="251272"/>
          </a:xfrm>
        </p:spPr>
        <p:txBody>
          <a:bodyPr>
            <a:noAutofit/>
          </a:bodyPr>
          <a:lstStyle>
            <a:lvl1pPr marL="0" indent="0">
              <a:buNone/>
              <a:defRPr sz="2000" b="0" i="1">
                <a:solidFill>
                  <a:schemeClr val="accent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sp>
        <p:nvSpPr>
          <p:cNvPr id="11" name="Text Placeholder 8">
            <a:extLst>
              <a:ext uri="{FF2B5EF4-FFF2-40B4-BE49-F238E27FC236}">
                <a16:creationId xmlns:a16="http://schemas.microsoft.com/office/drawing/2014/main" id="{C97267E9-F09D-5341-AA30-695700FEFD12}"/>
              </a:ext>
            </a:extLst>
          </p:cNvPr>
          <p:cNvSpPr>
            <a:spLocks noGrp="1"/>
          </p:cNvSpPr>
          <p:nvPr>
            <p:ph type="body" sz="quarter" idx="15"/>
          </p:nvPr>
        </p:nvSpPr>
        <p:spPr>
          <a:xfrm>
            <a:off x="6426200" y="4267201"/>
            <a:ext cx="4963160" cy="251272"/>
          </a:xfrm>
        </p:spPr>
        <p:txBody>
          <a:bodyPr>
            <a:noAutofit/>
          </a:bodyPr>
          <a:lstStyle>
            <a:lvl1pPr marL="0" indent="0">
              <a:buNone/>
              <a:defRPr sz="2000" b="0" i="1">
                <a:solidFill>
                  <a:schemeClr val="accent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sp>
        <p:nvSpPr>
          <p:cNvPr id="3" name="Text Placeholder 2">
            <a:extLst>
              <a:ext uri="{FF2B5EF4-FFF2-40B4-BE49-F238E27FC236}">
                <a16:creationId xmlns:a16="http://schemas.microsoft.com/office/drawing/2014/main" id="{E5D5956D-584B-9F4D-A462-D25113860C10}"/>
              </a:ext>
            </a:extLst>
          </p:cNvPr>
          <p:cNvSpPr>
            <a:spLocks noGrp="1"/>
          </p:cNvSpPr>
          <p:nvPr>
            <p:ph type="body" sz="quarter" idx="16"/>
          </p:nvPr>
        </p:nvSpPr>
        <p:spPr>
          <a:xfrm>
            <a:off x="838835" y="2041083"/>
            <a:ext cx="4962525" cy="2146300"/>
          </a:xfrm>
        </p:spPr>
        <p:txBody>
          <a:bodyPr anchor="b" anchorCtr="0"/>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12" name="Text Placeholder 2">
            <a:extLst>
              <a:ext uri="{FF2B5EF4-FFF2-40B4-BE49-F238E27FC236}">
                <a16:creationId xmlns:a16="http://schemas.microsoft.com/office/drawing/2014/main" id="{1052E859-E032-2A44-879C-1EF8B129A31E}"/>
              </a:ext>
            </a:extLst>
          </p:cNvPr>
          <p:cNvSpPr>
            <a:spLocks noGrp="1"/>
          </p:cNvSpPr>
          <p:nvPr>
            <p:ph type="body" sz="quarter" idx="17"/>
          </p:nvPr>
        </p:nvSpPr>
        <p:spPr>
          <a:xfrm>
            <a:off x="6426200" y="2041083"/>
            <a:ext cx="4962525" cy="2146300"/>
          </a:xfrm>
        </p:spPr>
        <p:txBody>
          <a:bodyPr anchor="b" anchorCtr="0"/>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pic>
        <p:nvPicPr>
          <p:cNvPr id="16" name="Picture 15">
            <a:extLst>
              <a:ext uri="{FF2B5EF4-FFF2-40B4-BE49-F238E27FC236}">
                <a16:creationId xmlns:a16="http://schemas.microsoft.com/office/drawing/2014/main" id="{4188E345-E881-564B-B2A2-8EB855488822}"/>
              </a:ext>
            </a:extLst>
          </p:cNvPr>
          <p:cNvPicPr>
            <a:picLocks noChangeAspect="1"/>
          </p:cNvPicPr>
          <p:nvPr userDrawn="1"/>
        </p:nvPicPr>
        <p:blipFill>
          <a:blip r:embed="rId3"/>
          <a:stretch>
            <a:fillRect/>
          </a:stretch>
        </p:blipFill>
        <p:spPr>
          <a:xfrm>
            <a:off x="10898751" y="418176"/>
            <a:ext cx="901700" cy="787400"/>
          </a:xfrm>
          <a:prstGeom prst="rect">
            <a:avLst/>
          </a:prstGeom>
        </p:spPr>
      </p:pic>
      <p:pic>
        <p:nvPicPr>
          <p:cNvPr id="13" name="Picture 12" descr="A picture containing knife&#10;&#10;Description automatically generated">
            <a:extLst>
              <a:ext uri="{FF2B5EF4-FFF2-40B4-BE49-F238E27FC236}">
                <a16:creationId xmlns:a16="http://schemas.microsoft.com/office/drawing/2014/main" id="{4B468A37-706C-1A40-B760-02F281AE5C39}"/>
              </a:ext>
            </a:extLst>
          </p:cNvPr>
          <p:cNvPicPr>
            <a:picLocks noChangeAspect="1"/>
          </p:cNvPicPr>
          <p:nvPr userDrawn="1"/>
        </p:nvPicPr>
        <p:blipFill>
          <a:blip r:embed="rId4"/>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3257879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0" y="-7393"/>
            <a:ext cx="12192000" cy="68580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1AF67704-EEFE-6F41-9F1E-FFA29FCBA9DF}"/>
              </a:ext>
            </a:extLst>
          </p:cNvPr>
          <p:cNvSpPr>
            <a:spLocks noGrp="1"/>
          </p:cNvSpPr>
          <p:nvPr>
            <p:ph type="body" sz="quarter" idx="13"/>
          </p:nvPr>
        </p:nvSpPr>
        <p:spPr>
          <a:xfrm>
            <a:off x="838200" y="2641758"/>
            <a:ext cx="4963160" cy="251272"/>
          </a:xfrm>
        </p:spPr>
        <p:txBody>
          <a:bodyPr>
            <a:noAutofit/>
          </a:bodyPr>
          <a:lstStyle>
            <a:lvl1pPr marL="0" indent="0">
              <a:buNone/>
              <a:defRPr sz="2000" b="0" i="1">
                <a:solidFill>
                  <a:schemeClr val="accent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sp>
        <p:nvSpPr>
          <p:cNvPr id="3" name="Text Placeholder 2">
            <a:extLst>
              <a:ext uri="{FF2B5EF4-FFF2-40B4-BE49-F238E27FC236}">
                <a16:creationId xmlns:a16="http://schemas.microsoft.com/office/drawing/2014/main" id="{E5D5956D-584B-9F4D-A462-D25113860C10}"/>
              </a:ext>
            </a:extLst>
          </p:cNvPr>
          <p:cNvSpPr>
            <a:spLocks noGrp="1"/>
          </p:cNvSpPr>
          <p:nvPr>
            <p:ph type="body" sz="quarter" idx="16"/>
          </p:nvPr>
        </p:nvSpPr>
        <p:spPr>
          <a:xfrm>
            <a:off x="838835" y="1166189"/>
            <a:ext cx="9352087" cy="1395749"/>
          </a:xfrm>
        </p:spPr>
        <p:txBody>
          <a:bodyPr anchor="b" anchorCtr="0"/>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pic>
        <p:nvPicPr>
          <p:cNvPr id="16" name="Picture 15">
            <a:extLst>
              <a:ext uri="{FF2B5EF4-FFF2-40B4-BE49-F238E27FC236}">
                <a16:creationId xmlns:a16="http://schemas.microsoft.com/office/drawing/2014/main" id="{4188E345-E881-564B-B2A2-8EB855488822}"/>
              </a:ext>
            </a:extLst>
          </p:cNvPr>
          <p:cNvPicPr>
            <a:picLocks noChangeAspect="1"/>
          </p:cNvPicPr>
          <p:nvPr userDrawn="1"/>
        </p:nvPicPr>
        <p:blipFill>
          <a:blip r:embed="rId3"/>
          <a:stretch>
            <a:fillRect/>
          </a:stretch>
        </p:blipFill>
        <p:spPr>
          <a:xfrm>
            <a:off x="10898751" y="418176"/>
            <a:ext cx="901700" cy="787400"/>
          </a:xfrm>
          <a:prstGeom prst="rect">
            <a:avLst/>
          </a:prstGeom>
        </p:spPr>
      </p:pic>
      <p:sp>
        <p:nvSpPr>
          <p:cNvPr id="18" name="Text Placeholder 8">
            <a:extLst>
              <a:ext uri="{FF2B5EF4-FFF2-40B4-BE49-F238E27FC236}">
                <a16:creationId xmlns:a16="http://schemas.microsoft.com/office/drawing/2014/main" id="{AAAF253C-0F79-CA4F-8195-20279AD83F4E}"/>
              </a:ext>
            </a:extLst>
          </p:cNvPr>
          <p:cNvSpPr>
            <a:spLocks noGrp="1"/>
          </p:cNvSpPr>
          <p:nvPr>
            <p:ph type="body" sz="quarter" idx="17"/>
          </p:nvPr>
        </p:nvSpPr>
        <p:spPr>
          <a:xfrm>
            <a:off x="838200" y="5265688"/>
            <a:ext cx="4963160" cy="251272"/>
          </a:xfrm>
        </p:spPr>
        <p:txBody>
          <a:bodyPr>
            <a:noAutofit/>
          </a:bodyPr>
          <a:lstStyle>
            <a:lvl1pPr marL="0" indent="0">
              <a:buNone/>
              <a:defRPr sz="2000" b="0" i="1">
                <a:solidFill>
                  <a:schemeClr val="accent1">
                    <a:alpha val="5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Click to edit Master text styles</a:t>
            </a:r>
            <a:endParaRPr lang="fi-FI" dirty="0"/>
          </a:p>
        </p:txBody>
      </p:sp>
      <p:sp>
        <p:nvSpPr>
          <p:cNvPr id="19" name="Text Placeholder 2">
            <a:extLst>
              <a:ext uri="{FF2B5EF4-FFF2-40B4-BE49-F238E27FC236}">
                <a16:creationId xmlns:a16="http://schemas.microsoft.com/office/drawing/2014/main" id="{775656AB-E0B6-A241-85CC-AC4E4667A392}"/>
              </a:ext>
            </a:extLst>
          </p:cNvPr>
          <p:cNvSpPr>
            <a:spLocks noGrp="1"/>
          </p:cNvSpPr>
          <p:nvPr>
            <p:ph type="body" sz="quarter" idx="18"/>
          </p:nvPr>
        </p:nvSpPr>
        <p:spPr>
          <a:xfrm>
            <a:off x="838835" y="3790119"/>
            <a:ext cx="9352087" cy="1395749"/>
          </a:xfrm>
        </p:spPr>
        <p:txBody>
          <a:bodyPr anchor="b" anchorCtr="0"/>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pic>
        <p:nvPicPr>
          <p:cNvPr id="11" name="Picture 10" descr="A picture containing knife&#10;&#10;Description automatically generated">
            <a:extLst>
              <a:ext uri="{FF2B5EF4-FFF2-40B4-BE49-F238E27FC236}">
                <a16:creationId xmlns:a16="http://schemas.microsoft.com/office/drawing/2014/main" id="{1FE1055F-CEDA-9844-B789-C2514A582862}"/>
              </a:ext>
            </a:extLst>
          </p:cNvPr>
          <p:cNvPicPr>
            <a:picLocks noChangeAspect="1"/>
          </p:cNvPicPr>
          <p:nvPr userDrawn="1"/>
        </p:nvPicPr>
        <p:blipFill>
          <a:blip r:embed="rId4"/>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327851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12E264-4A7A-1B4B-8CF9-B6AAF19CA7C1}"/>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20E78E49-CC99-FA4D-AC85-C25EDCFF1948}"/>
              </a:ext>
            </a:extLst>
          </p:cNvPr>
          <p:cNvSpPr/>
          <p:nvPr userDrawn="1"/>
        </p:nvSpPr>
        <p:spPr>
          <a:xfrm>
            <a:off x="0" y="14070"/>
            <a:ext cx="12192000"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1458266"/>
            <a:ext cx="9144000" cy="1970734"/>
          </a:xfrm>
        </p:spPr>
        <p:txBody>
          <a:bodyPr anchor="b">
            <a:noAutofit/>
          </a:bodyPr>
          <a:lstStyle>
            <a:lvl1pPr algn="ctr">
              <a:lnSpc>
                <a:spcPts val="7000"/>
              </a:lnSpc>
              <a:defRPr sz="8000">
                <a:solidFill>
                  <a:schemeClr val="accent3"/>
                </a:solidFill>
              </a:defRPr>
            </a:lvl1pPr>
          </a:lstStyle>
          <a:p>
            <a:r>
              <a:rPr lang="en-US" dirty="0"/>
              <a:t>Click to edit Master title style</a:t>
            </a:r>
            <a:endParaRPr lang="en-GB" dirty="0"/>
          </a:p>
        </p:txBody>
      </p:sp>
      <p:sp>
        <p:nvSpPr>
          <p:cNvPr id="4" name="Subtitle 2">
            <a:extLst>
              <a:ext uri="{FF2B5EF4-FFF2-40B4-BE49-F238E27FC236}">
                <a16:creationId xmlns:a16="http://schemas.microsoft.com/office/drawing/2014/main" id="{56D92330-B64F-0F46-993E-EF3A607A5BA2}"/>
              </a:ext>
            </a:extLst>
          </p:cNvPr>
          <p:cNvSpPr>
            <a:spLocks noGrp="1"/>
          </p:cNvSpPr>
          <p:nvPr>
            <p:ph type="subTitle" idx="1" hasCustomPrompt="1"/>
          </p:nvPr>
        </p:nvSpPr>
        <p:spPr>
          <a:xfrm>
            <a:off x="2142780" y="3602785"/>
            <a:ext cx="7906439" cy="1970734"/>
          </a:xfrm>
        </p:spPr>
        <p:txBody>
          <a:bodyPr>
            <a:normAutofit/>
          </a:bodyPr>
          <a:lstStyle>
            <a:lvl1pPr marL="0" indent="0" algn="ctr">
              <a:lnSpc>
                <a:spcPct val="100000"/>
              </a:lnSpc>
              <a:buNone/>
              <a:defRPr sz="2800" b="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a:t>
            </a:r>
            <a:endParaRPr lang="en-GB" dirty="0"/>
          </a:p>
        </p:txBody>
      </p:sp>
      <p:sp>
        <p:nvSpPr>
          <p:cNvPr id="8" name="Round Single Corner Rectangle 13">
            <a:extLst>
              <a:ext uri="{FF2B5EF4-FFF2-40B4-BE49-F238E27FC236}">
                <a16:creationId xmlns:a16="http://schemas.microsoft.com/office/drawing/2014/main" id="{C4B853C4-D783-8A4D-913C-6316A43F76C6}"/>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knife&#10;&#10;Description automatically generated">
            <a:extLst>
              <a:ext uri="{FF2B5EF4-FFF2-40B4-BE49-F238E27FC236}">
                <a16:creationId xmlns:a16="http://schemas.microsoft.com/office/drawing/2014/main" id="{FEAB0F45-3349-5548-88EF-64FF51BA4AB3}"/>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3214029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06754-7D96-DA4C-93EC-194C14BD760B}"/>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6" name="Rectangle 5">
            <a:extLst>
              <a:ext uri="{FF2B5EF4-FFF2-40B4-BE49-F238E27FC236}">
                <a16:creationId xmlns:a16="http://schemas.microsoft.com/office/drawing/2014/main" id="{3B08A735-AE34-E64B-93BB-5510FC442ADD}"/>
              </a:ext>
            </a:extLst>
          </p:cNvPr>
          <p:cNvSpPr/>
          <p:nvPr userDrawn="1"/>
        </p:nvSpPr>
        <p:spPr>
          <a:xfrm>
            <a:off x="0" y="14070"/>
            <a:ext cx="12192000" cy="6858000"/>
          </a:xfrm>
          <a:prstGeom prst="rect">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a:xfrm>
            <a:off x="838200" y="1511300"/>
            <a:ext cx="10515600" cy="2235199"/>
          </a:xfrm>
        </p:spPr>
        <p:txBody>
          <a:bodyPr>
            <a:normAutofit/>
          </a:bodyPr>
          <a:lstStyle>
            <a:lvl1pPr algn="ctr">
              <a:lnSpc>
                <a:spcPct val="80000"/>
              </a:lnSpc>
              <a:defRPr sz="8000">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1260763" y="3784599"/>
            <a:ext cx="9670473" cy="1943101"/>
          </a:xfrm>
        </p:spPr>
        <p:txBody>
          <a:bodyPr/>
          <a:lstStyle>
            <a:lvl1pPr marL="0" indent="0" algn="ctr">
              <a:buNone/>
              <a:defRPr sz="2400" b="0">
                <a:solidFill>
                  <a:schemeClr val="bg1">
                    <a:lumMod val="95000"/>
                  </a:schemeClr>
                </a:solidFill>
              </a:defRPr>
            </a:lvl1pPr>
            <a:lvl2pPr marL="457200" indent="0" algn="ctr">
              <a:buNone/>
              <a:defRPr sz="2400" b="0">
                <a:solidFill>
                  <a:schemeClr val="bg1">
                    <a:lumMod val="95000"/>
                  </a:schemeClr>
                </a:solidFill>
              </a:defRPr>
            </a:lvl2pPr>
            <a:lvl3pPr marL="914400" indent="0" algn="ctr">
              <a:buNone/>
              <a:defRPr b="0">
                <a:solidFill>
                  <a:schemeClr val="bg1">
                    <a:lumMod val="95000"/>
                  </a:schemeClr>
                </a:solidFill>
              </a:defRPr>
            </a:lvl3pPr>
            <a:lvl4pPr marL="1371600" indent="0" algn="ctr">
              <a:buNone/>
              <a:defRPr b="0">
                <a:solidFill>
                  <a:schemeClr val="bg1">
                    <a:lumMod val="95000"/>
                  </a:schemeClr>
                </a:solidFill>
              </a:defRPr>
            </a:lvl4pPr>
            <a:lvl5pPr marL="1828800" indent="0" algn="ctr">
              <a:buNone/>
              <a:defRPr b="0">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AA049E9-3223-7940-BDC5-E482FB1C9023}"/>
              </a:ext>
            </a:extLst>
          </p:cNvPr>
          <p:cNvSpPr>
            <a:spLocks noGrp="1"/>
          </p:cNvSpPr>
          <p:nvPr>
            <p:ph idx="10" hasCustomPrompt="1"/>
          </p:nvPr>
        </p:nvSpPr>
        <p:spPr>
          <a:xfrm>
            <a:off x="838200" y="708025"/>
            <a:ext cx="10515600" cy="317500"/>
          </a:xfrm>
        </p:spPr>
        <p:txBody>
          <a:bodyPr/>
          <a:lstStyle>
            <a:lvl1pPr marL="0" indent="0" algn="ctr">
              <a:buNone/>
              <a:defRPr sz="2400" b="1">
                <a:solidFill>
                  <a:schemeClr val="bg1">
                    <a:lumMod val="95000"/>
                    <a:alpha val="35000"/>
                  </a:schemeClr>
                </a:solidFill>
              </a:defRPr>
            </a:lvl1pPr>
            <a:lvl2pPr marL="457200" indent="0">
              <a:buNone/>
              <a:defRPr sz="2400">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en-US" dirty="0"/>
              <a:t>Edit Master text styles</a:t>
            </a:r>
            <a:endParaRPr lang="en-GB" dirty="0"/>
          </a:p>
        </p:txBody>
      </p:sp>
      <p:sp>
        <p:nvSpPr>
          <p:cNvPr id="7" name="Round Single Corner Rectangle 13">
            <a:extLst>
              <a:ext uri="{FF2B5EF4-FFF2-40B4-BE49-F238E27FC236}">
                <a16:creationId xmlns:a16="http://schemas.microsoft.com/office/drawing/2014/main" id="{3B943EFA-D295-2444-B741-760797A5C29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knife&#10;&#10;Description automatically generated">
            <a:extLst>
              <a:ext uri="{FF2B5EF4-FFF2-40B4-BE49-F238E27FC236}">
                <a16:creationId xmlns:a16="http://schemas.microsoft.com/office/drawing/2014/main" id="{1646EE8F-0211-1C49-AD2C-46F4FECA1005}"/>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2789323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E2E50-7A8E-854B-83EA-3A1E9E9DA45F}"/>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5" name="Rectangle 4">
            <a:extLst>
              <a:ext uri="{FF2B5EF4-FFF2-40B4-BE49-F238E27FC236}">
                <a16:creationId xmlns:a16="http://schemas.microsoft.com/office/drawing/2014/main" id="{EEBB56CB-E729-774C-A8B8-4D88C36244AD}"/>
              </a:ext>
            </a:extLst>
          </p:cNvPr>
          <p:cNvSpPr/>
          <p:nvPr userDrawn="1"/>
        </p:nvSpPr>
        <p:spPr>
          <a:xfrm>
            <a:off x="0" y="14070"/>
            <a:ext cx="12192000"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1825625"/>
            <a:ext cx="5092700" cy="3912566"/>
          </a:xfrm>
        </p:spPr>
        <p:txBody>
          <a:bodyPr/>
          <a:lstStyle>
            <a:lvl1pPr>
              <a:defRPr sz="2400" b="1">
                <a:solidFill>
                  <a:schemeClr val="bg1">
                    <a:lumMod val="95000"/>
                  </a:schemeClr>
                </a:solidFill>
              </a:defRPr>
            </a:lvl1pPr>
            <a:lvl2pPr>
              <a:defRPr sz="24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ound Single Corner Rectangle 13">
            <a:extLst>
              <a:ext uri="{FF2B5EF4-FFF2-40B4-BE49-F238E27FC236}">
                <a16:creationId xmlns:a16="http://schemas.microsoft.com/office/drawing/2014/main" id="{67A11640-3E8B-7443-BEC4-58FA0F5B11B5}"/>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DEDEF0F7-D071-F441-B3DF-D605BFB78295}"/>
              </a:ext>
            </a:extLst>
          </p:cNvPr>
          <p:cNvSpPr>
            <a:spLocks noGrp="1"/>
          </p:cNvSpPr>
          <p:nvPr>
            <p:ph idx="10"/>
          </p:nvPr>
        </p:nvSpPr>
        <p:spPr>
          <a:xfrm>
            <a:off x="6286500" y="1825625"/>
            <a:ext cx="5092700" cy="3912566"/>
          </a:xfrm>
        </p:spPr>
        <p:txBody>
          <a:bodyPr/>
          <a:lstStyle>
            <a:lvl1pPr>
              <a:defRPr sz="2400" b="1">
                <a:solidFill>
                  <a:schemeClr val="bg1">
                    <a:lumMod val="95000"/>
                  </a:schemeClr>
                </a:solidFill>
              </a:defRPr>
            </a:lvl1pPr>
            <a:lvl2pPr>
              <a:defRPr sz="2400">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descr="A picture containing knife&#10;&#10;Description automatically generated">
            <a:extLst>
              <a:ext uri="{FF2B5EF4-FFF2-40B4-BE49-F238E27FC236}">
                <a16:creationId xmlns:a16="http://schemas.microsoft.com/office/drawing/2014/main" id="{FE3BADE0-3AAF-354F-854C-D03A9771B0B7}"/>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780082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E2E50-7A8E-854B-83EA-3A1E9E9DA45F}"/>
              </a:ext>
            </a:extLst>
          </p:cNvPr>
          <p:cNvPicPr>
            <a:picLocks noChangeAspect="1"/>
          </p:cNvPicPr>
          <p:nvPr userDrawn="1"/>
        </p:nvPicPr>
        <p:blipFill>
          <a:blip r:embed="rId2"/>
          <a:stretch>
            <a:fillRect/>
          </a:stretch>
        </p:blipFill>
        <p:spPr>
          <a:xfrm>
            <a:off x="0" y="-1297"/>
            <a:ext cx="12192000" cy="6851904"/>
          </a:xfrm>
          <a:prstGeom prst="rect">
            <a:avLst/>
          </a:prstGeom>
        </p:spPr>
      </p:pic>
      <p:sp>
        <p:nvSpPr>
          <p:cNvPr id="5" name="Rectangle 4">
            <a:extLst>
              <a:ext uri="{FF2B5EF4-FFF2-40B4-BE49-F238E27FC236}">
                <a16:creationId xmlns:a16="http://schemas.microsoft.com/office/drawing/2014/main" id="{EEBB56CB-E729-774C-A8B8-4D88C36244AD}"/>
              </a:ext>
            </a:extLst>
          </p:cNvPr>
          <p:cNvSpPr/>
          <p:nvPr userDrawn="1"/>
        </p:nvSpPr>
        <p:spPr>
          <a:xfrm>
            <a:off x="0" y="14070"/>
            <a:ext cx="12192000"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762000"/>
            <a:ext cx="10515600" cy="4976191"/>
          </a:xfrm>
        </p:spPr>
        <p:txBody>
          <a:bodyPr/>
          <a:lstStyle>
            <a:lvl1pPr marL="0" indent="0">
              <a:buNone/>
              <a:defRPr sz="2400" b="1">
                <a:solidFill>
                  <a:schemeClr val="bg1">
                    <a:lumMod val="95000"/>
                  </a:schemeClr>
                </a:solidFill>
              </a:defRPr>
            </a:lvl1pPr>
            <a:lvl2pPr marL="457200" indent="0">
              <a:buNone/>
              <a:defRPr sz="2400">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ound Single Corner Rectangle 13">
            <a:extLst>
              <a:ext uri="{FF2B5EF4-FFF2-40B4-BE49-F238E27FC236}">
                <a16:creationId xmlns:a16="http://schemas.microsoft.com/office/drawing/2014/main" id="{67A11640-3E8B-7443-BEC4-58FA0F5B11B5}"/>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knife&#10;&#10;Description automatically generated">
            <a:extLst>
              <a:ext uri="{FF2B5EF4-FFF2-40B4-BE49-F238E27FC236}">
                <a16:creationId xmlns:a16="http://schemas.microsoft.com/office/drawing/2014/main" id="{FE17E3BF-4870-2543-A36A-A2BA7729357E}"/>
              </a:ext>
            </a:extLst>
          </p:cNvPr>
          <p:cNvPicPr>
            <a:picLocks noChangeAspect="1"/>
          </p:cNvPicPr>
          <p:nvPr userDrawn="1"/>
        </p:nvPicPr>
        <p:blipFill>
          <a:blip r:embed="rId3"/>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60257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762000"/>
            <a:ext cx="10515600" cy="4976191"/>
          </a:xfrm>
        </p:spPr>
        <p:txBody>
          <a:bodyPr/>
          <a:lstStyle>
            <a:lvl1pPr marL="0" indent="0">
              <a:buNone/>
              <a:defRPr sz="2400" b="1">
                <a:solidFill>
                  <a:schemeClr val="bg1">
                    <a:lumMod val="95000"/>
                  </a:schemeClr>
                </a:solidFill>
              </a:defRPr>
            </a:lvl1pPr>
            <a:lvl2pPr marL="457200" indent="0">
              <a:buNone/>
              <a:defRPr sz="2400">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ound Single Corner Rectangle 13">
            <a:extLst>
              <a:ext uri="{FF2B5EF4-FFF2-40B4-BE49-F238E27FC236}">
                <a16:creationId xmlns:a16="http://schemas.microsoft.com/office/drawing/2014/main" id="{67A11640-3E8B-7443-BEC4-58FA0F5B11B5}"/>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knife&#10;&#10;Description automatically generated">
            <a:extLst>
              <a:ext uri="{FF2B5EF4-FFF2-40B4-BE49-F238E27FC236}">
                <a16:creationId xmlns:a16="http://schemas.microsoft.com/office/drawing/2014/main" id="{3233FF3A-18A2-BD4F-8D33-44C7768ABC28}"/>
              </a:ext>
            </a:extLst>
          </p:cNvPr>
          <p:cNvPicPr>
            <a:picLocks noChangeAspect="1"/>
          </p:cNvPicPr>
          <p:nvPr userDrawn="1"/>
        </p:nvPicPr>
        <p:blipFill>
          <a:blip r:embed="rId2"/>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4268065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a:xfrm>
            <a:off x="838200" y="1097652"/>
            <a:ext cx="10515600" cy="1325563"/>
          </a:xfrm>
        </p:spPr>
        <p:txBody>
          <a:bodyPr/>
          <a:lstStyle>
            <a:lvl1pPr algn="ctr">
              <a:defRPr>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2423215"/>
            <a:ext cx="10515600" cy="2048496"/>
          </a:xfrm>
        </p:spPr>
        <p:txBody>
          <a:bodyPr/>
          <a:lstStyle>
            <a:lvl1pPr marL="0" indent="0" algn="ctr">
              <a:buFontTx/>
              <a:buNone/>
              <a:defRPr sz="2400" b="0">
                <a:solidFill>
                  <a:schemeClr val="bg1">
                    <a:lumMod val="95000"/>
                  </a:schemeClr>
                </a:solidFill>
              </a:defRPr>
            </a:lvl1pPr>
            <a:lvl2pPr marL="457200" indent="0" algn="ctr">
              <a:buFontTx/>
              <a:buNone/>
              <a:defRPr sz="2400" b="0">
                <a:solidFill>
                  <a:schemeClr val="bg1">
                    <a:lumMod val="95000"/>
                  </a:schemeClr>
                </a:solidFill>
              </a:defRPr>
            </a:lvl2pPr>
            <a:lvl3pPr marL="914400" indent="0" algn="ctr">
              <a:buFontTx/>
              <a:buNone/>
              <a:defRPr b="0">
                <a:solidFill>
                  <a:schemeClr val="bg1">
                    <a:lumMod val="95000"/>
                  </a:schemeClr>
                </a:solidFill>
              </a:defRPr>
            </a:lvl3pPr>
            <a:lvl4pPr marL="1371600" indent="0" algn="ctr">
              <a:buFontTx/>
              <a:buNone/>
              <a:defRPr b="0">
                <a:solidFill>
                  <a:schemeClr val="bg1">
                    <a:lumMod val="95000"/>
                  </a:schemeClr>
                </a:solidFill>
              </a:defRPr>
            </a:lvl4pPr>
            <a:lvl5pPr marL="1828800" indent="0" algn="ctr">
              <a:buFontTx/>
              <a:buNone/>
              <a:defRPr b="0">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ounded Rectangle 3">
            <a:extLst>
              <a:ext uri="{FF2B5EF4-FFF2-40B4-BE49-F238E27FC236}">
                <a16:creationId xmlns:a16="http://schemas.microsoft.com/office/drawing/2014/main" id="{20744A29-C1D4-2940-8EE2-C6E92755A8E5}"/>
              </a:ext>
            </a:extLst>
          </p:cNvPr>
          <p:cNvSpPr/>
          <p:nvPr userDrawn="1"/>
        </p:nvSpPr>
        <p:spPr>
          <a:xfrm>
            <a:off x="4666422" y="4684884"/>
            <a:ext cx="2859156" cy="894523"/>
          </a:xfrm>
          <a:prstGeom prst="roundRect">
            <a:avLst/>
          </a:prstGeom>
          <a:effectLst>
            <a:outerShdw blurRad="88900" dist="101600" dir="5400000" sx="103000" sy="103000" algn="ctr" rotWithShape="0">
              <a:schemeClr val="accent1">
                <a:lumMod val="75000"/>
                <a:alpha val="16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sp>
        <p:nvSpPr>
          <p:cNvPr id="6" name="Text Placeholder 5">
            <a:extLst>
              <a:ext uri="{FF2B5EF4-FFF2-40B4-BE49-F238E27FC236}">
                <a16:creationId xmlns:a16="http://schemas.microsoft.com/office/drawing/2014/main" id="{DEDCDAF6-2C54-B349-B91D-42EC9475B126}"/>
              </a:ext>
            </a:extLst>
          </p:cNvPr>
          <p:cNvSpPr>
            <a:spLocks noGrp="1"/>
          </p:cNvSpPr>
          <p:nvPr>
            <p:ph type="body" sz="quarter" idx="10" hasCustomPrompt="1"/>
          </p:nvPr>
        </p:nvSpPr>
        <p:spPr>
          <a:xfrm>
            <a:off x="4870208" y="4876800"/>
            <a:ext cx="2451584" cy="510692"/>
          </a:xfrm>
        </p:spPr>
        <p:txBody>
          <a:bodyPr anchor="ctr">
            <a:noAutofit/>
          </a:bodyPr>
          <a:lstStyle>
            <a:lvl1pPr marL="0" indent="0" algn="ctr">
              <a:buFontTx/>
              <a:buNone/>
              <a:defRPr sz="2000" b="1">
                <a:solidFill>
                  <a:schemeClr val="accent1"/>
                </a:solidFill>
              </a:defRPr>
            </a:lvl1pPr>
            <a:lvl2pPr marL="457200" indent="0" algn="ctr">
              <a:buFontTx/>
              <a:buNone/>
              <a:defRPr sz="2400" b="1">
                <a:solidFill>
                  <a:schemeClr val="accent1"/>
                </a:solidFill>
              </a:defRPr>
            </a:lvl2pPr>
            <a:lvl3pPr marL="914400" indent="0" algn="ctr">
              <a:buFontTx/>
              <a:buNone/>
              <a:defRPr sz="2400" b="1">
                <a:solidFill>
                  <a:schemeClr val="accent1"/>
                </a:solidFill>
              </a:defRPr>
            </a:lvl3pPr>
            <a:lvl4pPr marL="1371600" indent="0" algn="ctr">
              <a:buFontTx/>
              <a:buNone/>
              <a:defRPr sz="2400" b="1">
                <a:solidFill>
                  <a:schemeClr val="accent1"/>
                </a:solidFill>
              </a:defRPr>
            </a:lvl4pPr>
            <a:lvl5pPr marL="1828800" indent="0" algn="ctr">
              <a:buFontTx/>
              <a:buNone/>
              <a:defRPr sz="2400" b="1">
                <a:solidFill>
                  <a:schemeClr val="accent1"/>
                </a:solidFill>
              </a:defRPr>
            </a:lvl5pPr>
          </a:lstStyle>
          <a:p>
            <a:pPr lvl="0"/>
            <a:r>
              <a:rPr lang="en-GB" dirty="0" err="1"/>
              <a:t>Arvosana</a:t>
            </a:r>
            <a:endParaRPr lang="en-GB" dirty="0"/>
          </a:p>
          <a:p>
            <a:pPr lvl="0"/>
            <a:r>
              <a:rPr lang="en-GB" dirty="0"/>
              <a:t>3,74/6</a:t>
            </a:r>
          </a:p>
        </p:txBody>
      </p:sp>
      <p:sp>
        <p:nvSpPr>
          <p:cNvPr id="7" name="TextBox 6">
            <a:extLst>
              <a:ext uri="{FF2B5EF4-FFF2-40B4-BE49-F238E27FC236}">
                <a16:creationId xmlns:a16="http://schemas.microsoft.com/office/drawing/2014/main" id="{8F96D496-5CEA-FE48-BBBC-EE075BB2330C}"/>
              </a:ext>
            </a:extLst>
          </p:cNvPr>
          <p:cNvSpPr txBox="1"/>
          <p:nvPr userDrawn="1"/>
        </p:nvSpPr>
        <p:spPr>
          <a:xfrm>
            <a:off x="1160811" y="-872474"/>
            <a:ext cx="2741563" cy="10864513"/>
          </a:xfrm>
          <a:prstGeom prst="rect">
            <a:avLst/>
          </a:prstGeom>
          <a:noFill/>
        </p:spPr>
        <p:txBody>
          <a:bodyPr wrap="square" rtlCol="0">
            <a:spAutoFit/>
          </a:bodyPr>
          <a:lstStyle/>
          <a:p>
            <a:r>
              <a:rPr lang="fi-FI" sz="70000" dirty="0">
                <a:solidFill>
                  <a:schemeClr val="bg1">
                    <a:alpha val="9000"/>
                  </a:schemeClr>
                </a:solidFill>
                <a:latin typeface="Banoffee" pitchFamily="2" charset="0"/>
                <a:cs typeface="Baloo" panose="03080902040302020200" pitchFamily="66" charset="77"/>
              </a:rPr>
              <a:t>”</a:t>
            </a:r>
          </a:p>
        </p:txBody>
      </p:sp>
      <p:sp>
        <p:nvSpPr>
          <p:cNvPr id="8" name="TextBox 7">
            <a:extLst>
              <a:ext uri="{FF2B5EF4-FFF2-40B4-BE49-F238E27FC236}">
                <a16:creationId xmlns:a16="http://schemas.microsoft.com/office/drawing/2014/main" id="{5C53808C-E790-6647-8DB1-63438D427F6C}"/>
              </a:ext>
            </a:extLst>
          </p:cNvPr>
          <p:cNvSpPr txBox="1"/>
          <p:nvPr userDrawn="1"/>
        </p:nvSpPr>
        <p:spPr>
          <a:xfrm>
            <a:off x="9257459" y="2791753"/>
            <a:ext cx="2741563" cy="10864513"/>
          </a:xfrm>
          <a:prstGeom prst="rect">
            <a:avLst/>
          </a:prstGeom>
          <a:noFill/>
        </p:spPr>
        <p:txBody>
          <a:bodyPr wrap="square" rtlCol="0">
            <a:spAutoFit/>
          </a:bodyPr>
          <a:lstStyle/>
          <a:p>
            <a:r>
              <a:rPr lang="fi-FI" sz="70000" dirty="0">
                <a:solidFill>
                  <a:schemeClr val="bg1">
                    <a:alpha val="9000"/>
                  </a:schemeClr>
                </a:solidFill>
                <a:latin typeface="Banoffee" pitchFamily="2" charset="0"/>
                <a:cs typeface="Baloo" panose="03080902040302020200" pitchFamily="66" charset="77"/>
              </a:rPr>
              <a:t>”</a:t>
            </a:r>
          </a:p>
        </p:txBody>
      </p:sp>
    </p:spTree>
    <p:extLst>
      <p:ext uri="{BB962C8B-B14F-4D97-AF65-F5344CB8AC3E}">
        <p14:creationId xmlns:p14="http://schemas.microsoft.com/office/powerpoint/2010/main" val="1499929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49E316-AF0D-E549-8C62-8F7C24ACB559}"/>
              </a:ext>
            </a:extLst>
          </p:cNvPr>
          <p:cNvPicPr>
            <a:picLocks noChangeAspect="1"/>
          </p:cNvPicPr>
          <p:nvPr userDrawn="1"/>
        </p:nvPicPr>
        <p:blipFill>
          <a:blip r:embed="rId2"/>
          <a:stretch>
            <a:fillRect/>
          </a:stretch>
        </p:blipFill>
        <p:spPr>
          <a:xfrm>
            <a:off x="0" y="0"/>
            <a:ext cx="12192000" cy="6851904"/>
          </a:xfrm>
          <a:prstGeom prst="rect">
            <a:avLst/>
          </a:prstGeom>
        </p:spPr>
      </p:pic>
      <p:sp>
        <p:nvSpPr>
          <p:cNvPr id="8" name="Rectangle 7">
            <a:extLst>
              <a:ext uri="{FF2B5EF4-FFF2-40B4-BE49-F238E27FC236}">
                <a16:creationId xmlns:a16="http://schemas.microsoft.com/office/drawing/2014/main" id="{5A9D5C46-3428-9441-AF2D-514184C3BAE4}"/>
              </a:ext>
            </a:extLst>
          </p:cNvPr>
          <p:cNvSpPr/>
          <p:nvPr userDrawn="1"/>
        </p:nvSpPr>
        <p:spPr>
          <a:xfrm>
            <a:off x="0" y="-6096"/>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a:xfrm>
            <a:off x="838200" y="972655"/>
            <a:ext cx="10515600" cy="1325563"/>
          </a:xfrm>
        </p:spPr>
        <p:txBody>
          <a:bodyPr/>
          <a:lstStyle>
            <a:lvl1pPr algn="ctr">
              <a:defRPr>
                <a:solidFill>
                  <a:schemeClr val="bg1">
                    <a:lumMod val="95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a:xfrm>
            <a:off x="838200" y="2298218"/>
            <a:ext cx="10515600" cy="2048496"/>
          </a:xfrm>
        </p:spPr>
        <p:txBody>
          <a:bodyPr/>
          <a:lstStyle>
            <a:lvl1pPr marL="0" indent="0" algn="ctr">
              <a:buFontTx/>
              <a:buNone/>
              <a:defRPr sz="2400" b="0">
                <a:solidFill>
                  <a:schemeClr val="bg1">
                    <a:lumMod val="95000"/>
                  </a:schemeClr>
                </a:solidFill>
              </a:defRPr>
            </a:lvl1pPr>
            <a:lvl2pPr marL="457200" indent="0" algn="ctr">
              <a:buFontTx/>
              <a:buNone/>
              <a:defRPr sz="2400" b="0">
                <a:solidFill>
                  <a:schemeClr val="bg1">
                    <a:lumMod val="95000"/>
                  </a:schemeClr>
                </a:solidFill>
              </a:defRPr>
            </a:lvl2pPr>
            <a:lvl3pPr marL="914400" indent="0" algn="ctr">
              <a:buFontTx/>
              <a:buNone/>
              <a:defRPr b="0">
                <a:solidFill>
                  <a:schemeClr val="bg1">
                    <a:lumMod val="95000"/>
                  </a:schemeClr>
                </a:solidFill>
              </a:defRPr>
            </a:lvl3pPr>
            <a:lvl4pPr marL="1371600" indent="0" algn="ctr">
              <a:buFontTx/>
              <a:buNone/>
              <a:defRPr b="0">
                <a:solidFill>
                  <a:schemeClr val="bg1">
                    <a:lumMod val="95000"/>
                  </a:schemeClr>
                </a:solidFill>
              </a:defRPr>
            </a:lvl4pPr>
            <a:lvl5pPr marL="1828800" indent="0" algn="ctr">
              <a:buFontTx/>
              <a:buNone/>
              <a:defRPr b="0">
                <a:solidFill>
                  <a:schemeClr val="bg1">
                    <a:lumMod val="9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ounded Rectangle 3">
            <a:extLst>
              <a:ext uri="{FF2B5EF4-FFF2-40B4-BE49-F238E27FC236}">
                <a16:creationId xmlns:a16="http://schemas.microsoft.com/office/drawing/2014/main" id="{20744A29-C1D4-2940-8EE2-C6E92755A8E5}"/>
              </a:ext>
            </a:extLst>
          </p:cNvPr>
          <p:cNvSpPr/>
          <p:nvPr userDrawn="1"/>
        </p:nvSpPr>
        <p:spPr>
          <a:xfrm>
            <a:off x="4668078" y="4685334"/>
            <a:ext cx="2855844" cy="8613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sp>
        <p:nvSpPr>
          <p:cNvPr id="6" name="Text Placeholder 5">
            <a:extLst>
              <a:ext uri="{FF2B5EF4-FFF2-40B4-BE49-F238E27FC236}">
                <a16:creationId xmlns:a16="http://schemas.microsoft.com/office/drawing/2014/main" id="{DEDCDAF6-2C54-B349-B91D-42EC9475B126}"/>
              </a:ext>
            </a:extLst>
          </p:cNvPr>
          <p:cNvSpPr>
            <a:spLocks noGrp="1"/>
          </p:cNvSpPr>
          <p:nvPr>
            <p:ph type="body" sz="quarter" idx="10"/>
          </p:nvPr>
        </p:nvSpPr>
        <p:spPr>
          <a:xfrm>
            <a:off x="4870208" y="4876800"/>
            <a:ext cx="2451584" cy="510692"/>
          </a:xfrm>
        </p:spPr>
        <p:txBody>
          <a:bodyPr/>
          <a:lstStyle>
            <a:lvl1pPr marL="0" indent="0" algn="ctr">
              <a:buFontTx/>
              <a:buNone/>
              <a:defRPr b="1">
                <a:solidFill>
                  <a:schemeClr val="bg1"/>
                </a:solidFill>
              </a:defRPr>
            </a:lvl1pPr>
            <a:lvl2pPr marL="457200" indent="0" algn="ctr">
              <a:buFontTx/>
              <a:buNone/>
              <a:defRPr b="1">
                <a:solidFill>
                  <a:schemeClr val="bg1"/>
                </a:solidFill>
              </a:defRPr>
            </a:lvl2pPr>
            <a:lvl3pPr marL="914400" indent="0" algn="ctr">
              <a:buFontTx/>
              <a:buNone/>
              <a:defRPr b="1">
                <a:solidFill>
                  <a:schemeClr val="bg1"/>
                </a:solidFill>
              </a:defRPr>
            </a:lvl3pPr>
            <a:lvl4pPr marL="1371600" indent="0" algn="ctr">
              <a:buFontTx/>
              <a:buNone/>
              <a:defRPr b="1">
                <a:solidFill>
                  <a:schemeClr val="bg1"/>
                </a:solidFill>
              </a:defRPr>
            </a:lvl4pPr>
            <a:lvl5pPr marL="1828800" indent="0" algn="ctr">
              <a:buFontTx/>
              <a:buNone/>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418370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545D3-AC34-7846-8657-943AC49345B3}"/>
              </a:ext>
            </a:extLst>
          </p:cNvPr>
          <p:cNvSpPr>
            <a:spLocks noGrp="1"/>
          </p:cNvSpPr>
          <p:nvPr>
            <p:ph sz="half" idx="1" hasCustomPrompt="1"/>
          </p:nvPr>
        </p:nvSpPr>
        <p:spPr>
          <a:xfrm>
            <a:off x="854075" y="1078178"/>
            <a:ext cx="10065027" cy="1761600"/>
          </a:xfrm>
        </p:spPr>
        <p:txBody>
          <a:bodyPr anchor="ctr" anchorCtr="0"/>
          <a:lstStyle>
            <a:lvl1pPr marL="0" indent="0" algn="l">
              <a:buNone/>
              <a:defRPr sz="4000" b="1">
                <a:solidFill>
                  <a:schemeClr val="accent1"/>
                </a:solidFill>
              </a:defRPr>
            </a:lvl1pPr>
            <a:lvl2pPr marL="457200" indent="0" algn="l">
              <a:buNone/>
              <a:defRPr b="1">
                <a:solidFill>
                  <a:schemeClr val="accent1"/>
                </a:solidFill>
              </a:defRPr>
            </a:lvl2pPr>
            <a:lvl3pPr marL="914400" indent="0" algn="l">
              <a:buNone/>
              <a:defRPr b="1">
                <a:solidFill>
                  <a:schemeClr val="accent1"/>
                </a:solidFill>
              </a:defRPr>
            </a:lvl3pPr>
            <a:lvl4pPr marL="1371600" indent="0" algn="l">
              <a:buNone/>
              <a:defRPr b="1">
                <a:solidFill>
                  <a:schemeClr val="accent1"/>
                </a:solidFill>
              </a:defRPr>
            </a:lvl4pPr>
            <a:lvl5pPr marL="1828800" indent="0" algn="l">
              <a:buNone/>
              <a:defRPr b="1">
                <a:solidFill>
                  <a:schemeClr val="accent1"/>
                </a:solidFill>
              </a:defRPr>
            </a:lvl5pPr>
          </a:lstStyle>
          <a:p>
            <a:pPr lvl="0"/>
            <a:r>
              <a:rPr lang="en-US" dirty="0"/>
              <a:t>Edit Master text styles</a:t>
            </a:r>
          </a:p>
        </p:txBody>
      </p:sp>
      <p:sp>
        <p:nvSpPr>
          <p:cNvPr id="5" name="Content Placeholder 2">
            <a:extLst>
              <a:ext uri="{FF2B5EF4-FFF2-40B4-BE49-F238E27FC236}">
                <a16:creationId xmlns:a16="http://schemas.microsoft.com/office/drawing/2014/main" id="{A3EB3CB8-6FF7-AA4F-A5F7-8739169D5ABA}"/>
              </a:ext>
            </a:extLst>
          </p:cNvPr>
          <p:cNvSpPr>
            <a:spLocks noGrp="1"/>
          </p:cNvSpPr>
          <p:nvPr>
            <p:ph sz="half" idx="10" hasCustomPrompt="1"/>
          </p:nvPr>
        </p:nvSpPr>
        <p:spPr>
          <a:xfrm>
            <a:off x="854764" y="2822493"/>
            <a:ext cx="10595113" cy="2974613"/>
          </a:xfrm>
        </p:spPr>
        <p:txBody>
          <a:bodyPr>
            <a:normAutofit/>
          </a:bodyPr>
          <a:lstStyle>
            <a:lvl1pPr marL="0" indent="0" algn="l">
              <a:buNone/>
              <a:defRPr sz="1900" b="0">
                <a:solidFill>
                  <a:schemeClr val="tx1"/>
                </a:solidFill>
              </a:defRPr>
            </a:lvl1pPr>
            <a:lvl2pPr marL="457200" indent="0" algn="l">
              <a:buNone/>
              <a:defRPr sz="1800" b="0">
                <a:solidFill>
                  <a:schemeClr val="tx1"/>
                </a:solidFill>
              </a:defRPr>
            </a:lvl2pPr>
            <a:lvl3pPr marL="914400" indent="0" algn="l">
              <a:buNone/>
              <a:defRPr sz="1800" b="0">
                <a:solidFill>
                  <a:schemeClr val="tx1"/>
                </a:solidFill>
              </a:defRPr>
            </a:lvl3pPr>
            <a:lvl4pPr marL="1371600" indent="0" algn="l">
              <a:buNone/>
              <a:defRPr sz="1800" b="0">
                <a:solidFill>
                  <a:schemeClr val="tx1"/>
                </a:solidFill>
              </a:defRPr>
            </a:lvl4pPr>
            <a:lvl5pPr marL="1828800" indent="0" algn="l">
              <a:buNone/>
              <a:defRPr sz="18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a:extLst>
              <a:ext uri="{FF2B5EF4-FFF2-40B4-BE49-F238E27FC236}">
                <a16:creationId xmlns:a16="http://schemas.microsoft.com/office/drawing/2014/main" id="{44D74834-6560-A34E-BC67-20721CEECAB6}"/>
              </a:ext>
            </a:extLst>
          </p:cNvPr>
          <p:cNvSpPr/>
          <p:nvPr userDrawn="1"/>
        </p:nvSpPr>
        <p:spPr>
          <a:xfrm>
            <a:off x="0" y="0"/>
            <a:ext cx="4465983" cy="465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8" name="Chevron 7">
            <a:extLst>
              <a:ext uri="{FF2B5EF4-FFF2-40B4-BE49-F238E27FC236}">
                <a16:creationId xmlns:a16="http://schemas.microsoft.com/office/drawing/2014/main" id="{A420C251-222D-5B4C-929F-D2D34D056E50}"/>
              </a:ext>
            </a:extLst>
          </p:cNvPr>
          <p:cNvSpPr/>
          <p:nvPr userDrawn="1"/>
        </p:nvSpPr>
        <p:spPr>
          <a:xfrm rot="10800000">
            <a:off x="4189815" y="0"/>
            <a:ext cx="527959" cy="46532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4" name="Text Placeholder 3">
            <a:extLst>
              <a:ext uri="{FF2B5EF4-FFF2-40B4-BE49-F238E27FC236}">
                <a16:creationId xmlns:a16="http://schemas.microsoft.com/office/drawing/2014/main" id="{1A661C2E-107F-E044-96A1-00DB19203690}"/>
              </a:ext>
            </a:extLst>
          </p:cNvPr>
          <p:cNvSpPr>
            <a:spLocks noGrp="1"/>
          </p:cNvSpPr>
          <p:nvPr>
            <p:ph type="body" sz="quarter" idx="11" hasCustomPrompt="1"/>
          </p:nvPr>
        </p:nvSpPr>
        <p:spPr>
          <a:xfrm>
            <a:off x="854075" y="0"/>
            <a:ext cx="3335338" cy="465138"/>
          </a:xfrm>
        </p:spPr>
        <p:txBody>
          <a:bodyPr anchor="ctr">
            <a:normAutofit/>
          </a:bodyPr>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Tree>
    <p:extLst>
      <p:ext uri="{BB962C8B-B14F-4D97-AF65-F5344CB8AC3E}">
        <p14:creationId xmlns:p14="http://schemas.microsoft.com/office/powerpoint/2010/main" val="3899219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3EB3CB8-6FF7-AA4F-A5F7-8739169D5ABA}"/>
              </a:ext>
            </a:extLst>
          </p:cNvPr>
          <p:cNvSpPr>
            <a:spLocks noGrp="1"/>
          </p:cNvSpPr>
          <p:nvPr>
            <p:ph sz="half" idx="10" hasCustomPrompt="1"/>
          </p:nvPr>
        </p:nvSpPr>
        <p:spPr>
          <a:xfrm>
            <a:off x="854764" y="1399309"/>
            <a:ext cx="10595113" cy="4397797"/>
          </a:xfrm>
        </p:spPr>
        <p:txBody>
          <a:bodyPr>
            <a:normAutofit/>
          </a:bodyPr>
          <a:lstStyle>
            <a:lvl1pPr marL="277813" indent="-277813" algn="l">
              <a:buFont typeface="Arial" panose="020B0604020202020204" pitchFamily="34" charset="0"/>
              <a:buChar char="•"/>
              <a:tabLst/>
              <a:defRPr sz="3600" b="0">
                <a:solidFill>
                  <a:schemeClr val="accent1"/>
                </a:solidFill>
              </a:defRPr>
            </a:lvl1pPr>
            <a:lvl2pPr marL="766763" indent="-309563" algn="l">
              <a:buFont typeface="Arial" panose="020B0604020202020204" pitchFamily="34" charset="0"/>
              <a:buChar char="•"/>
              <a:tabLst/>
              <a:defRPr sz="3600" b="0">
                <a:solidFill>
                  <a:schemeClr val="accent1"/>
                </a:solidFill>
              </a:defRPr>
            </a:lvl2pPr>
            <a:lvl3pPr marL="1200150" indent="-285750" algn="l">
              <a:buFont typeface="Arial" panose="020B0604020202020204" pitchFamily="34" charset="0"/>
              <a:buChar char="•"/>
              <a:tabLst/>
              <a:defRPr sz="3600" b="0">
                <a:solidFill>
                  <a:schemeClr val="accent1"/>
                </a:solidFill>
              </a:defRPr>
            </a:lvl3pPr>
            <a:lvl4pPr marL="1646238" indent="-274638" algn="l">
              <a:buFont typeface="Arial" panose="020B0604020202020204" pitchFamily="34" charset="0"/>
              <a:buChar char="•"/>
              <a:tabLst/>
              <a:defRPr sz="3600" b="0">
                <a:solidFill>
                  <a:schemeClr val="accent1"/>
                </a:solidFill>
              </a:defRPr>
            </a:lvl4pPr>
            <a:lvl5pPr marL="2092325" indent="-263525" algn="l">
              <a:buFont typeface="Arial" panose="020B0604020202020204" pitchFamily="34" charset="0"/>
              <a:buChar char="•"/>
              <a:tabLst/>
              <a:defRPr sz="3600" b="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894172DA-5F16-0B4C-8017-B767801D08A4}"/>
              </a:ext>
            </a:extLst>
          </p:cNvPr>
          <p:cNvSpPr>
            <a:spLocks noGrp="1"/>
          </p:cNvSpPr>
          <p:nvPr>
            <p:ph type="body" sz="quarter" idx="12" hasCustomPrompt="1"/>
          </p:nvPr>
        </p:nvSpPr>
        <p:spPr>
          <a:xfrm>
            <a:off x="854074" y="828675"/>
            <a:ext cx="3255963" cy="465138"/>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solidFill>
                  <a:schemeClr val="accent1"/>
                </a:solidFill>
              </a:rPr>
              <a:t>Tulos ja tulevaisuus</a:t>
            </a:r>
          </a:p>
        </p:txBody>
      </p:sp>
      <p:sp>
        <p:nvSpPr>
          <p:cNvPr id="8" name="Rectangle 7">
            <a:extLst>
              <a:ext uri="{FF2B5EF4-FFF2-40B4-BE49-F238E27FC236}">
                <a16:creationId xmlns:a16="http://schemas.microsoft.com/office/drawing/2014/main" id="{E75C33D9-215F-124B-8B5A-C23AF3888A2E}"/>
              </a:ext>
            </a:extLst>
          </p:cNvPr>
          <p:cNvSpPr/>
          <p:nvPr userDrawn="1"/>
        </p:nvSpPr>
        <p:spPr>
          <a:xfrm>
            <a:off x="-39460" y="0"/>
            <a:ext cx="4937760" cy="4653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9" name="Chevron 8">
            <a:extLst>
              <a:ext uri="{FF2B5EF4-FFF2-40B4-BE49-F238E27FC236}">
                <a16:creationId xmlns:a16="http://schemas.microsoft.com/office/drawing/2014/main" id="{B752595F-1EC6-A247-8A78-1C8000F78305}"/>
              </a:ext>
            </a:extLst>
          </p:cNvPr>
          <p:cNvSpPr/>
          <p:nvPr userDrawn="1"/>
        </p:nvSpPr>
        <p:spPr>
          <a:xfrm rot="10800000">
            <a:off x="4638219" y="0"/>
            <a:ext cx="527959" cy="465322"/>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4" name="Text Placeholder 3">
            <a:extLst>
              <a:ext uri="{FF2B5EF4-FFF2-40B4-BE49-F238E27FC236}">
                <a16:creationId xmlns:a16="http://schemas.microsoft.com/office/drawing/2014/main" id="{1A661C2E-107F-E044-96A1-00DB19203690}"/>
              </a:ext>
            </a:extLst>
          </p:cNvPr>
          <p:cNvSpPr>
            <a:spLocks noGrp="1"/>
          </p:cNvSpPr>
          <p:nvPr>
            <p:ph type="body" sz="quarter" idx="11" hasCustomPrompt="1"/>
          </p:nvPr>
        </p:nvSpPr>
        <p:spPr>
          <a:xfrm>
            <a:off x="854074" y="0"/>
            <a:ext cx="4048125" cy="465138"/>
          </a:xfrm>
        </p:spPr>
        <p:txBody>
          <a:bodyPr anchor="ctr">
            <a:normAutofit/>
          </a:bodyPr>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Tree>
    <p:extLst>
      <p:ext uri="{BB962C8B-B14F-4D97-AF65-F5344CB8AC3E}">
        <p14:creationId xmlns:p14="http://schemas.microsoft.com/office/powerpoint/2010/main" val="2582469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3EB3CB8-6FF7-AA4F-A5F7-8739169D5ABA}"/>
              </a:ext>
            </a:extLst>
          </p:cNvPr>
          <p:cNvSpPr>
            <a:spLocks noGrp="1"/>
          </p:cNvSpPr>
          <p:nvPr>
            <p:ph sz="half" idx="10" hasCustomPrompt="1"/>
          </p:nvPr>
        </p:nvSpPr>
        <p:spPr>
          <a:xfrm>
            <a:off x="854764" y="1399309"/>
            <a:ext cx="10595113" cy="4397797"/>
          </a:xfrm>
        </p:spPr>
        <p:txBody>
          <a:bodyPr>
            <a:normAutofit/>
          </a:bodyPr>
          <a:lstStyle>
            <a:lvl1pPr marL="277813" indent="-277813" algn="l">
              <a:buFont typeface="Arial" panose="020B0604020202020204" pitchFamily="34" charset="0"/>
              <a:buChar char="•"/>
              <a:tabLst/>
              <a:defRPr sz="3600" b="0">
                <a:solidFill>
                  <a:schemeClr val="accent1"/>
                </a:solidFill>
              </a:defRPr>
            </a:lvl1pPr>
            <a:lvl2pPr marL="766763" indent="-309563" algn="l">
              <a:buFont typeface="Arial" panose="020B0604020202020204" pitchFamily="34" charset="0"/>
              <a:buChar char="•"/>
              <a:tabLst/>
              <a:defRPr sz="3600" b="0">
                <a:solidFill>
                  <a:schemeClr val="accent1"/>
                </a:solidFill>
              </a:defRPr>
            </a:lvl2pPr>
            <a:lvl3pPr marL="1200150" indent="-285750" algn="l">
              <a:buFont typeface="Arial" panose="020B0604020202020204" pitchFamily="34" charset="0"/>
              <a:buChar char="•"/>
              <a:tabLst/>
              <a:defRPr sz="3600" b="0">
                <a:solidFill>
                  <a:schemeClr val="accent1"/>
                </a:solidFill>
              </a:defRPr>
            </a:lvl3pPr>
            <a:lvl4pPr marL="1646238" indent="-274638" algn="l">
              <a:buFont typeface="Arial" panose="020B0604020202020204" pitchFamily="34" charset="0"/>
              <a:buChar char="•"/>
              <a:tabLst/>
              <a:defRPr sz="3600" b="0">
                <a:solidFill>
                  <a:schemeClr val="accent1"/>
                </a:solidFill>
              </a:defRPr>
            </a:lvl4pPr>
            <a:lvl5pPr marL="2092325" indent="-263525" algn="l">
              <a:buFont typeface="Arial" panose="020B0604020202020204" pitchFamily="34" charset="0"/>
              <a:buChar char="•"/>
              <a:tabLst/>
              <a:defRPr sz="3600" b="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894172DA-5F16-0B4C-8017-B767801D08A4}"/>
              </a:ext>
            </a:extLst>
          </p:cNvPr>
          <p:cNvSpPr>
            <a:spLocks noGrp="1"/>
          </p:cNvSpPr>
          <p:nvPr>
            <p:ph type="body" sz="quarter" idx="12" hasCustomPrompt="1"/>
          </p:nvPr>
        </p:nvSpPr>
        <p:spPr>
          <a:xfrm>
            <a:off x="854074" y="828675"/>
            <a:ext cx="3255963" cy="465138"/>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solidFill>
                  <a:schemeClr val="accent1"/>
                </a:solidFill>
              </a:rPr>
              <a:t>Tulos ja tulevaisuus</a:t>
            </a:r>
          </a:p>
        </p:txBody>
      </p:sp>
      <p:sp>
        <p:nvSpPr>
          <p:cNvPr id="8" name="Rectangle 7">
            <a:extLst>
              <a:ext uri="{FF2B5EF4-FFF2-40B4-BE49-F238E27FC236}">
                <a16:creationId xmlns:a16="http://schemas.microsoft.com/office/drawing/2014/main" id="{E75C33D9-215F-124B-8B5A-C23AF3888A2E}"/>
              </a:ext>
            </a:extLst>
          </p:cNvPr>
          <p:cNvSpPr/>
          <p:nvPr userDrawn="1"/>
        </p:nvSpPr>
        <p:spPr>
          <a:xfrm>
            <a:off x="0" y="0"/>
            <a:ext cx="4937760" cy="4653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9" name="Chevron 8">
            <a:extLst>
              <a:ext uri="{FF2B5EF4-FFF2-40B4-BE49-F238E27FC236}">
                <a16:creationId xmlns:a16="http://schemas.microsoft.com/office/drawing/2014/main" id="{B752595F-1EC6-A247-8A78-1C8000F78305}"/>
              </a:ext>
            </a:extLst>
          </p:cNvPr>
          <p:cNvSpPr/>
          <p:nvPr userDrawn="1"/>
        </p:nvSpPr>
        <p:spPr>
          <a:xfrm rot="10800000">
            <a:off x="4677679" y="0"/>
            <a:ext cx="527959" cy="465322"/>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4" name="Text Placeholder 3">
            <a:extLst>
              <a:ext uri="{FF2B5EF4-FFF2-40B4-BE49-F238E27FC236}">
                <a16:creationId xmlns:a16="http://schemas.microsoft.com/office/drawing/2014/main" id="{1A661C2E-107F-E044-96A1-00DB19203690}"/>
              </a:ext>
            </a:extLst>
          </p:cNvPr>
          <p:cNvSpPr>
            <a:spLocks noGrp="1"/>
          </p:cNvSpPr>
          <p:nvPr>
            <p:ph type="body" sz="quarter" idx="11" hasCustomPrompt="1"/>
          </p:nvPr>
        </p:nvSpPr>
        <p:spPr>
          <a:xfrm>
            <a:off x="854074" y="0"/>
            <a:ext cx="4048125" cy="465138"/>
          </a:xfrm>
        </p:spPr>
        <p:txBody>
          <a:bodyPr anchor="ctr">
            <a:normAutofit/>
          </a:bodyPr>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Tree>
    <p:extLst>
      <p:ext uri="{BB962C8B-B14F-4D97-AF65-F5344CB8AC3E}">
        <p14:creationId xmlns:p14="http://schemas.microsoft.com/office/powerpoint/2010/main" val="3481182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545D3-AC34-7846-8657-943AC49345B3}"/>
              </a:ext>
            </a:extLst>
          </p:cNvPr>
          <p:cNvSpPr>
            <a:spLocks noGrp="1"/>
          </p:cNvSpPr>
          <p:nvPr>
            <p:ph sz="half" idx="1" hasCustomPrompt="1"/>
          </p:nvPr>
        </p:nvSpPr>
        <p:spPr>
          <a:xfrm>
            <a:off x="854764" y="1060894"/>
            <a:ext cx="10065027" cy="1761600"/>
          </a:xfrm>
        </p:spPr>
        <p:txBody>
          <a:bodyPr anchor="ctr" anchorCtr="0"/>
          <a:lstStyle>
            <a:lvl1pPr marL="0" indent="0" algn="l">
              <a:buNone/>
              <a:defRPr sz="4000" b="1">
                <a:solidFill>
                  <a:schemeClr val="accent1"/>
                </a:solidFill>
              </a:defRPr>
            </a:lvl1pPr>
            <a:lvl2pPr marL="457200" indent="0" algn="l">
              <a:buNone/>
              <a:defRPr b="1">
                <a:solidFill>
                  <a:schemeClr val="accent1"/>
                </a:solidFill>
              </a:defRPr>
            </a:lvl2pPr>
            <a:lvl3pPr marL="914400" indent="0" algn="l">
              <a:buNone/>
              <a:defRPr b="1">
                <a:solidFill>
                  <a:schemeClr val="accent1"/>
                </a:solidFill>
              </a:defRPr>
            </a:lvl3pPr>
            <a:lvl4pPr marL="1371600" indent="0" algn="l">
              <a:buNone/>
              <a:defRPr b="1">
                <a:solidFill>
                  <a:schemeClr val="accent1"/>
                </a:solidFill>
              </a:defRPr>
            </a:lvl4pPr>
            <a:lvl5pPr marL="1828800" indent="0" algn="l">
              <a:buNone/>
              <a:defRPr b="1">
                <a:solidFill>
                  <a:schemeClr val="accent1"/>
                </a:solidFill>
              </a:defRPr>
            </a:lvl5pPr>
          </a:lstStyle>
          <a:p>
            <a:pPr lvl="0"/>
            <a:r>
              <a:rPr lang="en-US" dirty="0"/>
              <a:t>Edit Master text styles</a:t>
            </a:r>
          </a:p>
        </p:txBody>
      </p:sp>
      <p:sp>
        <p:nvSpPr>
          <p:cNvPr id="5" name="Content Placeholder 2">
            <a:extLst>
              <a:ext uri="{FF2B5EF4-FFF2-40B4-BE49-F238E27FC236}">
                <a16:creationId xmlns:a16="http://schemas.microsoft.com/office/drawing/2014/main" id="{A3EB3CB8-6FF7-AA4F-A5F7-8739169D5ABA}"/>
              </a:ext>
            </a:extLst>
          </p:cNvPr>
          <p:cNvSpPr>
            <a:spLocks noGrp="1"/>
          </p:cNvSpPr>
          <p:nvPr>
            <p:ph sz="half" idx="10" hasCustomPrompt="1"/>
          </p:nvPr>
        </p:nvSpPr>
        <p:spPr>
          <a:xfrm>
            <a:off x="854764" y="2822493"/>
            <a:ext cx="10595113" cy="2974613"/>
          </a:xfrm>
        </p:spPr>
        <p:txBody>
          <a:bodyPr>
            <a:normAutofit/>
          </a:bodyPr>
          <a:lstStyle>
            <a:lvl1pPr marL="0" indent="0" algn="l">
              <a:buNone/>
              <a:defRPr sz="1900" b="0">
                <a:solidFill>
                  <a:schemeClr val="tx1"/>
                </a:solidFill>
              </a:defRPr>
            </a:lvl1pPr>
            <a:lvl2pPr marL="457200" indent="0" algn="l">
              <a:buNone/>
              <a:defRPr sz="1800" b="0">
                <a:solidFill>
                  <a:schemeClr val="tx1"/>
                </a:solidFill>
              </a:defRPr>
            </a:lvl2pPr>
            <a:lvl3pPr marL="914400" indent="0" algn="l">
              <a:buNone/>
              <a:defRPr sz="1800" b="0">
                <a:solidFill>
                  <a:schemeClr val="tx1"/>
                </a:solidFill>
              </a:defRPr>
            </a:lvl3pPr>
            <a:lvl4pPr marL="1371600" indent="0" algn="l">
              <a:buNone/>
              <a:defRPr sz="1800" b="0">
                <a:solidFill>
                  <a:schemeClr val="tx1"/>
                </a:solidFill>
              </a:defRPr>
            </a:lvl4pPr>
            <a:lvl5pPr marL="1828800" indent="0" algn="l">
              <a:buNone/>
              <a:defRPr sz="18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a:extLst>
              <a:ext uri="{FF2B5EF4-FFF2-40B4-BE49-F238E27FC236}">
                <a16:creationId xmlns:a16="http://schemas.microsoft.com/office/drawing/2014/main" id="{44D74834-6560-A34E-BC67-20721CEECAB6}"/>
              </a:ext>
            </a:extLst>
          </p:cNvPr>
          <p:cNvSpPr/>
          <p:nvPr userDrawn="1"/>
        </p:nvSpPr>
        <p:spPr>
          <a:xfrm>
            <a:off x="0" y="0"/>
            <a:ext cx="4465983" cy="46532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8" name="Chevron 7">
            <a:extLst>
              <a:ext uri="{FF2B5EF4-FFF2-40B4-BE49-F238E27FC236}">
                <a16:creationId xmlns:a16="http://schemas.microsoft.com/office/drawing/2014/main" id="{A420C251-222D-5B4C-929F-D2D34D056E50}"/>
              </a:ext>
            </a:extLst>
          </p:cNvPr>
          <p:cNvSpPr/>
          <p:nvPr userDrawn="1"/>
        </p:nvSpPr>
        <p:spPr>
          <a:xfrm rot="10800000">
            <a:off x="4189815" y="0"/>
            <a:ext cx="527959" cy="465322"/>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9" name="Text Placeholder 3">
            <a:extLst>
              <a:ext uri="{FF2B5EF4-FFF2-40B4-BE49-F238E27FC236}">
                <a16:creationId xmlns:a16="http://schemas.microsoft.com/office/drawing/2014/main" id="{1B3F0E5D-FF05-7941-BC47-CF71D1CAB5B0}"/>
              </a:ext>
            </a:extLst>
          </p:cNvPr>
          <p:cNvSpPr>
            <a:spLocks noGrp="1"/>
          </p:cNvSpPr>
          <p:nvPr>
            <p:ph type="body" sz="quarter" idx="11" hasCustomPrompt="1"/>
          </p:nvPr>
        </p:nvSpPr>
        <p:spPr>
          <a:xfrm>
            <a:off x="854075" y="0"/>
            <a:ext cx="3335338" cy="465138"/>
          </a:xfrm>
        </p:spPr>
        <p:txBody>
          <a:bodyPr anchor="ctr">
            <a:normAutofit/>
          </a:bodyPr>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Tree>
    <p:extLst>
      <p:ext uri="{BB962C8B-B14F-4D97-AF65-F5344CB8AC3E}">
        <p14:creationId xmlns:p14="http://schemas.microsoft.com/office/powerpoint/2010/main" val="238623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2139655"/>
            <a:ext cx="9144000" cy="1970734"/>
          </a:xfrm>
        </p:spPr>
        <p:txBody>
          <a:bodyPr anchor="b">
            <a:noAutofit/>
          </a:bodyPr>
          <a:lstStyle>
            <a:lvl1pPr algn="ctr">
              <a:lnSpc>
                <a:spcPts val="7000"/>
              </a:lnSpc>
              <a:defRPr sz="8000">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51769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545D3-AC34-7846-8657-943AC49345B3}"/>
              </a:ext>
            </a:extLst>
          </p:cNvPr>
          <p:cNvSpPr>
            <a:spLocks noGrp="1"/>
          </p:cNvSpPr>
          <p:nvPr>
            <p:ph sz="half" idx="1" hasCustomPrompt="1"/>
          </p:nvPr>
        </p:nvSpPr>
        <p:spPr>
          <a:xfrm>
            <a:off x="1866899" y="1443167"/>
            <a:ext cx="8458201" cy="1761600"/>
          </a:xfrm>
        </p:spPr>
        <p:txBody>
          <a:bodyPr anchor="ctr" anchorCtr="0"/>
          <a:lstStyle>
            <a:lvl1pPr marL="0" indent="0" algn="ctr">
              <a:buNone/>
              <a:defRPr sz="4000" b="1">
                <a:solidFill>
                  <a:schemeClr val="accent5"/>
                </a:solidFill>
              </a:defRPr>
            </a:lvl1pPr>
            <a:lvl2pPr marL="457200" indent="0" algn="l">
              <a:buNone/>
              <a:defRPr b="1">
                <a:solidFill>
                  <a:schemeClr val="accent1"/>
                </a:solidFill>
              </a:defRPr>
            </a:lvl2pPr>
            <a:lvl3pPr marL="914400" indent="0" algn="l">
              <a:buNone/>
              <a:defRPr b="1">
                <a:solidFill>
                  <a:schemeClr val="accent1"/>
                </a:solidFill>
              </a:defRPr>
            </a:lvl3pPr>
            <a:lvl4pPr marL="1371600" indent="0" algn="l">
              <a:buNone/>
              <a:defRPr b="1">
                <a:solidFill>
                  <a:schemeClr val="accent1"/>
                </a:solidFill>
              </a:defRPr>
            </a:lvl4pPr>
            <a:lvl5pPr marL="1828800" indent="0" algn="l">
              <a:buNone/>
              <a:defRPr b="1">
                <a:solidFill>
                  <a:schemeClr val="accent1"/>
                </a:solidFill>
              </a:defRPr>
            </a:lvl5pPr>
          </a:lstStyle>
          <a:p>
            <a:pPr lvl="0"/>
            <a:r>
              <a:rPr lang="en-US" dirty="0"/>
              <a:t>Edit Master text styles</a:t>
            </a:r>
          </a:p>
        </p:txBody>
      </p:sp>
      <p:sp>
        <p:nvSpPr>
          <p:cNvPr id="5" name="Content Placeholder 2">
            <a:extLst>
              <a:ext uri="{FF2B5EF4-FFF2-40B4-BE49-F238E27FC236}">
                <a16:creationId xmlns:a16="http://schemas.microsoft.com/office/drawing/2014/main" id="{A3EB3CB8-6FF7-AA4F-A5F7-8739169D5ABA}"/>
              </a:ext>
            </a:extLst>
          </p:cNvPr>
          <p:cNvSpPr>
            <a:spLocks noGrp="1"/>
          </p:cNvSpPr>
          <p:nvPr>
            <p:ph sz="half" idx="10" hasCustomPrompt="1"/>
          </p:nvPr>
        </p:nvSpPr>
        <p:spPr>
          <a:xfrm>
            <a:off x="1866899" y="3204766"/>
            <a:ext cx="8458201" cy="2974613"/>
          </a:xfrm>
        </p:spPr>
        <p:txBody>
          <a:bodyPr>
            <a:normAutofit/>
          </a:bodyPr>
          <a:lstStyle>
            <a:lvl1pPr marL="0" indent="0" algn="ctr">
              <a:buNone/>
              <a:defRPr sz="1900" b="0">
                <a:solidFill>
                  <a:schemeClr val="tx1"/>
                </a:solidFill>
              </a:defRPr>
            </a:lvl1pPr>
            <a:lvl2pPr marL="457200" indent="0" algn="ctr">
              <a:buNone/>
              <a:defRPr sz="1800" b="0">
                <a:solidFill>
                  <a:schemeClr val="tx1"/>
                </a:solidFill>
              </a:defRPr>
            </a:lvl2pPr>
            <a:lvl3pPr marL="914400" indent="0" algn="ctr">
              <a:buNone/>
              <a:defRPr sz="1800" b="0">
                <a:solidFill>
                  <a:schemeClr val="tx1"/>
                </a:solidFill>
              </a:defRPr>
            </a:lvl3pPr>
            <a:lvl4pPr marL="1371600" indent="0" algn="ctr">
              <a:buNone/>
              <a:defRPr sz="1800" b="0">
                <a:solidFill>
                  <a:schemeClr val="tx1"/>
                </a:solidFill>
              </a:defRPr>
            </a:lvl4pPr>
            <a:lvl5pPr marL="1828800" indent="0" algn="ctr">
              <a:buNone/>
              <a:defRPr sz="18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a:extLst>
              <a:ext uri="{FF2B5EF4-FFF2-40B4-BE49-F238E27FC236}">
                <a16:creationId xmlns:a16="http://schemas.microsoft.com/office/drawing/2014/main" id="{44D74834-6560-A34E-BC67-20721CEECAB6}"/>
              </a:ext>
            </a:extLst>
          </p:cNvPr>
          <p:cNvSpPr/>
          <p:nvPr userDrawn="1"/>
        </p:nvSpPr>
        <p:spPr>
          <a:xfrm>
            <a:off x="0" y="-742122"/>
            <a:ext cx="4465983" cy="46532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8" name="Chevron 7">
            <a:extLst>
              <a:ext uri="{FF2B5EF4-FFF2-40B4-BE49-F238E27FC236}">
                <a16:creationId xmlns:a16="http://schemas.microsoft.com/office/drawing/2014/main" id="{A420C251-222D-5B4C-929F-D2D34D056E50}"/>
              </a:ext>
            </a:extLst>
          </p:cNvPr>
          <p:cNvSpPr/>
          <p:nvPr userDrawn="1"/>
        </p:nvSpPr>
        <p:spPr>
          <a:xfrm rot="10800000">
            <a:off x="4189815" y="-742122"/>
            <a:ext cx="527959" cy="465322"/>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accent2"/>
              </a:solidFill>
            </a:endParaRPr>
          </a:p>
        </p:txBody>
      </p:sp>
      <p:sp>
        <p:nvSpPr>
          <p:cNvPr id="9" name="Chevron 8">
            <a:extLst>
              <a:ext uri="{FF2B5EF4-FFF2-40B4-BE49-F238E27FC236}">
                <a16:creationId xmlns:a16="http://schemas.microsoft.com/office/drawing/2014/main" id="{6E5B113F-D871-9944-A0A1-B00CA8570D0A}"/>
              </a:ext>
            </a:extLst>
          </p:cNvPr>
          <p:cNvSpPr/>
          <p:nvPr userDrawn="1"/>
        </p:nvSpPr>
        <p:spPr>
          <a:xfrm>
            <a:off x="4364342" y="977845"/>
            <a:ext cx="527959" cy="465322"/>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9A4B3D1D-1508-454C-BF76-EE61C0C49CB1}"/>
              </a:ext>
            </a:extLst>
          </p:cNvPr>
          <p:cNvSpPr/>
          <p:nvPr userDrawn="1"/>
        </p:nvSpPr>
        <p:spPr>
          <a:xfrm>
            <a:off x="4663699" y="977845"/>
            <a:ext cx="2936774" cy="46532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1" name="Chevron 10">
            <a:extLst>
              <a:ext uri="{FF2B5EF4-FFF2-40B4-BE49-F238E27FC236}">
                <a16:creationId xmlns:a16="http://schemas.microsoft.com/office/drawing/2014/main" id="{02CC4278-6625-F440-B074-6028EF57B41E}"/>
              </a:ext>
            </a:extLst>
          </p:cNvPr>
          <p:cNvSpPr/>
          <p:nvPr userDrawn="1"/>
        </p:nvSpPr>
        <p:spPr>
          <a:xfrm rot="10800000">
            <a:off x="7347026" y="977845"/>
            <a:ext cx="527959" cy="465322"/>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13" name="Text Placeholder 3">
            <a:extLst>
              <a:ext uri="{FF2B5EF4-FFF2-40B4-BE49-F238E27FC236}">
                <a16:creationId xmlns:a16="http://schemas.microsoft.com/office/drawing/2014/main" id="{20C6ECCF-6F1F-E942-9007-DBAE350C8C96}"/>
              </a:ext>
            </a:extLst>
          </p:cNvPr>
          <p:cNvSpPr>
            <a:spLocks noGrp="1"/>
          </p:cNvSpPr>
          <p:nvPr>
            <p:ph type="body" sz="quarter" idx="11" hasCustomPrompt="1"/>
          </p:nvPr>
        </p:nvSpPr>
        <p:spPr>
          <a:xfrm>
            <a:off x="4717774" y="977844"/>
            <a:ext cx="2882699" cy="465138"/>
          </a:xfrm>
        </p:spPr>
        <p:txBody>
          <a:bodyPr anchor="ctr">
            <a:normAutofit/>
          </a:bodyPr>
          <a:lstStyle>
            <a:lvl1pPr marL="0" indent="0" algn="ctr">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text</a:t>
            </a:r>
            <a:endParaRPr lang="fi-FI" dirty="0"/>
          </a:p>
        </p:txBody>
      </p:sp>
    </p:spTree>
    <p:extLst>
      <p:ext uri="{BB962C8B-B14F-4D97-AF65-F5344CB8AC3E}">
        <p14:creationId xmlns:p14="http://schemas.microsoft.com/office/powerpoint/2010/main" val="3692308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956C-219F-EF45-AED9-1AE393836DDD}"/>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E545D3-AC34-7846-8657-943AC49345B3}"/>
              </a:ext>
            </a:extLst>
          </p:cNvPr>
          <p:cNvSpPr>
            <a:spLocks noGrp="1"/>
          </p:cNvSpPr>
          <p:nvPr>
            <p:ph sz="half" idx="1"/>
          </p:nvPr>
        </p:nvSpPr>
        <p:spPr>
          <a:xfrm>
            <a:off x="838200" y="1617808"/>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92EDBBED-82EC-3D49-B069-AE6608FFEC5D}"/>
              </a:ext>
            </a:extLst>
          </p:cNvPr>
          <p:cNvSpPr>
            <a:spLocks noGrp="1"/>
          </p:cNvSpPr>
          <p:nvPr>
            <p:ph sz="half" idx="2"/>
          </p:nvPr>
        </p:nvSpPr>
        <p:spPr>
          <a:xfrm>
            <a:off x="6172200" y="161780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083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956C-219F-EF45-AED9-1AE393836DDD}"/>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E545D3-AC34-7846-8657-943AC49345B3}"/>
              </a:ext>
            </a:extLst>
          </p:cNvPr>
          <p:cNvSpPr>
            <a:spLocks noGrp="1"/>
          </p:cNvSpPr>
          <p:nvPr>
            <p:ph sz="half" idx="1"/>
          </p:nvPr>
        </p:nvSpPr>
        <p:spPr>
          <a:xfrm>
            <a:off x="838200" y="1617808"/>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535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81A5-5923-784D-8BB1-11CE1507469F}"/>
              </a:ext>
            </a:extLst>
          </p:cNvPr>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84A9C28-08F3-3249-9765-64268D005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396AB9-97CB-9A49-BD3F-A6250CC20F1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2ADD9AB-DDA9-6C49-A625-A14B67D94E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7C73FB-CBFB-C845-926B-89228C63A4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7742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5273E0A-EBF1-D548-9E58-43F8DE7DFDB5}"/>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403804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C2052-A158-FC47-8916-1AAB2222B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F1E3FDF0-BA33-EC44-8EF4-893708DFAEB8}"/>
              </a:ext>
            </a:extLst>
          </p:cNvPr>
          <p:cNvSpPr>
            <a:spLocks noGrp="1"/>
          </p:cNvSpPr>
          <p:nvPr>
            <p:ph type="body" sz="half" idx="2"/>
          </p:nvPr>
        </p:nvSpPr>
        <p:spPr>
          <a:xfrm>
            <a:off x="839788" y="3037114"/>
            <a:ext cx="3932237" cy="2823936"/>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Text Placeholder 12">
            <a:extLst>
              <a:ext uri="{FF2B5EF4-FFF2-40B4-BE49-F238E27FC236}">
                <a16:creationId xmlns:a16="http://schemas.microsoft.com/office/drawing/2014/main" id="{5DBF9229-C339-8341-BBA7-69A8CC73AED1}"/>
              </a:ext>
            </a:extLst>
          </p:cNvPr>
          <p:cNvSpPr>
            <a:spLocks noGrp="1"/>
          </p:cNvSpPr>
          <p:nvPr>
            <p:ph type="body" sz="quarter" idx="14" hasCustomPrompt="1"/>
          </p:nvPr>
        </p:nvSpPr>
        <p:spPr>
          <a:xfrm>
            <a:off x="836612" y="996950"/>
            <a:ext cx="6903131" cy="1148914"/>
          </a:xfrm>
        </p:spPr>
        <p:txBody>
          <a:bodyPr>
            <a:noAutofit/>
          </a:bodyPr>
          <a:lstStyle>
            <a:lvl1pPr marL="0" indent="0">
              <a:buNone/>
              <a:defRPr sz="6000" b="1">
                <a:solidFill>
                  <a:schemeClr val="accent1"/>
                </a:solidFill>
                <a:latin typeface="+mn-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497140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50E5-2918-A44F-8AA8-A51C29F00B64}"/>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37855D0-749B-4A48-8BE3-7BFB3F40B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937051-03E2-0343-9F4F-FD082B5EDEB4}"/>
              </a:ext>
            </a:extLst>
          </p:cNvPr>
          <p:cNvSpPr>
            <a:spLocks noGrp="1"/>
          </p:cNvSpPr>
          <p:nvPr>
            <p:ph type="body" sz="half" idx="2"/>
          </p:nvPr>
        </p:nvSpPr>
        <p:spPr>
          <a:xfrm>
            <a:off x="839788" y="2057400"/>
            <a:ext cx="3932237" cy="381158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0" name="Kuva 5">
            <a:extLst>
              <a:ext uri="{FF2B5EF4-FFF2-40B4-BE49-F238E27FC236}">
                <a16:creationId xmlns:a16="http://schemas.microsoft.com/office/drawing/2014/main" id="{3AEF2587-6AFB-D245-A484-7EB7706DB5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734" y="6237488"/>
            <a:ext cx="1552423" cy="536760"/>
          </a:xfrm>
          <a:prstGeom prst="rect">
            <a:avLst/>
          </a:prstGeom>
        </p:spPr>
      </p:pic>
    </p:spTree>
    <p:extLst>
      <p:ext uri="{BB962C8B-B14F-4D97-AF65-F5344CB8AC3E}">
        <p14:creationId xmlns:p14="http://schemas.microsoft.com/office/powerpoint/2010/main" val="2960610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7855D0-749B-4A48-8BE3-7BFB3F40B462}"/>
              </a:ext>
            </a:extLst>
          </p:cNvPr>
          <p:cNvSpPr>
            <a:spLocks noGrp="1"/>
          </p:cNvSpPr>
          <p:nvPr>
            <p:ph type="pic" idx="1"/>
          </p:nvPr>
        </p:nvSpPr>
        <p:spPr>
          <a:xfrm>
            <a:off x="7697118" y="0"/>
            <a:ext cx="450668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Text Placeholder 3">
            <a:extLst>
              <a:ext uri="{FF2B5EF4-FFF2-40B4-BE49-F238E27FC236}">
                <a16:creationId xmlns:a16="http://schemas.microsoft.com/office/drawing/2014/main" id="{5423011E-02CA-914B-B383-9301888ED485}"/>
              </a:ext>
            </a:extLst>
          </p:cNvPr>
          <p:cNvSpPr>
            <a:spLocks noGrp="1"/>
          </p:cNvSpPr>
          <p:nvPr>
            <p:ph type="body" sz="half" idx="10"/>
          </p:nvPr>
        </p:nvSpPr>
        <p:spPr>
          <a:xfrm>
            <a:off x="707389" y="3037114"/>
            <a:ext cx="6181497" cy="3477986"/>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7">
            <a:extLst>
              <a:ext uri="{FF2B5EF4-FFF2-40B4-BE49-F238E27FC236}">
                <a16:creationId xmlns:a16="http://schemas.microsoft.com/office/drawing/2014/main" id="{8EA9294F-2911-5B4E-87CA-56B708C729EB}"/>
              </a:ext>
            </a:extLst>
          </p:cNvPr>
          <p:cNvSpPr>
            <a:spLocks noGrp="1"/>
          </p:cNvSpPr>
          <p:nvPr>
            <p:ph type="body" sz="quarter" idx="13"/>
          </p:nvPr>
        </p:nvSpPr>
        <p:spPr>
          <a:xfrm>
            <a:off x="705803" y="668774"/>
            <a:ext cx="3932238" cy="487363"/>
          </a:xfrm>
        </p:spPr>
        <p:txBody>
          <a:bodyPr>
            <a:normAutofit/>
          </a:bodyPr>
          <a:lstStyle>
            <a:lvl1pPr marL="0" indent="0" algn="l">
              <a:buNone/>
              <a:defRPr sz="2000" b="1">
                <a:solidFill>
                  <a:schemeClr val="accent3"/>
                </a:solidFill>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Edit Master text styles</a:t>
            </a:r>
            <a:endParaRPr lang="en-GB" dirty="0"/>
          </a:p>
        </p:txBody>
      </p:sp>
      <p:sp>
        <p:nvSpPr>
          <p:cNvPr id="10" name="Text Placeholder 12">
            <a:extLst>
              <a:ext uri="{FF2B5EF4-FFF2-40B4-BE49-F238E27FC236}">
                <a16:creationId xmlns:a16="http://schemas.microsoft.com/office/drawing/2014/main" id="{D900069D-5FA9-4A4F-A419-1EF707B3F3DF}"/>
              </a:ext>
            </a:extLst>
          </p:cNvPr>
          <p:cNvSpPr>
            <a:spLocks noGrp="1"/>
          </p:cNvSpPr>
          <p:nvPr>
            <p:ph type="body" sz="quarter" idx="14" hasCustomPrompt="1"/>
          </p:nvPr>
        </p:nvSpPr>
        <p:spPr>
          <a:xfrm>
            <a:off x="704213" y="1156138"/>
            <a:ext cx="6181497" cy="1148914"/>
          </a:xfrm>
        </p:spPr>
        <p:txBody>
          <a:bodyPr>
            <a:noAutofit/>
          </a:bodyPr>
          <a:lstStyle>
            <a:lvl1pPr marL="0" indent="0">
              <a:buNone/>
              <a:defRPr sz="6000" b="1">
                <a:solidFill>
                  <a:schemeClr val="accent1"/>
                </a:solidFill>
                <a:latin typeface="+mn-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415926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7855D0-749B-4A48-8BE3-7BFB3F40B462}"/>
              </a:ext>
            </a:extLst>
          </p:cNvPr>
          <p:cNvSpPr>
            <a:spLocks noGrp="1"/>
          </p:cNvSpPr>
          <p:nvPr>
            <p:ph type="pic" idx="1"/>
          </p:nvPr>
        </p:nvSpPr>
        <p:spPr>
          <a:xfrm>
            <a:off x="0" y="0"/>
            <a:ext cx="450668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Text Placeholder 3">
            <a:extLst>
              <a:ext uri="{FF2B5EF4-FFF2-40B4-BE49-F238E27FC236}">
                <a16:creationId xmlns:a16="http://schemas.microsoft.com/office/drawing/2014/main" id="{5423011E-02CA-914B-B383-9301888ED485}"/>
              </a:ext>
            </a:extLst>
          </p:cNvPr>
          <p:cNvSpPr>
            <a:spLocks noGrp="1"/>
          </p:cNvSpPr>
          <p:nvPr>
            <p:ph type="body" sz="half" idx="10"/>
          </p:nvPr>
        </p:nvSpPr>
        <p:spPr>
          <a:xfrm>
            <a:off x="4970917" y="3037114"/>
            <a:ext cx="6181497" cy="3477986"/>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7">
            <a:extLst>
              <a:ext uri="{FF2B5EF4-FFF2-40B4-BE49-F238E27FC236}">
                <a16:creationId xmlns:a16="http://schemas.microsoft.com/office/drawing/2014/main" id="{8EA9294F-2911-5B4E-87CA-56B708C729EB}"/>
              </a:ext>
            </a:extLst>
          </p:cNvPr>
          <p:cNvSpPr>
            <a:spLocks noGrp="1"/>
          </p:cNvSpPr>
          <p:nvPr>
            <p:ph type="body" sz="quarter" idx="13"/>
          </p:nvPr>
        </p:nvSpPr>
        <p:spPr>
          <a:xfrm>
            <a:off x="4969331" y="668774"/>
            <a:ext cx="3932238" cy="487363"/>
          </a:xfrm>
        </p:spPr>
        <p:txBody>
          <a:bodyPr>
            <a:normAutofit/>
          </a:bodyPr>
          <a:lstStyle>
            <a:lvl1pPr marL="0" indent="0" algn="l">
              <a:buNone/>
              <a:defRPr sz="2000" b="1">
                <a:solidFill>
                  <a:schemeClr val="accent3"/>
                </a:solidFill>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Edit Master text styles</a:t>
            </a:r>
            <a:endParaRPr lang="en-GB" dirty="0"/>
          </a:p>
        </p:txBody>
      </p:sp>
      <p:sp>
        <p:nvSpPr>
          <p:cNvPr id="10" name="Text Placeholder 12">
            <a:extLst>
              <a:ext uri="{FF2B5EF4-FFF2-40B4-BE49-F238E27FC236}">
                <a16:creationId xmlns:a16="http://schemas.microsoft.com/office/drawing/2014/main" id="{D900069D-5FA9-4A4F-A419-1EF707B3F3DF}"/>
              </a:ext>
            </a:extLst>
          </p:cNvPr>
          <p:cNvSpPr>
            <a:spLocks noGrp="1"/>
          </p:cNvSpPr>
          <p:nvPr>
            <p:ph type="body" sz="quarter" idx="14" hasCustomPrompt="1"/>
          </p:nvPr>
        </p:nvSpPr>
        <p:spPr>
          <a:xfrm>
            <a:off x="4967741" y="1156138"/>
            <a:ext cx="6181497" cy="1148914"/>
          </a:xfrm>
        </p:spPr>
        <p:txBody>
          <a:bodyPr>
            <a:noAutofit/>
          </a:bodyPr>
          <a:lstStyle>
            <a:lvl1pPr marL="0" indent="0">
              <a:buNone/>
              <a:defRPr sz="6000" b="1">
                <a:solidFill>
                  <a:schemeClr val="accent1"/>
                </a:solidFill>
                <a:latin typeface="+mn-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573296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956C-219F-EF45-AED9-1AE393836DDD}"/>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E545D3-AC34-7846-8657-943AC49345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EDBBED-82EC-3D49-B069-AE6608FFEC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036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2927837"/>
            <a:ext cx="9144000" cy="1970734"/>
          </a:xfrm>
        </p:spPr>
        <p:txBody>
          <a:bodyPr anchor="b">
            <a:noAutofit/>
          </a:bodyPr>
          <a:lstStyle>
            <a:lvl1pPr algn="ctr">
              <a:defRPr sz="8000">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65361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81A5-5923-784D-8BB1-11CE1507469F}"/>
              </a:ext>
            </a:extLst>
          </p:cNvPr>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84A9C28-08F3-3249-9765-64268D005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396AB9-97CB-9A49-BD3F-A6250CC20F1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2ADD9AB-DDA9-6C49-A625-A14B67D94E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7C73FB-CBFB-C845-926B-89228C63A4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4853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5273E0A-EBF1-D548-9E58-43F8DE7DFDB5}"/>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776360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C2052-A158-FC47-8916-1AAB2222B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F1E3FDF0-BA33-EC44-8EF4-893708DFAEB8}"/>
              </a:ext>
            </a:extLst>
          </p:cNvPr>
          <p:cNvSpPr>
            <a:spLocks noGrp="1"/>
          </p:cNvSpPr>
          <p:nvPr>
            <p:ph type="body" sz="half" idx="2"/>
          </p:nvPr>
        </p:nvSpPr>
        <p:spPr>
          <a:xfrm>
            <a:off x="839788" y="3037114"/>
            <a:ext cx="3932237" cy="2823936"/>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Text Placeholder 12">
            <a:extLst>
              <a:ext uri="{FF2B5EF4-FFF2-40B4-BE49-F238E27FC236}">
                <a16:creationId xmlns:a16="http://schemas.microsoft.com/office/drawing/2014/main" id="{5DBF9229-C339-8341-BBA7-69A8CC73AED1}"/>
              </a:ext>
            </a:extLst>
          </p:cNvPr>
          <p:cNvSpPr>
            <a:spLocks noGrp="1"/>
          </p:cNvSpPr>
          <p:nvPr>
            <p:ph type="body" sz="quarter" idx="14" hasCustomPrompt="1"/>
          </p:nvPr>
        </p:nvSpPr>
        <p:spPr>
          <a:xfrm>
            <a:off x="836612" y="996950"/>
            <a:ext cx="6903131" cy="1148914"/>
          </a:xfrm>
        </p:spPr>
        <p:txBody>
          <a:bodyPr>
            <a:noAutofit/>
          </a:bodyPr>
          <a:lstStyle>
            <a:lvl1pPr marL="0" indent="0">
              <a:buNone/>
              <a:defRPr sz="6000" b="1">
                <a:solidFill>
                  <a:schemeClr val="accent1"/>
                </a:solidFill>
                <a:latin typeface="+mn-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4235761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50E5-2918-A44F-8AA8-A51C29F00B64}"/>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37855D0-749B-4A48-8BE3-7BFB3F40B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937051-03E2-0343-9F4F-FD082B5EDEB4}"/>
              </a:ext>
            </a:extLst>
          </p:cNvPr>
          <p:cNvSpPr>
            <a:spLocks noGrp="1"/>
          </p:cNvSpPr>
          <p:nvPr>
            <p:ph type="body" sz="half" idx="2"/>
          </p:nvPr>
        </p:nvSpPr>
        <p:spPr>
          <a:xfrm>
            <a:off x="839788" y="2057400"/>
            <a:ext cx="3932237" cy="381158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59826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7855D0-749B-4A48-8BE3-7BFB3F40B462}"/>
              </a:ext>
            </a:extLst>
          </p:cNvPr>
          <p:cNvSpPr>
            <a:spLocks noGrp="1"/>
          </p:cNvSpPr>
          <p:nvPr>
            <p:ph type="pic" idx="1"/>
          </p:nvPr>
        </p:nvSpPr>
        <p:spPr>
          <a:xfrm>
            <a:off x="7697118" y="0"/>
            <a:ext cx="450668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Text Placeholder 3">
            <a:extLst>
              <a:ext uri="{FF2B5EF4-FFF2-40B4-BE49-F238E27FC236}">
                <a16:creationId xmlns:a16="http://schemas.microsoft.com/office/drawing/2014/main" id="{5423011E-02CA-914B-B383-9301888ED485}"/>
              </a:ext>
            </a:extLst>
          </p:cNvPr>
          <p:cNvSpPr>
            <a:spLocks noGrp="1"/>
          </p:cNvSpPr>
          <p:nvPr>
            <p:ph type="body" sz="half" idx="10"/>
          </p:nvPr>
        </p:nvSpPr>
        <p:spPr>
          <a:xfrm>
            <a:off x="707389" y="3037114"/>
            <a:ext cx="6181497" cy="3477986"/>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7">
            <a:extLst>
              <a:ext uri="{FF2B5EF4-FFF2-40B4-BE49-F238E27FC236}">
                <a16:creationId xmlns:a16="http://schemas.microsoft.com/office/drawing/2014/main" id="{8EA9294F-2911-5B4E-87CA-56B708C729EB}"/>
              </a:ext>
            </a:extLst>
          </p:cNvPr>
          <p:cNvSpPr>
            <a:spLocks noGrp="1"/>
          </p:cNvSpPr>
          <p:nvPr>
            <p:ph type="body" sz="quarter" idx="13"/>
          </p:nvPr>
        </p:nvSpPr>
        <p:spPr>
          <a:xfrm>
            <a:off x="705803" y="668774"/>
            <a:ext cx="3932238" cy="487363"/>
          </a:xfrm>
        </p:spPr>
        <p:txBody>
          <a:bodyPr>
            <a:normAutofit/>
          </a:bodyPr>
          <a:lstStyle>
            <a:lvl1pPr marL="0" indent="0" algn="l">
              <a:buNone/>
              <a:defRPr sz="2000" b="1">
                <a:solidFill>
                  <a:schemeClr val="accent3"/>
                </a:solidFill>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Edit Master text styles</a:t>
            </a:r>
            <a:endParaRPr lang="en-GB" dirty="0"/>
          </a:p>
        </p:txBody>
      </p:sp>
      <p:sp>
        <p:nvSpPr>
          <p:cNvPr id="10" name="Text Placeholder 12">
            <a:extLst>
              <a:ext uri="{FF2B5EF4-FFF2-40B4-BE49-F238E27FC236}">
                <a16:creationId xmlns:a16="http://schemas.microsoft.com/office/drawing/2014/main" id="{D900069D-5FA9-4A4F-A419-1EF707B3F3DF}"/>
              </a:ext>
            </a:extLst>
          </p:cNvPr>
          <p:cNvSpPr>
            <a:spLocks noGrp="1"/>
          </p:cNvSpPr>
          <p:nvPr>
            <p:ph type="body" sz="quarter" idx="14" hasCustomPrompt="1"/>
          </p:nvPr>
        </p:nvSpPr>
        <p:spPr>
          <a:xfrm>
            <a:off x="704213" y="1156138"/>
            <a:ext cx="6181497" cy="1148914"/>
          </a:xfrm>
        </p:spPr>
        <p:txBody>
          <a:bodyPr>
            <a:noAutofit/>
          </a:bodyPr>
          <a:lstStyle>
            <a:lvl1pPr marL="0" indent="0">
              <a:buNone/>
              <a:defRPr sz="6000" b="1">
                <a:solidFill>
                  <a:schemeClr val="accent1"/>
                </a:solidFill>
                <a:latin typeface="+mn-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77528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7855D0-749B-4A48-8BE3-7BFB3F40B462}"/>
              </a:ext>
            </a:extLst>
          </p:cNvPr>
          <p:cNvSpPr>
            <a:spLocks noGrp="1"/>
          </p:cNvSpPr>
          <p:nvPr>
            <p:ph type="pic" idx="1"/>
          </p:nvPr>
        </p:nvSpPr>
        <p:spPr>
          <a:xfrm>
            <a:off x="0" y="0"/>
            <a:ext cx="450668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Text Placeholder 3">
            <a:extLst>
              <a:ext uri="{FF2B5EF4-FFF2-40B4-BE49-F238E27FC236}">
                <a16:creationId xmlns:a16="http://schemas.microsoft.com/office/drawing/2014/main" id="{5423011E-02CA-914B-B383-9301888ED485}"/>
              </a:ext>
            </a:extLst>
          </p:cNvPr>
          <p:cNvSpPr>
            <a:spLocks noGrp="1"/>
          </p:cNvSpPr>
          <p:nvPr>
            <p:ph type="body" sz="half" idx="10"/>
          </p:nvPr>
        </p:nvSpPr>
        <p:spPr>
          <a:xfrm>
            <a:off x="4970917" y="3037114"/>
            <a:ext cx="6181497" cy="3477986"/>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7">
            <a:extLst>
              <a:ext uri="{FF2B5EF4-FFF2-40B4-BE49-F238E27FC236}">
                <a16:creationId xmlns:a16="http://schemas.microsoft.com/office/drawing/2014/main" id="{8EA9294F-2911-5B4E-87CA-56B708C729EB}"/>
              </a:ext>
            </a:extLst>
          </p:cNvPr>
          <p:cNvSpPr>
            <a:spLocks noGrp="1"/>
          </p:cNvSpPr>
          <p:nvPr>
            <p:ph type="body" sz="quarter" idx="13"/>
          </p:nvPr>
        </p:nvSpPr>
        <p:spPr>
          <a:xfrm>
            <a:off x="4969331" y="668774"/>
            <a:ext cx="3932238" cy="487363"/>
          </a:xfrm>
        </p:spPr>
        <p:txBody>
          <a:bodyPr>
            <a:normAutofit/>
          </a:bodyPr>
          <a:lstStyle>
            <a:lvl1pPr marL="0" indent="0" algn="l">
              <a:buNone/>
              <a:defRPr sz="2000" b="1">
                <a:solidFill>
                  <a:schemeClr val="accent3"/>
                </a:solidFill>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Edit Master text styles</a:t>
            </a:r>
            <a:endParaRPr lang="en-GB" dirty="0"/>
          </a:p>
        </p:txBody>
      </p:sp>
      <p:sp>
        <p:nvSpPr>
          <p:cNvPr id="10" name="Text Placeholder 12">
            <a:extLst>
              <a:ext uri="{FF2B5EF4-FFF2-40B4-BE49-F238E27FC236}">
                <a16:creationId xmlns:a16="http://schemas.microsoft.com/office/drawing/2014/main" id="{D900069D-5FA9-4A4F-A419-1EF707B3F3DF}"/>
              </a:ext>
            </a:extLst>
          </p:cNvPr>
          <p:cNvSpPr>
            <a:spLocks noGrp="1"/>
          </p:cNvSpPr>
          <p:nvPr>
            <p:ph type="body" sz="quarter" idx="14" hasCustomPrompt="1"/>
          </p:nvPr>
        </p:nvSpPr>
        <p:spPr>
          <a:xfrm>
            <a:off x="4967741" y="1156138"/>
            <a:ext cx="6181497" cy="1148914"/>
          </a:xfrm>
        </p:spPr>
        <p:txBody>
          <a:bodyPr>
            <a:noAutofit/>
          </a:bodyPr>
          <a:lstStyle>
            <a:lvl1pPr marL="0" indent="0">
              <a:buNone/>
              <a:defRPr sz="6000" b="1">
                <a:solidFill>
                  <a:schemeClr val="accent1"/>
                </a:solidFill>
                <a:latin typeface="+mn-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3376855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7855D0-749B-4A48-8BE3-7BFB3F40B462}"/>
              </a:ext>
            </a:extLst>
          </p:cNvPr>
          <p:cNvSpPr>
            <a:spLocks noGrp="1"/>
          </p:cNvSpPr>
          <p:nvPr>
            <p:ph type="pic" idx="1"/>
          </p:nvPr>
        </p:nvSpPr>
        <p:spPr>
          <a:xfrm>
            <a:off x="0" y="0"/>
            <a:ext cx="450668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Text Placeholder 3">
            <a:extLst>
              <a:ext uri="{FF2B5EF4-FFF2-40B4-BE49-F238E27FC236}">
                <a16:creationId xmlns:a16="http://schemas.microsoft.com/office/drawing/2014/main" id="{5423011E-02CA-914B-B383-9301888ED485}"/>
              </a:ext>
            </a:extLst>
          </p:cNvPr>
          <p:cNvSpPr>
            <a:spLocks noGrp="1"/>
          </p:cNvSpPr>
          <p:nvPr>
            <p:ph type="body" sz="half" idx="10"/>
          </p:nvPr>
        </p:nvSpPr>
        <p:spPr>
          <a:xfrm>
            <a:off x="4970917" y="3037114"/>
            <a:ext cx="6181497" cy="3477986"/>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7">
            <a:extLst>
              <a:ext uri="{FF2B5EF4-FFF2-40B4-BE49-F238E27FC236}">
                <a16:creationId xmlns:a16="http://schemas.microsoft.com/office/drawing/2014/main" id="{8EA9294F-2911-5B4E-87CA-56B708C729EB}"/>
              </a:ext>
            </a:extLst>
          </p:cNvPr>
          <p:cNvSpPr>
            <a:spLocks noGrp="1"/>
          </p:cNvSpPr>
          <p:nvPr>
            <p:ph type="body" sz="quarter" idx="13"/>
          </p:nvPr>
        </p:nvSpPr>
        <p:spPr>
          <a:xfrm>
            <a:off x="4969331" y="668774"/>
            <a:ext cx="3932238" cy="487363"/>
          </a:xfrm>
        </p:spPr>
        <p:txBody>
          <a:bodyPr>
            <a:normAutofit/>
          </a:bodyPr>
          <a:lstStyle>
            <a:lvl1pPr marL="0" indent="0" algn="l">
              <a:buNone/>
              <a:defRPr sz="2000" b="1">
                <a:solidFill>
                  <a:schemeClr val="accent3"/>
                </a:solidFill>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Edit Master text styles</a:t>
            </a:r>
            <a:endParaRPr lang="en-GB" dirty="0"/>
          </a:p>
        </p:txBody>
      </p:sp>
      <p:sp>
        <p:nvSpPr>
          <p:cNvPr id="10" name="Text Placeholder 12">
            <a:extLst>
              <a:ext uri="{FF2B5EF4-FFF2-40B4-BE49-F238E27FC236}">
                <a16:creationId xmlns:a16="http://schemas.microsoft.com/office/drawing/2014/main" id="{D900069D-5FA9-4A4F-A419-1EF707B3F3DF}"/>
              </a:ext>
            </a:extLst>
          </p:cNvPr>
          <p:cNvSpPr>
            <a:spLocks noGrp="1"/>
          </p:cNvSpPr>
          <p:nvPr>
            <p:ph type="body" sz="quarter" idx="14" hasCustomPrompt="1"/>
          </p:nvPr>
        </p:nvSpPr>
        <p:spPr>
          <a:xfrm>
            <a:off x="4967741" y="1156138"/>
            <a:ext cx="6181497" cy="1148914"/>
          </a:xfrm>
        </p:spPr>
        <p:txBody>
          <a:bodyPr>
            <a:noAutofit/>
          </a:bodyPr>
          <a:lstStyle>
            <a:lvl1pPr marL="0" indent="0">
              <a:buNone/>
              <a:defRPr sz="6000" b="1">
                <a:solidFill>
                  <a:schemeClr val="accent1"/>
                </a:solidFill>
                <a:latin typeface="+mn-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277934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84932A33-9398-C14C-B6CB-57BB3F7A34C8}"/>
              </a:ext>
            </a:extLst>
          </p:cNvPr>
          <p:cNvSpPr/>
          <p:nvPr userDrawn="1"/>
        </p:nvSpPr>
        <p:spPr>
          <a:xfrm>
            <a:off x="7752203" y="2171416"/>
            <a:ext cx="2438400" cy="91323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Kuva 5">
            <a:hlinkClick r:id="" action="ppaction://noaction"/>
            <a:extLst>
              <a:ext uri="{FF2B5EF4-FFF2-40B4-BE49-F238E27FC236}">
                <a16:creationId xmlns:a16="http://schemas.microsoft.com/office/drawing/2014/main" id="{2CE8D1A2-E49E-2A47-ADC2-067841192B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6960" y="2241241"/>
            <a:ext cx="2030763" cy="702149"/>
          </a:xfrm>
          <a:prstGeom prst="rect">
            <a:avLst/>
          </a:prstGeom>
        </p:spPr>
      </p:pic>
      <p:sp>
        <p:nvSpPr>
          <p:cNvPr id="9" name="Round Single Corner Rectangle 8">
            <a:extLst>
              <a:ext uri="{FF2B5EF4-FFF2-40B4-BE49-F238E27FC236}">
                <a16:creationId xmlns:a16="http://schemas.microsoft.com/office/drawing/2014/main" id="{F65983E0-223A-004F-8D2F-67EF8DE82350}"/>
              </a:ext>
            </a:extLst>
          </p:cNvPr>
          <p:cNvSpPr/>
          <p:nvPr userDrawn="1"/>
        </p:nvSpPr>
        <p:spPr>
          <a:xfrm flipH="1">
            <a:off x="7752203" y="923801"/>
            <a:ext cx="1439917" cy="91323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Kuva 3">
            <a:extLst>
              <a:ext uri="{FF2B5EF4-FFF2-40B4-BE49-F238E27FC236}">
                <a16:creationId xmlns:a16="http://schemas.microsoft.com/office/drawing/2014/main" id="{7C0F9BEC-28EE-D14E-BCCF-5848A64F9B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6665" y="1054015"/>
            <a:ext cx="900698" cy="663191"/>
          </a:xfrm>
          <a:prstGeom prst="rect">
            <a:avLst/>
          </a:prstGeom>
        </p:spPr>
      </p:pic>
      <p:sp>
        <p:nvSpPr>
          <p:cNvPr id="18" name="Chevron 17">
            <a:extLst>
              <a:ext uri="{FF2B5EF4-FFF2-40B4-BE49-F238E27FC236}">
                <a16:creationId xmlns:a16="http://schemas.microsoft.com/office/drawing/2014/main" id="{1D8E831E-DF9B-FC48-9F94-79949B53BF6C}"/>
              </a:ext>
            </a:extLst>
          </p:cNvPr>
          <p:cNvSpPr/>
          <p:nvPr userDrawn="1"/>
        </p:nvSpPr>
        <p:spPr>
          <a:xfrm>
            <a:off x="7711428" y="4188921"/>
            <a:ext cx="527959" cy="46532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9" name="Rectangle 18">
            <a:extLst>
              <a:ext uri="{FF2B5EF4-FFF2-40B4-BE49-F238E27FC236}">
                <a16:creationId xmlns:a16="http://schemas.microsoft.com/office/drawing/2014/main" id="{52EC8376-B149-AE44-8CA4-49F6A4EEB798}"/>
              </a:ext>
            </a:extLst>
          </p:cNvPr>
          <p:cNvSpPr/>
          <p:nvPr userDrawn="1"/>
        </p:nvSpPr>
        <p:spPr>
          <a:xfrm>
            <a:off x="8010785" y="4188921"/>
            <a:ext cx="2286115" cy="465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20" name="Text Placeholder 8">
            <a:extLst>
              <a:ext uri="{FF2B5EF4-FFF2-40B4-BE49-F238E27FC236}">
                <a16:creationId xmlns:a16="http://schemas.microsoft.com/office/drawing/2014/main" id="{07BB0FC6-1B32-704C-B3A9-480101CBE8FB}"/>
              </a:ext>
            </a:extLst>
          </p:cNvPr>
          <p:cNvSpPr>
            <a:spLocks noGrp="1"/>
          </p:cNvSpPr>
          <p:nvPr>
            <p:ph type="body" sz="quarter" idx="13"/>
          </p:nvPr>
        </p:nvSpPr>
        <p:spPr>
          <a:xfrm>
            <a:off x="8118509" y="4261570"/>
            <a:ext cx="1563348" cy="487363"/>
          </a:xfrm>
        </p:spPr>
        <p:txBody>
          <a:bodyPr>
            <a:normAutofit/>
          </a:bodyPr>
          <a:lstStyle>
            <a:lvl1pPr marL="0" indent="0">
              <a:buNone/>
              <a:defRPr sz="2000" b="1"/>
            </a:lvl1pPr>
          </a:lstStyle>
          <a:p>
            <a:r>
              <a:rPr lang="en-GB" dirty="0" err="1">
                <a:solidFill>
                  <a:schemeClr val="bg1"/>
                </a:solidFill>
              </a:rPr>
              <a:t>Ratkaisu</a:t>
            </a:r>
            <a:endParaRPr lang="en-GB" dirty="0">
              <a:solidFill>
                <a:schemeClr val="bg1"/>
              </a:solidFill>
            </a:endParaRPr>
          </a:p>
        </p:txBody>
      </p:sp>
      <p:sp>
        <p:nvSpPr>
          <p:cNvPr id="21" name="Chevron 20">
            <a:extLst>
              <a:ext uri="{FF2B5EF4-FFF2-40B4-BE49-F238E27FC236}">
                <a16:creationId xmlns:a16="http://schemas.microsoft.com/office/drawing/2014/main" id="{807C8DD7-A308-A14E-8BDB-8676F098C32E}"/>
              </a:ext>
            </a:extLst>
          </p:cNvPr>
          <p:cNvSpPr/>
          <p:nvPr userDrawn="1"/>
        </p:nvSpPr>
        <p:spPr>
          <a:xfrm>
            <a:off x="6877720" y="5176790"/>
            <a:ext cx="527959" cy="46532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Rectangle 21">
            <a:extLst>
              <a:ext uri="{FF2B5EF4-FFF2-40B4-BE49-F238E27FC236}">
                <a16:creationId xmlns:a16="http://schemas.microsoft.com/office/drawing/2014/main" id="{2C1AE0ED-80D3-364D-B261-E26E7753589C}"/>
              </a:ext>
            </a:extLst>
          </p:cNvPr>
          <p:cNvSpPr/>
          <p:nvPr userDrawn="1"/>
        </p:nvSpPr>
        <p:spPr>
          <a:xfrm>
            <a:off x="7177077" y="5176790"/>
            <a:ext cx="2936774" cy="4653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hevron 22">
            <a:extLst>
              <a:ext uri="{FF2B5EF4-FFF2-40B4-BE49-F238E27FC236}">
                <a16:creationId xmlns:a16="http://schemas.microsoft.com/office/drawing/2014/main" id="{C0A835C5-51C3-7949-815E-90D94FE8D3BF}"/>
              </a:ext>
            </a:extLst>
          </p:cNvPr>
          <p:cNvSpPr/>
          <p:nvPr userDrawn="1"/>
        </p:nvSpPr>
        <p:spPr>
          <a:xfrm rot="10800000">
            <a:off x="9860404" y="5176790"/>
            <a:ext cx="527959" cy="46532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 Placeholder 4">
            <a:extLst>
              <a:ext uri="{FF2B5EF4-FFF2-40B4-BE49-F238E27FC236}">
                <a16:creationId xmlns:a16="http://schemas.microsoft.com/office/drawing/2014/main" id="{B03B7E18-7BEF-D946-8AA9-7B96C39CD87F}"/>
              </a:ext>
            </a:extLst>
          </p:cNvPr>
          <p:cNvSpPr>
            <a:spLocks noGrp="1"/>
          </p:cNvSpPr>
          <p:nvPr>
            <p:ph type="body" sz="quarter" idx="10"/>
          </p:nvPr>
        </p:nvSpPr>
        <p:spPr>
          <a:xfrm>
            <a:off x="4107308" y="5176790"/>
            <a:ext cx="9143999" cy="771896"/>
          </a:xfrm>
        </p:spPr>
        <p:txBody>
          <a:bodyPr/>
          <a:lstStyle>
            <a:lvl1pPr marL="0" indent="0" algn="ctr">
              <a:buNone/>
              <a:defRPr b="1"/>
            </a:lvl1pPr>
          </a:lstStyle>
          <a:p>
            <a:r>
              <a:rPr lang="en-GB" dirty="0" err="1">
                <a:solidFill>
                  <a:schemeClr val="bg1"/>
                </a:solidFill>
              </a:rPr>
              <a:t>Ongelma</a:t>
            </a:r>
            <a:endParaRPr lang="en-GB" dirty="0">
              <a:solidFill>
                <a:schemeClr val="bg1"/>
              </a:solidFill>
            </a:endParaRPr>
          </a:p>
        </p:txBody>
      </p:sp>
      <p:sp>
        <p:nvSpPr>
          <p:cNvPr id="25" name="Rectangle 24">
            <a:extLst>
              <a:ext uri="{FF2B5EF4-FFF2-40B4-BE49-F238E27FC236}">
                <a16:creationId xmlns:a16="http://schemas.microsoft.com/office/drawing/2014/main" id="{27030652-96F1-724F-AF23-C2BC97745C4E}"/>
              </a:ext>
            </a:extLst>
          </p:cNvPr>
          <p:cNvSpPr/>
          <p:nvPr userDrawn="1"/>
        </p:nvSpPr>
        <p:spPr>
          <a:xfrm>
            <a:off x="7711428" y="3509079"/>
            <a:ext cx="2338057" cy="465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hevron 25">
            <a:extLst>
              <a:ext uri="{FF2B5EF4-FFF2-40B4-BE49-F238E27FC236}">
                <a16:creationId xmlns:a16="http://schemas.microsoft.com/office/drawing/2014/main" id="{F3405392-9762-E649-B04A-11E00472DEA0}"/>
              </a:ext>
            </a:extLst>
          </p:cNvPr>
          <p:cNvSpPr/>
          <p:nvPr userDrawn="1"/>
        </p:nvSpPr>
        <p:spPr>
          <a:xfrm rot="10800000">
            <a:off x="9796039" y="3509079"/>
            <a:ext cx="527959" cy="46532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Text Placeholder 8">
            <a:extLst>
              <a:ext uri="{FF2B5EF4-FFF2-40B4-BE49-F238E27FC236}">
                <a16:creationId xmlns:a16="http://schemas.microsoft.com/office/drawing/2014/main" id="{84470023-1DEE-E14B-88F2-E68782DC2391}"/>
              </a:ext>
            </a:extLst>
          </p:cNvPr>
          <p:cNvSpPr txBox="1">
            <a:spLocks/>
          </p:cNvSpPr>
          <p:nvPr userDrawn="1"/>
        </p:nvSpPr>
        <p:spPr>
          <a:xfrm>
            <a:off x="8682083" y="3588764"/>
            <a:ext cx="3932238" cy="4873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b="1"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b="1"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b="1"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solidFill>
                  <a:schemeClr val="bg1"/>
                </a:solidFill>
              </a:rPr>
              <a:t>Tulos</a:t>
            </a:r>
            <a:endParaRPr lang="en-GB" dirty="0">
              <a:solidFill>
                <a:schemeClr val="bg1"/>
              </a:solidFill>
            </a:endParaRPr>
          </a:p>
        </p:txBody>
      </p:sp>
      <p:sp>
        <p:nvSpPr>
          <p:cNvPr id="4" name="TextBox 3">
            <a:extLst>
              <a:ext uri="{FF2B5EF4-FFF2-40B4-BE49-F238E27FC236}">
                <a16:creationId xmlns:a16="http://schemas.microsoft.com/office/drawing/2014/main" id="{61E24C71-F0EB-6643-A74B-8724AA5830D8}"/>
              </a:ext>
            </a:extLst>
          </p:cNvPr>
          <p:cNvSpPr txBox="1"/>
          <p:nvPr userDrawn="1"/>
        </p:nvSpPr>
        <p:spPr>
          <a:xfrm>
            <a:off x="528810" y="253388"/>
            <a:ext cx="2533879" cy="369332"/>
          </a:xfrm>
          <a:prstGeom prst="rect">
            <a:avLst/>
          </a:prstGeom>
          <a:noFill/>
        </p:spPr>
        <p:txBody>
          <a:bodyPr wrap="square" rtlCol="0">
            <a:spAutoFit/>
          </a:bodyPr>
          <a:lstStyle/>
          <a:p>
            <a:r>
              <a:rPr lang="en-GB" dirty="0" err="1"/>
              <a:t>Elementtejä</a:t>
            </a:r>
            <a:r>
              <a:rPr lang="en-GB" dirty="0"/>
              <a:t>:</a:t>
            </a:r>
          </a:p>
        </p:txBody>
      </p:sp>
      <p:pic>
        <p:nvPicPr>
          <p:cNvPr id="28" name="Picture 27">
            <a:extLst>
              <a:ext uri="{FF2B5EF4-FFF2-40B4-BE49-F238E27FC236}">
                <a16:creationId xmlns:a16="http://schemas.microsoft.com/office/drawing/2014/main" id="{2A38F57F-9896-6747-AD34-E566BF5779F2}"/>
              </a:ext>
            </a:extLst>
          </p:cNvPr>
          <p:cNvPicPr>
            <a:picLocks noChangeAspect="1"/>
          </p:cNvPicPr>
          <p:nvPr userDrawn="1"/>
        </p:nvPicPr>
        <p:blipFill>
          <a:blip r:embed="rId5"/>
          <a:stretch>
            <a:fillRect/>
          </a:stretch>
        </p:blipFill>
        <p:spPr>
          <a:xfrm>
            <a:off x="2091159" y="3865810"/>
            <a:ext cx="4180114" cy="883123"/>
          </a:xfrm>
          <a:prstGeom prst="rect">
            <a:avLst/>
          </a:prstGeom>
        </p:spPr>
      </p:pic>
    </p:spTree>
    <p:extLst>
      <p:ext uri="{BB962C8B-B14F-4D97-AF65-F5344CB8AC3E}">
        <p14:creationId xmlns:p14="http://schemas.microsoft.com/office/powerpoint/2010/main" val="3004236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no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noFill/>
              </a:defRPr>
            </a:lvl1pPr>
          </a:lstStyle>
          <a:p>
            <a:fld id="{9AC7F7EA-2432-4004-8931-64BD8D03D094}" type="slidenum">
              <a:rPr lang="en-US" smtClean="0"/>
              <a:pPr/>
              <a:t>‹#›</a:t>
            </a:fld>
            <a:endParaRPr lang="en-US"/>
          </a:p>
        </p:txBody>
      </p:sp>
      <p:sp>
        <p:nvSpPr>
          <p:cNvPr id="30" name="Title 1"/>
          <p:cNvSpPr>
            <a:spLocks noGrp="1"/>
          </p:cNvSpPr>
          <p:nvPr>
            <p:ph type="ctrTitle"/>
          </p:nvPr>
        </p:nvSpPr>
        <p:spPr>
          <a:xfrm>
            <a:off x="1487488" y="2133600"/>
            <a:ext cx="9217024" cy="1799456"/>
          </a:xfrm>
        </p:spPr>
        <p:txBody>
          <a:bodyPr/>
          <a:lstStyle>
            <a:lvl1pPr algn="ctr">
              <a:defRPr sz="6000">
                <a:solidFill>
                  <a:schemeClr val="bg1"/>
                </a:solidFill>
              </a:defRPr>
            </a:lvl1pPr>
          </a:lstStyle>
          <a:p>
            <a:r>
              <a:rPr lang="en-US"/>
              <a:t>Click to edit Master title style</a:t>
            </a:r>
            <a:endParaRPr lang="fi-FI"/>
          </a:p>
        </p:txBody>
      </p:sp>
      <p:sp>
        <p:nvSpPr>
          <p:cNvPr id="7"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53285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no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noFill/>
              </a:defRPr>
            </a:lvl1pPr>
          </a:lstStyle>
          <a:p>
            <a:fld id="{9AC7F7EA-2432-4004-8931-64BD8D03D094}" type="slidenum">
              <a:rPr lang="en-US" smtClean="0"/>
              <a:pPr/>
              <a:t>‹#›</a:t>
            </a:fld>
            <a:endParaRPr lang="en-US"/>
          </a:p>
        </p:txBody>
      </p:sp>
      <p:sp>
        <p:nvSpPr>
          <p:cNvPr id="30" name="Title 1"/>
          <p:cNvSpPr>
            <a:spLocks noGrp="1"/>
          </p:cNvSpPr>
          <p:nvPr>
            <p:ph type="ctrTitle"/>
          </p:nvPr>
        </p:nvSpPr>
        <p:spPr>
          <a:xfrm>
            <a:off x="1487488" y="2133600"/>
            <a:ext cx="9217024" cy="1799456"/>
          </a:xfrm>
        </p:spPr>
        <p:txBody>
          <a:bodyPr/>
          <a:lstStyle>
            <a:lvl1pPr algn="ctr">
              <a:defRPr sz="6000">
                <a:solidFill>
                  <a:schemeClr val="bg1"/>
                </a:solidFill>
              </a:defRPr>
            </a:lvl1pPr>
          </a:lstStyle>
          <a:p>
            <a:r>
              <a:rPr lang="en-US"/>
              <a:t>Click to edit Master title style</a:t>
            </a:r>
            <a:endParaRPr lang="fi-FI"/>
          </a:p>
        </p:txBody>
      </p:sp>
      <p:sp>
        <p:nvSpPr>
          <p:cNvPr id="31"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0811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1041400"/>
            <a:ext cx="9144000" cy="2387600"/>
          </a:xfrm>
        </p:spPr>
        <p:txBody>
          <a:bodyPr anchor="b"/>
          <a:lstStyle>
            <a:lvl1pPr algn="ctr">
              <a:lnSpc>
                <a:spcPct val="70000"/>
              </a:lnSpc>
              <a:defRPr sz="600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AE06B1C-D4B5-7345-AA95-B49C0FE991F7}"/>
              </a:ext>
            </a:extLst>
          </p:cNvPr>
          <p:cNvSpPr>
            <a:spLocks noGrp="1"/>
          </p:cNvSpPr>
          <p:nvPr>
            <p:ph type="subTitle" idx="1"/>
          </p:nvPr>
        </p:nvSpPr>
        <p:spPr>
          <a:xfrm>
            <a:off x="1524000" y="35210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04475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no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noFill/>
              </a:defRPr>
            </a:lvl1pPr>
          </a:lstStyle>
          <a:p>
            <a:fld id="{9AC7F7EA-2432-4004-8931-64BD8D03D094}" type="slidenum">
              <a:rPr lang="en-US" smtClean="0"/>
              <a:pPr/>
              <a:t>‹#›</a:t>
            </a:fld>
            <a:endParaRPr lang="en-US"/>
          </a:p>
        </p:txBody>
      </p:sp>
      <p:sp>
        <p:nvSpPr>
          <p:cNvPr id="30" name="Title 1"/>
          <p:cNvSpPr>
            <a:spLocks noGrp="1"/>
          </p:cNvSpPr>
          <p:nvPr>
            <p:ph type="ctrTitle"/>
          </p:nvPr>
        </p:nvSpPr>
        <p:spPr>
          <a:xfrm>
            <a:off x="1487488" y="2133600"/>
            <a:ext cx="9217024" cy="935360"/>
          </a:xfrm>
        </p:spPr>
        <p:txBody>
          <a:bodyPr/>
          <a:lstStyle>
            <a:lvl1pPr algn="ctr">
              <a:defRPr sz="6000">
                <a:solidFill>
                  <a:schemeClr val="bg1"/>
                </a:solidFill>
              </a:defRPr>
            </a:lvl1pPr>
          </a:lstStyle>
          <a:p>
            <a:r>
              <a:rPr lang="en-US"/>
              <a:t>Click to edit Master title style</a:t>
            </a:r>
            <a:endParaRPr lang="fi-FI"/>
          </a:p>
        </p:txBody>
      </p:sp>
      <p:sp>
        <p:nvSpPr>
          <p:cNvPr id="7"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Subtitle 2"/>
          <p:cNvSpPr>
            <a:spLocks noGrp="1"/>
          </p:cNvSpPr>
          <p:nvPr>
            <p:ph type="subTitle" idx="1"/>
          </p:nvPr>
        </p:nvSpPr>
        <p:spPr>
          <a:xfrm>
            <a:off x="1487488" y="3501008"/>
            <a:ext cx="9217024" cy="936104"/>
          </a:xfrm>
        </p:spPr>
        <p:txBody>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76884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no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noFill/>
              </a:defRPr>
            </a:lvl1pPr>
          </a:lstStyle>
          <a:p>
            <a:fld id="{9AC7F7EA-2432-4004-8931-64BD8D03D094}" type="slidenum">
              <a:rPr lang="en-US" smtClean="0"/>
              <a:pPr/>
              <a:t>‹#›</a:t>
            </a:fld>
            <a:endParaRPr lang="en-US"/>
          </a:p>
        </p:txBody>
      </p:sp>
      <p:sp>
        <p:nvSpPr>
          <p:cNvPr id="30" name="Title 1"/>
          <p:cNvSpPr>
            <a:spLocks noGrp="1"/>
          </p:cNvSpPr>
          <p:nvPr>
            <p:ph type="ctrTitle"/>
          </p:nvPr>
        </p:nvSpPr>
        <p:spPr>
          <a:xfrm>
            <a:off x="1487488" y="2133600"/>
            <a:ext cx="9217024" cy="935360"/>
          </a:xfrm>
        </p:spPr>
        <p:txBody>
          <a:bodyPr/>
          <a:lstStyle>
            <a:lvl1pPr algn="ctr">
              <a:defRPr sz="6000">
                <a:solidFill>
                  <a:schemeClr val="tx1"/>
                </a:solidFill>
              </a:defRPr>
            </a:lvl1pPr>
          </a:lstStyle>
          <a:p>
            <a:r>
              <a:rPr lang="en-US"/>
              <a:t>Click to edit Master title style</a:t>
            </a:r>
            <a:endParaRPr lang="fi-FI"/>
          </a:p>
        </p:txBody>
      </p:sp>
      <p:sp>
        <p:nvSpPr>
          <p:cNvPr id="8" name="Subtitle 2"/>
          <p:cNvSpPr>
            <a:spLocks noGrp="1"/>
          </p:cNvSpPr>
          <p:nvPr>
            <p:ph type="subTitle" idx="1"/>
          </p:nvPr>
        </p:nvSpPr>
        <p:spPr>
          <a:xfrm>
            <a:off x="1487488" y="3501008"/>
            <a:ext cx="9217024" cy="936104"/>
          </a:xfrm>
        </p:spPr>
        <p:txBody>
          <a:bodyPr/>
          <a:lstStyle>
            <a:lvl1pPr marL="0" indent="0" algn="ctr">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59430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no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noFill/>
              </a:defRPr>
            </a:lvl1pPr>
          </a:lstStyle>
          <a:p>
            <a:fld id="{9AC7F7EA-2432-4004-8931-64BD8D03D094}" type="slidenum">
              <a:rPr lang="en-US" smtClean="0"/>
              <a:pPr/>
              <a:t>‹#›</a:t>
            </a:fld>
            <a:endParaRPr lang="en-US"/>
          </a:p>
        </p:txBody>
      </p:sp>
      <p:sp>
        <p:nvSpPr>
          <p:cNvPr id="30" name="Title 1"/>
          <p:cNvSpPr>
            <a:spLocks noGrp="1"/>
          </p:cNvSpPr>
          <p:nvPr>
            <p:ph type="ctrTitle"/>
          </p:nvPr>
        </p:nvSpPr>
        <p:spPr>
          <a:xfrm>
            <a:off x="1487488" y="2133600"/>
            <a:ext cx="9217024" cy="935360"/>
          </a:xfrm>
        </p:spPr>
        <p:txBody>
          <a:bodyPr/>
          <a:lstStyle>
            <a:lvl1pPr algn="ctr">
              <a:defRPr sz="6000">
                <a:solidFill>
                  <a:schemeClr val="bg1"/>
                </a:solidFill>
              </a:defRPr>
            </a:lvl1pPr>
          </a:lstStyle>
          <a:p>
            <a:r>
              <a:rPr lang="en-US"/>
              <a:t>Click to edit Master title style</a:t>
            </a:r>
            <a:endParaRPr lang="fi-FI"/>
          </a:p>
        </p:txBody>
      </p:sp>
      <p:sp>
        <p:nvSpPr>
          <p:cNvPr id="8" name="Subtitle 2"/>
          <p:cNvSpPr>
            <a:spLocks noGrp="1"/>
          </p:cNvSpPr>
          <p:nvPr>
            <p:ph type="subTitle" idx="1"/>
          </p:nvPr>
        </p:nvSpPr>
        <p:spPr>
          <a:xfrm>
            <a:off x="1487488" y="3501008"/>
            <a:ext cx="9217024" cy="936104"/>
          </a:xfrm>
        </p:spPr>
        <p:txBody>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20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i-FI"/>
              <a:t>12/2019</a:t>
            </a:r>
            <a:endParaRPr lang="en-US"/>
          </a:p>
        </p:txBody>
      </p:sp>
      <p:sp>
        <p:nvSpPr>
          <p:cNvPr id="5" name="Footer Placeholder 4"/>
          <p:cNvSpPr>
            <a:spLocks noGrp="1"/>
          </p:cNvSpPr>
          <p:nvPr>
            <p:ph type="ftr" sz="quarter" idx="11"/>
          </p:nvPr>
        </p:nvSpPr>
        <p:spPr/>
        <p:txBody>
          <a:body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p>
            <a:fld id="{9AC7F7EA-2432-4004-8931-64BD8D03D094}" type="slidenum">
              <a:rPr lang="en-US" smtClean="0"/>
              <a:t>‹#›</a:t>
            </a:fld>
            <a:endParaRPr lang="en-US"/>
          </a:p>
        </p:txBody>
      </p:sp>
    </p:spTree>
    <p:extLst>
      <p:ext uri="{BB962C8B-B14F-4D97-AF65-F5344CB8AC3E}">
        <p14:creationId xmlns:p14="http://schemas.microsoft.com/office/powerpoint/2010/main" val="4052171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1224" y="2133599"/>
            <a:ext cx="5040759" cy="3671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0015" y="2133599"/>
            <a:ext cx="5328097" cy="3671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fi-FI"/>
              <a:t>12/2019</a:t>
            </a:r>
            <a:endParaRPr lang="en-US"/>
          </a:p>
        </p:txBody>
      </p:sp>
      <p:sp>
        <p:nvSpPr>
          <p:cNvPr id="6" name="Footer Placeholder 5"/>
          <p:cNvSpPr>
            <a:spLocks noGrp="1"/>
          </p:cNvSpPr>
          <p:nvPr>
            <p:ph type="ftr" sz="quarter" idx="11"/>
          </p:nvPr>
        </p:nvSpPr>
        <p:spPr/>
        <p:txBody>
          <a:bodyPr/>
          <a:lstStyle/>
          <a:p>
            <a:r>
              <a:rPr lang="en-US"/>
              <a:t>Gofore Oyj – Palveluiden ekosysteemimalli loppuraportti 18.12.2019</a:t>
            </a:r>
          </a:p>
        </p:txBody>
      </p:sp>
      <p:sp>
        <p:nvSpPr>
          <p:cNvPr id="7" name="Slide Number Placeholder 6"/>
          <p:cNvSpPr>
            <a:spLocks noGrp="1"/>
          </p:cNvSpPr>
          <p:nvPr>
            <p:ph type="sldNum" sz="quarter" idx="12"/>
          </p:nvPr>
        </p:nvSpPr>
        <p:spPr/>
        <p:txBody>
          <a:bodyPr/>
          <a:lstStyle/>
          <a:p>
            <a:fld id="{9AC7F7EA-2432-4004-8931-64BD8D03D094}" type="slidenum">
              <a:rPr lang="en-US" smtClean="0"/>
              <a:t>‹#›</a:t>
            </a:fld>
            <a:endParaRPr lang="en-US"/>
          </a:p>
        </p:txBody>
      </p:sp>
    </p:spTree>
    <p:extLst>
      <p:ext uri="{BB962C8B-B14F-4D97-AF65-F5344CB8AC3E}">
        <p14:creationId xmlns:p14="http://schemas.microsoft.com/office/powerpoint/2010/main" val="3224897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hre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1224" y="2133599"/>
            <a:ext cx="3384551" cy="3671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3113" y="2133599"/>
            <a:ext cx="3385095" cy="3671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fi-FI"/>
              <a:t>12/2019</a:t>
            </a:r>
            <a:endParaRPr lang="en-US"/>
          </a:p>
        </p:txBody>
      </p:sp>
      <p:sp>
        <p:nvSpPr>
          <p:cNvPr id="6" name="Footer Placeholder 5"/>
          <p:cNvSpPr>
            <a:spLocks noGrp="1"/>
          </p:cNvSpPr>
          <p:nvPr>
            <p:ph type="ftr" sz="quarter" idx="11"/>
          </p:nvPr>
        </p:nvSpPr>
        <p:spPr/>
        <p:txBody>
          <a:bodyPr/>
          <a:lstStyle/>
          <a:p>
            <a:r>
              <a:rPr lang="en-US"/>
              <a:t>Gofore Oyj – Palveluiden ekosysteemimalli loppuraportti 18.12.2019</a:t>
            </a:r>
          </a:p>
        </p:txBody>
      </p:sp>
      <p:sp>
        <p:nvSpPr>
          <p:cNvPr id="7" name="Slide Number Placeholder 6"/>
          <p:cNvSpPr>
            <a:spLocks noGrp="1"/>
          </p:cNvSpPr>
          <p:nvPr>
            <p:ph type="sldNum" sz="quarter" idx="12"/>
          </p:nvPr>
        </p:nvSpPr>
        <p:spPr/>
        <p:txBody>
          <a:bodyPr/>
          <a:lstStyle/>
          <a:p>
            <a:fld id="{9AC7F7EA-2432-4004-8931-64BD8D03D094}" type="slidenum">
              <a:rPr lang="en-US" smtClean="0"/>
              <a:t>‹#›</a:t>
            </a:fld>
            <a:endParaRPr lang="en-US"/>
          </a:p>
        </p:txBody>
      </p:sp>
      <p:sp>
        <p:nvSpPr>
          <p:cNvPr id="9" name="Content Placeholder 3"/>
          <p:cNvSpPr>
            <a:spLocks noGrp="1"/>
          </p:cNvSpPr>
          <p:nvPr>
            <p:ph sz="half" idx="13"/>
          </p:nvPr>
        </p:nvSpPr>
        <p:spPr>
          <a:xfrm>
            <a:off x="8256240" y="2133599"/>
            <a:ext cx="3311873" cy="3671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572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fi-FI"/>
              <a:t>12/2019</a:t>
            </a:r>
            <a:endParaRPr lang="en-US"/>
          </a:p>
        </p:txBody>
      </p:sp>
      <p:sp>
        <p:nvSpPr>
          <p:cNvPr id="4" name="Footer Placeholder 3"/>
          <p:cNvSpPr>
            <a:spLocks noGrp="1"/>
          </p:cNvSpPr>
          <p:nvPr>
            <p:ph type="ftr" sz="quarter" idx="11"/>
          </p:nvPr>
        </p:nvSpPr>
        <p:spPr/>
        <p:txBody>
          <a:bodyPr/>
          <a:lstStyle/>
          <a:p>
            <a:r>
              <a:rPr lang="en-US"/>
              <a:t>Gofore Oyj – Palveluiden ekosysteemimalli loppuraportti 18.12.2019</a:t>
            </a:r>
          </a:p>
        </p:txBody>
      </p:sp>
      <p:sp>
        <p:nvSpPr>
          <p:cNvPr id="5" name="Slide Number Placeholder 4"/>
          <p:cNvSpPr>
            <a:spLocks noGrp="1"/>
          </p:cNvSpPr>
          <p:nvPr>
            <p:ph type="sldNum" sz="quarter" idx="12"/>
          </p:nvPr>
        </p:nvSpPr>
        <p:spPr/>
        <p:txBody>
          <a:bodyPr/>
          <a:lstStyle/>
          <a:p>
            <a:fld id="{9AC7F7EA-2432-4004-8931-64BD8D03D094}" type="slidenum">
              <a:rPr lang="en-US" smtClean="0"/>
              <a:t>‹#›</a:t>
            </a:fld>
            <a:endParaRPr lang="en-US"/>
          </a:p>
        </p:txBody>
      </p:sp>
    </p:spTree>
    <p:extLst>
      <p:ext uri="{BB962C8B-B14F-4D97-AF65-F5344CB8AC3E}">
        <p14:creationId xmlns:p14="http://schemas.microsoft.com/office/powerpoint/2010/main" val="202290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
    <p:spTree>
      <p:nvGrpSpPr>
        <p:cNvPr id="1" name=""/>
        <p:cNvGrpSpPr/>
        <p:nvPr/>
      </p:nvGrpSpPr>
      <p:grpSpPr>
        <a:xfrm>
          <a:off x="0" y="0"/>
          <a:ext cx="0" cy="0"/>
          <a:chOff x="0" y="0"/>
          <a:chExt cx="0" cy="0"/>
        </a:xfrm>
      </p:grpSpPr>
      <p:sp>
        <p:nvSpPr>
          <p:cNvPr id="5"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6" name="Date Placeholder 5"/>
          <p:cNvSpPr>
            <a:spLocks noGrp="1"/>
          </p:cNvSpPr>
          <p:nvPr>
            <p:ph type="dt" sz="half" idx="10"/>
          </p:nvPr>
        </p:nvSpPr>
        <p:spPr/>
        <p:txBody>
          <a:bodyPr/>
          <a:lstStyle/>
          <a:p>
            <a:r>
              <a:rPr lang="fi-FI"/>
              <a:t>12/2019</a:t>
            </a:r>
            <a:endParaRPr lang="en-US"/>
          </a:p>
        </p:txBody>
      </p:sp>
      <p:sp>
        <p:nvSpPr>
          <p:cNvPr id="7" name="Footer Placeholder 6"/>
          <p:cNvSpPr>
            <a:spLocks noGrp="1"/>
          </p:cNvSpPr>
          <p:nvPr>
            <p:ph type="ftr" sz="quarter" idx="11"/>
          </p:nvPr>
        </p:nvSpPr>
        <p:spPr/>
        <p:txBody>
          <a:bodyPr/>
          <a:lstStyle/>
          <a:p>
            <a:r>
              <a:rPr lang="en-US"/>
              <a:t>Gofore Oyj – Palveluiden ekosysteemimalli loppuraportti 18.12.2019</a:t>
            </a:r>
          </a:p>
        </p:txBody>
      </p:sp>
      <p:sp>
        <p:nvSpPr>
          <p:cNvPr id="8" name="Slide Number Placeholder 7"/>
          <p:cNvSpPr>
            <a:spLocks noGrp="1"/>
          </p:cNvSpPr>
          <p:nvPr>
            <p:ph type="sldNum" sz="quarter" idx="12"/>
          </p:nvPr>
        </p:nvSpPr>
        <p:spPr/>
        <p:txBody>
          <a:bodyPr/>
          <a:lstStyle/>
          <a:p>
            <a:fld id="{9AC7F7EA-2432-4004-8931-64BD8D03D094}" type="slidenum">
              <a:rPr lang="en-US" smtClean="0"/>
              <a:pPr/>
              <a:t>‹#›</a:t>
            </a:fld>
            <a:endParaRPr lang="en-US"/>
          </a:p>
        </p:txBody>
      </p:sp>
    </p:spTree>
    <p:extLst>
      <p:ext uri="{BB962C8B-B14F-4D97-AF65-F5344CB8AC3E}">
        <p14:creationId xmlns:p14="http://schemas.microsoft.com/office/powerpoint/2010/main" val="2994221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No Footer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r>
              <a:rPr lang="fi-FI"/>
              <a:t>12/2019</a:t>
            </a:r>
            <a:endParaRPr lang="en-US"/>
          </a:p>
        </p:txBody>
      </p:sp>
      <p:sp>
        <p:nvSpPr>
          <p:cNvPr id="3" name="Footer Placeholder 2"/>
          <p:cNvSpPr>
            <a:spLocks noGrp="1"/>
          </p:cNvSpPr>
          <p:nvPr>
            <p:ph type="ftr" sz="quarter" idx="11"/>
          </p:nvPr>
        </p:nvSpPr>
        <p:spPr/>
        <p:txBody>
          <a:bodyPr/>
          <a:lstStyle>
            <a:lvl1pPr>
              <a:defRPr>
                <a:noFill/>
              </a:defRPr>
            </a:lvl1pPr>
          </a:lstStyle>
          <a:p>
            <a:r>
              <a:rPr lang="en-US"/>
              <a:t>Gofore Oyj – Palveluiden ekosysteemimalli loppuraportti 18.12.2019</a:t>
            </a:r>
          </a:p>
        </p:txBody>
      </p:sp>
      <p:sp>
        <p:nvSpPr>
          <p:cNvPr id="4" name="Slide Number Placeholder 3"/>
          <p:cNvSpPr>
            <a:spLocks noGrp="1"/>
          </p:cNvSpPr>
          <p:nvPr>
            <p:ph type="sldNum" sz="quarter" idx="12"/>
          </p:nvPr>
        </p:nvSpPr>
        <p:spPr/>
        <p:txBody>
          <a:bodyPr/>
          <a:lstStyle>
            <a:lvl1pPr>
              <a:defRPr>
                <a:noFill/>
              </a:defRPr>
            </a:lvl1pPr>
          </a:lstStyle>
          <a:p>
            <a:fld id="{9AC7F7EA-2432-4004-8931-64BD8D03D094}" type="slidenum">
              <a:rPr lang="en-US" smtClean="0"/>
              <a:pPr/>
              <a:t>‹#›</a:t>
            </a:fld>
            <a:endParaRPr lang="en-US"/>
          </a:p>
        </p:txBody>
      </p:sp>
    </p:spTree>
    <p:extLst>
      <p:ext uri="{BB962C8B-B14F-4D97-AF65-F5344CB8AC3E}">
        <p14:creationId xmlns:p14="http://schemas.microsoft.com/office/powerpoint/2010/main" val="1215788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Blu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C7F7EA-2432-4004-8931-64BD8D03D094}" type="slidenum">
              <a:rPr lang="en-US" smtClean="0"/>
              <a:pPr/>
              <a:t>‹#›</a:t>
            </a:fld>
            <a:endParaRPr lang="en-US"/>
          </a:p>
        </p:txBody>
      </p:sp>
      <p:sp>
        <p:nvSpPr>
          <p:cNvPr id="7"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Rectangle 7"/>
          <p:cNvSpPr/>
          <p:nvPr userDrawn="1"/>
        </p:nvSpPr>
        <p:spPr>
          <a:xfrm>
            <a:off x="911225" y="1484784"/>
            <a:ext cx="504255"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Tree>
    <p:extLst>
      <p:ext uri="{BB962C8B-B14F-4D97-AF65-F5344CB8AC3E}">
        <p14:creationId xmlns:p14="http://schemas.microsoft.com/office/powerpoint/2010/main" val="88013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C6E-78C0-5442-BE89-90E33AF96BFE}"/>
              </a:ext>
            </a:extLst>
          </p:cNvPr>
          <p:cNvSpPr>
            <a:spLocks noGrp="1"/>
          </p:cNvSpPr>
          <p:nvPr>
            <p:ph type="ctrTitle"/>
          </p:nvPr>
        </p:nvSpPr>
        <p:spPr>
          <a:xfrm>
            <a:off x="1524000" y="2256311"/>
            <a:ext cx="9144000" cy="1253651"/>
          </a:xfrm>
        </p:spPr>
        <p:txBody>
          <a:bodyPr anchor="b"/>
          <a:lstStyle>
            <a:lvl1pPr algn="ctr">
              <a:defRPr sz="6000" b="1">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AE06B1C-D4B5-7345-AA95-B49C0FE99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A35A1CDC-9D24-A543-BD0C-0737CDC02E96}"/>
              </a:ext>
            </a:extLst>
          </p:cNvPr>
          <p:cNvSpPr>
            <a:spLocks noGrp="1"/>
          </p:cNvSpPr>
          <p:nvPr>
            <p:ph type="body" sz="quarter" idx="10"/>
          </p:nvPr>
        </p:nvSpPr>
        <p:spPr>
          <a:xfrm>
            <a:off x="1524000" y="1757548"/>
            <a:ext cx="9143999" cy="771896"/>
          </a:xfrm>
        </p:spPr>
        <p:txBody>
          <a:bodyPr/>
          <a:lstStyle>
            <a:lvl1pPr marL="0" indent="0" algn="ctr">
              <a:buNone/>
              <a:defRPr b="1">
                <a:solidFill>
                  <a:schemeClr val="accent3"/>
                </a:solidFill>
              </a:defRPr>
            </a:lvl1pPr>
            <a:lvl2pPr marL="457200" indent="0" algn="ctr">
              <a:buNone/>
              <a:defRPr b="1">
                <a:solidFill>
                  <a:schemeClr val="accent3"/>
                </a:solidFill>
              </a:defRPr>
            </a:lvl2pPr>
            <a:lvl3pPr marL="914400" indent="0" algn="ctr">
              <a:buNone/>
              <a:defRPr b="1">
                <a:solidFill>
                  <a:schemeClr val="accent3"/>
                </a:solidFill>
              </a:defRPr>
            </a:lvl3pPr>
            <a:lvl4pPr marL="1371600" indent="0" algn="ctr">
              <a:buNone/>
              <a:defRPr b="1">
                <a:solidFill>
                  <a:schemeClr val="accent3"/>
                </a:solidFill>
              </a:defRPr>
            </a:lvl4pPr>
            <a:lvl5pPr marL="1828800" indent="0" algn="ctr">
              <a:buNone/>
              <a:defRPr b="1">
                <a:solidFill>
                  <a:schemeClr val="accent3"/>
                </a:solidFill>
              </a:defRPr>
            </a:lvl5pPr>
          </a:lstStyle>
          <a:p>
            <a:pPr lvl="0"/>
            <a:r>
              <a:rPr lang="en-US" dirty="0"/>
              <a:t>Edit Master text styles</a:t>
            </a:r>
          </a:p>
        </p:txBody>
      </p:sp>
    </p:spTree>
    <p:extLst>
      <p:ext uri="{BB962C8B-B14F-4D97-AF65-F5344CB8AC3E}">
        <p14:creationId xmlns:p14="http://schemas.microsoft.com/office/powerpoint/2010/main" val="2607402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Only Blu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C7F7EA-2432-4004-8931-64BD8D03D094}" type="slidenum">
              <a:rPr lang="en-US" smtClean="0"/>
              <a:pPr/>
              <a:t>‹#›</a:t>
            </a:fld>
            <a:endParaRPr lang="en-US"/>
          </a:p>
        </p:txBody>
      </p:sp>
      <p:sp>
        <p:nvSpPr>
          <p:cNvPr id="7"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Rectangle 7"/>
          <p:cNvSpPr/>
          <p:nvPr userDrawn="1"/>
        </p:nvSpPr>
        <p:spPr>
          <a:xfrm>
            <a:off x="911225" y="1484784"/>
            <a:ext cx="504255"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Tree>
    <p:extLst>
      <p:ext uri="{BB962C8B-B14F-4D97-AF65-F5344CB8AC3E}">
        <p14:creationId xmlns:p14="http://schemas.microsoft.com/office/powerpoint/2010/main" val="2204866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59496" y="3933056"/>
            <a:ext cx="9073008" cy="504056"/>
          </a:xfrm>
        </p:spPr>
        <p:txBody>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your clients name</a:t>
            </a:r>
          </a:p>
        </p:txBody>
      </p:sp>
      <p:sp>
        <p:nvSpPr>
          <p:cNvPr id="4" name="Date Placeholder 3"/>
          <p:cNvSpPr>
            <a:spLocks noGrp="1"/>
          </p:cNvSpPr>
          <p:nvPr>
            <p:ph type="dt" sz="half" idx="10"/>
          </p:nvPr>
        </p:nvSpPr>
        <p:spPr/>
        <p:txBody>
          <a:bodyPr/>
          <a:lstStyle>
            <a:lvl1pPr>
              <a:defRPr>
                <a:noFill/>
              </a:defRPr>
            </a:lvl1pPr>
          </a:lstStyle>
          <a:p>
            <a:r>
              <a:rPr lang="fi-FI"/>
              <a:t>12/2019</a:t>
            </a:r>
            <a:endParaRPr lang="en-US"/>
          </a:p>
        </p:txBody>
      </p:sp>
      <p:sp>
        <p:nvSpPr>
          <p:cNvPr id="5" name="Footer Placeholder 4"/>
          <p:cNvSpPr>
            <a:spLocks noGrp="1"/>
          </p:cNvSpPr>
          <p:nvPr>
            <p:ph type="ftr" sz="quarter" idx="11"/>
          </p:nvPr>
        </p:nvSpPr>
        <p:spPr/>
        <p:txBody>
          <a:bodyPr/>
          <a:lstStyle>
            <a:lvl1pPr>
              <a:defRPr>
                <a:noFill/>
              </a:defRPr>
            </a:lvl1pPr>
          </a:lstStyle>
          <a:p>
            <a:r>
              <a:rPr lang="en-US"/>
              <a:t>Gofore Oyj – Palveluiden ekosysteemimalli loppuraportti 18.12.2019</a:t>
            </a:r>
          </a:p>
        </p:txBody>
      </p:sp>
      <p:sp>
        <p:nvSpPr>
          <p:cNvPr id="6" name="Slide Number Placeholder 5"/>
          <p:cNvSpPr>
            <a:spLocks noGrp="1"/>
          </p:cNvSpPr>
          <p:nvPr>
            <p:ph type="sldNum" sz="quarter" idx="12"/>
          </p:nvPr>
        </p:nvSpPr>
        <p:spPr/>
        <p:txBody>
          <a:bodyPr/>
          <a:lstStyle>
            <a:lvl1pPr>
              <a:defRPr>
                <a:noFill/>
              </a:defRPr>
            </a:lvl1pPr>
          </a:lstStyle>
          <a:p>
            <a:fld id="{9AC7F7EA-2432-4004-8931-64BD8D03D094}" type="slidenum">
              <a:rPr lang="en-US" smtClean="0"/>
              <a:pPr/>
              <a:t>‹#›</a:t>
            </a:fld>
            <a:endParaRPr lang="en-US"/>
          </a:p>
        </p:txBody>
      </p:sp>
      <p:sp>
        <p:nvSpPr>
          <p:cNvPr id="24" name="Freeform 16"/>
          <p:cNvSpPr>
            <a:spLocks noChangeAspect="1" noEditPoints="1"/>
          </p:cNvSpPr>
          <p:nvPr userDrawn="1"/>
        </p:nvSpPr>
        <p:spPr bwMode="auto">
          <a:xfrm>
            <a:off x="4075586" y="2745000"/>
            <a:ext cx="4040828" cy="684000"/>
          </a:xfrm>
          <a:custGeom>
            <a:avLst/>
            <a:gdLst>
              <a:gd name="T0" fmla="*/ 2598 w 17782"/>
              <a:gd name="T1" fmla="*/ 1912 h 3009"/>
              <a:gd name="T2" fmla="*/ 2605 w 17782"/>
              <a:gd name="T3" fmla="*/ 1426 h 3009"/>
              <a:gd name="T4" fmla="*/ 2192 w 17782"/>
              <a:gd name="T5" fmla="*/ 1181 h 3009"/>
              <a:gd name="T6" fmla="*/ 1673 w 17782"/>
              <a:gd name="T7" fmla="*/ 2392 h 3009"/>
              <a:gd name="T8" fmla="*/ 1041 w 17782"/>
              <a:gd name="T9" fmla="*/ 2279 h 3009"/>
              <a:gd name="T10" fmla="*/ 629 w 17782"/>
              <a:gd name="T11" fmla="*/ 1725 h 3009"/>
              <a:gd name="T12" fmla="*/ 708 w 17782"/>
              <a:gd name="T13" fmla="*/ 1080 h 3009"/>
              <a:gd name="T14" fmla="*/ 1241 w 17782"/>
              <a:gd name="T15" fmla="*/ 640 h 3009"/>
              <a:gd name="T16" fmla="*/ 1889 w 17782"/>
              <a:gd name="T17" fmla="*/ 688 h 3009"/>
              <a:gd name="T18" fmla="*/ 2147 w 17782"/>
              <a:gd name="T19" fmla="*/ 144 h 3009"/>
              <a:gd name="T20" fmla="*/ 1066 w 17782"/>
              <a:gd name="T21" fmla="*/ 65 h 3009"/>
              <a:gd name="T22" fmla="*/ 213 w 17782"/>
              <a:gd name="T23" fmla="*/ 733 h 3009"/>
              <a:gd name="T24" fmla="*/ 29 w 17782"/>
              <a:gd name="T25" fmla="*/ 1800 h 3009"/>
              <a:gd name="T26" fmla="*/ 609 w 17782"/>
              <a:gd name="T27" fmla="*/ 2715 h 3009"/>
              <a:gd name="T28" fmla="*/ 1653 w 17782"/>
              <a:gd name="T29" fmla="*/ 3002 h 3009"/>
              <a:gd name="T30" fmla="*/ 2620 w 17782"/>
              <a:gd name="T31" fmla="*/ 2513 h 3009"/>
              <a:gd name="T32" fmla="*/ 2434 w 17782"/>
              <a:gd name="T33" fmla="*/ 1989 h 3009"/>
              <a:gd name="T34" fmla="*/ 14143 w 17782"/>
              <a:gd name="T35" fmla="*/ 1593 h 3009"/>
              <a:gd name="T36" fmla="*/ 14493 w 17782"/>
              <a:gd name="T37" fmla="*/ 926 h 3009"/>
              <a:gd name="T38" fmla="*/ 15151 w 17782"/>
              <a:gd name="T39" fmla="*/ 1136 h 3009"/>
              <a:gd name="T40" fmla="*/ 14872 w 17782"/>
              <a:gd name="T41" fmla="*/ 433 h 3009"/>
              <a:gd name="T42" fmla="*/ 14196 w 17782"/>
              <a:gd name="T43" fmla="*/ 96 h 3009"/>
              <a:gd name="T44" fmla="*/ 14648 w 17782"/>
              <a:gd name="T45" fmla="*/ 2042 h 3009"/>
              <a:gd name="T46" fmla="*/ 15108 w 17782"/>
              <a:gd name="T47" fmla="*/ 1444 h 3009"/>
              <a:gd name="T48" fmla="*/ 15828 w 17782"/>
              <a:gd name="T49" fmla="*/ 2211 h 3009"/>
              <a:gd name="T50" fmla="*/ 16429 w 17782"/>
              <a:gd name="T51" fmla="*/ 691 h 3009"/>
              <a:gd name="T52" fmla="*/ 8759 w 17782"/>
              <a:gd name="T53" fmla="*/ 90 h 3009"/>
              <a:gd name="T54" fmla="*/ 4431 w 17782"/>
              <a:gd name="T55" fmla="*/ 2366 h 3009"/>
              <a:gd name="T56" fmla="*/ 3906 w 17782"/>
              <a:gd name="T57" fmla="*/ 1934 h 3009"/>
              <a:gd name="T58" fmla="*/ 3852 w 17782"/>
              <a:gd name="T59" fmla="*/ 1194 h 3009"/>
              <a:gd name="T60" fmla="*/ 4309 w 17782"/>
              <a:gd name="T61" fmla="*/ 691 h 3009"/>
              <a:gd name="T62" fmla="*/ 5051 w 17782"/>
              <a:gd name="T63" fmla="*/ 673 h 3009"/>
              <a:gd name="T64" fmla="*/ 5530 w 17782"/>
              <a:gd name="T65" fmla="*/ 1153 h 3009"/>
              <a:gd name="T66" fmla="*/ 5512 w 17782"/>
              <a:gd name="T67" fmla="*/ 1895 h 3009"/>
              <a:gd name="T68" fmla="*/ 4967 w 17782"/>
              <a:gd name="T69" fmla="*/ 2366 h 3009"/>
              <a:gd name="T70" fmla="*/ 4217 w 17782"/>
              <a:gd name="T71" fmla="*/ 79 h 3009"/>
              <a:gd name="T72" fmla="*/ 3452 w 17782"/>
              <a:gd name="T73" fmla="*/ 664 h 3009"/>
              <a:gd name="T74" fmla="*/ 3213 w 17782"/>
              <a:gd name="T75" fmla="*/ 1733 h 3009"/>
              <a:gd name="T76" fmla="*/ 3586 w 17782"/>
              <a:gd name="T77" fmla="*/ 2515 h 3009"/>
              <a:gd name="T78" fmla="*/ 4470 w 17782"/>
              <a:gd name="T79" fmla="*/ 2992 h 3009"/>
              <a:gd name="T80" fmla="*/ 5351 w 17782"/>
              <a:gd name="T81" fmla="*/ 2860 h 3009"/>
              <a:gd name="T82" fmla="*/ 6055 w 17782"/>
              <a:gd name="T83" fmla="*/ 2157 h 3009"/>
              <a:gd name="T84" fmla="*/ 6156 w 17782"/>
              <a:gd name="T85" fmla="*/ 1129 h 3009"/>
              <a:gd name="T86" fmla="*/ 5683 w 17782"/>
              <a:gd name="T87" fmla="*/ 367 h 3009"/>
              <a:gd name="T88" fmla="*/ 4699 w 17782"/>
              <a:gd name="T89" fmla="*/ 0 h 3009"/>
              <a:gd name="T90" fmla="*/ 10216 w 17782"/>
              <a:gd name="T91" fmla="*/ 2201 h 3009"/>
              <a:gd name="T92" fmla="*/ 9887 w 17782"/>
              <a:gd name="T93" fmla="*/ 1505 h 3009"/>
              <a:gd name="T94" fmla="*/ 10122 w 17782"/>
              <a:gd name="T95" fmla="*/ 898 h 3009"/>
              <a:gd name="T96" fmla="*/ 10837 w 17782"/>
              <a:gd name="T97" fmla="*/ 603 h 3009"/>
              <a:gd name="T98" fmla="*/ 11427 w 17782"/>
              <a:gd name="T99" fmla="*/ 867 h 3009"/>
              <a:gd name="T100" fmla="*/ 11687 w 17782"/>
              <a:gd name="T101" fmla="*/ 1597 h 3009"/>
              <a:gd name="T102" fmla="*/ 11396 w 17782"/>
              <a:gd name="T103" fmla="*/ 2173 h 3009"/>
              <a:gd name="T104" fmla="*/ 10636 w 17782"/>
              <a:gd name="T105" fmla="*/ 8 h 3009"/>
              <a:gd name="T106" fmla="*/ 9834 w 17782"/>
              <a:gd name="T107" fmla="*/ 344 h 3009"/>
              <a:gd name="T108" fmla="*/ 9317 w 17782"/>
              <a:gd name="T109" fmla="*/ 1201 h 3009"/>
              <a:gd name="T110" fmla="*/ 9404 w 17782"/>
              <a:gd name="T111" fmla="*/ 2089 h 3009"/>
              <a:gd name="T112" fmla="*/ 10074 w 17782"/>
              <a:gd name="T113" fmla="*/ 2827 h 3009"/>
              <a:gd name="T114" fmla="*/ 11129 w 17782"/>
              <a:gd name="T115" fmla="*/ 2970 h 3009"/>
              <a:gd name="T116" fmla="*/ 11903 w 17782"/>
              <a:gd name="T117" fmla="*/ 2515 h 3009"/>
              <a:gd name="T118" fmla="*/ 12292 w 17782"/>
              <a:gd name="T119" fmla="*/ 1582 h 3009"/>
              <a:gd name="T120" fmla="*/ 12075 w 17782"/>
              <a:gd name="T121" fmla="*/ 725 h 3009"/>
              <a:gd name="T122" fmla="*/ 11306 w 17782"/>
              <a:gd name="T123" fmla="*/ 91 h 3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82" h="3009">
                <a:moveTo>
                  <a:pt x="2125" y="1177"/>
                </a:moveTo>
                <a:lnTo>
                  <a:pt x="1400" y="1177"/>
                </a:lnTo>
                <a:lnTo>
                  <a:pt x="1400" y="1775"/>
                </a:lnTo>
                <a:lnTo>
                  <a:pt x="2208" y="1775"/>
                </a:lnTo>
                <a:lnTo>
                  <a:pt x="2250" y="1776"/>
                </a:lnTo>
                <a:lnTo>
                  <a:pt x="2290" y="1780"/>
                </a:lnTo>
                <a:lnTo>
                  <a:pt x="2330" y="1786"/>
                </a:lnTo>
                <a:lnTo>
                  <a:pt x="2369" y="1794"/>
                </a:lnTo>
                <a:lnTo>
                  <a:pt x="2406" y="1804"/>
                </a:lnTo>
                <a:lnTo>
                  <a:pt x="2441" y="1816"/>
                </a:lnTo>
                <a:lnTo>
                  <a:pt x="2476" y="1831"/>
                </a:lnTo>
                <a:lnTo>
                  <a:pt x="2509" y="1847"/>
                </a:lnTo>
                <a:lnTo>
                  <a:pt x="2540" y="1867"/>
                </a:lnTo>
                <a:lnTo>
                  <a:pt x="2571" y="1887"/>
                </a:lnTo>
                <a:lnTo>
                  <a:pt x="2598" y="1912"/>
                </a:lnTo>
                <a:lnTo>
                  <a:pt x="2626" y="1937"/>
                </a:lnTo>
                <a:lnTo>
                  <a:pt x="2651" y="1963"/>
                </a:lnTo>
                <a:lnTo>
                  <a:pt x="2675" y="1992"/>
                </a:lnTo>
                <a:lnTo>
                  <a:pt x="2698" y="2023"/>
                </a:lnTo>
                <a:lnTo>
                  <a:pt x="2718" y="2056"/>
                </a:lnTo>
                <a:lnTo>
                  <a:pt x="2718" y="1850"/>
                </a:lnTo>
                <a:lnTo>
                  <a:pt x="2716" y="1779"/>
                </a:lnTo>
                <a:lnTo>
                  <a:pt x="2713" y="1745"/>
                </a:lnTo>
                <a:lnTo>
                  <a:pt x="2709" y="1712"/>
                </a:lnTo>
                <a:lnTo>
                  <a:pt x="2698" y="1648"/>
                </a:lnTo>
                <a:lnTo>
                  <a:pt x="2682" y="1587"/>
                </a:lnTo>
                <a:lnTo>
                  <a:pt x="2671" y="1558"/>
                </a:lnTo>
                <a:lnTo>
                  <a:pt x="2660" y="1530"/>
                </a:lnTo>
                <a:lnTo>
                  <a:pt x="2635" y="1476"/>
                </a:lnTo>
                <a:lnTo>
                  <a:pt x="2605" y="1426"/>
                </a:lnTo>
                <a:lnTo>
                  <a:pt x="2589" y="1402"/>
                </a:lnTo>
                <a:lnTo>
                  <a:pt x="2571" y="1380"/>
                </a:lnTo>
                <a:lnTo>
                  <a:pt x="2550" y="1356"/>
                </a:lnTo>
                <a:lnTo>
                  <a:pt x="2528" y="1333"/>
                </a:lnTo>
                <a:lnTo>
                  <a:pt x="2505" y="1312"/>
                </a:lnTo>
                <a:lnTo>
                  <a:pt x="2481" y="1293"/>
                </a:lnTo>
                <a:lnTo>
                  <a:pt x="2456" y="1275"/>
                </a:lnTo>
                <a:lnTo>
                  <a:pt x="2430" y="1259"/>
                </a:lnTo>
                <a:lnTo>
                  <a:pt x="2403" y="1243"/>
                </a:lnTo>
                <a:lnTo>
                  <a:pt x="2375" y="1230"/>
                </a:lnTo>
                <a:lnTo>
                  <a:pt x="2318" y="1207"/>
                </a:lnTo>
                <a:lnTo>
                  <a:pt x="2287" y="1198"/>
                </a:lnTo>
                <a:lnTo>
                  <a:pt x="2256" y="1190"/>
                </a:lnTo>
                <a:lnTo>
                  <a:pt x="2224" y="1184"/>
                </a:lnTo>
                <a:lnTo>
                  <a:pt x="2192" y="1181"/>
                </a:lnTo>
                <a:lnTo>
                  <a:pt x="2125" y="1177"/>
                </a:lnTo>
                <a:close/>
                <a:moveTo>
                  <a:pt x="2208" y="1933"/>
                </a:moveTo>
                <a:lnTo>
                  <a:pt x="2117" y="1933"/>
                </a:lnTo>
                <a:lnTo>
                  <a:pt x="2117" y="2167"/>
                </a:lnTo>
                <a:lnTo>
                  <a:pt x="2085" y="2194"/>
                </a:lnTo>
                <a:lnTo>
                  <a:pt x="2052" y="2222"/>
                </a:lnTo>
                <a:lnTo>
                  <a:pt x="1983" y="2270"/>
                </a:lnTo>
                <a:lnTo>
                  <a:pt x="1947" y="2291"/>
                </a:lnTo>
                <a:lnTo>
                  <a:pt x="1910" y="2311"/>
                </a:lnTo>
                <a:lnTo>
                  <a:pt x="1872" y="2329"/>
                </a:lnTo>
                <a:lnTo>
                  <a:pt x="1833" y="2346"/>
                </a:lnTo>
                <a:lnTo>
                  <a:pt x="1794" y="2359"/>
                </a:lnTo>
                <a:lnTo>
                  <a:pt x="1754" y="2372"/>
                </a:lnTo>
                <a:lnTo>
                  <a:pt x="1714" y="2382"/>
                </a:lnTo>
                <a:lnTo>
                  <a:pt x="1673" y="2392"/>
                </a:lnTo>
                <a:lnTo>
                  <a:pt x="1632" y="2398"/>
                </a:lnTo>
                <a:lnTo>
                  <a:pt x="1589" y="2403"/>
                </a:lnTo>
                <a:lnTo>
                  <a:pt x="1547" y="2406"/>
                </a:lnTo>
                <a:lnTo>
                  <a:pt x="1503" y="2408"/>
                </a:lnTo>
                <a:lnTo>
                  <a:pt x="1459" y="2406"/>
                </a:lnTo>
                <a:lnTo>
                  <a:pt x="1414" y="2403"/>
                </a:lnTo>
                <a:lnTo>
                  <a:pt x="1371" y="2397"/>
                </a:lnTo>
                <a:lnTo>
                  <a:pt x="1326" y="2390"/>
                </a:lnTo>
                <a:lnTo>
                  <a:pt x="1284" y="2380"/>
                </a:lnTo>
                <a:lnTo>
                  <a:pt x="1241" y="2369"/>
                </a:lnTo>
                <a:lnTo>
                  <a:pt x="1199" y="2355"/>
                </a:lnTo>
                <a:lnTo>
                  <a:pt x="1159" y="2339"/>
                </a:lnTo>
                <a:lnTo>
                  <a:pt x="1119" y="2322"/>
                </a:lnTo>
                <a:lnTo>
                  <a:pt x="1079" y="2301"/>
                </a:lnTo>
                <a:lnTo>
                  <a:pt x="1041" y="2279"/>
                </a:lnTo>
                <a:lnTo>
                  <a:pt x="1003" y="2256"/>
                </a:lnTo>
                <a:lnTo>
                  <a:pt x="968" y="2230"/>
                </a:lnTo>
                <a:lnTo>
                  <a:pt x="932" y="2204"/>
                </a:lnTo>
                <a:lnTo>
                  <a:pt x="899" y="2174"/>
                </a:lnTo>
                <a:lnTo>
                  <a:pt x="866" y="2143"/>
                </a:lnTo>
                <a:lnTo>
                  <a:pt x="835" y="2110"/>
                </a:lnTo>
                <a:lnTo>
                  <a:pt x="805" y="2076"/>
                </a:lnTo>
                <a:lnTo>
                  <a:pt x="779" y="2041"/>
                </a:lnTo>
                <a:lnTo>
                  <a:pt x="752" y="2005"/>
                </a:lnTo>
                <a:lnTo>
                  <a:pt x="729" y="1968"/>
                </a:lnTo>
                <a:lnTo>
                  <a:pt x="708" y="1930"/>
                </a:lnTo>
                <a:lnTo>
                  <a:pt x="670" y="1850"/>
                </a:lnTo>
                <a:lnTo>
                  <a:pt x="654" y="1810"/>
                </a:lnTo>
                <a:lnTo>
                  <a:pt x="640" y="1767"/>
                </a:lnTo>
                <a:lnTo>
                  <a:pt x="629" y="1725"/>
                </a:lnTo>
                <a:lnTo>
                  <a:pt x="618" y="1682"/>
                </a:lnTo>
                <a:lnTo>
                  <a:pt x="611" y="1639"/>
                </a:lnTo>
                <a:lnTo>
                  <a:pt x="606" y="1594"/>
                </a:lnTo>
                <a:lnTo>
                  <a:pt x="602" y="1550"/>
                </a:lnTo>
                <a:lnTo>
                  <a:pt x="601" y="1505"/>
                </a:lnTo>
                <a:lnTo>
                  <a:pt x="602" y="1459"/>
                </a:lnTo>
                <a:lnTo>
                  <a:pt x="606" y="1414"/>
                </a:lnTo>
                <a:lnTo>
                  <a:pt x="611" y="1371"/>
                </a:lnTo>
                <a:lnTo>
                  <a:pt x="618" y="1327"/>
                </a:lnTo>
                <a:lnTo>
                  <a:pt x="629" y="1284"/>
                </a:lnTo>
                <a:lnTo>
                  <a:pt x="640" y="1241"/>
                </a:lnTo>
                <a:lnTo>
                  <a:pt x="654" y="1200"/>
                </a:lnTo>
                <a:lnTo>
                  <a:pt x="670" y="1159"/>
                </a:lnTo>
                <a:lnTo>
                  <a:pt x="687" y="1119"/>
                </a:lnTo>
                <a:lnTo>
                  <a:pt x="708" y="1080"/>
                </a:lnTo>
                <a:lnTo>
                  <a:pt x="729" y="1041"/>
                </a:lnTo>
                <a:lnTo>
                  <a:pt x="752" y="1004"/>
                </a:lnTo>
                <a:lnTo>
                  <a:pt x="779" y="968"/>
                </a:lnTo>
                <a:lnTo>
                  <a:pt x="805" y="933"/>
                </a:lnTo>
                <a:lnTo>
                  <a:pt x="835" y="899"/>
                </a:lnTo>
                <a:lnTo>
                  <a:pt x="866" y="866"/>
                </a:lnTo>
                <a:lnTo>
                  <a:pt x="899" y="835"/>
                </a:lnTo>
                <a:lnTo>
                  <a:pt x="932" y="806"/>
                </a:lnTo>
                <a:lnTo>
                  <a:pt x="968" y="779"/>
                </a:lnTo>
                <a:lnTo>
                  <a:pt x="1003" y="753"/>
                </a:lnTo>
                <a:lnTo>
                  <a:pt x="1041" y="729"/>
                </a:lnTo>
                <a:lnTo>
                  <a:pt x="1079" y="708"/>
                </a:lnTo>
                <a:lnTo>
                  <a:pt x="1159" y="670"/>
                </a:lnTo>
                <a:lnTo>
                  <a:pt x="1199" y="654"/>
                </a:lnTo>
                <a:lnTo>
                  <a:pt x="1241" y="640"/>
                </a:lnTo>
                <a:lnTo>
                  <a:pt x="1284" y="628"/>
                </a:lnTo>
                <a:lnTo>
                  <a:pt x="1326" y="619"/>
                </a:lnTo>
                <a:lnTo>
                  <a:pt x="1371" y="611"/>
                </a:lnTo>
                <a:lnTo>
                  <a:pt x="1414" y="606"/>
                </a:lnTo>
                <a:lnTo>
                  <a:pt x="1459" y="603"/>
                </a:lnTo>
                <a:lnTo>
                  <a:pt x="1503" y="602"/>
                </a:lnTo>
                <a:lnTo>
                  <a:pt x="1549" y="603"/>
                </a:lnTo>
                <a:lnTo>
                  <a:pt x="1594" y="606"/>
                </a:lnTo>
                <a:lnTo>
                  <a:pt x="1637" y="611"/>
                </a:lnTo>
                <a:lnTo>
                  <a:pt x="1681" y="619"/>
                </a:lnTo>
                <a:lnTo>
                  <a:pt x="1724" y="628"/>
                </a:lnTo>
                <a:lnTo>
                  <a:pt x="1767" y="640"/>
                </a:lnTo>
                <a:lnTo>
                  <a:pt x="1808" y="654"/>
                </a:lnTo>
                <a:lnTo>
                  <a:pt x="1849" y="670"/>
                </a:lnTo>
                <a:lnTo>
                  <a:pt x="1889" y="688"/>
                </a:lnTo>
                <a:lnTo>
                  <a:pt x="1928" y="708"/>
                </a:lnTo>
                <a:lnTo>
                  <a:pt x="1967" y="729"/>
                </a:lnTo>
                <a:lnTo>
                  <a:pt x="2004" y="753"/>
                </a:lnTo>
                <a:lnTo>
                  <a:pt x="2040" y="779"/>
                </a:lnTo>
                <a:lnTo>
                  <a:pt x="2075" y="806"/>
                </a:lnTo>
                <a:lnTo>
                  <a:pt x="2109" y="835"/>
                </a:lnTo>
                <a:lnTo>
                  <a:pt x="2142" y="866"/>
                </a:lnTo>
                <a:lnTo>
                  <a:pt x="2567" y="441"/>
                </a:lnTo>
                <a:lnTo>
                  <a:pt x="2513" y="389"/>
                </a:lnTo>
                <a:lnTo>
                  <a:pt x="2456" y="340"/>
                </a:lnTo>
                <a:lnTo>
                  <a:pt x="2398" y="294"/>
                </a:lnTo>
                <a:lnTo>
                  <a:pt x="2338" y="252"/>
                </a:lnTo>
                <a:lnTo>
                  <a:pt x="2275" y="213"/>
                </a:lnTo>
                <a:lnTo>
                  <a:pt x="2212" y="176"/>
                </a:lnTo>
                <a:lnTo>
                  <a:pt x="2147" y="144"/>
                </a:lnTo>
                <a:lnTo>
                  <a:pt x="2079" y="114"/>
                </a:lnTo>
                <a:lnTo>
                  <a:pt x="2012" y="88"/>
                </a:lnTo>
                <a:lnTo>
                  <a:pt x="1942" y="65"/>
                </a:lnTo>
                <a:lnTo>
                  <a:pt x="1871" y="45"/>
                </a:lnTo>
                <a:lnTo>
                  <a:pt x="1800" y="29"/>
                </a:lnTo>
                <a:lnTo>
                  <a:pt x="1727" y="17"/>
                </a:lnTo>
                <a:lnTo>
                  <a:pt x="1653" y="8"/>
                </a:lnTo>
                <a:lnTo>
                  <a:pt x="1579" y="2"/>
                </a:lnTo>
                <a:lnTo>
                  <a:pt x="1503" y="0"/>
                </a:lnTo>
                <a:lnTo>
                  <a:pt x="1429" y="2"/>
                </a:lnTo>
                <a:lnTo>
                  <a:pt x="1355" y="8"/>
                </a:lnTo>
                <a:lnTo>
                  <a:pt x="1281" y="17"/>
                </a:lnTo>
                <a:lnTo>
                  <a:pt x="1208" y="29"/>
                </a:lnTo>
                <a:lnTo>
                  <a:pt x="1136" y="45"/>
                </a:lnTo>
                <a:lnTo>
                  <a:pt x="1066" y="65"/>
                </a:lnTo>
                <a:lnTo>
                  <a:pt x="996" y="88"/>
                </a:lnTo>
                <a:lnTo>
                  <a:pt x="927" y="114"/>
                </a:lnTo>
                <a:lnTo>
                  <a:pt x="861" y="144"/>
                </a:lnTo>
                <a:lnTo>
                  <a:pt x="796" y="176"/>
                </a:lnTo>
                <a:lnTo>
                  <a:pt x="732" y="213"/>
                </a:lnTo>
                <a:lnTo>
                  <a:pt x="670" y="252"/>
                </a:lnTo>
                <a:lnTo>
                  <a:pt x="609" y="294"/>
                </a:lnTo>
                <a:lnTo>
                  <a:pt x="551" y="340"/>
                </a:lnTo>
                <a:lnTo>
                  <a:pt x="495" y="389"/>
                </a:lnTo>
                <a:lnTo>
                  <a:pt x="441" y="441"/>
                </a:lnTo>
                <a:lnTo>
                  <a:pt x="388" y="494"/>
                </a:lnTo>
                <a:lnTo>
                  <a:pt x="340" y="552"/>
                </a:lnTo>
                <a:lnTo>
                  <a:pt x="294" y="610"/>
                </a:lnTo>
                <a:lnTo>
                  <a:pt x="252" y="670"/>
                </a:lnTo>
                <a:lnTo>
                  <a:pt x="213" y="733"/>
                </a:lnTo>
                <a:lnTo>
                  <a:pt x="176" y="796"/>
                </a:lnTo>
                <a:lnTo>
                  <a:pt x="143" y="861"/>
                </a:lnTo>
                <a:lnTo>
                  <a:pt x="113" y="929"/>
                </a:lnTo>
                <a:lnTo>
                  <a:pt x="87" y="996"/>
                </a:lnTo>
                <a:lnTo>
                  <a:pt x="64" y="1066"/>
                </a:lnTo>
                <a:lnTo>
                  <a:pt x="45" y="1137"/>
                </a:lnTo>
                <a:lnTo>
                  <a:pt x="29" y="1208"/>
                </a:lnTo>
                <a:lnTo>
                  <a:pt x="16" y="1281"/>
                </a:lnTo>
                <a:lnTo>
                  <a:pt x="7" y="1355"/>
                </a:lnTo>
                <a:lnTo>
                  <a:pt x="2" y="1429"/>
                </a:lnTo>
                <a:lnTo>
                  <a:pt x="0" y="1505"/>
                </a:lnTo>
                <a:lnTo>
                  <a:pt x="2" y="1579"/>
                </a:lnTo>
                <a:lnTo>
                  <a:pt x="7" y="1654"/>
                </a:lnTo>
                <a:lnTo>
                  <a:pt x="16" y="1727"/>
                </a:lnTo>
                <a:lnTo>
                  <a:pt x="29" y="1800"/>
                </a:lnTo>
                <a:lnTo>
                  <a:pt x="45" y="1873"/>
                </a:lnTo>
                <a:lnTo>
                  <a:pt x="64" y="1942"/>
                </a:lnTo>
                <a:lnTo>
                  <a:pt x="87" y="2012"/>
                </a:lnTo>
                <a:lnTo>
                  <a:pt x="113" y="2081"/>
                </a:lnTo>
                <a:lnTo>
                  <a:pt x="143" y="2148"/>
                </a:lnTo>
                <a:lnTo>
                  <a:pt x="176" y="2213"/>
                </a:lnTo>
                <a:lnTo>
                  <a:pt x="213" y="2277"/>
                </a:lnTo>
                <a:lnTo>
                  <a:pt x="252" y="2339"/>
                </a:lnTo>
                <a:lnTo>
                  <a:pt x="294" y="2400"/>
                </a:lnTo>
                <a:lnTo>
                  <a:pt x="340" y="2458"/>
                </a:lnTo>
                <a:lnTo>
                  <a:pt x="388" y="2514"/>
                </a:lnTo>
                <a:lnTo>
                  <a:pt x="441" y="2568"/>
                </a:lnTo>
                <a:lnTo>
                  <a:pt x="495" y="2621"/>
                </a:lnTo>
                <a:lnTo>
                  <a:pt x="551" y="2669"/>
                </a:lnTo>
                <a:lnTo>
                  <a:pt x="609" y="2715"/>
                </a:lnTo>
                <a:lnTo>
                  <a:pt x="670" y="2757"/>
                </a:lnTo>
                <a:lnTo>
                  <a:pt x="732" y="2796"/>
                </a:lnTo>
                <a:lnTo>
                  <a:pt x="796" y="2833"/>
                </a:lnTo>
                <a:lnTo>
                  <a:pt x="861" y="2866"/>
                </a:lnTo>
                <a:lnTo>
                  <a:pt x="927" y="2896"/>
                </a:lnTo>
                <a:lnTo>
                  <a:pt x="996" y="2922"/>
                </a:lnTo>
                <a:lnTo>
                  <a:pt x="1066" y="2945"/>
                </a:lnTo>
                <a:lnTo>
                  <a:pt x="1136" y="2964"/>
                </a:lnTo>
                <a:lnTo>
                  <a:pt x="1208" y="2980"/>
                </a:lnTo>
                <a:lnTo>
                  <a:pt x="1281" y="2993"/>
                </a:lnTo>
                <a:lnTo>
                  <a:pt x="1355" y="3002"/>
                </a:lnTo>
                <a:lnTo>
                  <a:pt x="1429" y="3007"/>
                </a:lnTo>
                <a:lnTo>
                  <a:pt x="1503" y="3009"/>
                </a:lnTo>
                <a:lnTo>
                  <a:pt x="1579" y="3007"/>
                </a:lnTo>
                <a:lnTo>
                  <a:pt x="1653" y="3002"/>
                </a:lnTo>
                <a:lnTo>
                  <a:pt x="1727" y="2993"/>
                </a:lnTo>
                <a:lnTo>
                  <a:pt x="1800" y="2980"/>
                </a:lnTo>
                <a:lnTo>
                  <a:pt x="1871" y="2964"/>
                </a:lnTo>
                <a:lnTo>
                  <a:pt x="1942" y="2945"/>
                </a:lnTo>
                <a:lnTo>
                  <a:pt x="2012" y="2922"/>
                </a:lnTo>
                <a:lnTo>
                  <a:pt x="2079" y="2896"/>
                </a:lnTo>
                <a:lnTo>
                  <a:pt x="2147" y="2866"/>
                </a:lnTo>
                <a:lnTo>
                  <a:pt x="2212" y="2833"/>
                </a:lnTo>
                <a:lnTo>
                  <a:pt x="2275" y="2796"/>
                </a:lnTo>
                <a:lnTo>
                  <a:pt x="2338" y="2757"/>
                </a:lnTo>
                <a:lnTo>
                  <a:pt x="2398" y="2715"/>
                </a:lnTo>
                <a:lnTo>
                  <a:pt x="2456" y="2669"/>
                </a:lnTo>
                <a:lnTo>
                  <a:pt x="2512" y="2621"/>
                </a:lnTo>
                <a:lnTo>
                  <a:pt x="2567" y="2568"/>
                </a:lnTo>
                <a:lnTo>
                  <a:pt x="2620" y="2513"/>
                </a:lnTo>
                <a:lnTo>
                  <a:pt x="2669" y="2455"/>
                </a:lnTo>
                <a:lnTo>
                  <a:pt x="2666" y="2418"/>
                </a:lnTo>
                <a:lnTo>
                  <a:pt x="2661" y="2379"/>
                </a:lnTo>
                <a:lnTo>
                  <a:pt x="2643" y="2295"/>
                </a:lnTo>
                <a:lnTo>
                  <a:pt x="2630" y="2252"/>
                </a:lnTo>
                <a:lnTo>
                  <a:pt x="2614" y="2208"/>
                </a:lnTo>
                <a:lnTo>
                  <a:pt x="2595" y="2166"/>
                </a:lnTo>
                <a:lnTo>
                  <a:pt x="2572" y="2125"/>
                </a:lnTo>
                <a:lnTo>
                  <a:pt x="2559" y="2105"/>
                </a:lnTo>
                <a:lnTo>
                  <a:pt x="2544" y="2086"/>
                </a:lnTo>
                <a:lnTo>
                  <a:pt x="2512" y="2050"/>
                </a:lnTo>
                <a:lnTo>
                  <a:pt x="2495" y="2033"/>
                </a:lnTo>
                <a:lnTo>
                  <a:pt x="2476" y="2017"/>
                </a:lnTo>
                <a:lnTo>
                  <a:pt x="2455" y="2002"/>
                </a:lnTo>
                <a:lnTo>
                  <a:pt x="2434" y="1989"/>
                </a:lnTo>
                <a:lnTo>
                  <a:pt x="2410" y="1977"/>
                </a:lnTo>
                <a:lnTo>
                  <a:pt x="2386" y="1965"/>
                </a:lnTo>
                <a:lnTo>
                  <a:pt x="2360" y="1956"/>
                </a:lnTo>
                <a:lnTo>
                  <a:pt x="2334" y="1948"/>
                </a:lnTo>
                <a:lnTo>
                  <a:pt x="2274" y="1938"/>
                </a:lnTo>
                <a:lnTo>
                  <a:pt x="2242" y="1934"/>
                </a:lnTo>
                <a:lnTo>
                  <a:pt x="2208" y="1933"/>
                </a:lnTo>
                <a:close/>
                <a:moveTo>
                  <a:pt x="14418" y="1461"/>
                </a:moveTo>
                <a:lnTo>
                  <a:pt x="14385" y="1492"/>
                </a:lnTo>
                <a:lnTo>
                  <a:pt x="14349" y="1519"/>
                </a:lnTo>
                <a:lnTo>
                  <a:pt x="14312" y="1542"/>
                </a:lnTo>
                <a:lnTo>
                  <a:pt x="14272" y="1560"/>
                </a:lnTo>
                <a:lnTo>
                  <a:pt x="14230" y="1575"/>
                </a:lnTo>
                <a:lnTo>
                  <a:pt x="14187" y="1586"/>
                </a:lnTo>
                <a:lnTo>
                  <a:pt x="14143" y="1593"/>
                </a:lnTo>
                <a:lnTo>
                  <a:pt x="14098" y="1595"/>
                </a:lnTo>
                <a:lnTo>
                  <a:pt x="13496" y="1595"/>
                </a:lnTo>
                <a:lnTo>
                  <a:pt x="13496" y="691"/>
                </a:lnTo>
                <a:lnTo>
                  <a:pt x="14088" y="691"/>
                </a:lnTo>
                <a:lnTo>
                  <a:pt x="14135" y="695"/>
                </a:lnTo>
                <a:lnTo>
                  <a:pt x="14181" y="701"/>
                </a:lnTo>
                <a:lnTo>
                  <a:pt x="14225" y="712"/>
                </a:lnTo>
                <a:lnTo>
                  <a:pt x="14267" y="727"/>
                </a:lnTo>
                <a:lnTo>
                  <a:pt x="14307" y="746"/>
                </a:lnTo>
                <a:lnTo>
                  <a:pt x="14345" y="768"/>
                </a:lnTo>
                <a:lnTo>
                  <a:pt x="14380" y="795"/>
                </a:lnTo>
                <a:lnTo>
                  <a:pt x="14412" y="823"/>
                </a:lnTo>
                <a:lnTo>
                  <a:pt x="14442" y="855"/>
                </a:lnTo>
                <a:lnTo>
                  <a:pt x="14469" y="890"/>
                </a:lnTo>
                <a:lnTo>
                  <a:pt x="14493" y="926"/>
                </a:lnTo>
                <a:lnTo>
                  <a:pt x="14512" y="965"/>
                </a:lnTo>
                <a:lnTo>
                  <a:pt x="14528" y="1007"/>
                </a:lnTo>
                <a:lnTo>
                  <a:pt x="14540" y="1050"/>
                </a:lnTo>
                <a:lnTo>
                  <a:pt x="14546" y="1095"/>
                </a:lnTo>
                <a:lnTo>
                  <a:pt x="14549" y="1139"/>
                </a:lnTo>
                <a:lnTo>
                  <a:pt x="14549" y="1162"/>
                </a:lnTo>
                <a:lnTo>
                  <a:pt x="14548" y="1185"/>
                </a:lnTo>
                <a:lnTo>
                  <a:pt x="14541" y="1229"/>
                </a:lnTo>
                <a:lnTo>
                  <a:pt x="14530" y="1272"/>
                </a:lnTo>
                <a:lnTo>
                  <a:pt x="14516" y="1314"/>
                </a:lnTo>
                <a:lnTo>
                  <a:pt x="14497" y="1354"/>
                </a:lnTo>
                <a:lnTo>
                  <a:pt x="14474" y="1391"/>
                </a:lnTo>
                <a:lnTo>
                  <a:pt x="14448" y="1428"/>
                </a:lnTo>
                <a:lnTo>
                  <a:pt x="14418" y="1461"/>
                </a:lnTo>
                <a:close/>
                <a:moveTo>
                  <a:pt x="15151" y="1136"/>
                </a:moveTo>
                <a:lnTo>
                  <a:pt x="15149" y="1082"/>
                </a:lnTo>
                <a:lnTo>
                  <a:pt x="15144" y="1028"/>
                </a:lnTo>
                <a:lnTo>
                  <a:pt x="15137" y="977"/>
                </a:lnTo>
                <a:lnTo>
                  <a:pt x="15128" y="925"/>
                </a:lnTo>
                <a:lnTo>
                  <a:pt x="15116" y="875"/>
                </a:lnTo>
                <a:lnTo>
                  <a:pt x="15101" y="826"/>
                </a:lnTo>
                <a:lnTo>
                  <a:pt x="15083" y="776"/>
                </a:lnTo>
                <a:lnTo>
                  <a:pt x="15065" y="729"/>
                </a:lnTo>
                <a:lnTo>
                  <a:pt x="15043" y="682"/>
                </a:lnTo>
                <a:lnTo>
                  <a:pt x="15019" y="638"/>
                </a:lnTo>
                <a:lnTo>
                  <a:pt x="14994" y="594"/>
                </a:lnTo>
                <a:lnTo>
                  <a:pt x="14966" y="552"/>
                </a:lnTo>
                <a:lnTo>
                  <a:pt x="14937" y="510"/>
                </a:lnTo>
                <a:lnTo>
                  <a:pt x="14905" y="472"/>
                </a:lnTo>
                <a:lnTo>
                  <a:pt x="14872" y="433"/>
                </a:lnTo>
                <a:lnTo>
                  <a:pt x="14836" y="397"/>
                </a:lnTo>
                <a:lnTo>
                  <a:pt x="14799" y="362"/>
                </a:lnTo>
                <a:lnTo>
                  <a:pt x="14761" y="329"/>
                </a:lnTo>
                <a:lnTo>
                  <a:pt x="14720" y="299"/>
                </a:lnTo>
                <a:lnTo>
                  <a:pt x="14679" y="269"/>
                </a:lnTo>
                <a:lnTo>
                  <a:pt x="14636" y="241"/>
                </a:lnTo>
                <a:lnTo>
                  <a:pt x="14592" y="216"/>
                </a:lnTo>
                <a:lnTo>
                  <a:pt x="14546" y="193"/>
                </a:lnTo>
                <a:lnTo>
                  <a:pt x="14499" y="173"/>
                </a:lnTo>
                <a:lnTo>
                  <a:pt x="14451" y="154"/>
                </a:lnTo>
                <a:lnTo>
                  <a:pt x="14402" y="137"/>
                </a:lnTo>
                <a:lnTo>
                  <a:pt x="14352" y="123"/>
                </a:lnTo>
                <a:lnTo>
                  <a:pt x="14301" y="112"/>
                </a:lnTo>
                <a:lnTo>
                  <a:pt x="14249" y="103"/>
                </a:lnTo>
                <a:lnTo>
                  <a:pt x="14196" y="96"/>
                </a:lnTo>
                <a:lnTo>
                  <a:pt x="14142" y="91"/>
                </a:lnTo>
                <a:lnTo>
                  <a:pt x="14088" y="90"/>
                </a:lnTo>
                <a:lnTo>
                  <a:pt x="13492" y="90"/>
                </a:lnTo>
                <a:lnTo>
                  <a:pt x="12895" y="90"/>
                </a:lnTo>
                <a:lnTo>
                  <a:pt x="12895" y="797"/>
                </a:lnTo>
                <a:lnTo>
                  <a:pt x="12895" y="1504"/>
                </a:lnTo>
                <a:lnTo>
                  <a:pt x="12895" y="2211"/>
                </a:lnTo>
                <a:lnTo>
                  <a:pt x="12895" y="2918"/>
                </a:lnTo>
                <a:lnTo>
                  <a:pt x="13496" y="2918"/>
                </a:lnTo>
                <a:lnTo>
                  <a:pt x="13496" y="2197"/>
                </a:lnTo>
                <a:lnTo>
                  <a:pt x="13997" y="2197"/>
                </a:lnTo>
                <a:lnTo>
                  <a:pt x="14433" y="2918"/>
                </a:lnTo>
                <a:lnTo>
                  <a:pt x="15136" y="2918"/>
                </a:lnTo>
                <a:lnTo>
                  <a:pt x="14617" y="2059"/>
                </a:lnTo>
                <a:lnTo>
                  <a:pt x="14648" y="2042"/>
                </a:lnTo>
                <a:lnTo>
                  <a:pt x="14678" y="2023"/>
                </a:lnTo>
                <a:lnTo>
                  <a:pt x="14737" y="1981"/>
                </a:lnTo>
                <a:lnTo>
                  <a:pt x="14793" y="1936"/>
                </a:lnTo>
                <a:lnTo>
                  <a:pt x="14819" y="1910"/>
                </a:lnTo>
                <a:lnTo>
                  <a:pt x="14845" y="1885"/>
                </a:lnTo>
                <a:lnTo>
                  <a:pt x="14882" y="1847"/>
                </a:lnTo>
                <a:lnTo>
                  <a:pt x="14915" y="1807"/>
                </a:lnTo>
                <a:lnTo>
                  <a:pt x="14947" y="1766"/>
                </a:lnTo>
                <a:lnTo>
                  <a:pt x="14977" y="1724"/>
                </a:lnTo>
                <a:lnTo>
                  <a:pt x="15004" y="1679"/>
                </a:lnTo>
                <a:lnTo>
                  <a:pt x="15030" y="1634"/>
                </a:lnTo>
                <a:lnTo>
                  <a:pt x="15053" y="1588"/>
                </a:lnTo>
                <a:lnTo>
                  <a:pt x="15073" y="1542"/>
                </a:lnTo>
                <a:lnTo>
                  <a:pt x="15091" y="1493"/>
                </a:lnTo>
                <a:lnTo>
                  <a:pt x="15108" y="1444"/>
                </a:lnTo>
                <a:lnTo>
                  <a:pt x="15121" y="1395"/>
                </a:lnTo>
                <a:lnTo>
                  <a:pt x="15132" y="1343"/>
                </a:lnTo>
                <a:lnTo>
                  <a:pt x="15141" y="1293"/>
                </a:lnTo>
                <a:lnTo>
                  <a:pt x="15146" y="1240"/>
                </a:lnTo>
                <a:lnTo>
                  <a:pt x="15150" y="1189"/>
                </a:lnTo>
                <a:lnTo>
                  <a:pt x="15151" y="1136"/>
                </a:lnTo>
                <a:close/>
                <a:moveTo>
                  <a:pt x="17782" y="691"/>
                </a:moveTo>
                <a:lnTo>
                  <a:pt x="17782" y="90"/>
                </a:lnTo>
                <a:lnTo>
                  <a:pt x="17293" y="90"/>
                </a:lnTo>
                <a:lnTo>
                  <a:pt x="16804" y="90"/>
                </a:lnTo>
                <a:lnTo>
                  <a:pt x="16316" y="90"/>
                </a:lnTo>
                <a:lnTo>
                  <a:pt x="15828" y="90"/>
                </a:lnTo>
                <a:lnTo>
                  <a:pt x="15828" y="797"/>
                </a:lnTo>
                <a:lnTo>
                  <a:pt x="15828" y="1504"/>
                </a:lnTo>
                <a:lnTo>
                  <a:pt x="15828" y="2211"/>
                </a:lnTo>
                <a:lnTo>
                  <a:pt x="15828" y="2918"/>
                </a:lnTo>
                <a:lnTo>
                  <a:pt x="16316" y="2918"/>
                </a:lnTo>
                <a:lnTo>
                  <a:pt x="16804" y="2918"/>
                </a:lnTo>
                <a:lnTo>
                  <a:pt x="17293" y="2918"/>
                </a:lnTo>
                <a:lnTo>
                  <a:pt x="17782" y="2918"/>
                </a:lnTo>
                <a:lnTo>
                  <a:pt x="17782" y="2317"/>
                </a:lnTo>
                <a:lnTo>
                  <a:pt x="17106" y="2317"/>
                </a:lnTo>
                <a:lnTo>
                  <a:pt x="16429" y="2317"/>
                </a:lnTo>
                <a:lnTo>
                  <a:pt x="16429" y="1805"/>
                </a:lnTo>
                <a:lnTo>
                  <a:pt x="17076" y="1805"/>
                </a:lnTo>
                <a:lnTo>
                  <a:pt x="17723" y="1805"/>
                </a:lnTo>
                <a:lnTo>
                  <a:pt x="17723" y="1204"/>
                </a:lnTo>
                <a:lnTo>
                  <a:pt x="17076" y="1204"/>
                </a:lnTo>
                <a:lnTo>
                  <a:pt x="16429" y="1204"/>
                </a:lnTo>
                <a:lnTo>
                  <a:pt x="16429" y="691"/>
                </a:lnTo>
                <a:lnTo>
                  <a:pt x="17106" y="691"/>
                </a:lnTo>
                <a:lnTo>
                  <a:pt x="17782" y="691"/>
                </a:lnTo>
                <a:close/>
                <a:moveTo>
                  <a:pt x="6805" y="2918"/>
                </a:moveTo>
                <a:lnTo>
                  <a:pt x="7406" y="2918"/>
                </a:lnTo>
                <a:lnTo>
                  <a:pt x="7406" y="2362"/>
                </a:lnTo>
                <a:lnTo>
                  <a:pt x="7406" y="1805"/>
                </a:lnTo>
                <a:lnTo>
                  <a:pt x="8066" y="1805"/>
                </a:lnTo>
                <a:lnTo>
                  <a:pt x="8726" y="1805"/>
                </a:lnTo>
                <a:lnTo>
                  <a:pt x="8726" y="1204"/>
                </a:lnTo>
                <a:lnTo>
                  <a:pt x="8066" y="1204"/>
                </a:lnTo>
                <a:lnTo>
                  <a:pt x="7406" y="1204"/>
                </a:lnTo>
                <a:lnTo>
                  <a:pt x="7406" y="691"/>
                </a:lnTo>
                <a:lnTo>
                  <a:pt x="8083" y="691"/>
                </a:lnTo>
                <a:lnTo>
                  <a:pt x="8759" y="691"/>
                </a:lnTo>
                <a:lnTo>
                  <a:pt x="8759" y="90"/>
                </a:lnTo>
                <a:lnTo>
                  <a:pt x="8271" y="90"/>
                </a:lnTo>
                <a:lnTo>
                  <a:pt x="7782" y="90"/>
                </a:lnTo>
                <a:lnTo>
                  <a:pt x="7293" y="90"/>
                </a:lnTo>
                <a:lnTo>
                  <a:pt x="6805" y="90"/>
                </a:lnTo>
                <a:lnTo>
                  <a:pt x="6805" y="797"/>
                </a:lnTo>
                <a:lnTo>
                  <a:pt x="6805" y="1504"/>
                </a:lnTo>
                <a:lnTo>
                  <a:pt x="6805" y="2211"/>
                </a:lnTo>
                <a:lnTo>
                  <a:pt x="6805" y="2918"/>
                </a:lnTo>
                <a:close/>
                <a:moveTo>
                  <a:pt x="4699" y="2408"/>
                </a:moveTo>
                <a:lnTo>
                  <a:pt x="4653" y="2406"/>
                </a:lnTo>
                <a:lnTo>
                  <a:pt x="4608" y="2403"/>
                </a:lnTo>
                <a:lnTo>
                  <a:pt x="4562" y="2397"/>
                </a:lnTo>
                <a:lnTo>
                  <a:pt x="4518" y="2389"/>
                </a:lnTo>
                <a:lnTo>
                  <a:pt x="4474" y="2379"/>
                </a:lnTo>
                <a:lnTo>
                  <a:pt x="4431" y="2366"/>
                </a:lnTo>
                <a:lnTo>
                  <a:pt x="4389" y="2353"/>
                </a:lnTo>
                <a:lnTo>
                  <a:pt x="4349" y="2337"/>
                </a:lnTo>
                <a:lnTo>
                  <a:pt x="4309" y="2318"/>
                </a:lnTo>
                <a:lnTo>
                  <a:pt x="4270" y="2298"/>
                </a:lnTo>
                <a:lnTo>
                  <a:pt x="4232" y="2276"/>
                </a:lnTo>
                <a:lnTo>
                  <a:pt x="4195" y="2253"/>
                </a:lnTo>
                <a:lnTo>
                  <a:pt x="4160" y="2228"/>
                </a:lnTo>
                <a:lnTo>
                  <a:pt x="4126" y="2201"/>
                </a:lnTo>
                <a:lnTo>
                  <a:pt x="4093" y="2173"/>
                </a:lnTo>
                <a:lnTo>
                  <a:pt x="4061" y="2143"/>
                </a:lnTo>
                <a:lnTo>
                  <a:pt x="4032" y="2111"/>
                </a:lnTo>
                <a:lnTo>
                  <a:pt x="4003" y="2079"/>
                </a:lnTo>
                <a:lnTo>
                  <a:pt x="3977" y="2044"/>
                </a:lnTo>
                <a:lnTo>
                  <a:pt x="3951" y="2009"/>
                </a:lnTo>
                <a:lnTo>
                  <a:pt x="3906" y="1934"/>
                </a:lnTo>
                <a:lnTo>
                  <a:pt x="3886" y="1895"/>
                </a:lnTo>
                <a:lnTo>
                  <a:pt x="3868" y="1855"/>
                </a:lnTo>
                <a:lnTo>
                  <a:pt x="3838" y="1773"/>
                </a:lnTo>
                <a:lnTo>
                  <a:pt x="3826" y="1729"/>
                </a:lnTo>
                <a:lnTo>
                  <a:pt x="3815" y="1686"/>
                </a:lnTo>
                <a:lnTo>
                  <a:pt x="3801" y="1597"/>
                </a:lnTo>
                <a:lnTo>
                  <a:pt x="3798" y="1551"/>
                </a:lnTo>
                <a:lnTo>
                  <a:pt x="3797" y="1505"/>
                </a:lnTo>
                <a:lnTo>
                  <a:pt x="3798" y="1458"/>
                </a:lnTo>
                <a:lnTo>
                  <a:pt x="3801" y="1412"/>
                </a:lnTo>
                <a:lnTo>
                  <a:pt x="3807" y="1367"/>
                </a:lnTo>
                <a:lnTo>
                  <a:pt x="3815" y="1323"/>
                </a:lnTo>
                <a:lnTo>
                  <a:pt x="3826" y="1279"/>
                </a:lnTo>
                <a:lnTo>
                  <a:pt x="3838" y="1237"/>
                </a:lnTo>
                <a:lnTo>
                  <a:pt x="3852" y="1194"/>
                </a:lnTo>
                <a:lnTo>
                  <a:pt x="3868" y="1153"/>
                </a:lnTo>
                <a:lnTo>
                  <a:pt x="3886" y="1113"/>
                </a:lnTo>
                <a:lnTo>
                  <a:pt x="3906" y="1074"/>
                </a:lnTo>
                <a:lnTo>
                  <a:pt x="3927" y="1036"/>
                </a:lnTo>
                <a:lnTo>
                  <a:pt x="3951" y="1000"/>
                </a:lnTo>
                <a:lnTo>
                  <a:pt x="3977" y="965"/>
                </a:lnTo>
                <a:lnTo>
                  <a:pt x="4003" y="931"/>
                </a:lnTo>
                <a:lnTo>
                  <a:pt x="4032" y="898"/>
                </a:lnTo>
                <a:lnTo>
                  <a:pt x="4061" y="867"/>
                </a:lnTo>
                <a:lnTo>
                  <a:pt x="4093" y="837"/>
                </a:lnTo>
                <a:lnTo>
                  <a:pt x="4126" y="808"/>
                </a:lnTo>
                <a:lnTo>
                  <a:pt x="4160" y="781"/>
                </a:lnTo>
                <a:lnTo>
                  <a:pt x="4195" y="756"/>
                </a:lnTo>
                <a:lnTo>
                  <a:pt x="4270" y="711"/>
                </a:lnTo>
                <a:lnTo>
                  <a:pt x="4309" y="691"/>
                </a:lnTo>
                <a:lnTo>
                  <a:pt x="4349" y="673"/>
                </a:lnTo>
                <a:lnTo>
                  <a:pt x="4431" y="642"/>
                </a:lnTo>
                <a:lnTo>
                  <a:pt x="4474" y="631"/>
                </a:lnTo>
                <a:lnTo>
                  <a:pt x="4518" y="620"/>
                </a:lnTo>
                <a:lnTo>
                  <a:pt x="4608" y="607"/>
                </a:lnTo>
                <a:lnTo>
                  <a:pt x="4653" y="603"/>
                </a:lnTo>
                <a:lnTo>
                  <a:pt x="4699" y="602"/>
                </a:lnTo>
                <a:lnTo>
                  <a:pt x="4746" y="603"/>
                </a:lnTo>
                <a:lnTo>
                  <a:pt x="4792" y="607"/>
                </a:lnTo>
                <a:lnTo>
                  <a:pt x="4837" y="612"/>
                </a:lnTo>
                <a:lnTo>
                  <a:pt x="4881" y="620"/>
                </a:lnTo>
                <a:lnTo>
                  <a:pt x="4925" y="631"/>
                </a:lnTo>
                <a:lnTo>
                  <a:pt x="4967" y="642"/>
                </a:lnTo>
                <a:lnTo>
                  <a:pt x="5009" y="657"/>
                </a:lnTo>
                <a:lnTo>
                  <a:pt x="5051" y="673"/>
                </a:lnTo>
                <a:lnTo>
                  <a:pt x="5090" y="691"/>
                </a:lnTo>
                <a:lnTo>
                  <a:pt x="5129" y="711"/>
                </a:lnTo>
                <a:lnTo>
                  <a:pt x="5166" y="733"/>
                </a:lnTo>
                <a:lnTo>
                  <a:pt x="5203" y="756"/>
                </a:lnTo>
                <a:lnTo>
                  <a:pt x="5239" y="781"/>
                </a:lnTo>
                <a:lnTo>
                  <a:pt x="5273" y="808"/>
                </a:lnTo>
                <a:lnTo>
                  <a:pt x="5306" y="837"/>
                </a:lnTo>
                <a:lnTo>
                  <a:pt x="5337" y="867"/>
                </a:lnTo>
                <a:lnTo>
                  <a:pt x="5367" y="898"/>
                </a:lnTo>
                <a:lnTo>
                  <a:pt x="5395" y="931"/>
                </a:lnTo>
                <a:lnTo>
                  <a:pt x="5422" y="965"/>
                </a:lnTo>
                <a:lnTo>
                  <a:pt x="5447" y="1000"/>
                </a:lnTo>
                <a:lnTo>
                  <a:pt x="5493" y="1074"/>
                </a:lnTo>
                <a:lnTo>
                  <a:pt x="5512" y="1113"/>
                </a:lnTo>
                <a:lnTo>
                  <a:pt x="5530" y="1153"/>
                </a:lnTo>
                <a:lnTo>
                  <a:pt x="5561" y="1237"/>
                </a:lnTo>
                <a:lnTo>
                  <a:pt x="5573" y="1279"/>
                </a:lnTo>
                <a:lnTo>
                  <a:pt x="5583" y="1323"/>
                </a:lnTo>
                <a:lnTo>
                  <a:pt x="5597" y="1412"/>
                </a:lnTo>
                <a:lnTo>
                  <a:pt x="5600" y="1458"/>
                </a:lnTo>
                <a:lnTo>
                  <a:pt x="5601" y="1505"/>
                </a:lnTo>
                <a:lnTo>
                  <a:pt x="5600" y="1551"/>
                </a:lnTo>
                <a:lnTo>
                  <a:pt x="5597" y="1597"/>
                </a:lnTo>
                <a:lnTo>
                  <a:pt x="5591" y="1642"/>
                </a:lnTo>
                <a:lnTo>
                  <a:pt x="5583" y="1686"/>
                </a:lnTo>
                <a:lnTo>
                  <a:pt x="5573" y="1729"/>
                </a:lnTo>
                <a:lnTo>
                  <a:pt x="5561" y="1773"/>
                </a:lnTo>
                <a:lnTo>
                  <a:pt x="5547" y="1814"/>
                </a:lnTo>
                <a:lnTo>
                  <a:pt x="5530" y="1855"/>
                </a:lnTo>
                <a:lnTo>
                  <a:pt x="5512" y="1895"/>
                </a:lnTo>
                <a:lnTo>
                  <a:pt x="5493" y="1934"/>
                </a:lnTo>
                <a:lnTo>
                  <a:pt x="5471" y="1972"/>
                </a:lnTo>
                <a:lnTo>
                  <a:pt x="5447" y="2009"/>
                </a:lnTo>
                <a:lnTo>
                  <a:pt x="5422" y="2044"/>
                </a:lnTo>
                <a:lnTo>
                  <a:pt x="5395" y="2079"/>
                </a:lnTo>
                <a:lnTo>
                  <a:pt x="5367" y="2111"/>
                </a:lnTo>
                <a:lnTo>
                  <a:pt x="5337" y="2143"/>
                </a:lnTo>
                <a:lnTo>
                  <a:pt x="5306" y="2173"/>
                </a:lnTo>
                <a:lnTo>
                  <a:pt x="5273" y="2201"/>
                </a:lnTo>
                <a:lnTo>
                  <a:pt x="5239" y="2228"/>
                </a:lnTo>
                <a:lnTo>
                  <a:pt x="5203" y="2253"/>
                </a:lnTo>
                <a:lnTo>
                  <a:pt x="5129" y="2298"/>
                </a:lnTo>
                <a:lnTo>
                  <a:pt x="5090" y="2318"/>
                </a:lnTo>
                <a:lnTo>
                  <a:pt x="5051" y="2337"/>
                </a:lnTo>
                <a:lnTo>
                  <a:pt x="4967" y="2366"/>
                </a:lnTo>
                <a:lnTo>
                  <a:pt x="4925" y="2379"/>
                </a:lnTo>
                <a:lnTo>
                  <a:pt x="4881" y="2389"/>
                </a:lnTo>
                <a:lnTo>
                  <a:pt x="4792" y="2403"/>
                </a:lnTo>
                <a:lnTo>
                  <a:pt x="4746" y="2406"/>
                </a:lnTo>
                <a:lnTo>
                  <a:pt x="4699" y="2408"/>
                </a:lnTo>
                <a:close/>
                <a:moveTo>
                  <a:pt x="4699" y="0"/>
                </a:moveTo>
                <a:lnTo>
                  <a:pt x="4622" y="2"/>
                </a:lnTo>
                <a:lnTo>
                  <a:pt x="4546" y="8"/>
                </a:lnTo>
                <a:lnTo>
                  <a:pt x="4470" y="18"/>
                </a:lnTo>
                <a:lnTo>
                  <a:pt x="4397" y="30"/>
                </a:lnTo>
                <a:lnTo>
                  <a:pt x="4360" y="39"/>
                </a:lnTo>
                <a:lnTo>
                  <a:pt x="4324" y="48"/>
                </a:lnTo>
                <a:lnTo>
                  <a:pt x="4288" y="57"/>
                </a:lnTo>
                <a:lnTo>
                  <a:pt x="4253" y="68"/>
                </a:lnTo>
                <a:lnTo>
                  <a:pt x="4217" y="79"/>
                </a:lnTo>
                <a:lnTo>
                  <a:pt x="4183" y="91"/>
                </a:lnTo>
                <a:lnTo>
                  <a:pt x="4114" y="119"/>
                </a:lnTo>
                <a:lnTo>
                  <a:pt x="4048" y="148"/>
                </a:lnTo>
                <a:lnTo>
                  <a:pt x="3984" y="182"/>
                </a:lnTo>
                <a:lnTo>
                  <a:pt x="3921" y="218"/>
                </a:lnTo>
                <a:lnTo>
                  <a:pt x="3859" y="257"/>
                </a:lnTo>
                <a:lnTo>
                  <a:pt x="3800" y="300"/>
                </a:lnTo>
                <a:lnTo>
                  <a:pt x="3743" y="344"/>
                </a:lnTo>
                <a:lnTo>
                  <a:pt x="3689" y="391"/>
                </a:lnTo>
                <a:lnTo>
                  <a:pt x="3637" y="441"/>
                </a:lnTo>
                <a:lnTo>
                  <a:pt x="3586" y="493"/>
                </a:lnTo>
                <a:lnTo>
                  <a:pt x="3562" y="521"/>
                </a:lnTo>
                <a:lnTo>
                  <a:pt x="3539" y="548"/>
                </a:lnTo>
                <a:lnTo>
                  <a:pt x="3495" y="604"/>
                </a:lnTo>
                <a:lnTo>
                  <a:pt x="3452" y="664"/>
                </a:lnTo>
                <a:lnTo>
                  <a:pt x="3413" y="725"/>
                </a:lnTo>
                <a:lnTo>
                  <a:pt x="3378" y="788"/>
                </a:lnTo>
                <a:lnTo>
                  <a:pt x="3345" y="853"/>
                </a:lnTo>
                <a:lnTo>
                  <a:pt x="3314" y="919"/>
                </a:lnTo>
                <a:lnTo>
                  <a:pt x="3287" y="988"/>
                </a:lnTo>
                <a:lnTo>
                  <a:pt x="3263" y="1058"/>
                </a:lnTo>
                <a:lnTo>
                  <a:pt x="3243" y="1129"/>
                </a:lnTo>
                <a:lnTo>
                  <a:pt x="3227" y="1201"/>
                </a:lnTo>
                <a:lnTo>
                  <a:pt x="3213" y="1276"/>
                </a:lnTo>
                <a:lnTo>
                  <a:pt x="3204" y="1351"/>
                </a:lnTo>
                <a:lnTo>
                  <a:pt x="3198" y="1427"/>
                </a:lnTo>
                <a:lnTo>
                  <a:pt x="3196" y="1505"/>
                </a:lnTo>
                <a:lnTo>
                  <a:pt x="3198" y="1582"/>
                </a:lnTo>
                <a:lnTo>
                  <a:pt x="3204" y="1658"/>
                </a:lnTo>
                <a:lnTo>
                  <a:pt x="3213" y="1733"/>
                </a:lnTo>
                <a:lnTo>
                  <a:pt x="3227" y="1807"/>
                </a:lnTo>
                <a:lnTo>
                  <a:pt x="3235" y="1844"/>
                </a:lnTo>
                <a:lnTo>
                  <a:pt x="3243" y="1881"/>
                </a:lnTo>
                <a:lnTo>
                  <a:pt x="3253" y="1916"/>
                </a:lnTo>
                <a:lnTo>
                  <a:pt x="3263" y="1952"/>
                </a:lnTo>
                <a:lnTo>
                  <a:pt x="3275" y="1986"/>
                </a:lnTo>
                <a:lnTo>
                  <a:pt x="3287" y="2022"/>
                </a:lnTo>
                <a:lnTo>
                  <a:pt x="3314" y="2089"/>
                </a:lnTo>
                <a:lnTo>
                  <a:pt x="3345" y="2157"/>
                </a:lnTo>
                <a:lnTo>
                  <a:pt x="3378" y="2221"/>
                </a:lnTo>
                <a:lnTo>
                  <a:pt x="3413" y="2284"/>
                </a:lnTo>
                <a:lnTo>
                  <a:pt x="3452" y="2345"/>
                </a:lnTo>
                <a:lnTo>
                  <a:pt x="3495" y="2404"/>
                </a:lnTo>
                <a:lnTo>
                  <a:pt x="3539" y="2461"/>
                </a:lnTo>
                <a:lnTo>
                  <a:pt x="3586" y="2515"/>
                </a:lnTo>
                <a:lnTo>
                  <a:pt x="3637" y="2568"/>
                </a:lnTo>
                <a:lnTo>
                  <a:pt x="3689" y="2617"/>
                </a:lnTo>
                <a:lnTo>
                  <a:pt x="3716" y="2641"/>
                </a:lnTo>
                <a:lnTo>
                  <a:pt x="3743" y="2665"/>
                </a:lnTo>
                <a:lnTo>
                  <a:pt x="3800" y="2710"/>
                </a:lnTo>
                <a:lnTo>
                  <a:pt x="3859" y="2751"/>
                </a:lnTo>
                <a:lnTo>
                  <a:pt x="3921" y="2791"/>
                </a:lnTo>
                <a:lnTo>
                  <a:pt x="3984" y="2827"/>
                </a:lnTo>
                <a:lnTo>
                  <a:pt x="4048" y="2860"/>
                </a:lnTo>
                <a:lnTo>
                  <a:pt x="4114" y="2891"/>
                </a:lnTo>
                <a:lnTo>
                  <a:pt x="4183" y="2917"/>
                </a:lnTo>
                <a:lnTo>
                  <a:pt x="4253" y="2941"/>
                </a:lnTo>
                <a:lnTo>
                  <a:pt x="4324" y="2962"/>
                </a:lnTo>
                <a:lnTo>
                  <a:pt x="4397" y="2978"/>
                </a:lnTo>
                <a:lnTo>
                  <a:pt x="4470" y="2992"/>
                </a:lnTo>
                <a:lnTo>
                  <a:pt x="4546" y="3001"/>
                </a:lnTo>
                <a:lnTo>
                  <a:pt x="4622" y="3007"/>
                </a:lnTo>
                <a:lnTo>
                  <a:pt x="4699" y="3009"/>
                </a:lnTo>
                <a:lnTo>
                  <a:pt x="4777" y="3007"/>
                </a:lnTo>
                <a:lnTo>
                  <a:pt x="4853" y="3001"/>
                </a:lnTo>
                <a:lnTo>
                  <a:pt x="4928" y="2992"/>
                </a:lnTo>
                <a:lnTo>
                  <a:pt x="5001" y="2978"/>
                </a:lnTo>
                <a:lnTo>
                  <a:pt x="5038" y="2970"/>
                </a:lnTo>
                <a:lnTo>
                  <a:pt x="5075" y="2962"/>
                </a:lnTo>
                <a:lnTo>
                  <a:pt x="5110" y="2952"/>
                </a:lnTo>
                <a:lnTo>
                  <a:pt x="5146" y="2941"/>
                </a:lnTo>
                <a:lnTo>
                  <a:pt x="5181" y="2930"/>
                </a:lnTo>
                <a:lnTo>
                  <a:pt x="5216" y="2917"/>
                </a:lnTo>
                <a:lnTo>
                  <a:pt x="5284" y="2891"/>
                </a:lnTo>
                <a:lnTo>
                  <a:pt x="5351" y="2860"/>
                </a:lnTo>
                <a:lnTo>
                  <a:pt x="5416" y="2827"/>
                </a:lnTo>
                <a:lnTo>
                  <a:pt x="5479" y="2791"/>
                </a:lnTo>
                <a:lnTo>
                  <a:pt x="5540" y="2751"/>
                </a:lnTo>
                <a:lnTo>
                  <a:pt x="5598" y="2710"/>
                </a:lnTo>
                <a:lnTo>
                  <a:pt x="5655" y="2665"/>
                </a:lnTo>
                <a:lnTo>
                  <a:pt x="5710" y="2617"/>
                </a:lnTo>
                <a:lnTo>
                  <a:pt x="5762" y="2568"/>
                </a:lnTo>
                <a:lnTo>
                  <a:pt x="5812" y="2515"/>
                </a:lnTo>
                <a:lnTo>
                  <a:pt x="5836" y="2489"/>
                </a:lnTo>
                <a:lnTo>
                  <a:pt x="5859" y="2461"/>
                </a:lnTo>
                <a:lnTo>
                  <a:pt x="5904" y="2404"/>
                </a:lnTo>
                <a:lnTo>
                  <a:pt x="5946" y="2345"/>
                </a:lnTo>
                <a:lnTo>
                  <a:pt x="5985" y="2284"/>
                </a:lnTo>
                <a:lnTo>
                  <a:pt x="6022" y="2221"/>
                </a:lnTo>
                <a:lnTo>
                  <a:pt x="6055" y="2157"/>
                </a:lnTo>
                <a:lnTo>
                  <a:pt x="6085" y="2089"/>
                </a:lnTo>
                <a:lnTo>
                  <a:pt x="6112" y="2022"/>
                </a:lnTo>
                <a:lnTo>
                  <a:pt x="6135" y="1952"/>
                </a:lnTo>
                <a:lnTo>
                  <a:pt x="6156" y="1881"/>
                </a:lnTo>
                <a:lnTo>
                  <a:pt x="6173" y="1807"/>
                </a:lnTo>
                <a:lnTo>
                  <a:pt x="6185" y="1733"/>
                </a:lnTo>
                <a:lnTo>
                  <a:pt x="6196" y="1658"/>
                </a:lnTo>
                <a:lnTo>
                  <a:pt x="6201" y="1582"/>
                </a:lnTo>
                <a:lnTo>
                  <a:pt x="6203" y="1505"/>
                </a:lnTo>
                <a:lnTo>
                  <a:pt x="6201" y="1427"/>
                </a:lnTo>
                <a:lnTo>
                  <a:pt x="6196" y="1351"/>
                </a:lnTo>
                <a:lnTo>
                  <a:pt x="6185" y="1276"/>
                </a:lnTo>
                <a:lnTo>
                  <a:pt x="6173" y="1201"/>
                </a:lnTo>
                <a:lnTo>
                  <a:pt x="6165" y="1165"/>
                </a:lnTo>
                <a:lnTo>
                  <a:pt x="6156" y="1129"/>
                </a:lnTo>
                <a:lnTo>
                  <a:pt x="6147" y="1094"/>
                </a:lnTo>
                <a:lnTo>
                  <a:pt x="6135" y="1058"/>
                </a:lnTo>
                <a:lnTo>
                  <a:pt x="6124" y="1023"/>
                </a:lnTo>
                <a:lnTo>
                  <a:pt x="6112" y="988"/>
                </a:lnTo>
                <a:lnTo>
                  <a:pt x="6085" y="919"/>
                </a:lnTo>
                <a:lnTo>
                  <a:pt x="6055" y="853"/>
                </a:lnTo>
                <a:lnTo>
                  <a:pt x="6022" y="788"/>
                </a:lnTo>
                <a:lnTo>
                  <a:pt x="5985" y="725"/>
                </a:lnTo>
                <a:lnTo>
                  <a:pt x="5946" y="664"/>
                </a:lnTo>
                <a:lnTo>
                  <a:pt x="5904" y="604"/>
                </a:lnTo>
                <a:lnTo>
                  <a:pt x="5859" y="548"/>
                </a:lnTo>
                <a:lnTo>
                  <a:pt x="5812" y="493"/>
                </a:lnTo>
                <a:lnTo>
                  <a:pt x="5762" y="441"/>
                </a:lnTo>
                <a:lnTo>
                  <a:pt x="5710" y="391"/>
                </a:lnTo>
                <a:lnTo>
                  <a:pt x="5683" y="367"/>
                </a:lnTo>
                <a:lnTo>
                  <a:pt x="5655" y="344"/>
                </a:lnTo>
                <a:lnTo>
                  <a:pt x="5598" y="300"/>
                </a:lnTo>
                <a:lnTo>
                  <a:pt x="5540" y="257"/>
                </a:lnTo>
                <a:lnTo>
                  <a:pt x="5479" y="218"/>
                </a:lnTo>
                <a:lnTo>
                  <a:pt x="5416" y="182"/>
                </a:lnTo>
                <a:lnTo>
                  <a:pt x="5351" y="148"/>
                </a:lnTo>
                <a:lnTo>
                  <a:pt x="5284" y="119"/>
                </a:lnTo>
                <a:lnTo>
                  <a:pt x="5216" y="91"/>
                </a:lnTo>
                <a:lnTo>
                  <a:pt x="5146" y="68"/>
                </a:lnTo>
                <a:lnTo>
                  <a:pt x="5075" y="48"/>
                </a:lnTo>
                <a:lnTo>
                  <a:pt x="5001" y="30"/>
                </a:lnTo>
                <a:lnTo>
                  <a:pt x="4928" y="18"/>
                </a:lnTo>
                <a:lnTo>
                  <a:pt x="4853" y="8"/>
                </a:lnTo>
                <a:lnTo>
                  <a:pt x="4777" y="2"/>
                </a:lnTo>
                <a:lnTo>
                  <a:pt x="4699" y="0"/>
                </a:lnTo>
                <a:close/>
                <a:moveTo>
                  <a:pt x="10790" y="2408"/>
                </a:moveTo>
                <a:lnTo>
                  <a:pt x="10744" y="2406"/>
                </a:lnTo>
                <a:lnTo>
                  <a:pt x="10698" y="2403"/>
                </a:lnTo>
                <a:lnTo>
                  <a:pt x="10652" y="2397"/>
                </a:lnTo>
                <a:lnTo>
                  <a:pt x="10608" y="2389"/>
                </a:lnTo>
                <a:lnTo>
                  <a:pt x="10564" y="2379"/>
                </a:lnTo>
                <a:lnTo>
                  <a:pt x="10522" y="2366"/>
                </a:lnTo>
                <a:lnTo>
                  <a:pt x="10479" y="2353"/>
                </a:lnTo>
                <a:lnTo>
                  <a:pt x="10439" y="2337"/>
                </a:lnTo>
                <a:lnTo>
                  <a:pt x="10399" y="2318"/>
                </a:lnTo>
                <a:lnTo>
                  <a:pt x="10360" y="2298"/>
                </a:lnTo>
                <a:lnTo>
                  <a:pt x="10322" y="2276"/>
                </a:lnTo>
                <a:lnTo>
                  <a:pt x="10286" y="2253"/>
                </a:lnTo>
                <a:lnTo>
                  <a:pt x="10250" y="2228"/>
                </a:lnTo>
                <a:lnTo>
                  <a:pt x="10216" y="2201"/>
                </a:lnTo>
                <a:lnTo>
                  <a:pt x="10184" y="2173"/>
                </a:lnTo>
                <a:lnTo>
                  <a:pt x="10152" y="2143"/>
                </a:lnTo>
                <a:lnTo>
                  <a:pt x="10122" y="2111"/>
                </a:lnTo>
                <a:lnTo>
                  <a:pt x="10093" y="2079"/>
                </a:lnTo>
                <a:lnTo>
                  <a:pt x="10067" y="2044"/>
                </a:lnTo>
                <a:lnTo>
                  <a:pt x="10042" y="2009"/>
                </a:lnTo>
                <a:lnTo>
                  <a:pt x="9996" y="1934"/>
                </a:lnTo>
                <a:lnTo>
                  <a:pt x="9977" y="1895"/>
                </a:lnTo>
                <a:lnTo>
                  <a:pt x="9958" y="1855"/>
                </a:lnTo>
                <a:lnTo>
                  <a:pt x="9929" y="1773"/>
                </a:lnTo>
                <a:lnTo>
                  <a:pt x="9916" y="1729"/>
                </a:lnTo>
                <a:lnTo>
                  <a:pt x="9906" y="1686"/>
                </a:lnTo>
                <a:lnTo>
                  <a:pt x="9892" y="1597"/>
                </a:lnTo>
                <a:lnTo>
                  <a:pt x="9888" y="1551"/>
                </a:lnTo>
                <a:lnTo>
                  <a:pt x="9887" y="1505"/>
                </a:lnTo>
                <a:lnTo>
                  <a:pt x="9888" y="1458"/>
                </a:lnTo>
                <a:lnTo>
                  <a:pt x="9892" y="1412"/>
                </a:lnTo>
                <a:lnTo>
                  <a:pt x="9898" y="1367"/>
                </a:lnTo>
                <a:lnTo>
                  <a:pt x="9906" y="1323"/>
                </a:lnTo>
                <a:lnTo>
                  <a:pt x="9916" y="1279"/>
                </a:lnTo>
                <a:lnTo>
                  <a:pt x="9929" y="1237"/>
                </a:lnTo>
                <a:lnTo>
                  <a:pt x="9942" y="1194"/>
                </a:lnTo>
                <a:lnTo>
                  <a:pt x="9958" y="1153"/>
                </a:lnTo>
                <a:lnTo>
                  <a:pt x="9977" y="1113"/>
                </a:lnTo>
                <a:lnTo>
                  <a:pt x="9996" y="1074"/>
                </a:lnTo>
                <a:lnTo>
                  <a:pt x="10018" y="1036"/>
                </a:lnTo>
                <a:lnTo>
                  <a:pt x="10042" y="1000"/>
                </a:lnTo>
                <a:lnTo>
                  <a:pt x="10067" y="965"/>
                </a:lnTo>
                <a:lnTo>
                  <a:pt x="10093" y="931"/>
                </a:lnTo>
                <a:lnTo>
                  <a:pt x="10122" y="898"/>
                </a:lnTo>
                <a:lnTo>
                  <a:pt x="10152" y="867"/>
                </a:lnTo>
                <a:lnTo>
                  <a:pt x="10184" y="837"/>
                </a:lnTo>
                <a:lnTo>
                  <a:pt x="10216" y="808"/>
                </a:lnTo>
                <a:lnTo>
                  <a:pt x="10250" y="781"/>
                </a:lnTo>
                <a:lnTo>
                  <a:pt x="10286" y="756"/>
                </a:lnTo>
                <a:lnTo>
                  <a:pt x="10360" y="711"/>
                </a:lnTo>
                <a:lnTo>
                  <a:pt x="10399" y="691"/>
                </a:lnTo>
                <a:lnTo>
                  <a:pt x="10439" y="673"/>
                </a:lnTo>
                <a:lnTo>
                  <a:pt x="10522" y="642"/>
                </a:lnTo>
                <a:lnTo>
                  <a:pt x="10564" y="631"/>
                </a:lnTo>
                <a:lnTo>
                  <a:pt x="10608" y="620"/>
                </a:lnTo>
                <a:lnTo>
                  <a:pt x="10698" y="607"/>
                </a:lnTo>
                <a:lnTo>
                  <a:pt x="10744" y="603"/>
                </a:lnTo>
                <a:lnTo>
                  <a:pt x="10790" y="602"/>
                </a:lnTo>
                <a:lnTo>
                  <a:pt x="10837" y="603"/>
                </a:lnTo>
                <a:lnTo>
                  <a:pt x="10882" y="607"/>
                </a:lnTo>
                <a:lnTo>
                  <a:pt x="10927" y="612"/>
                </a:lnTo>
                <a:lnTo>
                  <a:pt x="10972" y="620"/>
                </a:lnTo>
                <a:lnTo>
                  <a:pt x="11015" y="631"/>
                </a:lnTo>
                <a:lnTo>
                  <a:pt x="11058" y="642"/>
                </a:lnTo>
                <a:lnTo>
                  <a:pt x="11100" y="657"/>
                </a:lnTo>
                <a:lnTo>
                  <a:pt x="11141" y="673"/>
                </a:lnTo>
                <a:lnTo>
                  <a:pt x="11180" y="691"/>
                </a:lnTo>
                <a:lnTo>
                  <a:pt x="11219" y="711"/>
                </a:lnTo>
                <a:lnTo>
                  <a:pt x="11257" y="733"/>
                </a:lnTo>
                <a:lnTo>
                  <a:pt x="11293" y="756"/>
                </a:lnTo>
                <a:lnTo>
                  <a:pt x="11329" y="781"/>
                </a:lnTo>
                <a:lnTo>
                  <a:pt x="11363" y="808"/>
                </a:lnTo>
                <a:lnTo>
                  <a:pt x="11396" y="837"/>
                </a:lnTo>
                <a:lnTo>
                  <a:pt x="11427" y="867"/>
                </a:lnTo>
                <a:lnTo>
                  <a:pt x="11457" y="898"/>
                </a:lnTo>
                <a:lnTo>
                  <a:pt x="11486" y="931"/>
                </a:lnTo>
                <a:lnTo>
                  <a:pt x="11512" y="965"/>
                </a:lnTo>
                <a:lnTo>
                  <a:pt x="11537" y="1000"/>
                </a:lnTo>
                <a:lnTo>
                  <a:pt x="11583" y="1074"/>
                </a:lnTo>
                <a:lnTo>
                  <a:pt x="11603" y="1113"/>
                </a:lnTo>
                <a:lnTo>
                  <a:pt x="11621" y="1153"/>
                </a:lnTo>
                <a:lnTo>
                  <a:pt x="11652" y="1237"/>
                </a:lnTo>
                <a:lnTo>
                  <a:pt x="11663" y="1279"/>
                </a:lnTo>
                <a:lnTo>
                  <a:pt x="11674" y="1323"/>
                </a:lnTo>
                <a:lnTo>
                  <a:pt x="11687" y="1412"/>
                </a:lnTo>
                <a:lnTo>
                  <a:pt x="11691" y="1458"/>
                </a:lnTo>
                <a:lnTo>
                  <a:pt x="11692" y="1505"/>
                </a:lnTo>
                <a:lnTo>
                  <a:pt x="11691" y="1551"/>
                </a:lnTo>
                <a:lnTo>
                  <a:pt x="11687" y="1597"/>
                </a:lnTo>
                <a:lnTo>
                  <a:pt x="11682" y="1642"/>
                </a:lnTo>
                <a:lnTo>
                  <a:pt x="11674" y="1686"/>
                </a:lnTo>
                <a:lnTo>
                  <a:pt x="11663" y="1729"/>
                </a:lnTo>
                <a:lnTo>
                  <a:pt x="11652" y="1773"/>
                </a:lnTo>
                <a:lnTo>
                  <a:pt x="11637" y="1814"/>
                </a:lnTo>
                <a:lnTo>
                  <a:pt x="11621" y="1855"/>
                </a:lnTo>
                <a:lnTo>
                  <a:pt x="11603" y="1895"/>
                </a:lnTo>
                <a:lnTo>
                  <a:pt x="11583" y="1934"/>
                </a:lnTo>
                <a:lnTo>
                  <a:pt x="11561" y="1972"/>
                </a:lnTo>
                <a:lnTo>
                  <a:pt x="11537" y="2009"/>
                </a:lnTo>
                <a:lnTo>
                  <a:pt x="11512" y="2044"/>
                </a:lnTo>
                <a:lnTo>
                  <a:pt x="11486" y="2079"/>
                </a:lnTo>
                <a:lnTo>
                  <a:pt x="11457" y="2111"/>
                </a:lnTo>
                <a:lnTo>
                  <a:pt x="11427" y="2143"/>
                </a:lnTo>
                <a:lnTo>
                  <a:pt x="11396" y="2173"/>
                </a:lnTo>
                <a:lnTo>
                  <a:pt x="11363" y="2201"/>
                </a:lnTo>
                <a:lnTo>
                  <a:pt x="11329" y="2228"/>
                </a:lnTo>
                <a:lnTo>
                  <a:pt x="11293" y="2253"/>
                </a:lnTo>
                <a:lnTo>
                  <a:pt x="11219" y="2298"/>
                </a:lnTo>
                <a:lnTo>
                  <a:pt x="11180" y="2318"/>
                </a:lnTo>
                <a:lnTo>
                  <a:pt x="11141" y="2337"/>
                </a:lnTo>
                <a:lnTo>
                  <a:pt x="11058" y="2366"/>
                </a:lnTo>
                <a:lnTo>
                  <a:pt x="11015" y="2379"/>
                </a:lnTo>
                <a:lnTo>
                  <a:pt x="10972" y="2389"/>
                </a:lnTo>
                <a:lnTo>
                  <a:pt x="10882" y="2403"/>
                </a:lnTo>
                <a:lnTo>
                  <a:pt x="10837" y="2406"/>
                </a:lnTo>
                <a:lnTo>
                  <a:pt x="10790" y="2408"/>
                </a:lnTo>
                <a:close/>
                <a:moveTo>
                  <a:pt x="10790" y="0"/>
                </a:moveTo>
                <a:lnTo>
                  <a:pt x="10713" y="2"/>
                </a:lnTo>
                <a:lnTo>
                  <a:pt x="10636" y="8"/>
                </a:lnTo>
                <a:lnTo>
                  <a:pt x="10561" y="18"/>
                </a:lnTo>
                <a:lnTo>
                  <a:pt x="10487" y="30"/>
                </a:lnTo>
                <a:lnTo>
                  <a:pt x="10451" y="39"/>
                </a:lnTo>
                <a:lnTo>
                  <a:pt x="10414" y="48"/>
                </a:lnTo>
                <a:lnTo>
                  <a:pt x="10379" y="57"/>
                </a:lnTo>
                <a:lnTo>
                  <a:pt x="10343" y="68"/>
                </a:lnTo>
                <a:lnTo>
                  <a:pt x="10308" y="79"/>
                </a:lnTo>
                <a:lnTo>
                  <a:pt x="10273" y="91"/>
                </a:lnTo>
                <a:lnTo>
                  <a:pt x="10204" y="119"/>
                </a:lnTo>
                <a:lnTo>
                  <a:pt x="10138" y="148"/>
                </a:lnTo>
                <a:lnTo>
                  <a:pt x="10074" y="182"/>
                </a:lnTo>
                <a:lnTo>
                  <a:pt x="10011" y="218"/>
                </a:lnTo>
                <a:lnTo>
                  <a:pt x="9949" y="257"/>
                </a:lnTo>
                <a:lnTo>
                  <a:pt x="9891" y="300"/>
                </a:lnTo>
                <a:lnTo>
                  <a:pt x="9834" y="344"/>
                </a:lnTo>
                <a:lnTo>
                  <a:pt x="9780" y="391"/>
                </a:lnTo>
                <a:lnTo>
                  <a:pt x="9727" y="441"/>
                </a:lnTo>
                <a:lnTo>
                  <a:pt x="9677" y="493"/>
                </a:lnTo>
                <a:lnTo>
                  <a:pt x="9653" y="521"/>
                </a:lnTo>
                <a:lnTo>
                  <a:pt x="9630" y="548"/>
                </a:lnTo>
                <a:lnTo>
                  <a:pt x="9585" y="604"/>
                </a:lnTo>
                <a:lnTo>
                  <a:pt x="9543" y="664"/>
                </a:lnTo>
                <a:lnTo>
                  <a:pt x="9504" y="725"/>
                </a:lnTo>
                <a:lnTo>
                  <a:pt x="9468" y="788"/>
                </a:lnTo>
                <a:lnTo>
                  <a:pt x="9434" y="853"/>
                </a:lnTo>
                <a:lnTo>
                  <a:pt x="9404" y="919"/>
                </a:lnTo>
                <a:lnTo>
                  <a:pt x="9378" y="988"/>
                </a:lnTo>
                <a:lnTo>
                  <a:pt x="9354" y="1058"/>
                </a:lnTo>
                <a:lnTo>
                  <a:pt x="9333" y="1129"/>
                </a:lnTo>
                <a:lnTo>
                  <a:pt x="9317" y="1201"/>
                </a:lnTo>
                <a:lnTo>
                  <a:pt x="9303" y="1276"/>
                </a:lnTo>
                <a:lnTo>
                  <a:pt x="9294" y="1351"/>
                </a:lnTo>
                <a:lnTo>
                  <a:pt x="9288" y="1427"/>
                </a:lnTo>
                <a:lnTo>
                  <a:pt x="9286" y="1505"/>
                </a:lnTo>
                <a:lnTo>
                  <a:pt x="9288" y="1582"/>
                </a:lnTo>
                <a:lnTo>
                  <a:pt x="9294" y="1658"/>
                </a:lnTo>
                <a:lnTo>
                  <a:pt x="9303" y="1733"/>
                </a:lnTo>
                <a:lnTo>
                  <a:pt x="9317" y="1807"/>
                </a:lnTo>
                <a:lnTo>
                  <a:pt x="9324" y="1844"/>
                </a:lnTo>
                <a:lnTo>
                  <a:pt x="9333" y="1881"/>
                </a:lnTo>
                <a:lnTo>
                  <a:pt x="9343" y="1916"/>
                </a:lnTo>
                <a:lnTo>
                  <a:pt x="9354" y="1952"/>
                </a:lnTo>
                <a:lnTo>
                  <a:pt x="9365" y="1986"/>
                </a:lnTo>
                <a:lnTo>
                  <a:pt x="9378" y="2022"/>
                </a:lnTo>
                <a:lnTo>
                  <a:pt x="9404" y="2089"/>
                </a:lnTo>
                <a:lnTo>
                  <a:pt x="9434" y="2157"/>
                </a:lnTo>
                <a:lnTo>
                  <a:pt x="9468" y="2221"/>
                </a:lnTo>
                <a:lnTo>
                  <a:pt x="9504" y="2284"/>
                </a:lnTo>
                <a:lnTo>
                  <a:pt x="9543" y="2345"/>
                </a:lnTo>
                <a:lnTo>
                  <a:pt x="9585" y="2404"/>
                </a:lnTo>
                <a:lnTo>
                  <a:pt x="9630" y="2461"/>
                </a:lnTo>
                <a:lnTo>
                  <a:pt x="9677" y="2515"/>
                </a:lnTo>
                <a:lnTo>
                  <a:pt x="9727" y="2568"/>
                </a:lnTo>
                <a:lnTo>
                  <a:pt x="9780" y="2617"/>
                </a:lnTo>
                <a:lnTo>
                  <a:pt x="9806" y="2641"/>
                </a:lnTo>
                <a:lnTo>
                  <a:pt x="9834" y="2665"/>
                </a:lnTo>
                <a:lnTo>
                  <a:pt x="9891" y="2710"/>
                </a:lnTo>
                <a:lnTo>
                  <a:pt x="9949" y="2751"/>
                </a:lnTo>
                <a:lnTo>
                  <a:pt x="10011" y="2791"/>
                </a:lnTo>
                <a:lnTo>
                  <a:pt x="10074" y="2827"/>
                </a:lnTo>
                <a:lnTo>
                  <a:pt x="10138" y="2860"/>
                </a:lnTo>
                <a:lnTo>
                  <a:pt x="10204" y="2891"/>
                </a:lnTo>
                <a:lnTo>
                  <a:pt x="10273" y="2917"/>
                </a:lnTo>
                <a:lnTo>
                  <a:pt x="10343" y="2941"/>
                </a:lnTo>
                <a:lnTo>
                  <a:pt x="10414" y="2962"/>
                </a:lnTo>
                <a:lnTo>
                  <a:pt x="10487" y="2978"/>
                </a:lnTo>
                <a:lnTo>
                  <a:pt x="10561" y="2992"/>
                </a:lnTo>
                <a:lnTo>
                  <a:pt x="10636" y="3001"/>
                </a:lnTo>
                <a:lnTo>
                  <a:pt x="10713" y="3007"/>
                </a:lnTo>
                <a:lnTo>
                  <a:pt x="10790" y="3009"/>
                </a:lnTo>
                <a:lnTo>
                  <a:pt x="10867" y="3007"/>
                </a:lnTo>
                <a:lnTo>
                  <a:pt x="10943" y="3001"/>
                </a:lnTo>
                <a:lnTo>
                  <a:pt x="11019" y="2992"/>
                </a:lnTo>
                <a:lnTo>
                  <a:pt x="11092" y="2978"/>
                </a:lnTo>
                <a:lnTo>
                  <a:pt x="11129" y="2970"/>
                </a:lnTo>
                <a:lnTo>
                  <a:pt x="11165" y="2962"/>
                </a:lnTo>
                <a:lnTo>
                  <a:pt x="11201" y="2952"/>
                </a:lnTo>
                <a:lnTo>
                  <a:pt x="11236" y="2941"/>
                </a:lnTo>
                <a:lnTo>
                  <a:pt x="11272" y="2930"/>
                </a:lnTo>
                <a:lnTo>
                  <a:pt x="11306" y="2917"/>
                </a:lnTo>
                <a:lnTo>
                  <a:pt x="11375" y="2891"/>
                </a:lnTo>
                <a:lnTo>
                  <a:pt x="11441" y="2860"/>
                </a:lnTo>
                <a:lnTo>
                  <a:pt x="11506" y="2827"/>
                </a:lnTo>
                <a:lnTo>
                  <a:pt x="11569" y="2791"/>
                </a:lnTo>
                <a:lnTo>
                  <a:pt x="11630" y="2751"/>
                </a:lnTo>
                <a:lnTo>
                  <a:pt x="11688" y="2710"/>
                </a:lnTo>
                <a:lnTo>
                  <a:pt x="11746" y="2665"/>
                </a:lnTo>
                <a:lnTo>
                  <a:pt x="11801" y="2617"/>
                </a:lnTo>
                <a:lnTo>
                  <a:pt x="11852" y="2568"/>
                </a:lnTo>
                <a:lnTo>
                  <a:pt x="11903" y="2515"/>
                </a:lnTo>
                <a:lnTo>
                  <a:pt x="11927" y="2489"/>
                </a:lnTo>
                <a:lnTo>
                  <a:pt x="11950" y="2461"/>
                </a:lnTo>
                <a:lnTo>
                  <a:pt x="11994" y="2404"/>
                </a:lnTo>
                <a:lnTo>
                  <a:pt x="12037" y="2345"/>
                </a:lnTo>
                <a:lnTo>
                  <a:pt x="12075" y="2284"/>
                </a:lnTo>
                <a:lnTo>
                  <a:pt x="12112" y="2221"/>
                </a:lnTo>
                <a:lnTo>
                  <a:pt x="12145" y="2157"/>
                </a:lnTo>
                <a:lnTo>
                  <a:pt x="12175" y="2089"/>
                </a:lnTo>
                <a:lnTo>
                  <a:pt x="12203" y="2022"/>
                </a:lnTo>
                <a:lnTo>
                  <a:pt x="12225" y="1952"/>
                </a:lnTo>
                <a:lnTo>
                  <a:pt x="12246" y="1881"/>
                </a:lnTo>
                <a:lnTo>
                  <a:pt x="12263" y="1807"/>
                </a:lnTo>
                <a:lnTo>
                  <a:pt x="12276" y="1733"/>
                </a:lnTo>
                <a:lnTo>
                  <a:pt x="12286" y="1658"/>
                </a:lnTo>
                <a:lnTo>
                  <a:pt x="12292" y="1582"/>
                </a:lnTo>
                <a:lnTo>
                  <a:pt x="12293" y="1505"/>
                </a:lnTo>
                <a:lnTo>
                  <a:pt x="12292" y="1427"/>
                </a:lnTo>
                <a:lnTo>
                  <a:pt x="12286" y="1351"/>
                </a:lnTo>
                <a:lnTo>
                  <a:pt x="12276" y="1276"/>
                </a:lnTo>
                <a:lnTo>
                  <a:pt x="12263" y="1201"/>
                </a:lnTo>
                <a:lnTo>
                  <a:pt x="12255" y="1165"/>
                </a:lnTo>
                <a:lnTo>
                  <a:pt x="12246" y="1129"/>
                </a:lnTo>
                <a:lnTo>
                  <a:pt x="12237" y="1094"/>
                </a:lnTo>
                <a:lnTo>
                  <a:pt x="12225" y="1058"/>
                </a:lnTo>
                <a:lnTo>
                  <a:pt x="12214" y="1023"/>
                </a:lnTo>
                <a:lnTo>
                  <a:pt x="12203" y="988"/>
                </a:lnTo>
                <a:lnTo>
                  <a:pt x="12175" y="919"/>
                </a:lnTo>
                <a:lnTo>
                  <a:pt x="12145" y="853"/>
                </a:lnTo>
                <a:lnTo>
                  <a:pt x="12112" y="788"/>
                </a:lnTo>
                <a:lnTo>
                  <a:pt x="12075" y="725"/>
                </a:lnTo>
                <a:lnTo>
                  <a:pt x="12037" y="664"/>
                </a:lnTo>
                <a:lnTo>
                  <a:pt x="11994" y="604"/>
                </a:lnTo>
                <a:lnTo>
                  <a:pt x="11950" y="548"/>
                </a:lnTo>
                <a:lnTo>
                  <a:pt x="11903" y="493"/>
                </a:lnTo>
                <a:lnTo>
                  <a:pt x="11852" y="441"/>
                </a:lnTo>
                <a:lnTo>
                  <a:pt x="11801" y="391"/>
                </a:lnTo>
                <a:lnTo>
                  <a:pt x="11773" y="367"/>
                </a:lnTo>
                <a:lnTo>
                  <a:pt x="11746" y="344"/>
                </a:lnTo>
                <a:lnTo>
                  <a:pt x="11688" y="300"/>
                </a:lnTo>
                <a:lnTo>
                  <a:pt x="11630" y="257"/>
                </a:lnTo>
                <a:lnTo>
                  <a:pt x="11569" y="218"/>
                </a:lnTo>
                <a:lnTo>
                  <a:pt x="11506" y="182"/>
                </a:lnTo>
                <a:lnTo>
                  <a:pt x="11441" y="148"/>
                </a:lnTo>
                <a:lnTo>
                  <a:pt x="11375" y="119"/>
                </a:lnTo>
                <a:lnTo>
                  <a:pt x="11306" y="91"/>
                </a:lnTo>
                <a:lnTo>
                  <a:pt x="11236" y="68"/>
                </a:lnTo>
                <a:lnTo>
                  <a:pt x="11165" y="48"/>
                </a:lnTo>
                <a:lnTo>
                  <a:pt x="11092" y="30"/>
                </a:lnTo>
                <a:lnTo>
                  <a:pt x="11019" y="18"/>
                </a:lnTo>
                <a:lnTo>
                  <a:pt x="10943" y="8"/>
                </a:lnTo>
                <a:lnTo>
                  <a:pt x="10867" y="2"/>
                </a:lnTo>
                <a:lnTo>
                  <a:pt x="107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Freeform 21"/>
          <p:cNvSpPr>
            <a:spLocks noChangeAspect="1"/>
          </p:cNvSpPr>
          <p:nvPr userDrawn="1"/>
        </p:nvSpPr>
        <p:spPr bwMode="auto">
          <a:xfrm>
            <a:off x="6045454" y="3735363"/>
            <a:ext cx="101092" cy="108000"/>
          </a:xfrm>
          <a:custGeom>
            <a:avLst/>
            <a:gdLst>
              <a:gd name="T0" fmla="*/ 1317 w 1318"/>
              <a:gd name="T1" fmla="*/ 731 h 1406"/>
              <a:gd name="T2" fmla="*/ 1312 w 1318"/>
              <a:gd name="T3" fmla="*/ 764 h 1406"/>
              <a:gd name="T4" fmla="*/ 1302 w 1318"/>
              <a:gd name="T5" fmla="*/ 787 h 1406"/>
              <a:gd name="T6" fmla="*/ 1289 w 1318"/>
              <a:gd name="T7" fmla="*/ 804 h 1406"/>
              <a:gd name="T8" fmla="*/ 1273 w 1318"/>
              <a:gd name="T9" fmla="*/ 812 h 1406"/>
              <a:gd name="T10" fmla="*/ 770 w 1318"/>
              <a:gd name="T11" fmla="*/ 814 h 1406"/>
              <a:gd name="T12" fmla="*/ 768 w 1318"/>
              <a:gd name="T13" fmla="*/ 1370 h 1406"/>
              <a:gd name="T14" fmla="*/ 761 w 1318"/>
              <a:gd name="T15" fmla="*/ 1382 h 1406"/>
              <a:gd name="T16" fmla="*/ 745 w 1318"/>
              <a:gd name="T17" fmla="*/ 1392 h 1406"/>
              <a:gd name="T18" fmla="*/ 721 w 1318"/>
              <a:gd name="T19" fmla="*/ 1401 h 1406"/>
              <a:gd name="T20" fmla="*/ 688 w 1318"/>
              <a:gd name="T21" fmla="*/ 1405 h 1406"/>
              <a:gd name="T22" fmla="*/ 645 w 1318"/>
              <a:gd name="T23" fmla="*/ 1406 h 1406"/>
              <a:gd name="T24" fmla="*/ 608 w 1318"/>
              <a:gd name="T25" fmla="*/ 1402 h 1406"/>
              <a:gd name="T26" fmla="*/ 573 w 1318"/>
              <a:gd name="T27" fmla="*/ 1392 h 1406"/>
              <a:gd name="T28" fmla="*/ 558 w 1318"/>
              <a:gd name="T29" fmla="*/ 1382 h 1406"/>
              <a:gd name="T30" fmla="*/ 550 w 1318"/>
              <a:gd name="T31" fmla="*/ 1370 h 1406"/>
              <a:gd name="T32" fmla="*/ 548 w 1318"/>
              <a:gd name="T33" fmla="*/ 814 h 1406"/>
              <a:gd name="T34" fmla="*/ 45 w 1318"/>
              <a:gd name="T35" fmla="*/ 812 h 1406"/>
              <a:gd name="T36" fmla="*/ 29 w 1318"/>
              <a:gd name="T37" fmla="*/ 804 h 1406"/>
              <a:gd name="T38" fmla="*/ 16 w 1318"/>
              <a:gd name="T39" fmla="*/ 787 h 1406"/>
              <a:gd name="T40" fmla="*/ 7 w 1318"/>
              <a:gd name="T41" fmla="*/ 764 h 1406"/>
              <a:gd name="T42" fmla="*/ 2 w 1318"/>
              <a:gd name="T43" fmla="*/ 744 h 1406"/>
              <a:gd name="T44" fmla="*/ 0 w 1318"/>
              <a:gd name="T45" fmla="*/ 705 h 1406"/>
              <a:gd name="T46" fmla="*/ 2 w 1318"/>
              <a:gd name="T47" fmla="*/ 668 h 1406"/>
              <a:gd name="T48" fmla="*/ 10 w 1318"/>
              <a:gd name="T49" fmla="*/ 639 h 1406"/>
              <a:gd name="T50" fmla="*/ 20 w 1318"/>
              <a:gd name="T51" fmla="*/ 618 h 1406"/>
              <a:gd name="T52" fmla="*/ 34 w 1318"/>
              <a:gd name="T53" fmla="*/ 604 h 1406"/>
              <a:gd name="T54" fmla="*/ 50 w 1318"/>
              <a:gd name="T55" fmla="*/ 599 h 1406"/>
              <a:gd name="T56" fmla="*/ 548 w 1318"/>
              <a:gd name="T57" fmla="*/ 52 h 1406"/>
              <a:gd name="T58" fmla="*/ 552 w 1318"/>
              <a:gd name="T59" fmla="*/ 36 h 1406"/>
              <a:gd name="T60" fmla="*/ 562 w 1318"/>
              <a:gd name="T61" fmla="*/ 22 h 1406"/>
              <a:gd name="T62" fmla="*/ 579 w 1318"/>
              <a:gd name="T63" fmla="*/ 11 h 1406"/>
              <a:gd name="T64" fmla="*/ 608 w 1318"/>
              <a:gd name="T65" fmla="*/ 3 h 1406"/>
              <a:gd name="T66" fmla="*/ 645 w 1318"/>
              <a:gd name="T67" fmla="*/ 0 h 1406"/>
              <a:gd name="T68" fmla="*/ 688 w 1318"/>
              <a:gd name="T69" fmla="*/ 1 h 1406"/>
              <a:gd name="T70" fmla="*/ 731 w 1318"/>
              <a:gd name="T71" fmla="*/ 8 h 1406"/>
              <a:gd name="T72" fmla="*/ 751 w 1318"/>
              <a:gd name="T73" fmla="*/ 18 h 1406"/>
              <a:gd name="T74" fmla="*/ 763 w 1318"/>
              <a:gd name="T75" fmla="*/ 31 h 1406"/>
              <a:gd name="T76" fmla="*/ 770 w 1318"/>
              <a:gd name="T77" fmla="*/ 47 h 1406"/>
              <a:gd name="T78" fmla="*/ 1263 w 1318"/>
              <a:gd name="T79" fmla="*/ 598 h 1406"/>
              <a:gd name="T80" fmla="*/ 1279 w 1318"/>
              <a:gd name="T81" fmla="*/ 602 h 1406"/>
              <a:gd name="T82" fmla="*/ 1294 w 1318"/>
              <a:gd name="T83" fmla="*/ 612 h 1406"/>
              <a:gd name="T84" fmla="*/ 1307 w 1318"/>
              <a:gd name="T85" fmla="*/ 632 h 1406"/>
              <a:gd name="T86" fmla="*/ 1314 w 1318"/>
              <a:gd name="T87" fmla="*/ 658 h 1406"/>
              <a:gd name="T88" fmla="*/ 1318 w 1318"/>
              <a:gd name="T89" fmla="*/ 69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18" h="1406">
                <a:moveTo>
                  <a:pt x="1318" y="705"/>
                </a:moveTo>
                <a:lnTo>
                  <a:pt x="1318" y="719"/>
                </a:lnTo>
                <a:lnTo>
                  <a:pt x="1317" y="731"/>
                </a:lnTo>
                <a:lnTo>
                  <a:pt x="1316" y="744"/>
                </a:lnTo>
                <a:lnTo>
                  <a:pt x="1314" y="754"/>
                </a:lnTo>
                <a:lnTo>
                  <a:pt x="1312" y="764"/>
                </a:lnTo>
                <a:lnTo>
                  <a:pt x="1308" y="772"/>
                </a:lnTo>
                <a:lnTo>
                  <a:pt x="1306" y="781"/>
                </a:lnTo>
                <a:lnTo>
                  <a:pt x="1302" y="787"/>
                </a:lnTo>
                <a:lnTo>
                  <a:pt x="1298" y="794"/>
                </a:lnTo>
                <a:lnTo>
                  <a:pt x="1293" y="800"/>
                </a:lnTo>
                <a:lnTo>
                  <a:pt x="1289" y="804"/>
                </a:lnTo>
                <a:lnTo>
                  <a:pt x="1283" y="807"/>
                </a:lnTo>
                <a:lnTo>
                  <a:pt x="1278" y="810"/>
                </a:lnTo>
                <a:lnTo>
                  <a:pt x="1273" y="812"/>
                </a:lnTo>
                <a:lnTo>
                  <a:pt x="1267" y="814"/>
                </a:lnTo>
                <a:lnTo>
                  <a:pt x="1261" y="814"/>
                </a:lnTo>
                <a:lnTo>
                  <a:pt x="770" y="814"/>
                </a:lnTo>
                <a:lnTo>
                  <a:pt x="770" y="1359"/>
                </a:lnTo>
                <a:lnTo>
                  <a:pt x="770" y="1364"/>
                </a:lnTo>
                <a:lnTo>
                  <a:pt x="768" y="1370"/>
                </a:lnTo>
                <a:lnTo>
                  <a:pt x="767" y="1374"/>
                </a:lnTo>
                <a:lnTo>
                  <a:pt x="763" y="1379"/>
                </a:lnTo>
                <a:lnTo>
                  <a:pt x="761" y="1382"/>
                </a:lnTo>
                <a:lnTo>
                  <a:pt x="756" y="1386"/>
                </a:lnTo>
                <a:lnTo>
                  <a:pt x="751" y="1390"/>
                </a:lnTo>
                <a:lnTo>
                  <a:pt x="745" y="1392"/>
                </a:lnTo>
                <a:lnTo>
                  <a:pt x="739" y="1396"/>
                </a:lnTo>
                <a:lnTo>
                  <a:pt x="731" y="1399"/>
                </a:lnTo>
                <a:lnTo>
                  <a:pt x="721" y="1401"/>
                </a:lnTo>
                <a:lnTo>
                  <a:pt x="711" y="1402"/>
                </a:lnTo>
                <a:lnTo>
                  <a:pt x="700" y="1404"/>
                </a:lnTo>
                <a:lnTo>
                  <a:pt x="688" y="1405"/>
                </a:lnTo>
                <a:lnTo>
                  <a:pt x="674" y="1406"/>
                </a:lnTo>
                <a:lnTo>
                  <a:pt x="659" y="1406"/>
                </a:lnTo>
                <a:lnTo>
                  <a:pt x="645" y="1406"/>
                </a:lnTo>
                <a:lnTo>
                  <a:pt x="632" y="1405"/>
                </a:lnTo>
                <a:lnTo>
                  <a:pt x="619" y="1404"/>
                </a:lnTo>
                <a:lnTo>
                  <a:pt x="608" y="1402"/>
                </a:lnTo>
                <a:lnTo>
                  <a:pt x="588" y="1399"/>
                </a:lnTo>
                <a:lnTo>
                  <a:pt x="579" y="1396"/>
                </a:lnTo>
                <a:lnTo>
                  <a:pt x="573" y="1392"/>
                </a:lnTo>
                <a:lnTo>
                  <a:pt x="567" y="1390"/>
                </a:lnTo>
                <a:lnTo>
                  <a:pt x="562" y="1386"/>
                </a:lnTo>
                <a:lnTo>
                  <a:pt x="558" y="1382"/>
                </a:lnTo>
                <a:lnTo>
                  <a:pt x="555" y="1379"/>
                </a:lnTo>
                <a:lnTo>
                  <a:pt x="552" y="1374"/>
                </a:lnTo>
                <a:lnTo>
                  <a:pt x="550" y="1370"/>
                </a:lnTo>
                <a:lnTo>
                  <a:pt x="548" y="1364"/>
                </a:lnTo>
                <a:lnTo>
                  <a:pt x="548" y="1359"/>
                </a:lnTo>
                <a:lnTo>
                  <a:pt x="548" y="814"/>
                </a:lnTo>
                <a:lnTo>
                  <a:pt x="57" y="814"/>
                </a:lnTo>
                <a:lnTo>
                  <a:pt x="51" y="814"/>
                </a:lnTo>
                <a:lnTo>
                  <a:pt x="45" y="812"/>
                </a:lnTo>
                <a:lnTo>
                  <a:pt x="39" y="810"/>
                </a:lnTo>
                <a:lnTo>
                  <a:pt x="34" y="807"/>
                </a:lnTo>
                <a:lnTo>
                  <a:pt x="29" y="804"/>
                </a:lnTo>
                <a:lnTo>
                  <a:pt x="25" y="800"/>
                </a:lnTo>
                <a:lnTo>
                  <a:pt x="20" y="794"/>
                </a:lnTo>
                <a:lnTo>
                  <a:pt x="16" y="787"/>
                </a:lnTo>
                <a:lnTo>
                  <a:pt x="14" y="781"/>
                </a:lnTo>
                <a:lnTo>
                  <a:pt x="10" y="772"/>
                </a:lnTo>
                <a:lnTo>
                  <a:pt x="7" y="764"/>
                </a:lnTo>
                <a:lnTo>
                  <a:pt x="5" y="754"/>
                </a:lnTo>
                <a:lnTo>
                  <a:pt x="4" y="749"/>
                </a:lnTo>
                <a:lnTo>
                  <a:pt x="2" y="744"/>
                </a:lnTo>
                <a:lnTo>
                  <a:pt x="1" y="731"/>
                </a:lnTo>
                <a:lnTo>
                  <a:pt x="0" y="719"/>
                </a:lnTo>
                <a:lnTo>
                  <a:pt x="0" y="705"/>
                </a:lnTo>
                <a:lnTo>
                  <a:pt x="0" y="692"/>
                </a:lnTo>
                <a:lnTo>
                  <a:pt x="1" y="680"/>
                </a:lnTo>
                <a:lnTo>
                  <a:pt x="2" y="668"/>
                </a:lnTo>
                <a:lnTo>
                  <a:pt x="5" y="658"/>
                </a:lnTo>
                <a:lnTo>
                  <a:pt x="7" y="648"/>
                </a:lnTo>
                <a:lnTo>
                  <a:pt x="10" y="639"/>
                </a:lnTo>
                <a:lnTo>
                  <a:pt x="14" y="632"/>
                </a:lnTo>
                <a:lnTo>
                  <a:pt x="16" y="624"/>
                </a:lnTo>
                <a:lnTo>
                  <a:pt x="20" y="618"/>
                </a:lnTo>
                <a:lnTo>
                  <a:pt x="25" y="612"/>
                </a:lnTo>
                <a:lnTo>
                  <a:pt x="29" y="608"/>
                </a:lnTo>
                <a:lnTo>
                  <a:pt x="34" y="604"/>
                </a:lnTo>
                <a:lnTo>
                  <a:pt x="39" y="602"/>
                </a:lnTo>
                <a:lnTo>
                  <a:pt x="45" y="599"/>
                </a:lnTo>
                <a:lnTo>
                  <a:pt x="50" y="599"/>
                </a:lnTo>
                <a:lnTo>
                  <a:pt x="56" y="598"/>
                </a:lnTo>
                <a:lnTo>
                  <a:pt x="548" y="598"/>
                </a:lnTo>
                <a:lnTo>
                  <a:pt x="548" y="52"/>
                </a:lnTo>
                <a:lnTo>
                  <a:pt x="548" y="47"/>
                </a:lnTo>
                <a:lnTo>
                  <a:pt x="550" y="41"/>
                </a:lnTo>
                <a:lnTo>
                  <a:pt x="552" y="36"/>
                </a:lnTo>
                <a:lnTo>
                  <a:pt x="555" y="31"/>
                </a:lnTo>
                <a:lnTo>
                  <a:pt x="558" y="26"/>
                </a:lnTo>
                <a:lnTo>
                  <a:pt x="562" y="22"/>
                </a:lnTo>
                <a:lnTo>
                  <a:pt x="567" y="18"/>
                </a:lnTo>
                <a:lnTo>
                  <a:pt x="573" y="14"/>
                </a:lnTo>
                <a:lnTo>
                  <a:pt x="579" y="11"/>
                </a:lnTo>
                <a:lnTo>
                  <a:pt x="588" y="8"/>
                </a:lnTo>
                <a:lnTo>
                  <a:pt x="597" y="6"/>
                </a:lnTo>
                <a:lnTo>
                  <a:pt x="608" y="3"/>
                </a:lnTo>
                <a:lnTo>
                  <a:pt x="619" y="2"/>
                </a:lnTo>
                <a:lnTo>
                  <a:pt x="632" y="1"/>
                </a:lnTo>
                <a:lnTo>
                  <a:pt x="645" y="0"/>
                </a:lnTo>
                <a:lnTo>
                  <a:pt x="659" y="0"/>
                </a:lnTo>
                <a:lnTo>
                  <a:pt x="674" y="0"/>
                </a:lnTo>
                <a:lnTo>
                  <a:pt x="688" y="1"/>
                </a:lnTo>
                <a:lnTo>
                  <a:pt x="700" y="2"/>
                </a:lnTo>
                <a:lnTo>
                  <a:pt x="711" y="3"/>
                </a:lnTo>
                <a:lnTo>
                  <a:pt x="731" y="8"/>
                </a:lnTo>
                <a:lnTo>
                  <a:pt x="739" y="11"/>
                </a:lnTo>
                <a:lnTo>
                  <a:pt x="745" y="14"/>
                </a:lnTo>
                <a:lnTo>
                  <a:pt x="751" y="18"/>
                </a:lnTo>
                <a:lnTo>
                  <a:pt x="756" y="22"/>
                </a:lnTo>
                <a:lnTo>
                  <a:pt x="761" y="26"/>
                </a:lnTo>
                <a:lnTo>
                  <a:pt x="763" y="31"/>
                </a:lnTo>
                <a:lnTo>
                  <a:pt x="767" y="36"/>
                </a:lnTo>
                <a:lnTo>
                  <a:pt x="768" y="41"/>
                </a:lnTo>
                <a:lnTo>
                  <a:pt x="770" y="47"/>
                </a:lnTo>
                <a:lnTo>
                  <a:pt x="770" y="52"/>
                </a:lnTo>
                <a:lnTo>
                  <a:pt x="770" y="598"/>
                </a:lnTo>
                <a:lnTo>
                  <a:pt x="1263" y="598"/>
                </a:lnTo>
                <a:lnTo>
                  <a:pt x="1268" y="599"/>
                </a:lnTo>
                <a:lnTo>
                  <a:pt x="1275" y="599"/>
                </a:lnTo>
                <a:lnTo>
                  <a:pt x="1279" y="602"/>
                </a:lnTo>
                <a:lnTo>
                  <a:pt x="1284" y="604"/>
                </a:lnTo>
                <a:lnTo>
                  <a:pt x="1289" y="608"/>
                </a:lnTo>
                <a:lnTo>
                  <a:pt x="1294" y="612"/>
                </a:lnTo>
                <a:lnTo>
                  <a:pt x="1298" y="618"/>
                </a:lnTo>
                <a:lnTo>
                  <a:pt x="1303" y="624"/>
                </a:lnTo>
                <a:lnTo>
                  <a:pt x="1307" y="632"/>
                </a:lnTo>
                <a:lnTo>
                  <a:pt x="1309" y="639"/>
                </a:lnTo>
                <a:lnTo>
                  <a:pt x="1312" y="648"/>
                </a:lnTo>
                <a:lnTo>
                  <a:pt x="1314" y="658"/>
                </a:lnTo>
                <a:lnTo>
                  <a:pt x="1317" y="668"/>
                </a:lnTo>
                <a:lnTo>
                  <a:pt x="1317" y="680"/>
                </a:lnTo>
                <a:lnTo>
                  <a:pt x="1318" y="692"/>
                </a:lnTo>
                <a:lnTo>
                  <a:pt x="1318" y="70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07050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Otsikko ja sisältö">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66752" y="1634068"/>
            <a:ext cx="10915649" cy="4045857"/>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itle 1"/>
          <p:cNvSpPr>
            <a:spLocks noGrp="1"/>
          </p:cNvSpPr>
          <p:nvPr>
            <p:ph type="title"/>
          </p:nvPr>
        </p:nvSpPr>
        <p:spPr>
          <a:xfrm>
            <a:off x="628952" y="275167"/>
            <a:ext cx="10953448" cy="1143000"/>
          </a:xfrm>
          <a:prstGeom prst="rect">
            <a:avLst/>
          </a:prstGeom>
        </p:spPr>
        <p:txBody>
          <a:bodyPr/>
          <a:lstStyle/>
          <a:p>
            <a:r>
              <a:rPr lang="fi-FI"/>
              <a:t>Muokkaa perustyyl. napsautt.</a:t>
            </a:r>
            <a:endParaRPr lang="en-US"/>
          </a:p>
        </p:txBody>
      </p:sp>
    </p:spTree>
    <p:extLst>
      <p:ext uri="{BB962C8B-B14F-4D97-AF65-F5344CB8AC3E}">
        <p14:creationId xmlns:p14="http://schemas.microsoft.com/office/powerpoint/2010/main" val="2420917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2000" cy="6858000"/>
          </a:xfrm>
          <a:custGeom>
            <a:avLst/>
            <a:gdLst/>
            <a:ahLst/>
            <a:cxnLst/>
            <a:rect l="l" t="t" r="r" b="b"/>
            <a:pathLst>
              <a:path w="12192000" h="6858000">
                <a:moveTo>
                  <a:pt x="911225" y="1484784"/>
                </a:moveTo>
                <a:lnTo>
                  <a:pt x="911225" y="1556792"/>
                </a:lnTo>
                <a:lnTo>
                  <a:pt x="1415480" y="1556792"/>
                </a:lnTo>
                <a:lnTo>
                  <a:pt x="1415480" y="1484784"/>
                </a:lnTo>
                <a:close/>
                <a:moveTo>
                  <a:pt x="0" y="0"/>
                </a:moveTo>
                <a:lnTo>
                  <a:pt x="12192000" y="0"/>
                </a:lnTo>
                <a:lnTo>
                  <a:pt x="12192000" y="6858000"/>
                </a:lnTo>
                <a:lnTo>
                  <a:pt x="0" y="6858000"/>
                </a:lnTo>
                <a:close/>
              </a:path>
            </a:pathLst>
          </a:custGeom>
          <a:blipFill>
            <a:blip r:embed="rId2"/>
            <a:stretch>
              <a:fillRect/>
            </a:stretch>
          </a:blipFill>
        </p:spPr>
        <p:txBody>
          <a:bodyPr/>
          <a:lstStyle>
            <a:lvl1pPr marL="0" marR="0" indent="0" algn="l" defTabSz="914400" rtl="0" eaLnBrk="1" fontAlgn="auto" latinLnBrk="0" hangingPunct="1">
              <a:lnSpc>
                <a:spcPct val="90000"/>
              </a:lnSpc>
              <a:spcBef>
                <a:spcPts val="0"/>
              </a:spcBef>
              <a:spcAft>
                <a:spcPts val="0"/>
              </a:spcAft>
              <a:buClr>
                <a:schemeClr val="accent1"/>
              </a:buClr>
              <a:buSzTx/>
              <a:buFontTx/>
              <a:buNone/>
              <a:tabLst/>
              <a:defRPr sz="1400" b="0"/>
            </a:lvl1pPr>
          </a:lstStyle>
          <a:p>
            <a:r>
              <a:rPr lang="fi-FI"/>
              <a:t>Click icon to change picture</a:t>
            </a:r>
          </a:p>
        </p:txBody>
      </p:sp>
      <p:sp>
        <p:nvSpPr>
          <p:cNvPr id="3" name="Date Placeholder 2"/>
          <p:cNvSpPr>
            <a:spLocks noGrp="1"/>
          </p:cNvSpPr>
          <p:nvPr>
            <p:ph type="dt" sz="half" idx="10"/>
          </p:nvPr>
        </p:nvSpPr>
        <p:spPr/>
        <p:txBody>
          <a:bodyPr/>
          <a:lstStyle>
            <a:lvl1pPr>
              <a:defRPr>
                <a:noFill/>
              </a:defRPr>
            </a:lvl1pPr>
          </a:lstStyle>
          <a:p>
            <a:r>
              <a:rPr lang="fi-FI"/>
              <a:t>12/2019</a:t>
            </a:r>
          </a:p>
        </p:txBody>
      </p:sp>
      <p:sp>
        <p:nvSpPr>
          <p:cNvPr id="4" name="Footer Placeholder 3"/>
          <p:cNvSpPr>
            <a:spLocks noGrp="1"/>
          </p:cNvSpPr>
          <p:nvPr>
            <p:ph type="ftr" sz="quarter" idx="11"/>
          </p:nvPr>
        </p:nvSpPr>
        <p:spPr/>
        <p:txBody>
          <a:bodyPr/>
          <a:lstStyle>
            <a:lvl1pPr>
              <a:defRPr>
                <a:noFill/>
              </a:defRPr>
            </a:lvl1pPr>
          </a:lstStyle>
          <a:p>
            <a:r>
              <a:rPr lang="fi-FI"/>
              <a:t>Gofore Oyj – Palveluiden ekosysteemimalli loppuraportti 18.12.2019</a:t>
            </a:r>
          </a:p>
        </p:txBody>
      </p:sp>
      <p:sp>
        <p:nvSpPr>
          <p:cNvPr id="5" name="Slide Number Placeholder 4"/>
          <p:cNvSpPr>
            <a:spLocks noGrp="1"/>
          </p:cNvSpPr>
          <p:nvPr>
            <p:ph type="sldNum" sz="quarter" idx="12"/>
          </p:nvPr>
        </p:nvSpPr>
        <p:spPr/>
        <p:txBody>
          <a:bodyPr/>
          <a:lstStyle>
            <a:lvl1pPr>
              <a:defRPr>
                <a:noFill/>
              </a:defRPr>
            </a:lvl1pPr>
          </a:lstStyle>
          <a:p>
            <a:fld id="{D3E3ED9F-5118-482E-89F0-C5B7394FF304}" type="slidenum">
              <a:rPr lang="fi-FI" smtClean="0"/>
              <a:t>‹#›</a:t>
            </a:fld>
            <a:endParaRPr lang="fi-FI"/>
          </a:p>
        </p:txBody>
      </p:sp>
      <p:sp>
        <p:nvSpPr>
          <p:cNvPr id="10" name="Text Placeholder 2"/>
          <p:cNvSpPr>
            <a:spLocks noGrp="1"/>
          </p:cNvSpPr>
          <p:nvPr>
            <p:ph type="body" idx="1" hasCustomPrompt="1"/>
          </p:nvPr>
        </p:nvSpPr>
        <p:spPr>
          <a:xfrm>
            <a:off x="911225" y="5517232"/>
            <a:ext cx="10656887" cy="247247"/>
          </a:xfrm>
        </p:spPr>
        <p:txBody>
          <a:bodyPr>
            <a:spAutoFit/>
          </a:bodyPr>
          <a:lstStyle>
            <a:lvl1pPr marL="0" indent="0">
              <a:lnSpc>
                <a:spcPct val="110000"/>
              </a:lnSpc>
              <a:spcBef>
                <a:spcPts val="0"/>
              </a:spcBef>
              <a:buNone/>
              <a:defRPr sz="1600" b="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Add your name / email / date</a:t>
            </a:r>
          </a:p>
        </p:txBody>
      </p:sp>
      <p:sp>
        <p:nvSpPr>
          <p:cNvPr id="12" name="Text Placeholder 12"/>
          <p:cNvSpPr>
            <a:spLocks noGrp="1" noChangeAspect="1"/>
          </p:cNvSpPr>
          <p:nvPr>
            <p:ph type="body" sz="quarter" idx="14" hasCustomPrompt="1"/>
          </p:nvPr>
        </p:nvSpPr>
        <p:spPr>
          <a:xfrm>
            <a:off x="911224" y="5157192"/>
            <a:ext cx="1490400" cy="25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FontTx/>
              <a:buNone/>
              <a:defRPr sz="200" b="0">
                <a:noFill/>
              </a:defRPr>
            </a:lvl1pPr>
          </a:lstStyle>
          <a:p>
            <a:pPr lvl="0"/>
            <a:r>
              <a:rPr lang="en-GB" noProof="0"/>
              <a:t>logo</a:t>
            </a:r>
          </a:p>
        </p:txBody>
      </p:sp>
      <p:sp>
        <p:nvSpPr>
          <p:cNvPr id="6" name="Title 5"/>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97366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9" name="Platshållare för sidfot 4"/>
          <p:cNvSpPr>
            <a:spLocks noGrp="1"/>
          </p:cNvSpPr>
          <p:nvPr>
            <p:ph type="ftr" sz="quarter" idx="14"/>
          </p:nvPr>
        </p:nvSpPr>
        <p:spPr>
          <a:xfrm>
            <a:off x="1091445" y="6376243"/>
            <a:ext cx="9325036" cy="365125"/>
          </a:xfrm>
        </p:spPr>
        <p:txBody>
          <a:bodyPr/>
          <a:lstStyle/>
          <a:p>
            <a:r>
              <a:rPr lang="fi-FI"/>
              <a:t>Gofore Oyj – Palveluiden ekosysteemimalli loppuraportti 18.12.2019</a:t>
            </a:r>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Otsikko 6"/>
          <p:cNvSpPr>
            <a:spLocks noGrp="1"/>
          </p:cNvSpPr>
          <p:nvPr>
            <p:ph type="title" hasCustomPrompt="1"/>
          </p:nvPr>
        </p:nvSpPr>
        <p:spPr>
          <a:xfrm>
            <a:off x="1091445" y="1278951"/>
            <a:ext cx="9325036"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1" name="Tekstin paikkamerkki 16"/>
          <p:cNvSpPr>
            <a:spLocks noGrp="1"/>
          </p:cNvSpPr>
          <p:nvPr>
            <p:ph type="body" sz="quarter" idx="10"/>
          </p:nvPr>
        </p:nvSpPr>
        <p:spPr>
          <a:xfrm>
            <a:off x="1091444" y="2060848"/>
            <a:ext cx="9325037"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Tree>
    <p:extLst>
      <p:ext uri="{BB962C8B-B14F-4D97-AF65-F5344CB8AC3E}">
        <p14:creationId xmlns:p14="http://schemas.microsoft.com/office/powerpoint/2010/main" val="41160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90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1166-10B2-6142-87A1-1F18507B804E}"/>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0308EB2-2197-A641-9DC8-49D56EDBF5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52411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2.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0.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6116BA-9713-2A4A-A315-23A74B92D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CB201F2-4568-3943-945D-AE70F1602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ound Single Corner Rectangle 13">
            <a:extLst>
              <a:ext uri="{FF2B5EF4-FFF2-40B4-BE49-F238E27FC236}">
                <a16:creationId xmlns:a16="http://schemas.microsoft.com/office/drawing/2014/main" id="{6AB1C566-F5A4-2241-B406-9A6749D633E8}"/>
              </a:ext>
            </a:extLst>
          </p:cNvPr>
          <p:cNvSpPr/>
          <p:nvPr userDrawn="1"/>
        </p:nvSpPr>
        <p:spPr>
          <a:xfrm>
            <a:off x="1" y="598894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knife&#10;&#10;Description automatically generated">
            <a:extLst>
              <a:ext uri="{FF2B5EF4-FFF2-40B4-BE49-F238E27FC236}">
                <a16:creationId xmlns:a16="http://schemas.microsoft.com/office/drawing/2014/main" id="{1D2EAEC0-DE0C-5046-8C6D-88294C958AD0}"/>
              </a:ext>
            </a:extLst>
          </p:cNvPr>
          <p:cNvPicPr>
            <a:picLocks noChangeAspect="1"/>
          </p:cNvPicPr>
          <p:nvPr userDrawn="1"/>
        </p:nvPicPr>
        <p:blipFill>
          <a:blip r:embed="rId59"/>
          <a:stretch>
            <a:fillRect/>
          </a:stretch>
        </p:blipFill>
        <p:spPr>
          <a:xfrm>
            <a:off x="125315" y="5988946"/>
            <a:ext cx="2318400" cy="851657"/>
          </a:xfrm>
          <a:prstGeom prst="rect">
            <a:avLst/>
          </a:prstGeom>
        </p:spPr>
      </p:pic>
    </p:spTree>
    <p:extLst>
      <p:ext uri="{BB962C8B-B14F-4D97-AF65-F5344CB8AC3E}">
        <p14:creationId xmlns:p14="http://schemas.microsoft.com/office/powerpoint/2010/main" val="323028947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704" r:id="rId4"/>
    <p:sldLayoutId id="2147483672" r:id="rId5"/>
    <p:sldLayoutId id="2147483660" r:id="rId6"/>
    <p:sldLayoutId id="2147483661" r:id="rId7"/>
    <p:sldLayoutId id="2147483650" r:id="rId8"/>
    <p:sldLayoutId id="2147483675" r:id="rId9"/>
    <p:sldLayoutId id="2147483673" r:id="rId10"/>
    <p:sldLayoutId id="2147483718" r:id="rId11"/>
    <p:sldLayoutId id="2147483726" r:id="rId12"/>
    <p:sldLayoutId id="2147483666" r:id="rId13"/>
    <p:sldLayoutId id="2147483662" r:id="rId14"/>
    <p:sldLayoutId id="2147483663" r:id="rId15"/>
    <p:sldLayoutId id="2147483664" r:id="rId16"/>
    <p:sldLayoutId id="2147483720" r:id="rId17"/>
    <p:sldLayoutId id="2147483665" r:id="rId18"/>
    <p:sldLayoutId id="2147483667" r:id="rId19"/>
    <p:sldLayoutId id="2147483722" r:id="rId20"/>
    <p:sldLayoutId id="2147483721" r:id="rId21"/>
    <p:sldLayoutId id="2147483723" r:id="rId22"/>
    <p:sldLayoutId id="2147483732" r:id="rId23"/>
    <p:sldLayoutId id="2147483734" r:id="rId24"/>
    <p:sldLayoutId id="2147483727" r:id="rId25"/>
    <p:sldLayoutId id="2147483733" r:id="rId26"/>
    <p:sldLayoutId id="2147483729" r:id="rId27"/>
    <p:sldLayoutId id="2147483730" r:id="rId28"/>
    <p:sldLayoutId id="2147483731" r:id="rId29"/>
    <p:sldLayoutId id="2147483724" r:id="rId30"/>
    <p:sldLayoutId id="2147483717" r:id="rId31"/>
    <p:sldLayoutId id="2147483715" r:id="rId32"/>
    <p:sldLayoutId id="2147483716" r:id="rId33"/>
    <p:sldLayoutId id="2147483705" r:id="rId34"/>
    <p:sldLayoutId id="2147483709" r:id="rId35"/>
    <p:sldLayoutId id="2147483711" r:id="rId36"/>
    <p:sldLayoutId id="2147483719" r:id="rId37"/>
    <p:sldLayoutId id="2147483725" r:id="rId38"/>
    <p:sldLayoutId id="2147483713" r:id="rId39"/>
    <p:sldLayoutId id="2147483712" r:id="rId40"/>
    <p:sldLayoutId id="2147483652" r:id="rId41"/>
    <p:sldLayoutId id="2147483728" r:id="rId42"/>
    <p:sldLayoutId id="2147483653" r:id="rId43"/>
    <p:sldLayoutId id="2147483655" r:id="rId44"/>
    <p:sldLayoutId id="2147483656" r:id="rId45"/>
    <p:sldLayoutId id="2147483657" r:id="rId46"/>
    <p:sldLayoutId id="2147483670" r:id="rId47"/>
    <p:sldLayoutId id="2147483674" r:id="rId48"/>
    <p:sldLayoutId id="2147483677" r:id="rId49"/>
    <p:sldLayoutId id="2147483678" r:id="rId50"/>
    <p:sldLayoutId id="2147483679" r:id="rId51"/>
    <p:sldLayoutId id="2147483680" r:id="rId52"/>
    <p:sldLayoutId id="2147483681" r:id="rId53"/>
    <p:sldLayoutId id="2147483682" r:id="rId54"/>
    <p:sldLayoutId id="2147483683" r:id="rId55"/>
    <p:sldLayoutId id="2147483684" r:id="rId56"/>
    <p:sldLayoutId id="2147483703" r:id="rId57"/>
  </p:sldLayoutIdLst>
  <p:txStyles>
    <p:titleStyle>
      <a:lvl1pPr algn="l" defTabSz="914400" rtl="0" eaLnBrk="1" latinLnBrk="0" hangingPunct="1">
        <a:lnSpc>
          <a:spcPct val="90000"/>
        </a:lnSpc>
        <a:spcBef>
          <a:spcPct val="0"/>
        </a:spcBef>
        <a:buNone/>
        <a:defRPr sz="4400" b="1" kern="1200">
          <a:solidFill>
            <a:schemeClr val="tx1">
              <a:lumMod val="85000"/>
              <a:lumOff val="1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1225" y="764704"/>
            <a:ext cx="10656888" cy="64807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911225" y="2133599"/>
            <a:ext cx="10656888" cy="3671889"/>
          </a:xfrm>
          <a:prstGeom prst="rect">
            <a:avLst/>
          </a:prstGeom>
          <a:ln>
            <a:noFill/>
          </a:ln>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1225" y="6381328"/>
            <a:ext cx="2592487" cy="216025"/>
          </a:xfrm>
          <a:prstGeom prst="rect">
            <a:avLst/>
          </a:prstGeom>
        </p:spPr>
        <p:txBody>
          <a:bodyPr vert="horz" lIns="0" tIns="0" rIns="0" bIns="0" rtlCol="0" anchor="ctr" anchorCtr="0">
            <a:noAutofit/>
          </a:bodyPr>
          <a:lstStyle>
            <a:lvl1pPr algn="l">
              <a:defRPr sz="1000">
                <a:solidFill>
                  <a:schemeClr val="tx1">
                    <a:tint val="75000"/>
                  </a:schemeClr>
                </a:solidFill>
              </a:defRPr>
            </a:lvl1pPr>
          </a:lstStyle>
          <a:p>
            <a:r>
              <a:rPr lang="fi-FI"/>
              <a:t>12/2019</a:t>
            </a:r>
            <a:endParaRPr lang="en-US"/>
          </a:p>
        </p:txBody>
      </p:sp>
      <p:sp>
        <p:nvSpPr>
          <p:cNvPr id="5" name="Footer Placeholder 4"/>
          <p:cNvSpPr>
            <a:spLocks noGrp="1"/>
          </p:cNvSpPr>
          <p:nvPr>
            <p:ph type="ftr" sz="quarter" idx="3"/>
          </p:nvPr>
        </p:nvSpPr>
        <p:spPr>
          <a:xfrm>
            <a:off x="3503612" y="6381329"/>
            <a:ext cx="5184776" cy="216024"/>
          </a:xfrm>
          <a:prstGeom prst="rect">
            <a:avLst/>
          </a:prstGeom>
        </p:spPr>
        <p:txBody>
          <a:bodyPr vert="horz" lIns="0" tIns="0" rIns="0" bIns="0" rtlCol="0" anchor="ctr" anchorCtr="0">
            <a:noAutofit/>
          </a:bodyPr>
          <a:lstStyle>
            <a:lvl1pPr algn="ctr">
              <a:defRPr sz="1000">
                <a:solidFill>
                  <a:schemeClr val="tx1">
                    <a:tint val="75000"/>
                  </a:schemeClr>
                </a:solidFill>
              </a:defRPr>
            </a:lvl1pPr>
          </a:lstStyle>
          <a:p>
            <a:r>
              <a:rPr lang="en-US"/>
              <a:t>Gofore Oyj – Palveluiden ekosysteemimalli loppuraportti 18.12.2019</a:t>
            </a:r>
          </a:p>
        </p:txBody>
      </p:sp>
      <p:sp>
        <p:nvSpPr>
          <p:cNvPr id="6" name="Slide Number Placeholder 5"/>
          <p:cNvSpPr>
            <a:spLocks noGrp="1"/>
          </p:cNvSpPr>
          <p:nvPr>
            <p:ph type="sldNum" sz="quarter" idx="4"/>
          </p:nvPr>
        </p:nvSpPr>
        <p:spPr>
          <a:xfrm>
            <a:off x="623888" y="6381328"/>
            <a:ext cx="287337" cy="216025"/>
          </a:xfrm>
          <a:prstGeom prst="rect">
            <a:avLst/>
          </a:prstGeom>
        </p:spPr>
        <p:txBody>
          <a:bodyPr vert="horz" lIns="0" tIns="0" rIns="0" bIns="0" rtlCol="0" anchor="ctr" anchorCtr="0">
            <a:noAutofit/>
          </a:bodyPr>
          <a:lstStyle>
            <a:lvl1pPr algn="l">
              <a:defRPr sz="1000">
                <a:solidFill>
                  <a:schemeClr val="tx1">
                    <a:tint val="75000"/>
                  </a:schemeClr>
                </a:solidFill>
              </a:defRPr>
            </a:lvl1pPr>
          </a:lstStyle>
          <a:p>
            <a:fld id="{9AC7F7EA-2432-4004-8931-64BD8D03D094}" type="slidenum">
              <a:rPr lang="en-US" smtClean="0"/>
              <a:pPr/>
              <a:t>‹#›</a:t>
            </a:fld>
            <a:endParaRPr lang="en-US"/>
          </a:p>
        </p:txBody>
      </p:sp>
      <p:sp>
        <p:nvSpPr>
          <p:cNvPr id="9" name="Freeform 6"/>
          <p:cNvSpPr>
            <a:spLocks noChangeAspect="1" noEditPoints="1"/>
          </p:cNvSpPr>
          <p:nvPr userDrawn="1"/>
        </p:nvSpPr>
        <p:spPr bwMode="auto">
          <a:xfrm>
            <a:off x="11274986" y="6279116"/>
            <a:ext cx="293127" cy="324000"/>
          </a:xfrm>
          <a:custGeom>
            <a:avLst/>
            <a:gdLst>
              <a:gd name="T0" fmla="*/ 3079 w 3684"/>
              <a:gd name="T1" fmla="*/ 1616 h 4072"/>
              <a:gd name="T2" fmla="*/ 3276 w 3684"/>
              <a:gd name="T3" fmla="*/ 1692 h 4072"/>
              <a:gd name="T4" fmla="*/ 3441 w 3684"/>
              <a:gd name="T5" fmla="*/ 1820 h 4072"/>
              <a:gd name="T6" fmla="*/ 3562 w 3684"/>
              <a:gd name="T7" fmla="*/ 1981 h 4072"/>
              <a:gd name="T8" fmla="*/ 3646 w 3684"/>
              <a:gd name="T9" fmla="*/ 2188 h 4072"/>
              <a:gd name="T10" fmla="*/ 3681 w 3684"/>
              <a:gd name="T11" fmla="*/ 2408 h 4072"/>
              <a:gd name="T12" fmla="*/ 3610 w 3684"/>
              <a:gd name="T13" fmla="*/ 2677 h 4072"/>
              <a:gd name="T14" fmla="*/ 3442 w 3684"/>
              <a:gd name="T15" fmla="*/ 2527 h 4072"/>
              <a:gd name="T16" fmla="*/ 3210 w 3684"/>
              <a:gd name="T17" fmla="*/ 2428 h 4072"/>
              <a:gd name="T18" fmla="*/ 1899 w 3684"/>
              <a:gd name="T19" fmla="*/ 2401 h 4072"/>
              <a:gd name="T20" fmla="*/ 3122 w 3684"/>
              <a:gd name="T21" fmla="*/ 2629 h 4072"/>
              <a:gd name="T22" fmla="*/ 3299 w 3684"/>
              <a:gd name="T23" fmla="*/ 2692 h 4072"/>
              <a:gd name="T24" fmla="*/ 3427 w 3684"/>
              <a:gd name="T25" fmla="*/ 2797 h 4072"/>
              <a:gd name="T26" fmla="*/ 3544 w 3684"/>
              <a:gd name="T27" fmla="*/ 2989 h 4072"/>
              <a:gd name="T28" fmla="*/ 3613 w 3684"/>
              <a:gd name="T29" fmla="*/ 3273 h 4072"/>
              <a:gd name="T30" fmla="*/ 3405 w 3684"/>
              <a:gd name="T31" fmla="*/ 3546 h 4072"/>
              <a:gd name="T32" fmla="*/ 3127 w 3684"/>
              <a:gd name="T33" fmla="*/ 3759 h 4072"/>
              <a:gd name="T34" fmla="*/ 2773 w 3684"/>
              <a:gd name="T35" fmla="*/ 3936 h 4072"/>
              <a:gd name="T36" fmla="*/ 2390 w 3684"/>
              <a:gd name="T37" fmla="*/ 4043 h 4072"/>
              <a:gd name="T38" fmla="*/ 1987 w 3684"/>
              <a:gd name="T39" fmla="*/ 4072 h 4072"/>
              <a:gd name="T40" fmla="*/ 1564 w 3684"/>
              <a:gd name="T41" fmla="*/ 4018 h 4072"/>
              <a:gd name="T42" fmla="*/ 1235 w 3684"/>
              <a:gd name="T43" fmla="*/ 3909 h 4072"/>
              <a:gd name="T44" fmla="*/ 847 w 3684"/>
              <a:gd name="T45" fmla="*/ 3688 h 4072"/>
              <a:gd name="T46" fmla="*/ 562 w 3684"/>
              <a:gd name="T47" fmla="*/ 3439 h 4072"/>
              <a:gd name="T48" fmla="*/ 342 w 3684"/>
              <a:gd name="T49" fmla="*/ 3165 h 4072"/>
              <a:gd name="T50" fmla="*/ 155 w 3684"/>
              <a:gd name="T51" fmla="*/ 2816 h 4072"/>
              <a:gd name="T52" fmla="*/ 39 w 3684"/>
              <a:gd name="T53" fmla="*/ 2436 h 4072"/>
              <a:gd name="T54" fmla="*/ 0 w 3684"/>
              <a:gd name="T55" fmla="*/ 2036 h 4072"/>
              <a:gd name="T56" fmla="*/ 50 w 3684"/>
              <a:gd name="T57" fmla="*/ 1587 h 4072"/>
              <a:gd name="T58" fmla="*/ 155 w 3684"/>
              <a:gd name="T59" fmla="*/ 1256 h 4072"/>
              <a:gd name="T60" fmla="*/ 370 w 3684"/>
              <a:gd name="T61" fmla="*/ 866 h 4072"/>
              <a:gd name="T62" fmla="*/ 597 w 3684"/>
              <a:gd name="T63" fmla="*/ 596 h 4072"/>
              <a:gd name="T64" fmla="*/ 867 w 3684"/>
              <a:gd name="T65" fmla="*/ 370 h 4072"/>
              <a:gd name="T66" fmla="*/ 1235 w 3684"/>
              <a:gd name="T67" fmla="*/ 164 h 4072"/>
              <a:gd name="T68" fmla="*/ 1588 w 3684"/>
              <a:gd name="T69" fmla="*/ 50 h 4072"/>
              <a:gd name="T70" fmla="*/ 2013 w 3684"/>
              <a:gd name="T71" fmla="*/ 0 h 4072"/>
              <a:gd name="T72" fmla="*/ 2439 w 3684"/>
              <a:gd name="T73" fmla="*/ 39 h 4072"/>
              <a:gd name="T74" fmla="*/ 2796 w 3684"/>
              <a:gd name="T75" fmla="*/ 145 h 4072"/>
              <a:gd name="T76" fmla="*/ 3168 w 3684"/>
              <a:gd name="T77" fmla="*/ 342 h 4072"/>
              <a:gd name="T78" fmla="*/ 3442 w 3684"/>
              <a:gd name="T79" fmla="*/ 561 h 4072"/>
              <a:gd name="T80" fmla="*/ 2765 w 3684"/>
              <a:gd name="T81" fmla="*/ 1054 h 4072"/>
              <a:gd name="T82" fmla="*/ 2506 w 3684"/>
              <a:gd name="T83" fmla="*/ 907 h 4072"/>
              <a:gd name="T84" fmla="*/ 2220 w 3684"/>
              <a:gd name="T85" fmla="*/ 828 h 4072"/>
              <a:gd name="T86" fmla="*/ 1917 w 3684"/>
              <a:gd name="T87" fmla="*/ 820 h 4072"/>
              <a:gd name="T88" fmla="*/ 1640 w 3684"/>
              <a:gd name="T89" fmla="*/ 881 h 4072"/>
              <a:gd name="T90" fmla="*/ 1385 w 3684"/>
              <a:gd name="T91" fmla="*/ 1003 h 4072"/>
              <a:gd name="T92" fmla="*/ 1152 w 3684"/>
              <a:gd name="T93" fmla="*/ 1194 h 4072"/>
              <a:gd name="T94" fmla="*/ 1004 w 3684"/>
              <a:gd name="T95" fmla="*/ 1383 h 4072"/>
              <a:gd name="T96" fmla="*/ 876 w 3684"/>
              <a:gd name="T97" fmla="*/ 1652 h 4072"/>
              <a:gd name="T98" fmla="*/ 819 w 3684"/>
              <a:gd name="T99" fmla="*/ 1945 h 4072"/>
              <a:gd name="T100" fmla="*/ 833 w 3684"/>
              <a:gd name="T101" fmla="*/ 2247 h 4072"/>
              <a:gd name="T102" fmla="*/ 908 w 3684"/>
              <a:gd name="T103" fmla="*/ 2504 h 4072"/>
              <a:gd name="T104" fmla="*/ 1055 w 3684"/>
              <a:gd name="T105" fmla="*/ 2763 h 4072"/>
              <a:gd name="T106" fmla="*/ 1240 w 3684"/>
              <a:gd name="T107" fmla="*/ 2963 h 4072"/>
              <a:gd name="T108" fmla="*/ 1462 w 3684"/>
              <a:gd name="T109" fmla="*/ 3115 h 4072"/>
              <a:gd name="T110" fmla="*/ 1740 w 3684"/>
              <a:gd name="T111" fmla="*/ 3221 h 4072"/>
              <a:gd name="T112" fmla="*/ 2038 w 3684"/>
              <a:gd name="T113" fmla="*/ 3257 h 4072"/>
              <a:gd name="T114" fmla="*/ 2323 w 3684"/>
              <a:gd name="T115" fmla="*/ 3225 h 4072"/>
              <a:gd name="T116" fmla="*/ 2589 w 3684"/>
              <a:gd name="T117" fmla="*/ 3128 h 4072"/>
              <a:gd name="T118" fmla="*/ 2825 w 3684"/>
              <a:gd name="T119" fmla="*/ 2970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4" h="4072">
                <a:moveTo>
                  <a:pt x="2881" y="1593"/>
                </a:moveTo>
                <a:lnTo>
                  <a:pt x="2903" y="1593"/>
                </a:lnTo>
                <a:lnTo>
                  <a:pt x="2925" y="1594"/>
                </a:lnTo>
                <a:lnTo>
                  <a:pt x="2948" y="1596"/>
                </a:lnTo>
                <a:lnTo>
                  <a:pt x="2970" y="1598"/>
                </a:lnTo>
                <a:lnTo>
                  <a:pt x="2993" y="1600"/>
                </a:lnTo>
                <a:lnTo>
                  <a:pt x="3014" y="1603"/>
                </a:lnTo>
                <a:lnTo>
                  <a:pt x="3036" y="1606"/>
                </a:lnTo>
                <a:lnTo>
                  <a:pt x="3057" y="1611"/>
                </a:lnTo>
                <a:lnTo>
                  <a:pt x="3079" y="1616"/>
                </a:lnTo>
                <a:lnTo>
                  <a:pt x="3099" y="1622"/>
                </a:lnTo>
                <a:lnTo>
                  <a:pt x="3120" y="1627"/>
                </a:lnTo>
                <a:lnTo>
                  <a:pt x="3141" y="1634"/>
                </a:lnTo>
                <a:lnTo>
                  <a:pt x="3160" y="1640"/>
                </a:lnTo>
                <a:lnTo>
                  <a:pt x="3180" y="1648"/>
                </a:lnTo>
                <a:lnTo>
                  <a:pt x="3200" y="1655"/>
                </a:lnTo>
                <a:lnTo>
                  <a:pt x="3219" y="1664"/>
                </a:lnTo>
                <a:lnTo>
                  <a:pt x="3239" y="1673"/>
                </a:lnTo>
                <a:lnTo>
                  <a:pt x="3257" y="1683"/>
                </a:lnTo>
                <a:lnTo>
                  <a:pt x="3276" y="1692"/>
                </a:lnTo>
                <a:lnTo>
                  <a:pt x="3293" y="1703"/>
                </a:lnTo>
                <a:lnTo>
                  <a:pt x="3312" y="1714"/>
                </a:lnTo>
                <a:lnTo>
                  <a:pt x="3329" y="1725"/>
                </a:lnTo>
                <a:lnTo>
                  <a:pt x="3347" y="1737"/>
                </a:lnTo>
                <a:lnTo>
                  <a:pt x="3363" y="1750"/>
                </a:lnTo>
                <a:lnTo>
                  <a:pt x="3379" y="1763"/>
                </a:lnTo>
                <a:lnTo>
                  <a:pt x="3396" y="1776"/>
                </a:lnTo>
                <a:lnTo>
                  <a:pt x="3411" y="1790"/>
                </a:lnTo>
                <a:lnTo>
                  <a:pt x="3426" y="1804"/>
                </a:lnTo>
                <a:lnTo>
                  <a:pt x="3441" y="1820"/>
                </a:lnTo>
                <a:lnTo>
                  <a:pt x="3456" y="1835"/>
                </a:lnTo>
                <a:lnTo>
                  <a:pt x="3471" y="1851"/>
                </a:lnTo>
                <a:lnTo>
                  <a:pt x="3484" y="1867"/>
                </a:lnTo>
                <a:lnTo>
                  <a:pt x="3497" y="1883"/>
                </a:lnTo>
                <a:lnTo>
                  <a:pt x="3508" y="1898"/>
                </a:lnTo>
                <a:lnTo>
                  <a:pt x="3520" y="1914"/>
                </a:lnTo>
                <a:lnTo>
                  <a:pt x="3531" y="1931"/>
                </a:lnTo>
                <a:lnTo>
                  <a:pt x="3541" y="1947"/>
                </a:lnTo>
                <a:lnTo>
                  <a:pt x="3552" y="1963"/>
                </a:lnTo>
                <a:lnTo>
                  <a:pt x="3562" y="1981"/>
                </a:lnTo>
                <a:lnTo>
                  <a:pt x="3571" y="1998"/>
                </a:lnTo>
                <a:lnTo>
                  <a:pt x="3581" y="2015"/>
                </a:lnTo>
                <a:lnTo>
                  <a:pt x="3589" y="2034"/>
                </a:lnTo>
                <a:lnTo>
                  <a:pt x="3598" y="2052"/>
                </a:lnTo>
                <a:lnTo>
                  <a:pt x="3606" y="2071"/>
                </a:lnTo>
                <a:lnTo>
                  <a:pt x="3621" y="2109"/>
                </a:lnTo>
                <a:lnTo>
                  <a:pt x="3627" y="2128"/>
                </a:lnTo>
                <a:lnTo>
                  <a:pt x="3634" y="2148"/>
                </a:lnTo>
                <a:lnTo>
                  <a:pt x="3639" y="2168"/>
                </a:lnTo>
                <a:lnTo>
                  <a:pt x="3646" y="2188"/>
                </a:lnTo>
                <a:lnTo>
                  <a:pt x="3650" y="2209"/>
                </a:lnTo>
                <a:lnTo>
                  <a:pt x="3656" y="2230"/>
                </a:lnTo>
                <a:lnTo>
                  <a:pt x="3660" y="2251"/>
                </a:lnTo>
                <a:lnTo>
                  <a:pt x="3664" y="2273"/>
                </a:lnTo>
                <a:lnTo>
                  <a:pt x="3668" y="2295"/>
                </a:lnTo>
                <a:lnTo>
                  <a:pt x="3671" y="2317"/>
                </a:lnTo>
                <a:lnTo>
                  <a:pt x="3674" y="2339"/>
                </a:lnTo>
                <a:lnTo>
                  <a:pt x="3676" y="2362"/>
                </a:lnTo>
                <a:lnTo>
                  <a:pt x="3679" y="2385"/>
                </a:lnTo>
                <a:lnTo>
                  <a:pt x="3681" y="2408"/>
                </a:lnTo>
                <a:lnTo>
                  <a:pt x="3682" y="2432"/>
                </a:lnTo>
                <a:lnTo>
                  <a:pt x="3683" y="2455"/>
                </a:lnTo>
                <a:lnTo>
                  <a:pt x="3684" y="2480"/>
                </a:lnTo>
                <a:lnTo>
                  <a:pt x="3684" y="2504"/>
                </a:lnTo>
                <a:lnTo>
                  <a:pt x="3684" y="2782"/>
                </a:lnTo>
                <a:lnTo>
                  <a:pt x="3670" y="2760"/>
                </a:lnTo>
                <a:lnTo>
                  <a:pt x="3656" y="2739"/>
                </a:lnTo>
                <a:lnTo>
                  <a:pt x="3640" y="2717"/>
                </a:lnTo>
                <a:lnTo>
                  <a:pt x="3625" y="2696"/>
                </a:lnTo>
                <a:lnTo>
                  <a:pt x="3610" y="2677"/>
                </a:lnTo>
                <a:lnTo>
                  <a:pt x="3593" y="2657"/>
                </a:lnTo>
                <a:lnTo>
                  <a:pt x="3576" y="2639"/>
                </a:lnTo>
                <a:lnTo>
                  <a:pt x="3559" y="2620"/>
                </a:lnTo>
                <a:lnTo>
                  <a:pt x="3540" y="2603"/>
                </a:lnTo>
                <a:lnTo>
                  <a:pt x="3522" y="2586"/>
                </a:lnTo>
                <a:lnTo>
                  <a:pt x="3502" y="2570"/>
                </a:lnTo>
                <a:lnTo>
                  <a:pt x="3483" y="2555"/>
                </a:lnTo>
                <a:lnTo>
                  <a:pt x="3463" y="2541"/>
                </a:lnTo>
                <a:lnTo>
                  <a:pt x="3453" y="2533"/>
                </a:lnTo>
                <a:lnTo>
                  <a:pt x="3442" y="2527"/>
                </a:lnTo>
                <a:lnTo>
                  <a:pt x="3422" y="2513"/>
                </a:lnTo>
                <a:lnTo>
                  <a:pt x="3400" y="2501"/>
                </a:lnTo>
                <a:lnTo>
                  <a:pt x="3378" y="2490"/>
                </a:lnTo>
                <a:lnTo>
                  <a:pt x="3355" y="2478"/>
                </a:lnTo>
                <a:lnTo>
                  <a:pt x="3332" y="2468"/>
                </a:lnTo>
                <a:lnTo>
                  <a:pt x="3308" y="2458"/>
                </a:lnTo>
                <a:lnTo>
                  <a:pt x="3284" y="2449"/>
                </a:lnTo>
                <a:lnTo>
                  <a:pt x="3261" y="2441"/>
                </a:lnTo>
                <a:lnTo>
                  <a:pt x="3235" y="2434"/>
                </a:lnTo>
                <a:lnTo>
                  <a:pt x="3210" y="2428"/>
                </a:lnTo>
                <a:lnTo>
                  <a:pt x="3184" y="2421"/>
                </a:lnTo>
                <a:lnTo>
                  <a:pt x="3158" y="2416"/>
                </a:lnTo>
                <a:lnTo>
                  <a:pt x="3131" y="2411"/>
                </a:lnTo>
                <a:lnTo>
                  <a:pt x="3105" y="2408"/>
                </a:lnTo>
                <a:lnTo>
                  <a:pt x="3077" y="2406"/>
                </a:lnTo>
                <a:lnTo>
                  <a:pt x="3049" y="2404"/>
                </a:lnTo>
                <a:lnTo>
                  <a:pt x="3021" y="2403"/>
                </a:lnTo>
                <a:lnTo>
                  <a:pt x="2992" y="2401"/>
                </a:lnTo>
                <a:lnTo>
                  <a:pt x="2445" y="2401"/>
                </a:lnTo>
                <a:lnTo>
                  <a:pt x="1899" y="2401"/>
                </a:lnTo>
                <a:lnTo>
                  <a:pt x="1899" y="1593"/>
                </a:lnTo>
                <a:lnTo>
                  <a:pt x="2390" y="1593"/>
                </a:lnTo>
                <a:lnTo>
                  <a:pt x="2881" y="1593"/>
                </a:lnTo>
                <a:close/>
                <a:moveTo>
                  <a:pt x="2992" y="2617"/>
                </a:moveTo>
                <a:lnTo>
                  <a:pt x="3016" y="2617"/>
                </a:lnTo>
                <a:lnTo>
                  <a:pt x="3037" y="2618"/>
                </a:lnTo>
                <a:lnTo>
                  <a:pt x="3060" y="2620"/>
                </a:lnTo>
                <a:lnTo>
                  <a:pt x="3081" y="2622"/>
                </a:lnTo>
                <a:lnTo>
                  <a:pt x="3103" y="2624"/>
                </a:lnTo>
                <a:lnTo>
                  <a:pt x="3122" y="2629"/>
                </a:lnTo>
                <a:lnTo>
                  <a:pt x="3143" y="2632"/>
                </a:lnTo>
                <a:lnTo>
                  <a:pt x="3161" y="2637"/>
                </a:lnTo>
                <a:lnTo>
                  <a:pt x="3181" y="2642"/>
                </a:lnTo>
                <a:lnTo>
                  <a:pt x="3200" y="2647"/>
                </a:lnTo>
                <a:lnTo>
                  <a:pt x="3217" y="2654"/>
                </a:lnTo>
                <a:lnTo>
                  <a:pt x="3234" y="2660"/>
                </a:lnTo>
                <a:lnTo>
                  <a:pt x="3251" y="2668"/>
                </a:lnTo>
                <a:lnTo>
                  <a:pt x="3267" y="2676"/>
                </a:lnTo>
                <a:lnTo>
                  <a:pt x="3283" y="2683"/>
                </a:lnTo>
                <a:lnTo>
                  <a:pt x="3299" y="2692"/>
                </a:lnTo>
                <a:lnTo>
                  <a:pt x="3314" y="2701"/>
                </a:lnTo>
                <a:lnTo>
                  <a:pt x="3328" y="2710"/>
                </a:lnTo>
                <a:lnTo>
                  <a:pt x="3342" y="2720"/>
                </a:lnTo>
                <a:lnTo>
                  <a:pt x="3355" y="2730"/>
                </a:lnTo>
                <a:lnTo>
                  <a:pt x="3368" y="2741"/>
                </a:lnTo>
                <a:lnTo>
                  <a:pt x="3381" y="2752"/>
                </a:lnTo>
                <a:lnTo>
                  <a:pt x="3393" y="2763"/>
                </a:lnTo>
                <a:lnTo>
                  <a:pt x="3405" y="2774"/>
                </a:lnTo>
                <a:lnTo>
                  <a:pt x="3416" y="2785"/>
                </a:lnTo>
                <a:lnTo>
                  <a:pt x="3427" y="2797"/>
                </a:lnTo>
                <a:lnTo>
                  <a:pt x="3449" y="2822"/>
                </a:lnTo>
                <a:lnTo>
                  <a:pt x="3459" y="2835"/>
                </a:lnTo>
                <a:lnTo>
                  <a:pt x="3467" y="2848"/>
                </a:lnTo>
                <a:lnTo>
                  <a:pt x="3477" y="2863"/>
                </a:lnTo>
                <a:lnTo>
                  <a:pt x="3486" y="2876"/>
                </a:lnTo>
                <a:lnTo>
                  <a:pt x="3493" y="2890"/>
                </a:lnTo>
                <a:lnTo>
                  <a:pt x="3502" y="2903"/>
                </a:lnTo>
                <a:lnTo>
                  <a:pt x="3517" y="2931"/>
                </a:lnTo>
                <a:lnTo>
                  <a:pt x="3531" y="2959"/>
                </a:lnTo>
                <a:lnTo>
                  <a:pt x="3544" y="2989"/>
                </a:lnTo>
                <a:lnTo>
                  <a:pt x="3554" y="3018"/>
                </a:lnTo>
                <a:lnTo>
                  <a:pt x="3565" y="3047"/>
                </a:lnTo>
                <a:lnTo>
                  <a:pt x="3574" y="3077"/>
                </a:lnTo>
                <a:lnTo>
                  <a:pt x="3582" y="3106"/>
                </a:lnTo>
                <a:lnTo>
                  <a:pt x="3589" y="3134"/>
                </a:lnTo>
                <a:lnTo>
                  <a:pt x="3596" y="3164"/>
                </a:lnTo>
                <a:lnTo>
                  <a:pt x="3601" y="3192"/>
                </a:lnTo>
                <a:lnTo>
                  <a:pt x="3606" y="3219"/>
                </a:lnTo>
                <a:lnTo>
                  <a:pt x="3610" y="3247"/>
                </a:lnTo>
                <a:lnTo>
                  <a:pt x="3613" y="3273"/>
                </a:lnTo>
                <a:lnTo>
                  <a:pt x="3615" y="3298"/>
                </a:lnTo>
                <a:lnTo>
                  <a:pt x="3618" y="3322"/>
                </a:lnTo>
                <a:lnTo>
                  <a:pt x="3585" y="3361"/>
                </a:lnTo>
                <a:lnTo>
                  <a:pt x="3568" y="3381"/>
                </a:lnTo>
                <a:lnTo>
                  <a:pt x="3550" y="3400"/>
                </a:lnTo>
                <a:lnTo>
                  <a:pt x="3533" y="3419"/>
                </a:lnTo>
                <a:lnTo>
                  <a:pt x="3515" y="3439"/>
                </a:lnTo>
                <a:lnTo>
                  <a:pt x="3479" y="3476"/>
                </a:lnTo>
                <a:lnTo>
                  <a:pt x="3442" y="3512"/>
                </a:lnTo>
                <a:lnTo>
                  <a:pt x="3405" y="3546"/>
                </a:lnTo>
                <a:lnTo>
                  <a:pt x="3387" y="3563"/>
                </a:lnTo>
                <a:lnTo>
                  <a:pt x="3367" y="3579"/>
                </a:lnTo>
                <a:lnTo>
                  <a:pt x="3329" y="3612"/>
                </a:lnTo>
                <a:lnTo>
                  <a:pt x="3290" y="3643"/>
                </a:lnTo>
                <a:lnTo>
                  <a:pt x="3270" y="3659"/>
                </a:lnTo>
                <a:lnTo>
                  <a:pt x="3250" y="3674"/>
                </a:lnTo>
                <a:lnTo>
                  <a:pt x="3230" y="3688"/>
                </a:lnTo>
                <a:lnTo>
                  <a:pt x="3209" y="3703"/>
                </a:lnTo>
                <a:lnTo>
                  <a:pt x="3168" y="3732"/>
                </a:lnTo>
                <a:lnTo>
                  <a:pt x="3127" y="3759"/>
                </a:lnTo>
                <a:lnTo>
                  <a:pt x="3105" y="3772"/>
                </a:lnTo>
                <a:lnTo>
                  <a:pt x="3084" y="3785"/>
                </a:lnTo>
                <a:lnTo>
                  <a:pt x="3041" y="3810"/>
                </a:lnTo>
                <a:lnTo>
                  <a:pt x="2997" y="3834"/>
                </a:lnTo>
                <a:lnTo>
                  <a:pt x="2954" y="3857"/>
                </a:lnTo>
                <a:lnTo>
                  <a:pt x="2909" y="3878"/>
                </a:lnTo>
                <a:lnTo>
                  <a:pt x="2864" y="3899"/>
                </a:lnTo>
                <a:lnTo>
                  <a:pt x="2841" y="3909"/>
                </a:lnTo>
                <a:lnTo>
                  <a:pt x="2819" y="3919"/>
                </a:lnTo>
                <a:lnTo>
                  <a:pt x="2773" y="3936"/>
                </a:lnTo>
                <a:lnTo>
                  <a:pt x="2726" y="3953"/>
                </a:lnTo>
                <a:lnTo>
                  <a:pt x="2679" y="3970"/>
                </a:lnTo>
                <a:lnTo>
                  <a:pt x="2631" y="3985"/>
                </a:lnTo>
                <a:lnTo>
                  <a:pt x="2584" y="3999"/>
                </a:lnTo>
                <a:lnTo>
                  <a:pt x="2561" y="4006"/>
                </a:lnTo>
                <a:lnTo>
                  <a:pt x="2537" y="4011"/>
                </a:lnTo>
                <a:lnTo>
                  <a:pt x="2512" y="4018"/>
                </a:lnTo>
                <a:lnTo>
                  <a:pt x="2488" y="4023"/>
                </a:lnTo>
                <a:lnTo>
                  <a:pt x="2439" y="4033"/>
                </a:lnTo>
                <a:lnTo>
                  <a:pt x="2390" y="4043"/>
                </a:lnTo>
                <a:lnTo>
                  <a:pt x="2341" y="4050"/>
                </a:lnTo>
                <a:lnTo>
                  <a:pt x="2291" y="4057"/>
                </a:lnTo>
                <a:lnTo>
                  <a:pt x="2240" y="4062"/>
                </a:lnTo>
                <a:lnTo>
                  <a:pt x="2190" y="4067"/>
                </a:lnTo>
                <a:lnTo>
                  <a:pt x="2165" y="4069"/>
                </a:lnTo>
                <a:lnTo>
                  <a:pt x="2140" y="4070"/>
                </a:lnTo>
                <a:lnTo>
                  <a:pt x="2089" y="4072"/>
                </a:lnTo>
                <a:lnTo>
                  <a:pt x="2064" y="4072"/>
                </a:lnTo>
                <a:lnTo>
                  <a:pt x="2038" y="4072"/>
                </a:lnTo>
                <a:lnTo>
                  <a:pt x="1987" y="4072"/>
                </a:lnTo>
                <a:lnTo>
                  <a:pt x="1937" y="4070"/>
                </a:lnTo>
                <a:lnTo>
                  <a:pt x="1886" y="4067"/>
                </a:lnTo>
                <a:lnTo>
                  <a:pt x="1835" y="4062"/>
                </a:lnTo>
                <a:lnTo>
                  <a:pt x="1785" y="4057"/>
                </a:lnTo>
                <a:lnTo>
                  <a:pt x="1760" y="4054"/>
                </a:lnTo>
                <a:lnTo>
                  <a:pt x="1736" y="4050"/>
                </a:lnTo>
                <a:lnTo>
                  <a:pt x="1686" y="4043"/>
                </a:lnTo>
                <a:lnTo>
                  <a:pt x="1637" y="4033"/>
                </a:lnTo>
                <a:lnTo>
                  <a:pt x="1588" y="4023"/>
                </a:lnTo>
                <a:lnTo>
                  <a:pt x="1564" y="4018"/>
                </a:lnTo>
                <a:lnTo>
                  <a:pt x="1540" y="4011"/>
                </a:lnTo>
                <a:lnTo>
                  <a:pt x="1493" y="3999"/>
                </a:lnTo>
                <a:lnTo>
                  <a:pt x="1469" y="3992"/>
                </a:lnTo>
                <a:lnTo>
                  <a:pt x="1445" y="3985"/>
                </a:lnTo>
                <a:lnTo>
                  <a:pt x="1397" y="3970"/>
                </a:lnTo>
                <a:lnTo>
                  <a:pt x="1350" y="3953"/>
                </a:lnTo>
                <a:lnTo>
                  <a:pt x="1304" y="3936"/>
                </a:lnTo>
                <a:lnTo>
                  <a:pt x="1280" y="3927"/>
                </a:lnTo>
                <a:lnTo>
                  <a:pt x="1257" y="3919"/>
                </a:lnTo>
                <a:lnTo>
                  <a:pt x="1235" y="3909"/>
                </a:lnTo>
                <a:lnTo>
                  <a:pt x="1213" y="3899"/>
                </a:lnTo>
                <a:lnTo>
                  <a:pt x="1167" y="3878"/>
                </a:lnTo>
                <a:lnTo>
                  <a:pt x="1122" y="3857"/>
                </a:lnTo>
                <a:lnTo>
                  <a:pt x="1079" y="3834"/>
                </a:lnTo>
                <a:lnTo>
                  <a:pt x="1035" y="3810"/>
                </a:lnTo>
                <a:lnTo>
                  <a:pt x="992" y="3785"/>
                </a:lnTo>
                <a:lnTo>
                  <a:pt x="950" y="3759"/>
                </a:lnTo>
                <a:lnTo>
                  <a:pt x="908" y="3732"/>
                </a:lnTo>
                <a:lnTo>
                  <a:pt x="867" y="3703"/>
                </a:lnTo>
                <a:lnTo>
                  <a:pt x="847" y="3688"/>
                </a:lnTo>
                <a:lnTo>
                  <a:pt x="826" y="3674"/>
                </a:lnTo>
                <a:lnTo>
                  <a:pt x="786" y="3643"/>
                </a:lnTo>
                <a:lnTo>
                  <a:pt x="766" y="3627"/>
                </a:lnTo>
                <a:lnTo>
                  <a:pt x="747" y="3612"/>
                </a:lnTo>
                <a:lnTo>
                  <a:pt x="709" y="3579"/>
                </a:lnTo>
                <a:lnTo>
                  <a:pt x="689" y="3563"/>
                </a:lnTo>
                <a:lnTo>
                  <a:pt x="671" y="3546"/>
                </a:lnTo>
                <a:lnTo>
                  <a:pt x="634" y="3512"/>
                </a:lnTo>
                <a:lnTo>
                  <a:pt x="597" y="3476"/>
                </a:lnTo>
                <a:lnTo>
                  <a:pt x="562" y="3439"/>
                </a:lnTo>
                <a:lnTo>
                  <a:pt x="527" y="3402"/>
                </a:lnTo>
                <a:lnTo>
                  <a:pt x="511" y="3384"/>
                </a:lnTo>
                <a:lnTo>
                  <a:pt x="493" y="3364"/>
                </a:lnTo>
                <a:lnTo>
                  <a:pt x="461" y="3326"/>
                </a:lnTo>
                <a:lnTo>
                  <a:pt x="430" y="3287"/>
                </a:lnTo>
                <a:lnTo>
                  <a:pt x="414" y="3267"/>
                </a:lnTo>
                <a:lnTo>
                  <a:pt x="400" y="3247"/>
                </a:lnTo>
                <a:lnTo>
                  <a:pt x="384" y="3227"/>
                </a:lnTo>
                <a:lnTo>
                  <a:pt x="370" y="3206"/>
                </a:lnTo>
                <a:lnTo>
                  <a:pt x="342" y="3165"/>
                </a:lnTo>
                <a:lnTo>
                  <a:pt x="315" y="3124"/>
                </a:lnTo>
                <a:lnTo>
                  <a:pt x="300" y="3102"/>
                </a:lnTo>
                <a:lnTo>
                  <a:pt x="288" y="3081"/>
                </a:lnTo>
                <a:lnTo>
                  <a:pt x="263" y="3038"/>
                </a:lnTo>
                <a:lnTo>
                  <a:pt x="240" y="2995"/>
                </a:lnTo>
                <a:lnTo>
                  <a:pt x="217" y="2951"/>
                </a:lnTo>
                <a:lnTo>
                  <a:pt x="195" y="2906"/>
                </a:lnTo>
                <a:lnTo>
                  <a:pt x="174" y="2861"/>
                </a:lnTo>
                <a:lnTo>
                  <a:pt x="164" y="2839"/>
                </a:lnTo>
                <a:lnTo>
                  <a:pt x="155" y="2816"/>
                </a:lnTo>
                <a:lnTo>
                  <a:pt x="136" y="2770"/>
                </a:lnTo>
                <a:lnTo>
                  <a:pt x="119" y="2723"/>
                </a:lnTo>
                <a:lnTo>
                  <a:pt x="102" y="2677"/>
                </a:lnTo>
                <a:lnTo>
                  <a:pt x="87" y="2629"/>
                </a:lnTo>
                <a:lnTo>
                  <a:pt x="74" y="2582"/>
                </a:lnTo>
                <a:lnTo>
                  <a:pt x="67" y="2558"/>
                </a:lnTo>
                <a:lnTo>
                  <a:pt x="61" y="2534"/>
                </a:lnTo>
                <a:lnTo>
                  <a:pt x="56" y="2509"/>
                </a:lnTo>
                <a:lnTo>
                  <a:pt x="50" y="2485"/>
                </a:lnTo>
                <a:lnTo>
                  <a:pt x="39" y="2436"/>
                </a:lnTo>
                <a:lnTo>
                  <a:pt x="30" y="2387"/>
                </a:lnTo>
                <a:lnTo>
                  <a:pt x="22" y="2338"/>
                </a:lnTo>
                <a:lnTo>
                  <a:pt x="15" y="2288"/>
                </a:lnTo>
                <a:lnTo>
                  <a:pt x="10" y="2238"/>
                </a:lnTo>
                <a:lnTo>
                  <a:pt x="5" y="2188"/>
                </a:lnTo>
                <a:lnTo>
                  <a:pt x="4" y="2163"/>
                </a:lnTo>
                <a:lnTo>
                  <a:pt x="2" y="2138"/>
                </a:lnTo>
                <a:lnTo>
                  <a:pt x="1" y="2087"/>
                </a:lnTo>
                <a:lnTo>
                  <a:pt x="0" y="2062"/>
                </a:lnTo>
                <a:lnTo>
                  <a:pt x="0" y="2036"/>
                </a:lnTo>
                <a:lnTo>
                  <a:pt x="1" y="1985"/>
                </a:lnTo>
                <a:lnTo>
                  <a:pt x="2" y="1935"/>
                </a:lnTo>
                <a:lnTo>
                  <a:pt x="5" y="1884"/>
                </a:lnTo>
                <a:lnTo>
                  <a:pt x="10" y="1834"/>
                </a:lnTo>
                <a:lnTo>
                  <a:pt x="15" y="1784"/>
                </a:lnTo>
                <a:lnTo>
                  <a:pt x="19" y="1759"/>
                </a:lnTo>
                <a:lnTo>
                  <a:pt x="22" y="1735"/>
                </a:lnTo>
                <a:lnTo>
                  <a:pt x="30" y="1685"/>
                </a:lnTo>
                <a:lnTo>
                  <a:pt x="39" y="1636"/>
                </a:lnTo>
                <a:lnTo>
                  <a:pt x="50" y="1587"/>
                </a:lnTo>
                <a:lnTo>
                  <a:pt x="56" y="1563"/>
                </a:lnTo>
                <a:lnTo>
                  <a:pt x="61" y="1539"/>
                </a:lnTo>
                <a:lnTo>
                  <a:pt x="74" y="1491"/>
                </a:lnTo>
                <a:lnTo>
                  <a:pt x="81" y="1467"/>
                </a:lnTo>
                <a:lnTo>
                  <a:pt x="87" y="1443"/>
                </a:lnTo>
                <a:lnTo>
                  <a:pt x="102" y="1395"/>
                </a:lnTo>
                <a:lnTo>
                  <a:pt x="119" y="1349"/>
                </a:lnTo>
                <a:lnTo>
                  <a:pt x="136" y="1303"/>
                </a:lnTo>
                <a:lnTo>
                  <a:pt x="145" y="1279"/>
                </a:lnTo>
                <a:lnTo>
                  <a:pt x="155" y="1256"/>
                </a:lnTo>
                <a:lnTo>
                  <a:pt x="164" y="1233"/>
                </a:lnTo>
                <a:lnTo>
                  <a:pt x="174" y="1212"/>
                </a:lnTo>
                <a:lnTo>
                  <a:pt x="195" y="1166"/>
                </a:lnTo>
                <a:lnTo>
                  <a:pt x="217" y="1121"/>
                </a:lnTo>
                <a:lnTo>
                  <a:pt x="240" y="1078"/>
                </a:lnTo>
                <a:lnTo>
                  <a:pt x="263" y="1034"/>
                </a:lnTo>
                <a:lnTo>
                  <a:pt x="288" y="991"/>
                </a:lnTo>
                <a:lnTo>
                  <a:pt x="315" y="949"/>
                </a:lnTo>
                <a:lnTo>
                  <a:pt x="342" y="907"/>
                </a:lnTo>
                <a:lnTo>
                  <a:pt x="370" y="866"/>
                </a:lnTo>
                <a:lnTo>
                  <a:pt x="384" y="846"/>
                </a:lnTo>
                <a:lnTo>
                  <a:pt x="400" y="825"/>
                </a:lnTo>
                <a:lnTo>
                  <a:pt x="430" y="785"/>
                </a:lnTo>
                <a:lnTo>
                  <a:pt x="445" y="766"/>
                </a:lnTo>
                <a:lnTo>
                  <a:pt x="461" y="746"/>
                </a:lnTo>
                <a:lnTo>
                  <a:pt x="493" y="708"/>
                </a:lnTo>
                <a:lnTo>
                  <a:pt x="511" y="688"/>
                </a:lnTo>
                <a:lnTo>
                  <a:pt x="527" y="670"/>
                </a:lnTo>
                <a:lnTo>
                  <a:pt x="562" y="633"/>
                </a:lnTo>
                <a:lnTo>
                  <a:pt x="597" y="596"/>
                </a:lnTo>
                <a:lnTo>
                  <a:pt x="634" y="561"/>
                </a:lnTo>
                <a:lnTo>
                  <a:pt x="671" y="526"/>
                </a:lnTo>
                <a:lnTo>
                  <a:pt x="689" y="510"/>
                </a:lnTo>
                <a:lnTo>
                  <a:pt x="709" y="493"/>
                </a:lnTo>
                <a:lnTo>
                  <a:pt x="747" y="460"/>
                </a:lnTo>
                <a:lnTo>
                  <a:pt x="786" y="430"/>
                </a:lnTo>
                <a:lnTo>
                  <a:pt x="807" y="413"/>
                </a:lnTo>
                <a:lnTo>
                  <a:pt x="826" y="399"/>
                </a:lnTo>
                <a:lnTo>
                  <a:pt x="847" y="384"/>
                </a:lnTo>
                <a:lnTo>
                  <a:pt x="867" y="370"/>
                </a:lnTo>
                <a:lnTo>
                  <a:pt x="908" y="342"/>
                </a:lnTo>
                <a:lnTo>
                  <a:pt x="950" y="314"/>
                </a:lnTo>
                <a:lnTo>
                  <a:pt x="971" y="300"/>
                </a:lnTo>
                <a:lnTo>
                  <a:pt x="992" y="288"/>
                </a:lnTo>
                <a:lnTo>
                  <a:pt x="1035" y="263"/>
                </a:lnTo>
                <a:lnTo>
                  <a:pt x="1079" y="239"/>
                </a:lnTo>
                <a:lnTo>
                  <a:pt x="1122" y="216"/>
                </a:lnTo>
                <a:lnTo>
                  <a:pt x="1167" y="195"/>
                </a:lnTo>
                <a:lnTo>
                  <a:pt x="1213" y="174"/>
                </a:lnTo>
                <a:lnTo>
                  <a:pt x="1235" y="164"/>
                </a:lnTo>
                <a:lnTo>
                  <a:pt x="1257" y="154"/>
                </a:lnTo>
                <a:lnTo>
                  <a:pt x="1304" y="136"/>
                </a:lnTo>
                <a:lnTo>
                  <a:pt x="1350" y="119"/>
                </a:lnTo>
                <a:lnTo>
                  <a:pt x="1397" y="102"/>
                </a:lnTo>
                <a:lnTo>
                  <a:pt x="1445" y="87"/>
                </a:lnTo>
                <a:lnTo>
                  <a:pt x="1493" y="74"/>
                </a:lnTo>
                <a:lnTo>
                  <a:pt x="1516" y="67"/>
                </a:lnTo>
                <a:lnTo>
                  <a:pt x="1540" y="61"/>
                </a:lnTo>
                <a:lnTo>
                  <a:pt x="1564" y="55"/>
                </a:lnTo>
                <a:lnTo>
                  <a:pt x="1588" y="50"/>
                </a:lnTo>
                <a:lnTo>
                  <a:pt x="1637" y="39"/>
                </a:lnTo>
                <a:lnTo>
                  <a:pt x="1686" y="30"/>
                </a:lnTo>
                <a:lnTo>
                  <a:pt x="1736" y="22"/>
                </a:lnTo>
                <a:lnTo>
                  <a:pt x="1785" y="15"/>
                </a:lnTo>
                <a:lnTo>
                  <a:pt x="1835" y="10"/>
                </a:lnTo>
                <a:lnTo>
                  <a:pt x="1886" y="5"/>
                </a:lnTo>
                <a:lnTo>
                  <a:pt x="1912" y="4"/>
                </a:lnTo>
                <a:lnTo>
                  <a:pt x="1937" y="2"/>
                </a:lnTo>
                <a:lnTo>
                  <a:pt x="1987" y="1"/>
                </a:lnTo>
                <a:lnTo>
                  <a:pt x="2013" y="0"/>
                </a:lnTo>
                <a:lnTo>
                  <a:pt x="2038" y="0"/>
                </a:lnTo>
                <a:lnTo>
                  <a:pt x="2089" y="1"/>
                </a:lnTo>
                <a:lnTo>
                  <a:pt x="2140" y="2"/>
                </a:lnTo>
                <a:lnTo>
                  <a:pt x="2190" y="5"/>
                </a:lnTo>
                <a:lnTo>
                  <a:pt x="2240" y="10"/>
                </a:lnTo>
                <a:lnTo>
                  <a:pt x="2291" y="15"/>
                </a:lnTo>
                <a:lnTo>
                  <a:pt x="2316" y="18"/>
                </a:lnTo>
                <a:lnTo>
                  <a:pt x="2341" y="22"/>
                </a:lnTo>
                <a:lnTo>
                  <a:pt x="2390" y="30"/>
                </a:lnTo>
                <a:lnTo>
                  <a:pt x="2439" y="39"/>
                </a:lnTo>
                <a:lnTo>
                  <a:pt x="2488" y="50"/>
                </a:lnTo>
                <a:lnTo>
                  <a:pt x="2512" y="55"/>
                </a:lnTo>
                <a:lnTo>
                  <a:pt x="2537" y="61"/>
                </a:lnTo>
                <a:lnTo>
                  <a:pt x="2584" y="74"/>
                </a:lnTo>
                <a:lnTo>
                  <a:pt x="2608" y="80"/>
                </a:lnTo>
                <a:lnTo>
                  <a:pt x="2631" y="87"/>
                </a:lnTo>
                <a:lnTo>
                  <a:pt x="2679" y="102"/>
                </a:lnTo>
                <a:lnTo>
                  <a:pt x="2726" y="119"/>
                </a:lnTo>
                <a:lnTo>
                  <a:pt x="2773" y="136"/>
                </a:lnTo>
                <a:lnTo>
                  <a:pt x="2796" y="145"/>
                </a:lnTo>
                <a:lnTo>
                  <a:pt x="2819" y="154"/>
                </a:lnTo>
                <a:lnTo>
                  <a:pt x="2841" y="164"/>
                </a:lnTo>
                <a:lnTo>
                  <a:pt x="2864" y="174"/>
                </a:lnTo>
                <a:lnTo>
                  <a:pt x="2909" y="195"/>
                </a:lnTo>
                <a:lnTo>
                  <a:pt x="2954" y="216"/>
                </a:lnTo>
                <a:lnTo>
                  <a:pt x="2997" y="239"/>
                </a:lnTo>
                <a:lnTo>
                  <a:pt x="3041" y="263"/>
                </a:lnTo>
                <a:lnTo>
                  <a:pt x="3084" y="288"/>
                </a:lnTo>
                <a:lnTo>
                  <a:pt x="3127" y="314"/>
                </a:lnTo>
                <a:lnTo>
                  <a:pt x="3168" y="342"/>
                </a:lnTo>
                <a:lnTo>
                  <a:pt x="3209" y="370"/>
                </a:lnTo>
                <a:lnTo>
                  <a:pt x="3230" y="384"/>
                </a:lnTo>
                <a:lnTo>
                  <a:pt x="3250" y="399"/>
                </a:lnTo>
                <a:lnTo>
                  <a:pt x="3290" y="430"/>
                </a:lnTo>
                <a:lnTo>
                  <a:pt x="3310" y="445"/>
                </a:lnTo>
                <a:lnTo>
                  <a:pt x="3329" y="460"/>
                </a:lnTo>
                <a:lnTo>
                  <a:pt x="3367" y="493"/>
                </a:lnTo>
                <a:lnTo>
                  <a:pt x="3387" y="510"/>
                </a:lnTo>
                <a:lnTo>
                  <a:pt x="3405" y="526"/>
                </a:lnTo>
                <a:lnTo>
                  <a:pt x="3442" y="561"/>
                </a:lnTo>
                <a:lnTo>
                  <a:pt x="3479" y="596"/>
                </a:lnTo>
                <a:lnTo>
                  <a:pt x="2902" y="1172"/>
                </a:lnTo>
                <a:lnTo>
                  <a:pt x="2881" y="1151"/>
                </a:lnTo>
                <a:lnTo>
                  <a:pt x="2859" y="1130"/>
                </a:lnTo>
                <a:lnTo>
                  <a:pt x="2847" y="1120"/>
                </a:lnTo>
                <a:lnTo>
                  <a:pt x="2836" y="1110"/>
                </a:lnTo>
                <a:lnTo>
                  <a:pt x="2813" y="1091"/>
                </a:lnTo>
                <a:lnTo>
                  <a:pt x="2801" y="1081"/>
                </a:lnTo>
                <a:lnTo>
                  <a:pt x="2789" y="1072"/>
                </a:lnTo>
                <a:lnTo>
                  <a:pt x="2765" y="1054"/>
                </a:lnTo>
                <a:lnTo>
                  <a:pt x="2741" y="1036"/>
                </a:lnTo>
                <a:lnTo>
                  <a:pt x="2716" y="1019"/>
                </a:lnTo>
                <a:lnTo>
                  <a:pt x="2691" y="1003"/>
                </a:lnTo>
                <a:lnTo>
                  <a:pt x="2666" y="988"/>
                </a:lnTo>
                <a:lnTo>
                  <a:pt x="2640" y="972"/>
                </a:lnTo>
                <a:lnTo>
                  <a:pt x="2614" y="958"/>
                </a:lnTo>
                <a:lnTo>
                  <a:pt x="2588" y="944"/>
                </a:lnTo>
                <a:lnTo>
                  <a:pt x="2561" y="931"/>
                </a:lnTo>
                <a:lnTo>
                  <a:pt x="2533" y="919"/>
                </a:lnTo>
                <a:lnTo>
                  <a:pt x="2506" y="907"/>
                </a:lnTo>
                <a:lnTo>
                  <a:pt x="2479" y="896"/>
                </a:lnTo>
                <a:lnTo>
                  <a:pt x="2451" y="885"/>
                </a:lnTo>
                <a:lnTo>
                  <a:pt x="2422" y="876"/>
                </a:lnTo>
                <a:lnTo>
                  <a:pt x="2394" y="867"/>
                </a:lnTo>
                <a:lnTo>
                  <a:pt x="2366" y="858"/>
                </a:lnTo>
                <a:lnTo>
                  <a:pt x="2337" y="852"/>
                </a:lnTo>
                <a:lnTo>
                  <a:pt x="2308" y="844"/>
                </a:lnTo>
                <a:lnTo>
                  <a:pt x="2279" y="837"/>
                </a:lnTo>
                <a:lnTo>
                  <a:pt x="2249" y="832"/>
                </a:lnTo>
                <a:lnTo>
                  <a:pt x="2220" y="828"/>
                </a:lnTo>
                <a:lnTo>
                  <a:pt x="2189" y="823"/>
                </a:lnTo>
                <a:lnTo>
                  <a:pt x="2160" y="820"/>
                </a:lnTo>
                <a:lnTo>
                  <a:pt x="2129" y="818"/>
                </a:lnTo>
                <a:lnTo>
                  <a:pt x="2099" y="816"/>
                </a:lnTo>
                <a:lnTo>
                  <a:pt x="2068" y="815"/>
                </a:lnTo>
                <a:lnTo>
                  <a:pt x="2038" y="815"/>
                </a:lnTo>
                <a:lnTo>
                  <a:pt x="2007" y="815"/>
                </a:lnTo>
                <a:lnTo>
                  <a:pt x="1977" y="816"/>
                </a:lnTo>
                <a:lnTo>
                  <a:pt x="1947" y="818"/>
                </a:lnTo>
                <a:lnTo>
                  <a:pt x="1917" y="820"/>
                </a:lnTo>
                <a:lnTo>
                  <a:pt x="1887" y="823"/>
                </a:lnTo>
                <a:lnTo>
                  <a:pt x="1857" y="828"/>
                </a:lnTo>
                <a:lnTo>
                  <a:pt x="1827" y="832"/>
                </a:lnTo>
                <a:lnTo>
                  <a:pt x="1797" y="837"/>
                </a:lnTo>
                <a:lnTo>
                  <a:pt x="1768" y="844"/>
                </a:lnTo>
                <a:lnTo>
                  <a:pt x="1740" y="852"/>
                </a:lnTo>
                <a:lnTo>
                  <a:pt x="1710" y="858"/>
                </a:lnTo>
                <a:lnTo>
                  <a:pt x="1682" y="867"/>
                </a:lnTo>
                <a:lnTo>
                  <a:pt x="1654" y="876"/>
                </a:lnTo>
                <a:lnTo>
                  <a:pt x="1640" y="881"/>
                </a:lnTo>
                <a:lnTo>
                  <a:pt x="1625" y="885"/>
                </a:lnTo>
                <a:lnTo>
                  <a:pt x="1597" y="896"/>
                </a:lnTo>
                <a:lnTo>
                  <a:pt x="1570" y="907"/>
                </a:lnTo>
                <a:lnTo>
                  <a:pt x="1543" y="919"/>
                </a:lnTo>
                <a:lnTo>
                  <a:pt x="1515" y="931"/>
                </a:lnTo>
                <a:lnTo>
                  <a:pt x="1489" y="944"/>
                </a:lnTo>
                <a:lnTo>
                  <a:pt x="1462" y="958"/>
                </a:lnTo>
                <a:lnTo>
                  <a:pt x="1436" y="972"/>
                </a:lnTo>
                <a:lnTo>
                  <a:pt x="1411" y="988"/>
                </a:lnTo>
                <a:lnTo>
                  <a:pt x="1385" y="1003"/>
                </a:lnTo>
                <a:lnTo>
                  <a:pt x="1360" y="1019"/>
                </a:lnTo>
                <a:lnTo>
                  <a:pt x="1336" y="1036"/>
                </a:lnTo>
                <a:lnTo>
                  <a:pt x="1311" y="1054"/>
                </a:lnTo>
                <a:lnTo>
                  <a:pt x="1287" y="1072"/>
                </a:lnTo>
                <a:lnTo>
                  <a:pt x="1264" y="1091"/>
                </a:lnTo>
                <a:lnTo>
                  <a:pt x="1240" y="1110"/>
                </a:lnTo>
                <a:lnTo>
                  <a:pt x="1218" y="1130"/>
                </a:lnTo>
                <a:lnTo>
                  <a:pt x="1195" y="1151"/>
                </a:lnTo>
                <a:lnTo>
                  <a:pt x="1174" y="1172"/>
                </a:lnTo>
                <a:lnTo>
                  <a:pt x="1152" y="1194"/>
                </a:lnTo>
                <a:lnTo>
                  <a:pt x="1131" y="1217"/>
                </a:lnTo>
                <a:lnTo>
                  <a:pt x="1121" y="1228"/>
                </a:lnTo>
                <a:lnTo>
                  <a:pt x="1112" y="1239"/>
                </a:lnTo>
                <a:lnTo>
                  <a:pt x="1092" y="1263"/>
                </a:lnTo>
                <a:lnTo>
                  <a:pt x="1082" y="1274"/>
                </a:lnTo>
                <a:lnTo>
                  <a:pt x="1073" y="1286"/>
                </a:lnTo>
                <a:lnTo>
                  <a:pt x="1055" y="1309"/>
                </a:lnTo>
                <a:lnTo>
                  <a:pt x="1037" y="1334"/>
                </a:lnTo>
                <a:lnTo>
                  <a:pt x="1020" y="1358"/>
                </a:lnTo>
                <a:lnTo>
                  <a:pt x="1004" y="1383"/>
                </a:lnTo>
                <a:lnTo>
                  <a:pt x="988" y="1410"/>
                </a:lnTo>
                <a:lnTo>
                  <a:pt x="973" y="1435"/>
                </a:lnTo>
                <a:lnTo>
                  <a:pt x="959" y="1461"/>
                </a:lnTo>
                <a:lnTo>
                  <a:pt x="945" y="1488"/>
                </a:lnTo>
                <a:lnTo>
                  <a:pt x="932" y="1514"/>
                </a:lnTo>
                <a:lnTo>
                  <a:pt x="920" y="1541"/>
                </a:lnTo>
                <a:lnTo>
                  <a:pt x="908" y="1568"/>
                </a:lnTo>
                <a:lnTo>
                  <a:pt x="897" y="1596"/>
                </a:lnTo>
                <a:lnTo>
                  <a:pt x="886" y="1624"/>
                </a:lnTo>
                <a:lnTo>
                  <a:pt x="876" y="1652"/>
                </a:lnTo>
                <a:lnTo>
                  <a:pt x="868" y="1680"/>
                </a:lnTo>
                <a:lnTo>
                  <a:pt x="859" y="1709"/>
                </a:lnTo>
                <a:lnTo>
                  <a:pt x="852" y="1738"/>
                </a:lnTo>
                <a:lnTo>
                  <a:pt x="845" y="1766"/>
                </a:lnTo>
                <a:lnTo>
                  <a:pt x="838" y="1796"/>
                </a:lnTo>
                <a:lnTo>
                  <a:pt x="833" y="1825"/>
                </a:lnTo>
                <a:lnTo>
                  <a:pt x="828" y="1855"/>
                </a:lnTo>
                <a:lnTo>
                  <a:pt x="824" y="1885"/>
                </a:lnTo>
                <a:lnTo>
                  <a:pt x="821" y="1915"/>
                </a:lnTo>
                <a:lnTo>
                  <a:pt x="819" y="1945"/>
                </a:lnTo>
                <a:lnTo>
                  <a:pt x="816" y="1975"/>
                </a:lnTo>
                <a:lnTo>
                  <a:pt x="815" y="2006"/>
                </a:lnTo>
                <a:lnTo>
                  <a:pt x="815" y="2036"/>
                </a:lnTo>
                <a:lnTo>
                  <a:pt x="815" y="2066"/>
                </a:lnTo>
                <a:lnTo>
                  <a:pt x="816" y="2097"/>
                </a:lnTo>
                <a:lnTo>
                  <a:pt x="819" y="2127"/>
                </a:lnTo>
                <a:lnTo>
                  <a:pt x="821" y="2158"/>
                </a:lnTo>
                <a:lnTo>
                  <a:pt x="824" y="2187"/>
                </a:lnTo>
                <a:lnTo>
                  <a:pt x="828" y="2218"/>
                </a:lnTo>
                <a:lnTo>
                  <a:pt x="833" y="2247"/>
                </a:lnTo>
                <a:lnTo>
                  <a:pt x="838" y="2276"/>
                </a:lnTo>
                <a:lnTo>
                  <a:pt x="845" y="2306"/>
                </a:lnTo>
                <a:lnTo>
                  <a:pt x="852" y="2335"/>
                </a:lnTo>
                <a:lnTo>
                  <a:pt x="859" y="2363"/>
                </a:lnTo>
                <a:lnTo>
                  <a:pt x="868" y="2392"/>
                </a:lnTo>
                <a:lnTo>
                  <a:pt x="876" y="2420"/>
                </a:lnTo>
                <a:lnTo>
                  <a:pt x="882" y="2434"/>
                </a:lnTo>
                <a:lnTo>
                  <a:pt x="886" y="2448"/>
                </a:lnTo>
                <a:lnTo>
                  <a:pt x="897" y="2476"/>
                </a:lnTo>
                <a:lnTo>
                  <a:pt x="908" y="2504"/>
                </a:lnTo>
                <a:lnTo>
                  <a:pt x="920" y="2531"/>
                </a:lnTo>
                <a:lnTo>
                  <a:pt x="932" y="2558"/>
                </a:lnTo>
                <a:lnTo>
                  <a:pt x="945" y="2585"/>
                </a:lnTo>
                <a:lnTo>
                  <a:pt x="959" y="2611"/>
                </a:lnTo>
                <a:lnTo>
                  <a:pt x="973" y="2637"/>
                </a:lnTo>
                <a:lnTo>
                  <a:pt x="988" y="2664"/>
                </a:lnTo>
                <a:lnTo>
                  <a:pt x="1004" y="2689"/>
                </a:lnTo>
                <a:lnTo>
                  <a:pt x="1020" y="2714"/>
                </a:lnTo>
                <a:lnTo>
                  <a:pt x="1037" y="2739"/>
                </a:lnTo>
                <a:lnTo>
                  <a:pt x="1055" y="2763"/>
                </a:lnTo>
                <a:lnTo>
                  <a:pt x="1073" y="2786"/>
                </a:lnTo>
                <a:lnTo>
                  <a:pt x="1092" y="2810"/>
                </a:lnTo>
                <a:lnTo>
                  <a:pt x="1112" y="2833"/>
                </a:lnTo>
                <a:lnTo>
                  <a:pt x="1131" y="2856"/>
                </a:lnTo>
                <a:lnTo>
                  <a:pt x="1152" y="2878"/>
                </a:lnTo>
                <a:lnTo>
                  <a:pt x="1174" y="2900"/>
                </a:lnTo>
                <a:lnTo>
                  <a:pt x="1195" y="2921"/>
                </a:lnTo>
                <a:lnTo>
                  <a:pt x="1218" y="2942"/>
                </a:lnTo>
                <a:lnTo>
                  <a:pt x="1229" y="2952"/>
                </a:lnTo>
                <a:lnTo>
                  <a:pt x="1240" y="2963"/>
                </a:lnTo>
                <a:lnTo>
                  <a:pt x="1264" y="2981"/>
                </a:lnTo>
                <a:lnTo>
                  <a:pt x="1275" y="2991"/>
                </a:lnTo>
                <a:lnTo>
                  <a:pt x="1287" y="3001"/>
                </a:lnTo>
                <a:lnTo>
                  <a:pt x="1311" y="3019"/>
                </a:lnTo>
                <a:lnTo>
                  <a:pt x="1336" y="3037"/>
                </a:lnTo>
                <a:lnTo>
                  <a:pt x="1360" y="3053"/>
                </a:lnTo>
                <a:lnTo>
                  <a:pt x="1385" y="3069"/>
                </a:lnTo>
                <a:lnTo>
                  <a:pt x="1411" y="3086"/>
                </a:lnTo>
                <a:lnTo>
                  <a:pt x="1436" y="3101"/>
                </a:lnTo>
                <a:lnTo>
                  <a:pt x="1462" y="3115"/>
                </a:lnTo>
                <a:lnTo>
                  <a:pt x="1489" y="3128"/>
                </a:lnTo>
                <a:lnTo>
                  <a:pt x="1515" y="3141"/>
                </a:lnTo>
                <a:lnTo>
                  <a:pt x="1543" y="3154"/>
                </a:lnTo>
                <a:lnTo>
                  <a:pt x="1570" y="3165"/>
                </a:lnTo>
                <a:lnTo>
                  <a:pt x="1597" y="3177"/>
                </a:lnTo>
                <a:lnTo>
                  <a:pt x="1625" y="3187"/>
                </a:lnTo>
                <a:lnTo>
                  <a:pt x="1654" y="3196"/>
                </a:lnTo>
                <a:lnTo>
                  <a:pt x="1682" y="3205"/>
                </a:lnTo>
                <a:lnTo>
                  <a:pt x="1710" y="3214"/>
                </a:lnTo>
                <a:lnTo>
                  <a:pt x="1740" y="3221"/>
                </a:lnTo>
                <a:lnTo>
                  <a:pt x="1768" y="3228"/>
                </a:lnTo>
                <a:lnTo>
                  <a:pt x="1797" y="3235"/>
                </a:lnTo>
                <a:lnTo>
                  <a:pt x="1827" y="3240"/>
                </a:lnTo>
                <a:lnTo>
                  <a:pt x="1857" y="3244"/>
                </a:lnTo>
                <a:lnTo>
                  <a:pt x="1887" y="3249"/>
                </a:lnTo>
                <a:lnTo>
                  <a:pt x="1917" y="3252"/>
                </a:lnTo>
                <a:lnTo>
                  <a:pt x="1947" y="3254"/>
                </a:lnTo>
                <a:lnTo>
                  <a:pt x="1977" y="3256"/>
                </a:lnTo>
                <a:lnTo>
                  <a:pt x="2007" y="3257"/>
                </a:lnTo>
                <a:lnTo>
                  <a:pt x="2038" y="3257"/>
                </a:lnTo>
                <a:lnTo>
                  <a:pt x="2067" y="3257"/>
                </a:lnTo>
                <a:lnTo>
                  <a:pt x="2097" y="3256"/>
                </a:lnTo>
                <a:lnTo>
                  <a:pt x="2125" y="3255"/>
                </a:lnTo>
                <a:lnTo>
                  <a:pt x="2153" y="3252"/>
                </a:lnTo>
                <a:lnTo>
                  <a:pt x="2183" y="3250"/>
                </a:lnTo>
                <a:lnTo>
                  <a:pt x="2211" y="3245"/>
                </a:lnTo>
                <a:lnTo>
                  <a:pt x="2239" y="3241"/>
                </a:lnTo>
                <a:lnTo>
                  <a:pt x="2268" y="3237"/>
                </a:lnTo>
                <a:lnTo>
                  <a:pt x="2295" y="3231"/>
                </a:lnTo>
                <a:lnTo>
                  <a:pt x="2323" y="3225"/>
                </a:lnTo>
                <a:lnTo>
                  <a:pt x="2350" y="3218"/>
                </a:lnTo>
                <a:lnTo>
                  <a:pt x="2378" y="3211"/>
                </a:lnTo>
                <a:lnTo>
                  <a:pt x="2405" y="3202"/>
                </a:lnTo>
                <a:lnTo>
                  <a:pt x="2432" y="3193"/>
                </a:lnTo>
                <a:lnTo>
                  <a:pt x="2458" y="3183"/>
                </a:lnTo>
                <a:lnTo>
                  <a:pt x="2485" y="3174"/>
                </a:lnTo>
                <a:lnTo>
                  <a:pt x="2512" y="3163"/>
                </a:lnTo>
                <a:lnTo>
                  <a:pt x="2538" y="3152"/>
                </a:lnTo>
                <a:lnTo>
                  <a:pt x="2563" y="3140"/>
                </a:lnTo>
                <a:lnTo>
                  <a:pt x="2589" y="3128"/>
                </a:lnTo>
                <a:lnTo>
                  <a:pt x="2614" y="3115"/>
                </a:lnTo>
                <a:lnTo>
                  <a:pt x="2638" y="3101"/>
                </a:lnTo>
                <a:lnTo>
                  <a:pt x="2663" y="3087"/>
                </a:lnTo>
                <a:lnTo>
                  <a:pt x="2687" y="3071"/>
                </a:lnTo>
                <a:lnTo>
                  <a:pt x="2711" y="3056"/>
                </a:lnTo>
                <a:lnTo>
                  <a:pt x="2735" y="3040"/>
                </a:lnTo>
                <a:lnTo>
                  <a:pt x="2758" y="3024"/>
                </a:lnTo>
                <a:lnTo>
                  <a:pt x="2780" y="3006"/>
                </a:lnTo>
                <a:lnTo>
                  <a:pt x="2803" y="2989"/>
                </a:lnTo>
                <a:lnTo>
                  <a:pt x="2825" y="2970"/>
                </a:lnTo>
                <a:lnTo>
                  <a:pt x="2847" y="2952"/>
                </a:lnTo>
                <a:lnTo>
                  <a:pt x="2869" y="2932"/>
                </a:lnTo>
                <a:lnTo>
                  <a:pt x="2869" y="2617"/>
                </a:lnTo>
                <a:lnTo>
                  <a:pt x="2992" y="26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Rectangle 13"/>
          <p:cNvSpPr/>
          <p:nvPr userDrawn="1"/>
        </p:nvSpPr>
        <p:spPr>
          <a:xfrm>
            <a:off x="911225" y="1484784"/>
            <a:ext cx="504255"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c)" hidden="1"/>
          <p:cNvSpPr txBox="1"/>
          <p:nvPr userDrawn="1"/>
        </p:nvSpPr>
        <p:spPr>
          <a:xfrm>
            <a:off x="11949648" y="6891795"/>
            <a:ext cx="235642"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gofore</a:t>
            </a:r>
            <a:endParaRPr lang="en-GB" sz="200" err="1">
              <a:solidFill>
                <a:schemeClr val="bg1"/>
              </a:solidFill>
              <a:latin typeface="+mn-lt"/>
            </a:endParaRPr>
          </a:p>
        </p:txBody>
      </p:sp>
      <p:pic>
        <p:nvPicPr>
          <p:cNvPr id="16" name="(logo)" descr="Z:\GRW (grow)\logot\copyright_grow.png" hidden="1"/>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9946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80000"/>
        </a:lnSpc>
        <a:spcBef>
          <a:spcPct val="0"/>
        </a:spcBef>
        <a:buNone/>
        <a:defRPr sz="48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400"/>
        </a:spcBef>
        <a:buClr>
          <a:schemeClr val="accent1"/>
        </a:buClr>
        <a:buFont typeface="Arial" panose="020B0604020202020204" pitchFamily="34" charset="0"/>
        <a:buChar char="•"/>
        <a:defRPr sz="1800" b="1" kern="1200">
          <a:solidFill>
            <a:schemeClr val="tx1"/>
          </a:solidFill>
          <a:latin typeface="+mj-lt"/>
          <a:ea typeface="+mn-ea"/>
          <a:cs typeface="+mn-cs"/>
        </a:defRPr>
      </a:lvl1pPr>
      <a:lvl2pPr marL="182563" indent="0" algn="l" defTabSz="914400" rtl="0" eaLnBrk="1" latinLnBrk="0" hangingPunct="1">
        <a:lnSpc>
          <a:spcPct val="90000"/>
        </a:lnSpc>
        <a:spcBef>
          <a:spcPts val="400"/>
        </a:spcBef>
        <a:buFontTx/>
        <a:buNone/>
        <a:defRPr sz="1400" kern="1200">
          <a:solidFill>
            <a:schemeClr val="accent6"/>
          </a:solidFill>
          <a:latin typeface="+mn-lt"/>
          <a:ea typeface="+mn-ea"/>
          <a:cs typeface="+mn-cs"/>
        </a:defRPr>
      </a:lvl2pPr>
      <a:lvl3pPr marL="357188" indent="-174625" algn="l" defTabSz="914400" rtl="0" eaLnBrk="1" latinLnBrk="0" hangingPunct="1">
        <a:lnSpc>
          <a:spcPct val="90000"/>
        </a:lnSpc>
        <a:spcBef>
          <a:spcPts val="400"/>
        </a:spcBef>
        <a:buFont typeface="Arial" panose="020B0604020202020204" pitchFamily="34" charset="0"/>
        <a:buChar char="•"/>
        <a:defRPr sz="1400" kern="1200">
          <a:solidFill>
            <a:schemeClr val="accent6"/>
          </a:solidFill>
          <a:latin typeface="+mn-lt"/>
          <a:ea typeface="+mn-ea"/>
          <a:cs typeface="+mn-cs"/>
        </a:defRPr>
      </a:lvl3pPr>
      <a:lvl4pPr marL="539750" indent="-182563" algn="l" defTabSz="914400" rtl="0" eaLnBrk="1" latinLnBrk="0" hangingPunct="1">
        <a:lnSpc>
          <a:spcPct val="90000"/>
        </a:lnSpc>
        <a:spcBef>
          <a:spcPts val="400"/>
        </a:spcBef>
        <a:buFont typeface="Arial" panose="020B0604020202020204" pitchFamily="34" charset="0"/>
        <a:buChar char="•"/>
        <a:defRPr sz="1200" kern="1200">
          <a:solidFill>
            <a:schemeClr val="accent6"/>
          </a:solidFill>
          <a:latin typeface="+mn-lt"/>
          <a:ea typeface="+mn-ea"/>
          <a:cs typeface="+mn-cs"/>
        </a:defRPr>
      </a:lvl4pPr>
      <a:lvl5pPr marL="714375" indent="-174625" algn="l" defTabSz="914400" rtl="0" eaLnBrk="1" latinLnBrk="0" hangingPunct="1">
        <a:lnSpc>
          <a:spcPct val="90000"/>
        </a:lnSpc>
        <a:spcBef>
          <a:spcPts val="400"/>
        </a:spcBef>
        <a:buFont typeface="Arial" panose="020B0604020202020204" pitchFamily="34" charset="0"/>
        <a:buChar char="•"/>
        <a:defRPr sz="1200" kern="1200">
          <a:solidFill>
            <a:schemeClr val="accent6"/>
          </a:solidFill>
          <a:latin typeface="+mn-lt"/>
          <a:ea typeface="+mn-ea"/>
          <a:cs typeface="+mn-cs"/>
        </a:defRPr>
      </a:lvl5pPr>
      <a:lvl6pPr marL="898525" indent="-184150" algn="l" defTabSz="914400" rtl="0" eaLnBrk="1" latinLnBrk="0" hangingPunct="1">
        <a:lnSpc>
          <a:spcPct val="90000"/>
        </a:lnSpc>
        <a:spcBef>
          <a:spcPts val="400"/>
        </a:spcBef>
        <a:buFont typeface="Arial" panose="020B0604020202020204" pitchFamily="34" charset="0"/>
        <a:buChar char="•"/>
        <a:defRPr sz="1000" kern="1200">
          <a:solidFill>
            <a:schemeClr val="accent6"/>
          </a:solidFill>
          <a:latin typeface="+mn-lt"/>
          <a:ea typeface="+mn-ea"/>
          <a:cs typeface="+mn-cs"/>
        </a:defRPr>
      </a:lvl6pPr>
      <a:lvl7pPr marL="1071563" indent="-173038" algn="l" defTabSz="914400" rtl="0" eaLnBrk="1" latinLnBrk="0" hangingPunct="1">
        <a:lnSpc>
          <a:spcPct val="90000"/>
        </a:lnSpc>
        <a:spcBef>
          <a:spcPts val="400"/>
        </a:spcBef>
        <a:buFont typeface="Arial" panose="020B0604020202020204" pitchFamily="34" charset="0"/>
        <a:buChar char="•"/>
        <a:defRPr sz="1000" kern="1200">
          <a:solidFill>
            <a:schemeClr val="accent6"/>
          </a:solidFill>
          <a:latin typeface="+mn-lt"/>
          <a:ea typeface="+mn-ea"/>
          <a:cs typeface="+mn-cs"/>
        </a:defRPr>
      </a:lvl7pPr>
      <a:lvl8pPr marL="1255713" indent="-184150" algn="l" defTabSz="914400" rtl="0" eaLnBrk="1" latinLnBrk="0" hangingPunct="1">
        <a:lnSpc>
          <a:spcPct val="90000"/>
        </a:lnSpc>
        <a:spcBef>
          <a:spcPts val="400"/>
        </a:spcBef>
        <a:buFont typeface="Arial" panose="020B0604020202020204" pitchFamily="34" charset="0"/>
        <a:buChar char="•"/>
        <a:defRPr sz="1000" kern="1200">
          <a:solidFill>
            <a:schemeClr val="accent6"/>
          </a:solidFill>
          <a:latin typeface="+mn-lt"/>
          <a:ea typeface="+mn-ea"/>
          <a:cs typeface="+mn-cs"/>
        </a:defRPr>
      </a:lvl8pPr>
      <a:lvl9pPr marL="1438275" indent="-182563" algn="l" defTabSz="914400" rtl="0" eaLnBrk="1" latinLnBrk="0" hangingPunct="1">
        <a:lnSpc>
          <a:spcPct val="90000"/>
        </a:lnSpc>
        <a:spcBef>
          <a:spcPts val="400"/>
        </a:spcBef>
        <a:buFont typeface="Arial" panose="020B0604020202020204" pitchFamily="34" charset="0"/>
        <a:buChar char="•"/>
        <a:defRPr sz="1000" kern="1200">
          <a:solidFill>
            <a:schemeClr val="accent6"/>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7F9F-701E-3A4F-8CBA-C0FEF6A11D9A}"/>
              </a:ext>
            </a:extLst>
          </p:cNvPr>
          <p:cNvSpPr>
            <a:spLocks noGrp="1"/>
          </p:cNvSpPr>
          <p:nvPr>
            <p:ph type="ctrTitle"/>
          </p:nvPr>
        </p:nvSpPr>
        <p:spPr>
          <a:xfrm>
            <a:off x="1" y="1906396"/>
            <a:ext cx="12192000" cy="1970734"/>
          </a:xfrm>
        </p:spPr>
        <p:txBody>
          <a:bodyPr/>
          <a:lstStyle/>
          <a:p>
            <a:pPr rtl="0"/>
            <a:r>
              <a:rPr lang="sv-fi" sz="15000" b="1" i="0" u="none" baseline="0" dirty="0"/>
              <a:t>Tillsammans</a:t>
            </a:r>
            <a:endParaRPr lang="sv-fi" sz="15000" dirty="0"/>
          </a:p>
        </p:txBody>
      </p:sp>
      <p:sp>
        <p:nvSpPr>
          <p:cNvPr id="3" name="Subtitle 2">
            <a:extLst>
              <a:ext uri="{FF2B5EF4-FFF2-40B4-BE49-F238E27FC236}">
                <a16:creationId xmlns:a16="http://schemas.microsoft.com/office/drawing/2014/main" id="{893606DB-DCFC-AF4E-933C-D2D235030F5A}"/>
              </a:ext>
            </a:extLst>
          </p:cNvPr>
          <p:cNvSpPr>
            <a:spLocks noGrp="1"/>
          </p:cNvSpPr>
          <p:nvPr>
            <p:ph type="subTitle" idx="1"/>
          </p:nvPr>
        </p:nvSpPr>
        <p:spPr>
          <a:xfrm>
            <a:off x="2026547" y="3689904"/>
            <a:ext cx="8138904" cy="1970734"/>
          </a:xfrm>
        </p:spPr>
        <p:txBody>
          <a:bodyPr/>
          <a:lstStyle/>
          <a:p>
            <a:pPr rtl="0"/>
            <a:r>
              <a:rPr lang="sv-fi" b="0" i="0" u="none" baseline="0"/>
              <a:t>Slagkraftiga tjänster (IPA) Utvecklingsprogram </a:t>
            </a:r>
            <a:r>
              <a:rPr lang="sv-fi" b="1" i="0" u="none" baseline="0"/>
              <a:t>1.1.2018–31.12.2019</a:t>
            </a:r>
          </a:p>
        </p:txBody>
      </p:sp>
      <p:sp>
        <p:nvSpPr>
          <p:cNvPr id="11" name="Round Single Corner Rectangle 10">
            <a:extLst>
              <a:ext uri="{FF2B5EF4-FFF2-40B4-BE49-F238E27FC236}">
                <a16:creationId xmlns:a16="http://schemas.microsoft.com/office/drawing/2014/main" id="{D225D582-D1E7-FB43-ACD7-F883ADC9A1BF}"/>
              </a:ext>
            </a:extLst>
          </p:cNvPr>
          <p:cNvSpPr/>
          <p:nvPr/>
        </p:nvSpPr>
        <p:spPr>
          <a:xfrm flipH="1">
            <a:off x="10752083" y="5959755"/>
            <a:ext cx="1439917" cy="91323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7" name="Subtitle 2">
            <a:extLst>
              <a:ext uri="{FF2B5EF4-FFF2-40B4-BE49-F238E27FC236}">
                <a16:creationId xmlns:a16="http://schemas.microsoft.com/office/drawing/2014/main" id="{AE164AA4-597A-1B45-80AA-0F9B53142C65}"/>
              </a:ext>
            </a:extLst>
          </p:cNvPr>
          <p:cNvSpPr txBox="1">
            <a:spLocks/>
          </p:cNvSpPr>
          <p:nvPr/>
        </p:nvSpPr>
        <p:spPr>
          <a:xfrm>
            <a:off x="2142780" y="3646087"/>
            <a:ext cx="7906439" cy="462087"/>
          </a:xfrm>
          <a:prstGeom prst="rect">
            <a:avLst/>
          </a:prstGeom>
        </p:spPr>
        <p:txBody>
          <a:bodyPr vert="horz" lIns="91440" tIns="45720" rIns="91440" bIns="45720" rtlCol="0">
            <a:normAutofit/>
          </a:bodyPr>
          <a:lstStyle>
            <a:lvl1pPr marL="0" indent="0" algn="ctr" defTabSz="914400" rtl="0" eaLnBrk="1" latinLnBrk="0" hangingPunct="1">
              <a:lnSpc>
                <a:spcPct val="70000"/>
              </a:lnSpc>
              <a:spcBef>
                <a:spcPts val="1000"/>
              </a:spcBef>
              <a:buFont typeface="Arial" panose="020B0604020202020204" pitchFamily="34" charset="0"/>
              <a:buNone/>
              <a:defRPr sz="2800" b="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fi" dirty="0"/>
          </a:p>
        </p:txBody>
      </p:sp>
      <p:pic>
        <p:nvPicPr>
          <p:cNvPr id="5" name="Picture 4" descr="A close up of a logo&#10;&#10;Description automatically generated">
            <a:extLst>
              <a:ext uri="{FF2B5EF4-FFF2-40B4-BE49-F238E27FC236}">
                <a16:creationId xmlns:a16="http://schemas.microsoft.com/office/drawing/2014/main" id="{852F353F-8BA5-5A4C-A5F3-39D039C67D47}"/>
              </a:ext>
            </a:extLst>
          </p:cNvPr>
          <p:cNvPicPr>
            <a:picLocks noChangeAspect="1"/>
          </p:cNvPicPr>
          <p:nvPr/>
        </p:nvPicPr>
        <p:blipFill>
          <a:blip r:embed="rId3"/>
          <a:stretch>
            <a:fillRect/>
          </a:stretch>
        </p:blipFill>
        <p:spPr>
          <a:xfrm>
            <a:off x="11072220" y="6082473"/>
            <a:ext cx="901354" cy="663191"/>
          </a:xfrm>
          <a:prstGeom prst="rect">
            <a:avLst/>
          </a:prstGeom>
        </p:spPr>
      </p:pic>
    </p:spTree>
    <p:extLst>
      <p:ext uri="{BB962C8B-B14F-4D97-AF65-F5344CB8AC3E}">
        <p14:creationId xmlns:p14="http://schemas.microsoft.com/office/powerpoint/2010/main" val="2447907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141722"/>
            <a:ext cx="10129284" cy="2966726"/>
          </a:xfrm>
        </p:spPr>
        <p:txBody>
          <a:bodyPr/>
          <a:lstStyle/>
          <a:p>
            <a:pPr rtl="0">
              <a:lnSpc>
                <a:spcPts val="7800"/>
              </a:lnSpc>
            </a:pPr>
            <a:r>
              <a:rPr lang="sv-fi" sz="8800" b="1" i="0" u="none" baseline="0">
                <a:solidFill>
                  <a:schemeClr val="bg1"/>
                </a:solidFill>
              </a:rPr>
              <a:t>Vårt utgångsläge </a:t>
            </a:r>
            <a:r>
              <a:rPr lang="sv-fi" sz="8800">
                <a:solidFill>
                  <a:schemeClr val="bg1"/>
                </a:solidFill>
              </a:rPr>
              <a:t/>
            </a:r>
            <a:br>
              <a:rPr lang="sv-fi" sz="8800">
                <a:solidFill>
                  <a:schemeClr val="bg1"/>
                </a:solidFill>
              </a:rPr>
            </a:br>
            <a:r>
              <a:rPr lang="sv-fi" sz="8800" b="1" i="0" u="none" baseline="0"/>
              <a:t>vs. </a:t>
            </a:r>
            <a:r>
              <a:rPr lang="sv-fi" sz="8800">
                <a:solidFill>
                  <a:schemeClr val="bg1"/>
                </a:solidFill>
              </a:rPr>
              <a:t/>
            </a:r>
            <a:br>
              <a:rPr lang="sv-fi" sz="8800">
                <a:solidFill>
                  <a:schemeClr val="bg1"/>
                </a:solidFill>
              </a:rPr>
            </a:br>
            <a:r>
              <a:rPr lang="sv-fi" sz="8800" b="1" i="0" u="none" baseline="0">
                <a:solidFill>
                  <a:schemeClr val="bg1"/>
                </a:solidFill>
              </a:rPr>
              <a:t>världens bästa</a:t>
            </a:r>
            <a:r>
              <a:rPr lang="sv-fi" sz="8800" b="1" i="0" u="none" baseline="0"/>
              <a:t> </a:t>
            </a:r>
            <a:r>
              <a:rPr lang="sv-fi" sz="8800" b="1" i="0" u="none" baseline="0">
                <a:solidFill>
                  <a:schemeClr val="bg1"/>
                </a:solidFill>
              </a:rPr>
              <a:t>offentliga förvaltning </a:t>
            </a:r>
          </a:p>
        </p:txBody>
      </p:sp>
    </p:spTree>
    <p:extLst>
      <p:ext uri="{BB962C8B-B14F-4D97-AF65-F5344CB8AC3E}">
        <p14:creationId xmlns:p14="http://schemas.microsoft.com/office/powerpoint/2010/main" val="68556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575D06-38E9-5842-ABF8-6F094DFD5AF2}"/>
              </a:ext>
            </a:extLst>
          </p:cNvPr>
          <p:cNvSpPr/>
          <p:nvPr/>
        </p:nvSpPr>
        <p:spPr>
          <a:xfrm>
            <a:off x="-49448" y="-27562"/>
            <a:ext cx="6103229" cy="6899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10789" y="1861654"/>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
        <p:nvSpPr>
          <p:cNvPr id="29" name="Oval 28">
            <a:extLst>
              <a:ext uri="{FF2B5EF4-FFF2-40B4-BE49-F238E27FC236}">
                <a16:creationId xmlns:a16="http://schemas.microsoft.com/office/drawing/2014/main" id="{2ED4F758-CCBC-504B-91D3-5F8FED56575E}"/>
              </a:ext>
            </a:extLst>
          </p:cNvPr>
          <p:cNvSpPr/>
          <p:nvPr/>
        </p:nvSpPr>
        <p:spPr>
          <a:xfrm>
            <a:off x="5405112" y="2330709"/>
            <a:ext cx="1381775" cy="13817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dirty="0"/>
          </a:p>
        </p:txBody>
      </p:sp>
      <p:sp>
        <p:nvSpPr>
          <p:cNvPr id="24" name="Title 8">
            <a:extLst>
              <a:ext uri="{FF2B5EF4-FFF2-40B4-BE49-F238E27FC236}">
                <a16:creationId xmlns:a16="http://schemas.microsoft.com/office/drawing/2014/main" id="{23D91648-9AEA-8240-945D-5C5FDE357432}"/>
              </a:ext>
            </a:extLst>
          </p:cNvPr>
          <p:cNvSpPr txBox="1">
            <a:spLocks/>
          </p:cNvSpPr>
          <p:nvPr/>
        </p:nvSpPr>
        <p:spPr>
          <a:xfrm>
            <a:off x="5103190" y="2494242"/>
            <a:ext cx="1985618" cy="873272"/>
          </a:xfrm>
          <a:prstGeom prst="rect">
            <a:avLst/>
          </a:prstGeom>
        </p:spPr>
        <p:txBody>
          <a:bodyPr vert="horz" lIns="91440" tIns="45720" rIns="91440" bIns="45720" rtlCol="0" anchor="b">
            <a:normAutofit fontScale="97500"/>
          </a:bodyPr>
          <a:lstStyle>
            <a:lvl1pPr algn="ctr" defTabSz="914400" rtl="0" eaLnBrk="1" latinLnBrk="0" hangingPunct="1">
              <a:lnSpc>
                <a:spcPct val="70000"/>
              </a:lnSpc>
              <a:spcBef>
                <a:spcPct val="0"/>
              </a:spcBef>
              <a:buNone/>
              <a:defRPr sz="6000" b="1" kern="1200">
                <a:solidFill>
                  <a:schemeClr val="accent1"/>
                </a:solidFill>
                <a:latin typeface="+mn-lt"/>
                <a:ea typeface="+mj-ea"/>
                <a:cs typeface="+mj-cs"/>
              </a:defRPr>
            </a:lvl1pPr>
          </a:lstStyle>
          <a:p>
            <a:pPr rtl="0"/>
            <a:r>
              <a:rPr lang="sv-fi" sz="4800" b="1" i="0" u="none" baseline="0">
                <a:solidFill>
                  <a:schemeClr val="bg1"/>
                </a:solidFill>
              </a:rPr>
              <a:t>vs</a:t>
            </a:r>
            <a:endParaRPr lang="sv-fi" sz="4800" dirty="0">
              <a:solidFill>
                <a:schemeClr val="bg1"/>
              </a:solidFill>
            </a:endParaRPr>
          </a:p>
        </p:txBody>
      </p:sp>
      <p:sp>
        <p:nvSpPr>
          <p:cNvPr id="32" name="Round Single Corner Rectangle 13">
            <a:extLst>
              <a:ext uri="{FF2B5EF4-FFF2-40B4-BE49-F238E27FC236}">
                <a16:creationId xmlns:a16="http://schemas.microsoft.com/office/drawing/2014/main" id="{3989CB11-09B0-E940-801F-F5D10C9C3B77}"/>
              </a:ext>
            </a:extLst>
          </p:cNvPr>
          <p:cNvSpPr/>
          <p:nvPr/>
        </p:nvSpPr>
        <p:spPr>
          <a:xfrm>
            <a:off x="-57874" y="6012096"/>
            <a:ext cx="2569028" cy="88312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2" name="TextBox 1">
            <a:extLst>
              <a:ext uri="{FF2B5EF4-FFF2-40B4-BE49-F238E27FC236}">
                <a16:creationId xmlns:a16="http://schemas.microsoft.com/office/drawing/2014/main" id="{AE7E9217-C3AB-2449-BD67-BDF07DCA259C}"/>
              </a:ext>
            </a:extLst>
          </p:cNvPr>
          <p:cNvSpPr txBox="1"/>
          <p:nvPr/>
        </p:nvSpPr>
        <p:spPr>
          <a:xfrm>
            <a:off x="598798" y="1276959"/>
            <a:ext cx="4655353" cy="4154984"/>
          </a:xfrm>
          <a:prstGeom prst="rect">
            <a:avLst/>
          </a:prstGeom>
          <a:noFill/>
        </p:spPr>
        <p:txBody>
          <a:bodyPr wrap="square" rtlCol="0">
            <a:spAutoFit/>
          </a:bodyPr>
          <a:lstStyle/>
          <a:p>
            <a:pPr algn="ctr" rtl="0"/>
            <a:r>
              <a:rPr lang="sv-fi" sz="2200" b="0" i="0" u="none" baseline="0" dirty="0">
                <a:solidFill>
                  <a:schemeClr val="bg1"/>
                </a:solidFill>
              </a:rPr>
              <a:t>Tanken ur</a:t>
            </a:r>
            <a:r>
              <a:rPr lang="sv-fi" sz="2200" b="0" i="0" u="none" baseline="0" dirty="0">
                <a:solidFill>
                  <a:schemeClr val="accent3"/>
                </a:solidFill>
              </a:rPr>
              <a:t> </a:t>
            </a:r>
            <a:r>
              <a:rPr lang="sv-fi" sz="2200" b="1" i="0" u="none" baseline="0" dirty="0">
                <a:solidFill>
                  <a:schemeClr val="accent3"/>
                </a:solidFill>
              </a:rPr>
              <a:t>organisationens</a:t>
            </a:r>
            <a:r>
              <a:rPr lang="sv-fi" sz="2200" b="0" i="0" u="none" baseline="0" dirty="0">
                <a:solidFill>
                  <a:schemeClr val="bg1"/>
                </a:solidFill>
              </a:rPr>
              <a:t> synvinkel</a:t>
            </a:r>
          </a:p>
          <a:p>
            <a:pPr algn="ctr" rtl="0"/>
            <a:endParaRPr lang="sv-fi" sz="2200" dirty="0">
              <a:solidFill>
                <a:schemeClr val="bg1"/>
              </a:solidFill>
            </a:endParaRPr>
          </a:p>
          <a:p>
            <a:pPr algn="ctr" rtl="0"/>
            <a:r>
              <a:rPr lang="sv-fi" sz="2200" b="0" i="0" u="none" baseline="0" dirty="0">
                <a:solidFill>
                  <a:schemeClr val="bg1"/>
                </a:solidFill>
              </a:rPr>
              <a:t>Egna förvaltningsgränser, egna rutiner, egna kunskapsförråd, </a:t>
            </a:r>
            <a:r>
              <a:rPr lang="sv-fi" sz="2200" b="1" i="0" u="none" baseline="0" dirty="0">
                <a:solidFill>
                  <a:schemeClr val="accent3"/>
                </a:solidFill>
              </a:rPr>
              <a:t>lite samarbete</a:t>
            </a:r>
          </a:p>
          <a:p>
            <a:pPr algn="ctr" rtl="0"/>
            <a:endParaRPr lang="sv-fi" sz="2200" dirty="0"/>
          </a:p>
          <a:p>
            <a:pPr algn="ctr" rtl="0"/>
            <a:r>
              <a:rPr lang="sv-fi" sz="2200" b="0" i="0" u="none" baseline="0" dirty="0">
                <a:solidFill>
                  <a:schemeClr val="bg1"/>
                </a:solidFill>
              </a:rPr>
              <a:t>Digitala verktyg utnyttjas inte så bra som de borde utnyttjas, </a:t>
            </a:r>
            <a:r>
              <a:rPr lang="sv-fi" sz="2200" b="1" i="0" u="none" baseline="0" dirty="0">
                <a:solidFill>
                  <a:schemeClr val="accent3"/>
                </a:solidFill>
              </a:rPr>
              <a:t>föråldrade</a:t>
            </a:r>
            <a:r>
              <a:rPr lang="sv-fi" sz="2200" b="0" i="0" u="none" baseline="0" dirty="0">
                <a:solidFill>
                  <a:schemeClr val="accent3"/>
                </a:solidFill>
              </a:rPr>
              <a:t> </a:t>
            </a:r>
            <a:r>
              <a:rPr lang="sv-fi" sz="2200" b="0" i="0" u="none" baseline="0" dirty="0">
                <a:solidFill>
                  <a:schemeClr val="bg1"/>
                </a:solidFill>
              </a:rPr>
              <a:t>inkompatibla</a:t>
            </a:r>
            <a:r>
              <a:rPr lang="sv-fi" sz="2200" b="1" i="0" u="none" baseline="0" dirty="0">
                <a:solidFill>
                  <a:schemeClr val="accent3"/>
                </a:solidFill>
              </a:rPr>
              <a:t> </a:t>
            </a:r>
            <a:r>
              <a:rPr lang="sv-fi" sz="2200" b="0" i="0" u="none" baseline="0" dirty="0">
                <a:solidFill>
                  <a:schemeClr val="bg1"/>
                </a:solidFill>
              </a:rPr>
              <a:t>datasystem</a:t>
            </a:r>
          </a:p>
          <a:p>
            <a:pPr algn="ctr" rtl="0"/>
            <a:endParaRPr lang="sv-fi" sz="2200" dirty="0"/>
          </a:p>
          <a:p>
            <a:pPr algn="ctr" rtl="0"/>
            <a:r>
              <a:rPr lang="sv-fi" sz="2200" b="0" i="0" u="none" baseline="0" dirty="0">
                <a:solidFill>
                  <a:schemeClr val="bg1"/>
                </a:solidFill>
              </a:rPr>
              <a:t>Mycket insamlad </a:t>
            </a:r>
            <a:r>
              <a:rPr lang="sv-fi" sz="2200" b="1" i="0" u="none" baseline="0" dirty="0">
                <a:solidFill>
                  <a:schemeClr val="accent3"/>
                </a:solidFill>
              </a:rPr>
              <a:t>data</a:t>
            </a:r>
            <a:r>
              <a:rPr lang="sv-fi" sz="2200" b="0" i="0" u="none" baseline="0" dirty="0">
                <a:solidFill>
                  <a:schemeClr val="accent3"/>
                </a:solidFill>
              </a:rPr>
              <a:t>,</a:t>
            </a:r>
            <a:r>
              <a:rPr lang="sv-fi" sz="2200" b="0" i="0" u="none" baseline="0" dirty="0">
                <a:solidFill>
                  <a:schemeClr val="bg1"/>
                </a:solidFill>
              </a:rPr>
              <a:t> men </a:t>
            </a:r>
            <a:r>
              <a:rPr lang="sv-fi" sz="2200" dirty="0">
                <a:solidFill>
                  <a:schemeClr val="bg1"/>
                </a:solidFill>
              </a:rPr>
              <a:t/>
            </a:r>
            <a:br>
              <a:rPr lang="sv-fi" sz="2200" dirty="0">
                <a:solidFill>
                  <a:schemeClr val="bg1"/>
                </a:solidFill>
              </a:rPr>
            </a:br>
            <a:r>
              <a:rPr lang="sv-fi" sz="2200" b="1" i="0" u="none" baseline="0" dirty="0">
                <a:solidFill>
                  <a:schemeClr val="accent3"/>
                </a:solidFill>
              </a:rPr>
              <a:t>svåra att utnyttja</a:t>
            </a:r>
            <a:r>
              <a:rPr lang="sv-fi" sz="2200" b="0" i="0" u="none" baseline="0" dirty="0">
                <a:solidFill>
                  <a:schemeClr val="accent3"/>
                </a:solidFill>
              </a:rPr>
              <a:t>,</a:t>
            </a:r>
            <a:r>
              <a:rPr lang="sv-fi" sz="2200" b="0" i="0" u="none" baseline="0" dirty="0">
                <a:solidFill>
                  <a:schemeClr val="bg1"/>
                </a:solidFill>
              </a:rPr>
              <a:t> analys saknas</a:t>
            </a:r>
          </a:p>
          <a:p>
            <a:pPr algn="ctr" rtl="0"/>
            <a:endParaRPr lang="sv-fi" sz="2200" dirty="0"/>
          </a:p>
        </p:txBody>
      </p:sp>
      <p:sp>
        <p:nvSpPr>
          <p:cNvPr id="19" name="TextBox 18">
            <a:extLst>
              <a:ext uri="{FF2B5EF4-FFF2-40B4-BE49-F238E27FC236}">
                <a16:creationId xmlns:a16="http://schemas.microsoft.com/office/drawing/2014/main" id="{8869173A-76FC-5A4B-9EEA-90676C968083}"/>
              </a:ext>
            </a:extLst>
          </p:cNvPr>
          <p:cNvSpPr txBox="1"/>
          <p:nvPr/>
        </p:nvSpPr>
        <p:spPr>
          <a:xfrm>
            <a:off x="6786887" y="1545183"/>
            <a:ext cx="5016105" cy="4832092"/>
          </a:xfrm>
          <a:prstGeom prst="rect">
            <a:avLst/>
          </a:prstGeom>
          <a:noFill/>
        </p:spPr>
        <p:txBody>
          <a:bodyPr wrap="square" rtlCol="0">
            <a:spAutoFit/>
          </a:bodyPr>
          <a:lstStyle/>
          <a:p>
            <a:pPr algn="ctr" rtl="0"/>
            <a:r>
              <a:rPr lang="sv-fi" sz="2200" b="0" i="0" u="none" baseline="0" dirty="0">
                <a:solidFill>
                  <a:schemeClr val="tx1">
                    <a:lumMod val="85000"/>
                    <a:lumOff val="15000"/>
                  </a:schemeClr>
                </a:solidFill>
              </a:rPr>
              <a:t>Tanken </a:t>
            </a:r>
            <a:r>
              <a:rPr lang="sv-fi" sz="2200" b="0" i="0" u="none" baseline="0" dirty="0"/>
              <a:t>ur</a:t>
            </a:r>
            <a:r>
              <a:rPr lang="sv-fi" sz="2200" b="1" i="0" u="none" baseline="0" dirty="0">
                <a:solidFill>
                  <a:schemeClr val="accent3"/>
                </a:solidFill>
              </a:rPr>
              <a:t> kundens</a:t>
            </a:r>
            <a:r>
              <a:rPr lang="sv-fi" sz="2200" b="0" i="0" u="none" baseline="0" dirty="0">
                <a:solidFill>
                  <a:schemeClr val="tx1">
                    <a:lumMod val="85000"/>
                    <a:lumOff val="15000"/>
                  </a:schemeClr>
                </a:solidFill>
              </a:rPr>
              <a:t> synvinkel</a:t>
            </a:r>
          </a:p>
          <a:p>
            <a:pPr algn="ctr" rtl="0"/>
            <a:endParaRPr lang="sv-fi" sz="2200" dirty="0">
              <a:solidFill>
                <a:schemeClr val="tx1">
                  <a:lumMod val="85000"/>
                  <a:lumOff val="15000"/>
                </a:schemeClr>
              </a:solidFill>
            </a:endParaRPr>
          </a:p>
          <a:p>
            <a:pPr algn="ctr" rtl="0"/>
            <a:r>
              <a:rPr lang="sv-fi" sz="2200" b="0" i="0" u="none" baseline="0" dirty="0">
                <a:solidFill>
                  <a:schemeClr val="accent3"/>
                </a:solidFill>
              </a:rPr>
              <a:t>S</a:t>
            </a:r>
            <a:r>
              <a:rPr lang="sv-fi" sz="2200" b="1" i="0" u="none" baseline="0" dirty="0">
                <a:solidFill>
                  <a:schemeClr val="accent3"/>
                </a:solidFill>
              </a:rPr>
              <a:t>amarbete och enhetlighet</a:t>
            </a:r>
            <a:r>
              <a:rPr lang="sv-fi" sz="2200" b="0" i="0" u="none" baseline="0" dirty="0">
                <a:solidFill>
                  <a:schemeClr val="accent3"/>
                </a:solidFill>
              </a:rPr>
              <a:t> </a:t>
            </a:r>
            <a:r>
              <a:rPr lang="sv-fi" sz="2200" b="0" i="0" u="none" baseline="0" dirty="0">
                <a:solidFill>
                  <a:schemeClr val="tx1">
                    <a:lumMod val="85000"/>
                    <a:lumOff val="15000"/>
                  </a:schemeClr>
                </a:solidFill>
              </a:rPr>
              <a:t>för att bygga en välfungerande tjänstestig</a:t>
            </a:r>
          </a:p>
          <a:p>
            <a:pPr algn="ctr" rtl="0"/>
            <a:endParaRPr lang="sv-fi" sz="2200" dirty="0">
              <a:solidFill>
                <a:schemeClr val="tx1">
                  <a:lumMod val="85000"/>
                  <a:lumOff val="15000"/>
                </a:schemeClr>
              </a:solidFill>
            </a:endParaRPr>
          </a:p>
          <a:p>
            <a:pPr algn="ctr" rtl="0"/>
            <a:r>
              <a:rPr lang="sv-fi" sz="2200" b="1" i="0" u="none" baseline="0" dirty="0">
                <a:solidFill>
                  <a:schemeClr val="accent3"/>
                </a:solidFill>
              </a:rPr>
              <a:t>Modern</a:t>
            </a:r>
            <a:r>
              <a:rPr lang="sv-fi" sz="2200" b="0" i="0" u="none" baseline="0" dirty="0">
                <a:solidFill>
                  <a:schemeClr val="accent3"/>
                </a:solidFill>
              </a:rPr>
              <a:t> </a:t>
            </a:r>
            <a:r>
              <a:rPr lang="sv-fi" sz="2200" b="0" i="0" u="none" baseline="0" dirty="0"/>
              <a:t>digital interaktion med kunderna</a:t>
            </a:r>
          </a:p>
          <a:p>
            <a:pPr algn="ctr" rtl="0"/>
            <a:endParaRPr lang="sv-fi" sz="2200" dirty="0"/>
          </a:p>
          <a:p>
            <a:pPr algn="ctr" rtl="0"/>
            <a:r>
              <a:rPr lang="sv-fi" sz="2200" b="1" i="0" u="none" baseline="0" dirty="0">
                <a:solidFill>
                  <a:schemeClr val="accent3"/>
                </a:solidFill>
              </a:rPr>
              <a:t>Informationsutnyttjande</a:t>
            </a:r>
            <a:r>
              <a:rPr lang="sv-fi" sz="2200" b="0" i="0" u="none" baseline="0" dirty="0">
                <a:solidFill>
                  <a:schemeClr val="accent3"/>
                </a:solidFill>
              </a:rPr>
              <a:t> </a:t>
            </a:r>
            <a:r>
              <a:rPr lang="sv-fi" sz="2200" b="0" i="0" u="none" baseline="0" dirty="0"/>
              <a:t>i ledning och utveckling</a:t>
            </a:r>
          </a:p>
          <a:p>
            <a:pPr algn="ctr" rtl="0"/>
            <a:endParaRPr lang="sv-fi" sz="2200" dirty="0"/>
          </a:p>
          <a:p>
            <a:pPr algn="ctr" rtl="0"/>
            <a:endParaRPr lang="sv-fi" sz="2200" dirty="0"/>
          </a:p>
          <a:p>
            <a:pPr algn="ctr" rtl="0"/>
            <a:endParaRPr lang="sv-fi" sz="2200" dirty="0">
              <a:solidFill>
                <a:schemeClr val="tx1">
                  <a:lumMod val="85000"/>
                  <a:lumOff val="15000"/>
                </a:schemeClr>
              </a:solidFill>
            </a:endParaRPr>
          </a:p>
          <a:p>
            <a:pPr algn="ctr" rtl="0"/>
            <a:endParaRPr lang="sv-fi" sz="2200" dirty="0">
              <a:solidFill>
                <a:schemeClr val="tx1">
                  <a:lumMod val="85000"/>
                  <a:lumOff val="15000"/>
                </a:schemeClr>
              </a:solidFill>
            </a:endParaRPr>
          </a:p>
          <a:p>
            <a:pPr algn="ctr" rtl="0"/>
            <a:endParaRPr lang="sv-fi" sz="2200" dirty="0">
              <a:solidFill>
                <a:schemeClr val="tx1">
                  <a:lumMod val="85000"/>
                  <a:lumOff val="15000"/>
                </a:schemeClr>
              </a:solidFill>
            </a:endParaRPr>
          </a:p>
        </p:txBody>
      </p:sp>
      <p:pic>
        <p:nvPicPr>
          <p:cNvPr id="10" name="Picture 9" descr="A picture containing knife&#10;&#10;Description automatically generated">
            <a:extLst>
              <a:ext uri="{FF2B5EF4-FFF2-40B4-BE49-F238E27FC236}">
                <a16:creationId xmlns:a16="http://schemas.microsoft.com/office/drawing/2014/main" id="{A17D1BCD-490D-1D4D-90A0-5D0E9D32B830}"/>
              </a:ext>
            </a:extLst>
          </p:cNvPr>
          <p:cNvPicPr>
            <a:picLocks noChangeAspect="1"/>
          </p:cNvPicPr>
          <p:nvPr/>
        </p:nvPicPr>
        <p:blipFill>
          <a:blip r:embed="rId3"/>
          <a:stretch>
            <a:fillRect/>
          </a:stretch>
        </p:blipFill>
        <p:spPr>
          <a:xfrm>
            <a:off x="90590" y="6035246"/>
            <a:ext cx="2318400" cy="851657"/>
          </a:xfrm>
          <a:prstGeom prst="rect">
            <a:avLst/>
          </a:prstGeom>
        </p:spPr>
      </p:pic>
    </p:spTree>
    <p:extLst>
      <p:ext uri="{BB962C8B-B14F-4D97-AF65-F5344CB8AC3E}">
        <p14:creationId xmlns:p14="http://schemas.microsoft.com/office/powerpoint/2010/main" val="253332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141722"/>
            <a:ext cx="10129284" cy="1759718"/>
          </a:xfrm>
        </p:spPr>
        <p:txBody>
          <a:bodyPr/>
          <a:lstStyle/>
          <a:p>
            <a:pPr rtl="0">
              <a:lnSpc>
                <a:spcPts val="7800"/>
              </a:lnSpc>
            </a:pPr>
            <a:r>
              <a:rPr lang="sv-fi" sz="8800" b="1" i="0" u="none" baseline="0">
                <a:solidFill>
                  <a:schemeClr val="bg1"/>
                </a:solidFill>
              </a:rPr>
              <a:t>Vad </a:t>
            </a:r>
            <a:r>
              <a:rPr lang="sv-fi" sz="8800" b="1" i="0" u="none" baseline="0"/>
              <a:t>gjorde</a:t>
            </a:r>
            <a:r>
              <a:rPr lang="sv-fi" sz="8800" b="1" i="0" u="none" baseline="0">
                <a:solidFill>
                  <a:schemeClr val="bg1"/>
                </a:solidFill>
              </a:rPr>
              <a:t> IPA?</a:t>
            </a:r>
          </a:p>
        </p:txBody>
      </p:sp>
    </p:spTree>
    <p:extLst>
      <p:ext uri="{BB962C8B-B14F-4D97-AF65-F5344CB8AC3E}">
        <p14:creationId xmlns:p14="http://schemas.microsoft.com/office/powerpoint/2010/main" val="175667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3EFA8F-E615-BB47-A25C-56EA8D501BDB}"/>
              </a:ext>
            </a:extLst>
          </p:cNvPr>
          <p:cNvSpPr>
            <a:spLocks noGrp="1"/>
          </p:cNvSpPr>
          <p:nvPr>
            <p:ph idx="1"/>
          </p:nvPr>
        </p:nvSpPr>
        <p:spPr>
          <a:xfrm>
            <a:off x="838200" y="804672"/>
            <a:ext cx="10515600" cy="4933519"/>
          </a:xfrm>
        </p:spPr>
        <p:txBody>
          <a:bodyPr>
            <a:noAutofit/>
          </a:bodyPr>
          <a:lstStyle/>
          <a:p>
            <a:pPr algn="ctr" rtl="0"/>
            <a:r>
              <a:rPr lang="sv-fi" sz="5400" b="1" i="0" u="none" baseline="0" dirty="0">
                <a:solidFill>
                  <a:schemeClr val="accent3"/>
                </a:solidFill>
              </a:rPr>
              <a:t>IPA-projekten</a:t>
            </a:r>
            <a:r>
              <a:rPr lang="sv-fi" sz="5400" b="1" i="0" u="none" baseline="0" dirty="0"/>
              <a:t> lärde oss att utveckla och utvecklas tillsammans.</a:t>
            </a:r>
            <a:r>
              <a:rPr lang="sv-FI" sz="5400" b="1" i="0" u="none" baseline="0" dirty="0"/>
              <a:t/>
            </a:r>
            <a:br>
              <a:rPr lang="sv-FI" sz="5400" b="1" i="0" u="none" baseline="0" dirty="0"/>
            </a:br>
            <a:r>
              <a:rPr lang="sv-fi" sz="5400" b="1" i="0" u="none" baseline="0" dirty="0"/>
              <a:t>Dra nytta av digitaliseringen både</a:t>
            </a:r>
            <a:r>
              <a:rPr lang="sv-FI" sz="5400" b="1" i="0" u="none" baseline="0" dirty="0"/>
              <a:t/>
            </a:r>
            <a:br>
              <a:rPr lang="sv-FI" sz="5400" b="1" i="0" u="none" baseline="0" dirty="0"/>
            </a:br>
            <a:r>
              <a:rPr lang="sv-fi" sz="5400" b="1" i="0" u="none" baseline="0" dirty="0"/>
              <a:t>i det egna arbetet och i vår kundservice. Kunskapshantering och ledning genom kunskap.</a:t>
            </a:r>
            <a:endParaRPr lang="sv-fi" sz="5400" b="0" dirty="0">
              <a:solidFill>
                <a:schemeClr val="accent3"/>
              </a:solidFill>
            </a:endParaRPr>
          </a:p>
        </p:txBody>
      </p:sp>
    </p:spTree>
    <p:extLst>
      <p:ext uri="{BB962C8B-B14F-4D97-AF65-F5344CB8AC3E}">
        <p14:creationId xmlns:p14="http://schemas.microsoft.com/office/powerpoint/2010/main" val="1000626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905651"/>
            <a:ext cx="10129284" cy="2966726"/>
          </a:xfrm>
        </p:spPr>
        <p:txBody>
          <a:bodyPr/>
          <a:lstStyle/>
          <a:p>
            <a:pPr rtl="0">
              <a:lnSpc>
                <a:spcPts val="7800"/>
              </a:lnSpc>
            </a:pPr>
            <a:r>
              <a:rPr lang="sv-fi" b="1" i="0" u="none" baseline="0" dirty="0">
                <a:solidFill>
                  <a:schemeClr val="bg1"/>
                </a:solidFill>
              </a:rPr>
              <a:t>Den största förändringen </a:t>
            </a:r>
            <a:r>
              <a:rPr lang="sv-fi" b="1" i="0" u="none" baseline="0" dirty="0"/>
              <a:t>skedde i vårt tankesätt. </a:t>
            </a:r>
            <a:r>
              <a:rPr lang="sv-fi" b="1" i="0" u="none" baseline="0" dirty="0">
                <a:solidFill>
                  <a:schemeClr val="bg1"/>
                </a:solidFill>
              </a:rPr>
              <a:t>Vi betraktade världen </a:t>
            </a:r>
            <a:r>
              <a:rPr lang="sv-fi" b="1" i="0" u="none" baseline="0" dirty="0"/>
              <a:t>med kundens ögon.</a:t>
            </a:r>
          </a:p>
        </p:txBody>
      </p:sp>
    </p:spTree>
    <p:extLst>
      <p:ext uri="{BB962C8B-B14F-4D97-AF65-F5344CB8AC3E}">
        <p14:creationId xmlns:p14="http://schemas.microsoft.com/office/powerpoint/2010/main" val="102893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835" y="3557177"/>
            <a:ext cx="10319795" cy="578520"/>
          </a:xfrm>
        </p:spPr>
        <p:txBody>
          <a:bodyPr/>
          <a:lstStyle/>
          <a:p>
            <a:pPr algn="l" rtl="0"/>
            <a:r>
              <a:rPr lang="sv-fi" b="1" i="1" u="none" baseline="0" dirty="0"/>
              <a:t>Matti Puolimatka</a:t>
            </a:r>
            <a:r>
              <a:rPr lang="sv-fi" b="0" i="1" u="none" baseline="0" dirty="0"/>
              <a:t>, överdirektör, Livsmedelsverket/landsbygdslinjen, suppleant i IPA-stödgruppen</a:t>
            </a:r>
          </a:p>
        </p:txBody>
      </p:sp>
      <p:sp>
        <p:nvSpPr>
          <p:cNvPr id="9" name="Text Placeholder 8">
            <a:extLst>
              <a:ext uri="{FF2B5EF4-FFF2-40B4-BE49-F238E27FC236}">
                <a16:creationId xmlns:a16="http://schemas.microsoft.com/office/drawing/2014/main" id="{96DC57D8-8CBE-2D45-B452-A8E8EC6C301A}"/>
              </a:ext>
            </a:extLst>
          </p:cNvPr>
          <p:cNvSpPr>
            <a:spLocks noGrp="1"/>
          </p:cNvSpPr>
          <p:nvPr>
            <p:ph type="body" sz="quarter" idx="16"/>
          </p:nvPr>
        </p:nvSpPr>
        <p:spPr>
          <a:xfrm>
            <a:off x="838835" y="1440000"/>
            <a:ext cx="10110519" cy="2031852"/>
          </a:xfrm>
        </p:spPr>
        <p:txBody>
          <a:bodyPr>
            <a:normAutofit/>
          </a:bodyPr>
          <a:lstStyle/>
          <a:p>
            <a:pPr algn="l" rtl="0"/>
            <a:r>
              <a:rPr lang="sv-fi" b="0" i="0" u="none" dirty="0"/>
              <a:t>Vi myndighetspersoner tenderar att bedöma tjänsterna först och främst utifrån hur de kan underlätta vårt eget arbete. Så småningom lär vi oss att det är lika viktigt eller till och med viktigare att tänka på vad kunden egentligen behöver och hur vi kan utforma tjänsterna för att tillgodose behoven.</a:t>
            </a:r>
          </a:p>
        </p:txBody>
      </p:sp>
    </p:spTree>
    <p:extLst>
      <p:ext uri="{BB962C8B-B14F-4D97-AF65-F5344CB8AC3E}">
        <p14:creationId xmlns:p14="http://schemas.microsoft.com/office/powerpoint/2010/main" val="330468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781976" y="430430"/>
            <a:ext cx="10129284" cy="1759718"/>
          </a:xfrm>
        </p:spPr>
        <p:txBody>
          <a:bodyPr/>
          <a:lstStyle/>
          <a:p>
            <a:pPr rtl="0">
              <a:lnSpc>
                <a:spcPts val="7800"/>
              </a:lnSpc>
            </a:pPr>
            <a:r>
              <a:rPr lang="sv-fi" sz="8800" b="1" i="0" u="none" baseline="0"/>
              <a:t>IPA</a:t>
            </a:r>
            <a:r>
              <a:rPr lang="sv-fi" sz="8800" b="1" i="0" u="none" baseline="0">
                <a:solidFill>
                  <a:schemeClr val="bg1"/>
                </a:solidFill>
              </a:rPr>
              <a:t> gav resultat</a:t>
            </a:r>
            <a:endParaRPr lang="sv-fi" sz="8800" dirty="0">
              <a:solidFill>
                <a:schemeClr val="bg1"/>
              </a:solidFill>
            </a:endParaRPr>
          </a:p>
        </p:txBody>
      </p:sp>
      <p:sp>
        <p:nvSpPr>
          <p:cNvPr id="4" name="Content Placeholder 2">
            <a:extLst>
              <a:ext uri="{FF2B5EF4-FFF2-40B4-BE49-F238E27FC236}">
                <a16:creationId xmlns:a16="http://schemas.microsoft.com/office/drawing/2014/main" id="{07D75338-57CC-4A49-81CD-C4E0C1A15F0B}"/>
              </a:ext>
            </a:extLst>
          </p:cNvPr>
          <p:cNvSpPr txBox="1">
            <a:spLocks/>
          </p:cNvSpPr>
          <p:nvPr/>
        </p:nvSpPr>
        <p:spPr>
          <a:xfrm>
            <a:off x="781976" y="2904087"/>
            <a:ext cx="10707850" cy="2182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endParaRPr lang="sv-fi" sz="4000" b="1" dirty="0">
              <a:solidFill>
                <a:schemeClr val="bg1"/>
              </a:solidFill>
            </a:endParaRPr>
          </a:p>
        </p:txBody>
      </p:sp>
      <p:sp>
        <p:nvSpPr>
          <p:cNvPr id="5" name="Suorakulmio 4"/>
          <p:cNvSpPr/>
          <p:nvPr/>
        </p:nvSpPr>
        <p:spPr>
          <a:xfrm>
            <a:off x="781975" y="2839728"/>
            <a:ext cx="10651803" cy="2463367"/>
          </a:xfrm>
          <a:prstGeom prst="rect">
            <a:avLst/>
          </a:prstGeom>
        </p:spPr>
        <p:txBody>
          <a:bodyPr wrap="square">
            <a:spAutoFit/>
          </a:bodyPr>
          <a:lstStyle/>
          <a:p>
            <a:pPr algn="ctr" rtl="0">
              <a:lnSpc>
                <a:spcPct val="107000"/>
              </a:lnSpc>
              <a:spcAft>
                <a:spcPts val="800"/>
              </a:spcAft>
            </a:pPr>
            <a:r>
              <a:rPr lang="sv-fi" sz="2400" b="1"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Målet med programmet var att utveckla digitala tjänster och verksamhetssätt samt upprätthålla kvaliteten i NMT-centralernas och TE-byråernas verksamhet i åtstramningstider. Under IPA-programmet och tidigare gemensamma utvecklingsprogram har anslagen för verksamhetsutgifter minskat, men tjänsternas kvalitet på basis av responsen från kunder och intressentgrupper har förbättrats eller förblivit oförändrad.</a:t>
            </a:r>
          </a:p>
        </p:txBody>
      </p:sp>
    </p:spTree>
    <p:extLst>
      <p:ext uri="{BB962C8B-B14F-4D97-AF65-F5344CB8AC3E}">
        <p14:creationId xmlns:p14="http://schemas.microsoft.com/office/powerpoint/2010/main" val="331885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887774" y="430430"/>
            <a:ext cx="10129284" cy="1088532"/>
          </a:xfrm>
        </p:spPr>
        <p:txBody>
          <a:bodyPr/>
          <a:lstStyle/>
          <a:p>
            <a:pPr rtl="0">
              <a:lnSpc>
                <a:spcPts val="7800"/>
              </a:lnSpc>
            </a:pPr>
            <a:r>
              <a:rPr lang="sv-fi" sz="5400" b="1" i="0" u="none" baseline="0"/>
              <a:t>IPA</a:t>
            </a:r>
            <a:r>
              <a:rPr lang="sv-fi" sz="5400" b="0" i="0" u="none" baseline="0">
                <a:solidFill>
                  <a:schemeClr val="bg1"/>
                </a:solidFill>
              </a:rPr>
              <a:t>-</a:t>
            </a:r>
            <a:r>
              <a:rPr lang="sv-fi" sz="5400" b="1" i="0" u="none" baseline="0">
                <a:solidFill>
                  <a:schemeClr val="bg1"/>
                </a:solidFill>
              </a:rPr>
              <a:t>resultat, några exempel</a:t>
            </a:r>
            <a:endParaRPr lang="sv-fi" sz="5400" dirty="0">
              <a:solidFill>
                <a:schemeClr val="bg1"/>
              </a:solidFill>
            </a:endParaRPr>
          </a:p>
        </p:txBody>
      </p:sp>
      <p:sp>
        <p:nvSpPr>
          <p:cNvPr id="4" name="Content Placeholder 2">
            <a:extLst>
              <a:ext uri="{FF2B5EF4-FFF2-40B4-BE49-F238E27FC236}">
                <a16:creationId xmlns:a16="http://schemas.microsoft.com/office/drawing/2014/main" id="{07D75338-57CC-4A49-81CD-C4E0C1A15F0B}"/>
              </a:ext>
            </a:extLst>
          </p:cNvPr>
          <p:cNvSpPr txBox="1">
            <a:spLocks/>
          </p:cNvSpPr>
          <p:nvPr/>
        </p:nvSpPr>
        <p:spPr>
          <a:xfrm>
            <a:off x="781976" y="2904087"/>
            <a:ext cx="10707850" cy="2182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endParaRPr lang="sv-fi" sz="4000" b="1" dirty="0">
              <a:solidFill>
                <a:schemeClr val="bg1"/>
              </a:solidFill>
            </a:endParaRPr>
          </a:p>
        </p:txBody>
      </p:sp>
      <p:sp>
        <p:nvSpPr>
          <p:cNvPr id="5" name="Suorakulmio 4"/>
          <p:cNvSpPr/>
          <p:nvPr/>
        </p:nvSpPr>
        <p:spPr>
          <a:xfrm>
            <a:off x="525037" y="1518962"/>
            <a:ext cx="10884987" cy="4359527"/>
          </a:xfrm>
          <a:prstGeom prst="rect">
            <a:avLst/>
          </a:prstGeom>
        </p:spPr>
        <p:txBody>
          <a:bodyPr wrap="square">
            <a:spAutoFit/>
          </a:bodyPr>
          <a:lstStyle/>
          <a:p>
            <a:pPr marL="342900" indent="-342900" algn="l" rtl="0">
              <a:lnSpc>
                <a:spcPct val="107000"/>
              </a:lnSpc>
              <a:spcAft>
                <a:spcPts val="800"/>
              </a:spcAft>
              <a:buFont typeface="Arial" panose="020B0604020202020204" pitchFamily="34" charset="0"/>
              <a:buChar char="•"/>
            </a:pPr>
            <a:r>
              <a:rPr lang="sv-fi" sz="2300" b="1" i="0" u="none" baseline="0" dirty="0">
                <a:solidFill>
                  <a:schemeClr val="accent3"/>
                </a:solidFill>
                <a:latin typeface="Calibri" panose="020F0502020204030204" pitchFamily="34" charset="0"/>
                <a:ea typeface="Times New Roman" panose="02020603050405020304" pitchFamily="18" charset="0"/>
                <a:cs typeface="Times New Roman" panose="02020603050405020304" pitchFamily="18" charset="0"/>
              </a:rPr>
              <a:t>Projektet Digitalisering av upphandlingar:</a:t>
            </a:r>
            <a:r>
              <a:rPr lang="sv-fi" sz="2300" b="1"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NMT-centralen gör cirka 900 upphandlingar per år. Till följd av projektet används nu Cloudia, ett system för hantering av projekt, och digital underskrift inom NMT-centralernas samtliga ansvarsområden. Det uppskattas att digital hantering av upphandlingar skulle ge NMT-centralerna en årlig arbetstidsbesparing på 24–40 årsverken.</a:t>
            </a:r>
          </a:p>
          <a:p>
            <a:pPr marL="342900" indent="-342900" algn="l" rtl="0">
              <a:lnSpc>
                <a:spcPct val="107000"/>
              </a:lnSpc>
              <a:spcAft>
                <a:spcPts val="800"/>
              </a:spcAft>
              <a:buFont typeface="Arial" panose="020B0604020202020204" pitchFamily="34" charset="0"/>
              <a:buChar char="•"/>
            </a:pPr>
            <a:r>
              <a:rPr lang="sv-fi" sz="2300" b="1" i="0" u="none" baseline="0" dirty="0">
                <a:solidFill>
                  <a:schemeClr val="accent3"/>
                </a:solidFill>
                <a:latin typeface="Calibri" panose="020F0502020204030204" pitchFamily="34" charset="0"/>
                <a:ea typeface="Times New Roman" panose="02020603050405020304" pitchFamily="18" charset="0"/>
                <a:cs typeface="Times New Roman" panose="02020603050405020304" pitchFamily="18" charset="0"/>
              </a:rPr>
              <a:t>Projektet Allmänt bidragssystem: </a:t>
            </a: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Systemet för bidrag till enskilda vägar har ändrats till ett allmänt bidragssystem som används för det finansiella stöd som NMT-centralerna ger inom alla sina ansvarsområden. Denna förändring har underlättat diarieföringsprocessen och digitaliseringsgraden har ökat betydligt. Årligen kommer det in över 1 200 bidragsansökningar och mer än hälften av dessa sköts för närvarande digitalt. Antalet digitalt hanterade ärenden ökar kraftigt.</a:t>
            </a:r>
            <a:endParaRPr lang="sv-fi" sz="23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90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887774" y="430430"/>
            <a:ext cx="10129284" cy="1088532"/>
          </a:xfrm>
        </p:spPr>
        <p:txBody>
          <a:bodyPr/>
          <a:lstStyle/>
          <a:p>
            <a:pPr rtl="0">
              <a:lnSpc>
                <a:spcPts val="7800"/>
              </a:lnSpc>
            </a:pPr>
            <a:r>
              <a:rPr lang="sv-fi" sz="5400" b="1" i="0" u="none" baseline="0"/>
              <a:t>IPA</a:t>
            </a:r>
            <a:r>
              <a:rPr lang="sv-fi" sz="5400" b="0" i="0" u="none" baseline="0">
                <a:solidFill>
                  <a:schemeClr val="bg1"/>
                </a:solidFill>
              </a:rPr>
              <a:t>-</a:t>
            </a:r>
            <a:r>
              <a:rPr lang="sv-fi" sz="5400" b="1" i="0" u="none" baseline="0">
                <a:solidFill>
                  <a:schemeClr val="bg1"/>
                </a:solidFill>
              </a:rPr>
              <a:t>resultat, några exempel</a:t>
            </a:r>
            <a:endParaRPr lang="sv-fi" sz="5400" dirty="0">
              <a:solidFill>
                <a:schemeClr val="bg1"/>
              </a:solidFill>
            </a:endParaRPr>
          </a:p>
        </p:txBody>
      </p:sp>
      <p:sp>
        <p:nvSpPr>
          <p:cNvPr id="4" name="Content Placeholder 2">
            <a:extLst>
              <a:ext uri="{FF2B5EF4-FFF2-40B4-BE49-F238E27FC236}">
                <a16:creationId xmlns:a16="http://schemas.microsoft.com/office/drawing/2014/main" id="{07D75338-57CC-4A49-81CD-C4E0C1A15F0B}"/>
              </a:ext>
            </a:extLst>
          </p:cNvPr>
          <p:cNvSpPr txBox="1">
            <a:spLocks/>
          </p:cNvSpPr>
          <p:nvPr/>
        </p:nvSpPr>
        <p:spPr>
          <a:xfrm>
            <a:off x="781976" y="2904087"/>
            <a:ext cx="10707850" cy="2182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endParaRPr lang="sv-fi" sz="4000" b="1" dirty="0">
              <a:solidFill>
                <a:schemeClr val="bg1"/>
              </a:solidFill>
            </a:endParaRPr>
          </a:p>
        </p:txBody>
      </p:sp>
      <p:sp>
        <p:nvSpPr>
          <p:cNvPr id="5" name="Suorakulmio 4"/>
          <p:cNvSpPr/>
          <p:nvPr/>
        </p:nvSpPr>
        <p:spPr>
          <a:xfrm>
            <a:off x="525037" y="1518962"/>
            <a:ext cx="11061221" cy="3981539"/>
          </a:xfrm>
          <a:prstGeom prst="rect">
            <a:avLst/>
          </a:prstGeom>
        </p:spPr>
        <p:txBody>
          <a:bodyPr wrap="square">
            <a:spAutoFit/>
          </a:bodyPr>
          <a:lstStyle/>
          <a:p>
            <a:pPr marL="342900" indent="-342900" algn="l" rtl="0">
              <a:lnSpc>
                <a:spcPct val="107000"/>
              </a:lnSpc>
              <a:spcAft>
                <a:spcPts val="800"/>
              </a:spcAft>
              <a:buFont typeface="Arial" panose="020B0604020202020204" pitchFamily="34" charset="0"/>
              <a:buChar char="•"/>
            </a:pPr>
            <a:r>
              <a:rPr lang="sv-fi" sz="2400" b="1" i="0" u="none" baseline="0" dirty="0">
                <a:solidFill>
                  <a:schemeClr val="accent3"/>
                </a:solidFill>
                <a:latin typeface="Calibri" panose="020F0502020204030204" pitchFamily="34" charset="0"/>
                <a:ea typeface="Times New Roman" panose="02020603050405020304" pitchFamily="18" charset="0"/>
                <a:cs typeface="Times New Roman" panose="02020603050405020304" pitchFamily="18" charset="0"/>
              </a:rPr>
              <a:t>S</a:t>
            </a:r>
            <a:r>
              <a:rPr lang="sv-fi" sz="2300" b="1" i="0" u="none" baseline="0" dirty="0">
                <a:solidFill>
                  <a:schemeClr val="accent3"/>
                </a:solidFill>
                <a:latin typeface="Calibri" panose="020F0502020204030204" pitchFamily="34" charset="0"/>
                <a:ea typeface="Times New Roman" panose="02020603050405020304" pitchFamily="18" charset="0"/>
                <a:cs typeface="Times New Roman" panose="02020603050405020304" pitchFamily="18" charset="0"/>
              </a:rPr>
              <a:t>ystem för hantering av kundrelationer: </a:t>
            </a: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Systemet används av företagsexperter på </a:t>
            </a: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r>
            <a:b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drygt 800 TE-kontor och NMT-centraler och nu är all information om kunden och många aktörer tillgänglig på ett och samma ställe. Systemet ger även kostnadsfördelar. </a:t>
            </a: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r>
            <a:b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Till exempel är priset för en kreditupplysning nu 0,14 euro mot 10–20 euro tidigare.</a:t>
            </a:r>
          </a:p>
          <a:p>
            <a:pPr marL="342900" indent="-342900" algn="l" rtl="0">
              <a:lnSpc>
                <a:spcPct val="107000"/>
              </a:lnSpc>
              <a:spcAft>
                <a:spcPts val="800"/>
              </a:spcAft>
              <a:buFont typeface="Arial" panose="020B0604020202020204" pitchFamily="34" charset="0"/>
              <a:buChar char="•"/>
            </a:pPr>
            <a:r>
              <a:rPr lang="sv-fi" sz="2300" b="1" i="0" u="none" baseline="0" dirty="0">
                <a:solidFill>
                  <a:schemeClr val="accent3"/>
                </a:solidFill>
                <a:latin typeface="Calibri" panose="020F0502020204030204" pitchFamily="34" charset="0"/>
                <a:ea typeface="Times New Roman" panose="02020603050405020304" pitchFamily="18" charset="0"/>
                <a:cs typeface="Times New Roman" panose="02020603050405020304" pitchFamily="18" charset="0"/>
              </a:rPr>
              <a:t>Workshoppar om användning av moderna O365 samarbetsverktyg: </a:t>
            </a:r>
            <a:r>
              <a:rPr lang="sv-fi" sz="2300" b="1"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På workshopparna hade personalen tillfälle att utveckla sin egen kompetens i användningen av Taimi, dokumenthantering, användningen av Skype och Yammer samt Sharepoint-miljön. </a:t>
            </a: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r>
            <a:b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sv-fi" sz="2300" i="0" u="none" baseline="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 workshopparna deltog 721 personer, av vilka 68 procent representerade NMT-centraler, 22 procent TE-kontor och 10 procent KEHA-centret. Största delen berättade i utvärderingen att de har nytta av workshopen i sitt eget arbete. </a:t>
            </a:r>
            <a:endParaRPr lang="sv-fi" sz="23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4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861500" y="522504"/>
            <a:ext cx="11099893" cy="1759718"/>
          </a:xfrm>
        </p:spPr>
        <p:txBody>
          <a:bodyPr/>
          <a:lstStyle/>
          <a:p>
            <a:pPr algn="l" rtl="0">
              <a:lnSpc>
                <a:spcPts val="7800"/>
              </a:lnSpc>
            </a:pPr>
            <a:r>
              <a:rPr lang="sv-fi" sz="7800" b="1" i="0" u="none" baseline="0" dirty="0"/>
              <a:t>IPA</a:t>
            </a:r>
            <a:r>
              <a:rPr lang="sv-fi" sz="7800" b="1" i="0" u="none" baseline="0" dirty="0">
                <a:solidFill>
                  <a:schemeClr val="bg1"/>
                </a:solidFill>
              </a:rPr>
              <a:t> medförde framgångar</a:t>
            </a:r>
          </a:p>
        </p:txBody>
      </p:sp>
      <p:sp>
        <p:nvSpPr>
          <p:cNvPr id="4" name="TextBox 3">
            <a:extLst>
              <a:ext uri="{FF2B5EF4-FFF2-40B4-BE49-F238E27FC236}">
                <a16:creationId xmlns:a16="http://schemas.microsoft.com/office/drawing/2014/main" id="{DD76D014-0FB9-894E-B92A-31E6E481E933}"/>
              </a:ext>
            </a:extLst>
          </p:cNvPr>
          <p:cNvSpPr txBox="1"/>
          <p:nvPr/>
        </p:nvSpPr>
        <p:spPr>
          <a:xfrm>
            <a:off x="861500" y="2303004"/>
            <a:ext cx="8728363" cy="1754326"/>
          </a:xfrm>
          <a:prstGeom prst="rect">
            <a:avLst/>
          </a:prstGeom>
          <a:noFill/>
        </p:spPr>
        <p:txBody>
          <a:bodyPr wrap="square" rtlCol="0">
            <a:spAutoFit/>
          </a:bodyPr>
          <a:lstStyle/>
          <a:p>
            <a:pPr marL="285750" indent="-285750">
              <a:buFont typeface="Arial" panose="020B0604020202020204" pitchFamily="34" charset="0"/>
              <a:buChar char="•"/>
            </a:pPr>
            <a:r>
              <a:rPr lang="en-GB" sz="3600" dirty="0" err="1">
                <a:solidFill>
                  <a:schemeClr val="bg1"/>
                </a:solidFill>
              </a:rPr>
              <a:t>Förvaltningsövergripande</a:t>
            </a:r>
            <a:r>
              <a:rPr lang="en-GB" sz="3600" dirty="0">
                <a:solidFill>
                  <a:schemeClr val="bg1"/>
                </a:solidFill>
              </a:rPr>
              <a:t> </a:t>
            </a:r>
            <a:r>
              <a:rPr lang="en-GB" sz="3600" dirty="0" err="1">
                <a:solidFill>
                  <a:schemeClr val="bg1"/>
                </a:solidFill>
              </a:rPr>
              <a:t>samarbete</a:t>
            </a:r>
            <a:endParaRPr lang="en-GB" sz="3600" dirty="0">
              <a:solidFill>
                <a:schemeClr val="bg1"/>
              </a:solidFill>
            </a:endParaRPr>
          </a:p>
          <a:p>
            <a:pPr marL="285750" indent="-285750">
              <a:buFont typeface="Arial" panose="020B0604020202020204" pitchFamily="34" charset="0"/>
              <a:buChar char="•"/>
            </a:pPr>
            <a:r>
              <a:rPr lang="en-GB" sz="3600" dirty="0" err="1">
                <a:solidFill>
                  <a:schemeClr val="bg1"/>
                </a:solidFill>
              </a:rPr>
              <a:t>Helhetsperspektiv</a:t>
            </a:r>
            <a:endParaRPr lang="en-GB" sz="3600" dirty="0">
              <a:solidFill>
                <a:schemeClr val="bg1"/>
              </a:solidFill>
            </a:endParaRPr>
          </a:p>
          <a:p>
            <a:pPr marL="285750" indent="-285750">
              <a:buFont typeface="Arial" panose="020B0604020202020204" pitchFamily="34" charset="0"/>
              <a:buChar char="•"/>
            </a:pPr>
            <a:r>
              <a:rPr lang="en-GB" sz="3600" dirty="0" err="1">
                <a:solidFill>
                  <a:schemeClr val="bg1"/>
                </a:solidFill>
              </a:rPr>
              <a:t>Projekthanteringsstöd</a:t>
            </a:r>
            <a:endParaRPr lang="en-PL" sz="3600" dirty="0">
              <a:solidFill>
                <a:schemeClr val="bg1"/>
              </a:solidFill>
            </a:endParaRPr>
          </a:p>
        </p:txBody>
      </p:sp>
    </p:spTree>
    <p:extLst>
      <p:ext uri="{BB962C8B-B14F-4D97-AF65-F5344CB8AC3E}">
        <p14:creationId xmlns:p14="http://schemas.microsoft.com/office/powerpoint/2010/main" val="278924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3EFA8F-E615-BB47-A25C-56EA8D501BDB}"/>
              </a:ext>
            </a:extLst>
          </p:cNvPr>
          <p:cNvSpPr>
            <a:spLocks noGrp="1"/>
          </p:cNvSpPr>
          <p:nvPr>
            <p:ph idx="1"/>
          </p:nvPr>
        </p:nvSpPr>
        <p:spPr>
          <a:xfrm>
            <a:off x="838200" y="977900"/>
            <a:ext cx="10515600" cy="4760291"/>
          </a:xfrm>
        </p:spPr>
        <p:txBody>
          <a:bodyPr>
            <a:noAutofit/>
          </a:bodyPr>
          <a:lstStyle/>
          <a:p>
            <a:pPr algn="ctr" rtl="0"/>
            <a:r>
              <a:rPr lang="sv-fi" sz="6000" b="1" i="0" u="none" baseline="0" dirty="0"/>
              <a:t>Målet är </a:t>
            </a:r>
            <a:r>
              <a:rPr lang="sv-fi" sz="6000" b="1" i="0" u="none" baseline="0" dirty="0">
                <a:solidFill>
                  <a:schemeClr val="accent3"/>
                </a:solidFill>
              </a:rPr>
              <a:t>digitaliserade,</a:t>
            </a:r>
            <a:r>
              <a:rPr lang="sv-fi" sz="6000" b="1" i="0" u="none" baseline="0" dirty="0"/>
              <a:t> kundorienterade tjänster. </a:t>
            </a:r>
            <a:r>
              <a:rPr lang="sv-FI" sz="6000" b="1" i="0" u="none" baseline="0" dirty="0"/>
              <a:t/>
            </a:r>
            <a:br>
              <a:rPr lang="sv-FI" sz="6000" b="1" i="0" u="none" baseline="0" dirty="0"/>
            </a:br>
            <a:r>
              <a:rPr lang="sv-fi" sz="6000" b="1" i="0" u="none" baseline="0" dirty="0">
                <a:solidFill>
                  <a:schemeClr val="accent3"/>
                </a:solidFill>
              </a:rPr>
              <a:t>En smidig tjänsteupplevelse </a:t>
            </a:r>
            <a:r>
              <a:rPr lang="sv-fi" sz="6000" b="1" i="0" u="none" baseline="0" dirty="0"/>
              <a:t>som olika förvaltningsgrenar skapar i </a:t>
            </a:r>
            <a:r>
              <a:rPr lang="sv-fi" sz="6000" b="1" i="0" u="none" baseline="0" dirty="0">
                <a:solidFill>
                  <a:schemeClr val="accent3"/>
                </a:solidFill>
              </a:rPr>
              <a:t>nära samarbete.</a:t>
            </a:r>
            <a:endParaRPr lang="sv-fi" sz="6000" b="0" dirty="0">
              <a:solidFill>
                <a:schemeClr val="accent3"/>
              </a:solidFill>
            </a:endParaRPr>
          </a:p>
        </p:txBody>
      </p:sp>
    </p:spTree>
    <p:extLst>
      <p:ext uri="{BB962C8B-B14F-4D97-AF65-F5344CB8AC3E}">
        <p14:creationId xmlns:p14="http://schemas.microsoft.com/office/powerpoint/2010/main" val="106073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200" y="2712707"/>
            <a:ext cx="8570843" cy="426123"/>
          </a:xfrm>
        </p:spPr>
        <p:txBody>
          <a:bodyPr/>
          <a:lstStyle/>
          <a:p>
            <a:pPr algn="l" rtl="0"/>
            <a:r>
              <a:rPr lang="sv-fi" b="1" i="1" u="none" baseline="0" dirty="0"/>
              <a:t>Marja-Riitta Pihlman</a:t>
            </a:r>
            <a:r>
              <a:rPr lang="sv-fi" b="0" i="1" u="none" baseline="0" dirty="0"/>
              <a:t>, överdirektör, arbets- och näringsministeriet</a:t>
            </a:r>
          </a:p>
        </p:txBody>
      </p:sp>
      <p:sp>
        <p:nvSpPr>
          <p:cNvPr id="6" name="Text Placeholder 5">
            <a:extLst>
              <a:ext uri="{FF2B5EF4-FFF2-40B4-BE49-F238E27FC236}">
                <a16:creationId xmlns:a16="http://schemas.microsoft.com/office/drawing/2014/main" id="{9ED0E6D4-89ED-BE4C-B94B-43AB5A35563F}"/>
              </a:ext>
            </a:extLst>
          </p:cNvPr>
          <p:cNvSpPr>
            <a:spLocks noGrp="1"/>
          </p:cNvSpPr>
          <p:nvPr>
            <p:ph type="body" sz="quarter" idx="16"/>
          </p:nvPr>
        </p:nvSpPr>
        <p:spPr>
          <a:xfrm>
            <a:off x="838835" y="1440000"/>
            <a:ext cx="9867747" cy="1192888"/>
          </a:xfrm>
        </p:spPr>
        <p:txBody>
          <a:bodyPr>
            <a:normAutofit fontScale="92500"/>
          </a:bodyPr>
          <a:lstStyle/>
          <a:p>
            <a:pPr algn="l" rtl="0"/>
            <a:r>
              <a:rPr lang="sv-fi" b="0" i="0" u="none" baseline="0" dirty="0"/>
              <a:t>Vi har betraktat arbetshelheterna och processerna ur kundens synvinkel och börjat fundera över hur arbetsuppgifterna skulle kunna skötas på ett nytt och annorlunda sätt med tanke på kunden.</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7"/>
          </p:nvPr>
        </p:nvSpPr>
        <p:spPr>
          <a:xfrm>
            <a:off x="838200" y="4795932"/>
            <a:ext cx="8743122" cy="426123"/>
          </a:xfrm>
        </p:spPr>
        <p:txBody>
          <a:bodyPr>
            <a:normAutofit/>
          </a:bodyPr>
          <a:lstStyle/>
          <a:p>
            <a:pPr algn="l" rtl="0"/>
            <a:r>
              <a:rPr lang="sv-fi" b="1" i="1" u="none" baseline="0"/>
              <a:t>Mikko Kuoppala</a:t>
            </a:r>
            <a:r>
              <a:rPr lang="sv-fi" b="0" i="1" u="none" baseline="0"/>
              <a:t>, konsultativ tjänsteman, arbets- och näringsministeriet</a:t>
            </a:r>
          </a:p>
        </p:txBody>
      </p:sp>
      <p:sp>
        <p:nvSpPr>
          <p:cNvPr id="4" name="Content Placeholder 3">
            <a:extLst>
              <a:ext uri="{FF2B5EF4-FFF2-40B4-BE49-F238E27FC236}">
                <a16:creationId xmlns:a16="http://schemas.microsoft.com/office/drawing/2014/main" id="{2E12B154-3CB8-F646-A973-4E31FED1D8BC}"/>
              </a:ext>
            </a:extLst>
          </p:cNvPr>
          <p:cNvSpPr>
            <a:spLocks noGrp="1"/>
          </p:cNvSpPr>
          <p:nvPr>
            <p:ph type="body" sz="quarter" idx="18"/>
          </p:nvPr>
        </p:nvSpPr>
        <p:spPr>
          <a:xfrm>
            <a:off x="838834" y="3320364"/>
            <a:ext cx="10342310" cy="1395749"/>
          </a:xfrm>
        </p:spPr>
        <p:txBody>
          <a:bodyPr>
            <a:normAutofit/>
          </a:bodyPr>
          <a:lstStyle/>
          <a:p>
            <a:pPr algn="l" rtl="0"/>
            <a:r>
              <a:rPr lang="sv-fi" b="0" i="0" u="none" baseline="0" dirty="0"/>
              <a:t>IPA fokuserade på det viktigaste, dvs. utveckling av kundcentrerade tjänster. Myndigheter och lagstadgade uppgifter är inga självändamål, utan de ska ge kunderna mervärde.</a:t>
            </a:r>
          </a:p>
        </p:txBody>
      </p:sp>
    </p:spTree>
    <p:extLst>
      <p:ext uri="{BB962C8B-B14F-4D97-AF65-F5344CB8AC3E}">
        <p14:creationId xmlns:p14="http://schemas.microsoft.com/office/powerpoint/2010/main" val="195296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8D4A7-20A2-5748-AF04-F4704D894B6C}"/>
              </a:ext>
            </a:extLst>
          </p:cNvPr>
          <p:cNvSpPr>
            <a:spLocks noGrp="1"/>
          </p:cNvSpPr>
          <p:nvPr>
            <p:ph type="title"/>
          </p:nvPr>
        </p:nvSpPr>
        <p:spPr>
          <a:xfrm>
            <a:off x="0" y="1889126"/>
            <a:ext cx="12192000" cy="2235199"/>
          </a:xfrm>
        </p:spPr>
        <p:txBody>
          <a:bodyPr>
            <a:normAutofit/>
          </a:bodyPr>
          <a:lstStyle/>
          <a:p>
            <a:pPr rtl="0"/>
            <a:r>
              <a:rPr lang="sv-fi" b="1" i="0" u="none" baseline="0" dirty="0"/>
              <a:t>Förvaltningsövergripande </a:t>
            </a:r>
            <a:r>
              <a:rPr lang="sv-fi" b="1" i="0" u="none" baseline="0" dirty="0">
                <a:solidFill>
                  <a:schemeClr val="accent3"/>
                </a:solidFill>
              </a:rPr>
              <a:t>samarbete</a:t>
            </a:r>
          </a:p>
        </p:txBody>
      </p:sp>
      <p:sp>
        <p:nvSpPr>
          <p:cNvPr id="6" name="Content Placeholder 5">
            <a:extLst>
              <a:ext uri="{FF2B5EF4-FFF2-40B4-BE49-F238E27FC236}">
                <a16:creationId xmlns:a16="http://schemas.microsoft.com/office/drawing/2014/main" id="{B82A48E4-5EDB-B14A-AA38-3D4694379DDC}"/>
              </a:ext>
            </a:extLst>
          </p:cNvPr>
          <p:cNvSpPr>
            <a:spLocks noGrp="1"/>
          </p:cNvSpPr>
          <p:nvPr>
            <p:ph idx="1"/>
          </p:nvPr>
        </p:nvSpPr>
        <p:spPr>
          <a:xfrm>
            <a:off x="1260763" y="4232274"/>
            <a:ext cx="9670473" cy="1495426"/>
          </a:xfrm>
        </p:spPr>
        <p:txBody>
          <a:bodyPr/>
          <a:lstStyle/>
          <a:p>
            <a:pPr rtl="0"/>
            <a:r>
              <a:rPr lang="sv-fi" b="0" i="0" u="none" baseline="0" dirty="0"/>
              <a:t>Ekosystemtänkande river ner rigida förvaltningsgränser och </a:t>
            </a:r>
            <a:r>
              <a:rPr lang="sv-FI" b="0" i="0" u="none" baseline="0" dirty="0"/>
              <a:t/>
            </a:r>
            <a:br>
              <a:rPr lang="sv-FI" b="0" i="0" u="none" baseline="0" dirty="0"/>
            </a:br>
            <a:r>
              <a:rPr lang="sv-fi" b="0" i="0" u="none" baseline="0" dirty="0"/>
              <a:t>producerar mer användarorienterade tjänster.</a:t>
            </a:r>
          </a:p>
        </p:txBody>
      </p:sp>
    </p:spTree>
    <p:extLst>
      <p:ext uri="{BB962C8B-B14F-4D97-AF65-F5344CB8AC3E}">
        <p14:creationId xmlns:p14="http://schemas.microsoft.com/office/powerpoint/2010/main" val="179249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1054569" y="2795502"/>
            <a:ext cx="10081591" cy="989338"/>
          </a:xfrm>
        </p:spPr>
        <p:txBody>
          <a:bodyPr/>
          <a:lstStyle/>
          <a:p>
            <a:pPr algn="ctr" rtl="0"/>
            <a:r>
              <a:rPr lang="sv-fi" b="1" i="1" u="none" baseline="0" dirty="0"/>
              <a:t>Matti Puolimatka</a:t>
            </a:r>
            <a:r>
              <a:rPr lang="sv-fi" b="0" i="1" u="none" baseline="0" dirty="0"/>
              <a:t>, överdirektör, Livsmedelsverket/landsbygdslinjen, suppleant i IPA-stödgruppen</a:t>
            </a:r>
          </a:p>
        </p:txBody>
      </p:sp>
      <p:sp>
        <p:nvSpPr>
          <p:cNvPr id="2" name="Text Placeholder 1">
            <a:extLst>
              <a:ext uri="{FF2B5EF4-FFF2-40B4-BE49-F238E27FC236}">
                <a16:creationId xmlns:a16="http://schemas.microsoft.com/office/drawing/2014/main" id="{3681D0B2-A7F7-2043-8F05-E0E56C0076A5}"/>
              </a:ext>
            </a:extLst>
          </p:cNvPr>
          <p:cNvSpPr>
            <a:spLocks noGrp="1"/>
          </p:cNvSpPr>
          <p:nvPr>
            <p:ph type="body" sz="quarter" idx="16"/>
          </p:nvPr>
        </p:nvSpPr>
        <p:spPr>
          <a:xfrm>
            <a:off x="1055840" y="1440000"/>
            <a:ext cx="10080955" cy="1262022"/>
          </a:xfrm>
        </p:spPr>
        <p:txBody>
          <a:bodyPr>
            <a:normAutofit/>
          </a:bodyPr>
          <a:lstStyle/>
          <a:p>
            <a:pPr rtl="0"/>
            <a:r>
              <a:rPr lang="sv-fi" b="0" i="0" u="none" baseline="0" dirty="0"/>
              <a:t>Vi har ju gärna en tendens att sitta i våra gamla skyddsgropar </a:t>
            </a:r>
            <a:r>
              <a:rPr lang="sv-FI" b="0" i="0" u="none" baseline="0" dirty="0"/>
              <a:t/>
            </a:r>
            <a:br>
              <a:rPr lang="sv-FI" b="0" i="0" u="none" baseline="0" dirty="0"/>
            </a:br>
            <a:r>
              <a:rPr lang="sv-fi" b="0" i="0" u="none" baseline="0" dirty="0"/>
              <a:t>och betrakta saker och ting ur vår egen synvinkel. Detta tacklade </a:t>
            </a:r>
            <a:r>
              <a:rPr lang="sv-FI" b="0" i="0" u="none" baseline="0" dirty="0"/>
              <a:t/>
            </a:r>
            <a:br>
              <a:rPr lang="sv-FI" b="0" i="0" u="none" baseline="0" dirty="0"/>
            </a:br>
            <a:r>
              <a:rPr lang="sv-fi" b="0" i="0" u="none" baseline="0" dirty="0"/>
              <a:t>vi också i det här projektet. Deltagarna hade olika bakgrund.</a:t>
            </a:r>
          </a:p>
        </p:txBody>
      </p:sp>
    </p:spTree>
    <p:extLst>
      <p:ext uri="{BB962C8B-B14F-4D97-AF65-F5344CB8AC3E}">
        <p14:creationId xmlns:p14="http://schemas.microsoft.com/office/powerpoint/2010/main" val="299658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a:xfrm>
            <a:off x="838200" y="1738388"/>
            <a:ext cx="9231923" cy="4079316"/>
          </a:xfrm>
        </p:spPr>
        <p:txBody>
          <a:bodyPr>
            <a:normAutofit/>
          </a:bodyPr>
          <a:lstStyle/>
          <a:p>
            <a:pPr algn="l" rtl="0"/>
            <a:r>
              <a:rPr lang="sv-fi" sz="2000" b="0" i="0" u="none" baseline="0" dirty="0"/>
              <a:t>Exempel på en ekosystemmodell för tjänster: grundare av en svingård</a:t>
            </a:r>
          </a:p>
          <a:p>
            <a:pPr algn="l" rtl="0"/>
            <a:r>
              <a:rPr lang="sv-fi" sz="2000" b="0" i="0" u="none" baseline="0" dirty="0"/>
              <a:t>Detaljerad arbetsbok för leverans av tjänster på ett kundcentrerat sätt</a:t>
            </a:r>
          </a:p>
          <a:p>
            <a:pPr algn="l" rtl="0"/>
            <a:r>
              <a:rPr lang="sv-fi" sz="2000" b="0" i="0" u="none" baseline="0" dirty="0"/>
              <a:t>Ny kunskap och kompetens inom gemensam utveckling, tjänsteproduktion i nätverksform och inkludering</a:t>
            </a:r>
            <a:endParaRPr lang="sv-fi" sz="2000" dirty="0"/>
          </a:p>
          <a:p>
            <a:pPr algn="l" rtl="0"/>
            <a:r>
              <a:rPr lang="sv-fi" sz="2000" b="0" i="0" u="none" baseline="0" dirty="0"/>
              <a:t>Ett gemensamt elektroniskt system för alla som deltar i upphandlingarna; kan även distribueras till utomstående</a:t>
            </a:r>
          </a:p>
          <a:p>
            <a:pPr algn="l" rtl="0"/>
            <a:r>
              <a:rPr lang="sv-fi" sz="2000" b="0" i="0" u="none" baseline="0" dirty="0"/>
              <a:t>God praxis har samlats på ett ställe så att även andra kan ta del av den </a:t>
            </a:r>
          </a:p>
          <a:p>
            <a:pPr algn="l" rtl="0"/>
            <a:r>
              <a:rPr lang="sv-fi" sz="2000" b="0" i="0" u="none" baseline="0" dirty="0"/>
              <a:t>Nya organisations- och samarbetsmodeller har testats genom flera pilotprojekt</a:t>
            </a:r>
            <a:endParaRPr lang="sv-fi" sz="2000" dirty="0"/>
          </a:p>
        </p:txBody>
      </p:sp>
      <p:sp>
        <p:nvSpPr>
          <p:cNvPr id="14" name="Text Placeholder 13">
            <a:extLst>
              <a:ext uri="{FF2B5EF4-FFF2-40B4-BE49-F238E27FC236}">
                <a16:creationId xmlns:a16="http://schemas.microsoft.com/office/drawing/2014/main" id="{D54ABE77-5468-6A45-9103-E29BEF984AD1}"/>
              </a:ext>
            </a:extLst>
          </p:cNvPr>
          <p:cNvSpPr>
            <a:spLocks noGrp="1"/>
          </p:cNvSpPr>
          <p:nvPr>
            <p:ph type="body" sz="quarter" idx="12"/>
          </p:nvPr>
        </p:nvSpPr>
        <p:spPr/>
        <p:txBody>
          <a:bodyPr>
            <a:normAutofit fontScale="77500" lnSpcReduction="20000"/>
          </a:bodyPr>
          <a:lstStyle/>
          <a:p>
            <a:pPr algn="l" rtl="0"/>
            <a:r>
              <a:rPr lang="sv-fi" b="1" i="0" u="none" baseline="0"/>
              <a:t>Förvaltningsövergripande samarbete</a:t>
            </a:r>
          </a:p>
        </p:txBody>
      </p:sp>
      <p:sp>
        <p:nvSpPr>
          <p:cNvPr id="15" name="Text Placeholder 14">
            <a:extLst>
              <a:ext uri="{FF2B5EF4-FFF2-40B4-BE49-F238E27FC236}">
                <a16:creationId xmlns:a16="http://schemas.microsoft.com/office/drawing/2014/main" id="{E7841850-8504-F64B-81CE-CDAE89C2369E}"/>
              </a:ext>
            </a:extLst>
          </p:cNvPr>
          <p:cNvSpPr>
            <a:spLocks noGrp="1"/>
          </p:cNvSpPr>
          <p:nvPr>
            <p:ph type="body" sz="quarter" idx="13"/>
          </p:nvPr>
        </p:nvSpPr>
        <p:spPr/>
        <p:txBody>
          <a:bodyPr/>
          <a:lstStyle/>
          <a:p>
            <a:pPr algn="l" rtl="0"/>
            <a:r>
              <a:rPr lang="sv-fi" b="1" i="0" u="none" baseline="0"/>
              <a:t>Projektresultat:</a:t>
            </a: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100690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2753385"/>
            <a:ext cx="9790043" cy="644781"/>
          </a:xfrm>
        </p:spPr>
        <p:txBody>
          <a:bodyPr/>
          <a:lstStyle/>
          <a:p>
            <a:pPr algn="l" rtl="0"/>
            <a:r>
              <a:rPr lang="sv-fi" b="1" i="1" u="none" baseline="0" dirty="0"/>
              <a:t>Minna Torkkeli</a:t>
            </a:r>
            <a:r>
              <a:rPr lang="sv-fi" b="0" i="1" u="none" baseline="0" dirty="0"/>
              <a:t>, projektchef, miljöministeriet, medlem i IPA-stödgruppen</a:t>
            </a:r>
          </a:p>
        </p:txBody>
      </p:sp>
      <p:sp>
        <p:nvSpPr>
          <p:cNvPr id="6" name="Text Placeholder 5">
            <a:extLst>
              <a:ext uri="{FF2B5EF4-FFF2-40B4-BE49-F238E27FC236}">
                <a16:creationId xmlns:a16="http://schemas.microsoft.com/office/drawing/2014/main" id="{9ED0E6D4-89ED-BE4C-B94B-43AB5A35563F}"/>
              </a:ext>
            </a:extLst>
          </p:cNvPr>
          <p:cNvSpPr>
            <a:spLocks noGrp="1"/>
          </p:cNvSpPr>
          <p:nvPr>
            <p:ph type="body" sz="quarter" idx="16"/>
          </p:nvPr>
        </p:nvSpPr>
        <p:spPr>
          <a:xfrm>
            <a:off x="838834" y="1440000"/>
            <a:ext cx="9971920" cy="1257496"/>
          </a:xfrm>
        </p:spPr>
        <p:txBody>
          <a:bodyPr/>
          <a:lstStyle/>
          <a:p>
            <a:pPr algn="l" rtl="0"/>
            <a:r>
              <a:rPr lang="sv-fi" b="0" i="0" u="none" baseline="0" dirty="0"/>
              <a:t>Jag anser att IPA-programmet särskilt ur stödgruppens synvinkel har ökat informationsutbytet och samarbetet mellan organisationerna </a:t>
            </a:r>
            <a:r>
              <a:rPr lang="sv-FI" b="0" i="0" u="none" baseline="0" dirty="0"/>
              <a:t/>
            </a:r>
            <a:br>
              <a:rPr lang="sv-FI" b="0" i="0" u="none" baseline="0" dirty="0"/>
            </a:br>
            <a:r>
              <a:rPr lang="sv-fi" b="0" i="0" u="none" baseline="0" dirty="0"/>
              <a:t>i utvecklingen av tjänsterna.</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7"/>
          </p:nvPr>
        </p:nvSpPr>
        <p:spPr>
          <a:xfrm>
            <a:off x="838199" y="4409876"/>
            <a:ext cx="10346636" cy="760848"/>
          </a:xfrm>
        </p:spPr>
        <p:txBody>
          <a:bodyPr>
            <a:normAutofit/>
          </a:bodyPr>
          <a:lstStyle/>
          <a:p>
            <a:pPr algn="l" rtl="0"/>
            <a:r>
              <a:rPr lang="sv-fi" b="1" i="1" u="none" baseline="0" dirty="0"/>
              <a:t>Johanna Viita</a:t>
            </a:r>
            <a:r>
              <a:rPr lang="sv-fi" b="0" i="1" u="none" baseline="0" dirty="0"/>
              <a:t>, utvecklingschef, Kommunförbundet, medlem i IPA-stödgruppen</a:t>
            </a:r>
          </a:p>
        </p:txBody>
      </p:sp>
      <p:sp>
        <p:nvSpPr>
          <p:cNvPr id="4" name="Content Placeholder 3">
            <a:extLst>
              <a:ext uri="{FF2B5EF4-FFF2-40B4-BE49-F238E27FC236}">
                <a16:creationId xmlns:a16="http://schemas.microsoft.com/office/drawing/2014/main" id="{2E12B154-3CB8-F646-A973-4E31FED1D8BC}"/>
              </a:ext>
            </a:extLst>
          </p:cNvPr>
          <p:cNvSpPr>
            <a:spLocks noGrp="1"/>
          </p:cNvSpPr>
          <p:nvPr>
            <p:ph type="body" sz="quarter" idx="18"/>
          </p:nvPr>
        </p:nvSpPr>
        <p:spPr>
          <a:xfrm>
            <a:off x="838835" y="3075775"/>
            <a:ext cx="9789407" cy="1268863"/>
          </a:xfrm>
        </p:spPr>
        <p:txBody>
          <a:bodyPr/>
          <a:lstStyle/>
          <a:p>
            <a:pPr algn="l" rtl="0"/>
            <a:r>
              <a:rPr lang="sv-fi" b="0" i="0" u="none" baseline="0" dirty="0"/>
              <a:t>Att utveckla tjänster tillsammans tycker jag är en mycket bra idé och även tanken att kunderna ska vara jämlika över hela Finland.</a:t>
            </a:r>
          </a:p>
        </p:txBody>
      </p:sp>
    </p:spTree>
    <p:extLst>
      <p:ext uri="{BB962C8B-B14F-4D97-AF65-F5344CB8AC3E}">
        <p14:creationId xmlns:p14="http://schemas.microsoft.com/office/powerpoint/2010/main" val="116959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8D4A7-20A2-5748-AF04-F4704D894B6C}"/>
              </a:ext>
            </a:extLst>
          </p:cNvPr>
          <p:cNvSpPr>
            <a:spLocks noGrp="1"/>
          </p:cNvSpPr>
          <p:nvPr>
            <p:ph type="title"/>
          </p:nvPr>
        </p:nvSpPr>
        <p:spPr>
          <a:xfrm>
            <a:off x="838200" y="1889126"/>
            <a:ext cx="10515600" cy="2235199"/>
          </a:xfrm>
        </p:spPr>
        <p:txBody>
          <a:bodyPr>
            <a:normAutofit/>
          </a:bodyPr>
          <a:lstStyle/>
          <a:p>
            <a:pPr rtl="0"/>
            <a:r>
              <a:rPr lang="sv-fi" b="1" i="0" u="none" baseline="0" dirty="0"/>
              <a:t>Ett nytt slags</a:t>
            </a:r>
            <a:r>
              <a:rPr lang="sv-FI" b="1" i="0" u="none" baseline="0" dirty="0"/>
              <a:t/>
            </a:r>
            <a:br>
              <a:rPr lang="sv-FI" b="1" i="0" u="none" baseline="0" dirty="0"/>
            </a:br>
            <a:r>
              <a:rPr lang="sv-fi" b="1" i="0" u="none" baseline="0" dirty="0">
                <a:solidFill>
                  <a:schemeClr val="accent3"/>
                </a:solidFill>
              </a:rPr>
              <a:t>digital interaktion</a:t>
            </a:r>
          </a:p>
        </p:txBody>
      </p:sp>
      <p:sp>
        <p:nvSpPr>
          <p:cNvPr id="6" name="Content Placeholder 5">
            <a:extLst>
              <a:ext uri="{FF2B5EF4-FFF2-40B4-BE49-F238E27FC236}">
                <a16:creationId xmlns:a16="http://schemas.microsoft.com/office/drawing/2014/main" id="{B82A48E4-5EDB-B14A-AA38-3D4694379DDC}"/>
              </a:ext>
            </a:extLst>
          </p:cNvPr>
          <p:cNvSpPr>
            <a:spLocks noGrp="1"/>
          </p:cNvSpPr>
          <p:nvPr>
            <p:ph idx="1"/>
          </p:nvPr>
        </p:nvSpPr>
        <p:spPr>
          <a:xfrm>
            <a:off x="1260763" y="4232274"/>
            <a:ext cx="9670473" cy="1495426"/>
          </a:xfrm>
        </p:spPr>
        <p:txBody>
          <a:bodyPr/>
          <a:lstStyle/>
          <a:p>
            <a:pPr rtl="0"/>
            <a:r>
              <a:rPr lang="sv-fi" b="0" i="0" u="none" baseline="0"/>
              <a:t>Smidig närvaro i medborgarnas vardag med hjälp av digitala verktyg.</a:t>
            </a:r>
            <a:r>
              <a:rPr lang="sv-fi"/>
              <a:t/>
            </a:r>
            <a:br>
              <a:rPr lang="sv-fi"/>
            </a:br>
            <a:r>
              <a:rPr lang="sv-fi" b="0" i="0" u="none" baseline="0"/>
              <a:t>Offentliga tjänster i fickan!</a:t>
            </a:r>
          </a:p>
        </p:txBody>
      </p:sp>
    </p:spTree>
    <p:extLst>
      <p:ext uri="{BB962C8B-B14F-4D97-AF65-F5344CB8AC3E}">
        <p14:creationId xmlns:p14="http://schemas.microsoft.com/office/powerpoint/2010/main" val="71762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3"/>
          </p:nvPr>
        </p:nvSpPr>
        <p:spPr>
          <a:xfrm>
            <a:off x="838836" y="4243897"/>
            <a:ext cx="9729486" cy="787242"/>
          </a:xfrm>
        </p:spPr>
        <p:txBody>
          <a:bodyPr/>
          <a:lstStyle/>
          <a:p>
            <a:pPr algn="l" rtl="0"/>
            <a:r>
              <a:rPr lang="sv-fi" b="1" i="1" u="none" baseline="0" dirty="0"/>
              <a:t>Pekka Häkkinen</a:t>
            </a:r>
            <a:r>
              <a:rPr lang="sv-fi" b="0" i="1" u="none" baseline="0" dirty="0"/>
              <a:t>, överdirektör, Södra Savolax NMT-central, ordförande i stödgruppen för IPA</a:t>
            </a:r>
          </a:p>
        </p:txBody>
      </p:sp>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6"/>
          </p:nvPr>
        </p:nvSpPr>
        <p:spPr>
          <a:xfrm>
            <a:off x="838836" y="1440000"/>
            <a:ext cx="10204302" cy="2594150"/>
          </a:xfrm>
        </p:spPr>
        <p:txBody>
          <a:bodyPr>
            <a:normAutofit/>
          </a:bodyPr>
          <a:lstStyle/>
          <a:p>
            <a:pPr algn="l" rtl="0"/>
            <a:r>
              <a:rPr lang="sv-fi" sz="2600" b="0" i="0" u="none" baseline="0" dirty="0"/>
              <a:t>IPA var med sin tid på så sätt att det svarade på de företeelser och utmaningar som var på gång. Vi såg två tydliga utvecklingsområden. Det ena var personalens nya digitala arbetsmiljö: arbetslokaler, Skype... IPA har främjat användningen och vidareutvecklingen på området, och det är viktigt att vi på NMT-centralerna för det digitala och platsoberoende arbetssättet vidare. Det andra området där IPA var med sin tid var digitaliseringen av tjänster och att andelen digitala tjänster hela tiden ökar.</a:t>
            </a:r>
          </a:p>
        </p:txBody>
      </p:sp>
    </p:spTree>
    <p:extLst>
      <p:ext uri="{BB962C8B-B14F-4D97-AF65-F5344CB8AC3E}">
        <p14:creationId xmlns:p14="http://schemas.microsoft.com/office/powerpoint/2010/main" val="81062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a:xfrm>
            <a:off x="892475" y="1705064"/>
            <a:ext cx="10868891" cy="4455103"/>
          </a:xfrm>
        </p:spPr>
        <p:txBody>
          <a:bodyPr>
            <a:noAutofit/>
          </a:bodyPr>
          <a:lstStyle/>
          <a:p>
            <a:pPr>
              <a:spcBef>
                <a:spcPts val="600"/>
              </a:spcBef>
            </a:pPr>
            <a:r>
              <a:rPr lang="sv-fi" sz="2000" b="0" i="0" u="none" baseline="0" dirty="0">
                <a:solidFill>
                  <a:schemeClr val="bg1">
                    <a:lumMod val="95000"/>
                  </a:schemeClr>
                </a:solidFill>
              </a:rPr>
              <a:t>Det föråldrade kundkontaktsystemet inom NMT-centralens ansvarsområde för miljö och naturresurser ersattes med ett modernt system som används både av personal, kunder och intressentgrupper</a:t>
            </a:r>
          </a:p>
          <a:p>
            <a:pPr>
              <a:spcBef>
                <a:spcPts val="600"/>
              </a:spcBef>
            </a:pPr>
            <a:r>
              <a:rPr lang="sv-fi" sz="2000" b="0" i="0" u="none" baseline="0" dirty="0">
                <a:solidFill>
                  <a:schemeClr val="bg1">
                    <a:lumMod val="95000"/>
                  </a:schemeClr>
                </a:solidFill>
              </a:rPr>
              <a:t>Skriftliga rekommendationer i ett paket till metoder att delta i MKB-processen: informations- och deltagandemetoder som anpassas till olika målgrupper</a:t>
            </a:r>
          </a:p>
          <a:p>
            <a:pPr>
              <a:spcBef>
                <a:spcPts val="600"/>
              </a:spcBef>
            </a:pPr>
            <a:r>
              <a:rPr lang="sv-fi" sz="2000" b="0" i="0" u="none" baseline="0" dirty="0">
                <a:solidFill>
                  <a:schemeClr val="bg1">
                    <a:lumMod val="95000"/>
                  </a:schemeClr>
                </a:solidFill>
              </a:rPr>
              <a:t>Systemet med bidrag för enskilda vägar ersätts med ett allmänt bidragssystem. Kunderna får sina pengar snabbare och mer enhetligt.</a:t>
            </a:r>
          </a:p>
          <a:p>
            <a:pPr>
              <a:spcBef>
                <a:spcPts val="600"/>
              </a:spcBef>
            </a:pPr>
            <a:r>
              <a:rPr lang="sv-fi" sz="2000" b="0" i="0" u="none" baseline="0" dirty="0">
                <a:solidFill>
                  <a:schemeClr val="bg1">
                    <a:lumMod val="95000"/>
                  </a:schemeClr>
                </a:solidFill>
              </a:rPr>
              <a:t>Virtuell kundservice på TE-tjänsternas webbplats. </a:t>
            </a:r>
          </a:p>
          <a:p>
            <a:pPr>
              <a:spcBef>
                <a:spcPts val="600"/>
              </a:spcBef>
            </a:pPr>
            <a:r>
              <a:rPr lang="sv-fi" sz="2000" b="0" i="0" u="none" baseline="0" dirty="0">
                <a:solidFill>
                  <a:schemeClr val="bg1">
                    <a:lumMod val="95000"/>
                  </a:schemeClr>
                </a:solidFill>
              </a:rPr>
              <a:t>Digitaliserad faktureringsprocess. Mindre manuellt arbete och färre risker för fel.</a:t>
            </a:r>
          </a:p>
          <a:p>
            <a:pPr>
              <a:spcBef>
                <a:spcPts val="600"/>
              </a:spcBef>
            </a:pPr>
            <a:r>
              <a:rPr lang="sv-fi" sz="2000" b="0" i="0" u="none" baseline="0" dirty="0">
                <a:solidFill>
                  <a:schemeClr val="bg1">
                    <a:lumMod val="95000"/>
                  </a:schemeClr>
                </a:solidFill>
              </a:rPr>
              <a:t>NMT-centralerna och TE-kontoren </a:t>
            </a:r>
            <a:r>
              <a:rPr lang="sv-fi" sz="2000" b="0" i="0" u="none" baseline="0" dirty="0"/>
              <a:t>anslöt sig till det gemensamma KasvuCRM-systemet för hantering av kundrelationer inom offentliga företagstjänster </a:t>
            </a:r>
            <a:r>
              <a:rPr lang="sv-fi" sz="2000" b="0" i="0" u="none" baseline="0" dirty="0">
                <a:solidFill>
                  <a:schemeClr val="bg1">
                    <a:lumMod val="95000"/>
                  </a:schemeClr>
                </a:solidFill>
              </a:rPr>
              <a:t>som används av flera aktörer. Alla tjänster på ett och samma ställe.</a:t>
            </a:r>
          </a:p>
        </p:txBody>
      </p:sp>
      <p:sp>
        <p:nvSpPr>
          <p:cNvPr id="11" name="Text Placeholder 10">
            <a:extLst>
              <a:ext uri="{FF2B5EF4-FFF2-40B4-BE49-F238E27FC236}">
                <a16:creationId xmlns:a16="http://schemas.microsoft.com/office/drawing/2014/main" id="{5D59D355-6044-E04E-B7CC-E729054AB4C2}"/>
              </a:ext>
            </a:extLst>
          </p:cNvPr>
          <p:cNvSpPr>
            <a:spLocks noGrp="1"/>
          </p:cNvSpPr>
          <p:nvPr>
            <p:ph type="body" sz="quarter" idx="12"/>
          </p:nvPr>
        </p:nvSpPr>
        <p:spPr/>
        <p:txBody>
          <a:bodyPr>
            <a:normAutofit fontScale="92500" lnSpcReduction="20000"/>
          </a:bodyPr>
          <a:lstStyle/>
          <a:p>
            <a:pPr algn="l" rtl="0"/>
            <a:r>
              <a:rPr lang="sv-fi" b="1" i="0" u="none" baseline="0"/>
              <a:t>Ett nytt slags digital interaktion</a:t>
            </a:r>
          </a:p>
        </p:txBody>
      </p:sp>
      <p:sp>
        <p:nvSpPr>
          <p:cNvPr id="12" name="Text Placeholder 11">
            <a:extLst>
              <a:ext uri="{FF2B5EF4-FFF2-40B4-BE49-F238E27FC236}">
                <a16:creationId xmlns:a16="http://schemas.microsoft.com/office/drawing/2014/main" id="{B659C0D6-3AEE-1749-9082-A8E5151024C3}"/>
              </a:ext>
            </a:extLst>
          </p:cNvPr>
          <p:cNvSpPr>
            <a:spLocks noGrp="1"/>
          </p:cNvSpPr>
          <p:nvPr>
            <p:ph type="body" sz="quarter" idx="13"/>
          </p:nvPr>
        </p:nvSpPr>
        <p:spPr/>
        <p:txBody>
          <a:bodyPr/>
          <a:lstStyle/>
          <a:p>
            <a:pPr algn="l" rtl="0"/>
            <a:r>
              <a:rPr lang="sv-fi" b="1" i="0" u="none" baseline="0"/>
              <a:t>Projektresultat:</a:t>
            </a: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377305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8D4A7-20A2-5748-AF04-F4704D894B6C}"/>
              </a:ext>
            </a:extLst>
          </p:cNvPr>
          <p:cNvSpPr>
            <a:spLocks noGrp="1"/>
          </p:cNvSpPr>
          <p:nvPr>
            <p:ph type="title"/>
          </p:nvPr>
        </p:nvSpPr>
        <p:spPr>
          <a:xfrm>
            <a:off x="838200" y="1889126"/>
            <a:ext cx="10515600" cy="2235199"/>
          </a:xfrm>
        </p:spPr>
        <p:txBody>
          <a:bodyPr>
            <a:normAutofit/>
          </a:bodyPr>
          <a:lstStyle/>
          <a:p>
            <a:pPr rtl="0"/>
            <a:r>
              <a:rPr lang="sv-fi" b="1" i="0" u="none" baseline="0"/>
              <a:t>Tillgodogörande </a:t>
            </a:r>
            <a:r>
              <a:rPr lang="sv-fi"/>
              <a:t/>
            </a:r>
            <a:br>
              <a:rPr lang="sv-fi"/>
            </a:br>
            <a:r>
              <a:rPr lang="sv-fi" b="1" i="0" u="none" baseline="0">
                <a:solidFill>
                  <a:schemeClr val="accent3"/>
                </a:solidFill>
              </a:rPr>
              <a:t>av kunskap</a:t>
            </a:r>
          </a:p>
        </p:txBody>
      </p:sp>
      <p:sp>
        <p:nvSpPr>
          <p:cNvPr id="6" name="Content Placeholder 5">
            <a:extLst>
              <a:ext uri="{FF2B5EF4-FFF2-40B4-BE49-F238E27FC236}">
                <a16:creationId xmlns:a16="http://schemas.microsoft.com/office/drawing/2014/main" id="{B82A48E4-5EDB-B14A-AA38-3D4694379DDC}"/>
              </a:ext>
            </a:extLst>
          </p:cNvPr>
          <p:cNvSpPr>
            <a:spLocks noGrp="1"/>
          </p:cNvSpPr>
          <p:nvPr>
            <p:ph idx="1"/>
          </p:nvPr>
        </p:nvSpPr>
        <p:spPr>
          <a:xfrm>
            <a:off x="1260763" y="4232274"/>
            <a:ext cx="9670473" cy="1495426"/>
          </a:xfrm>
        </p:spPr>
        <p:txBody>
          <a:bodyPr/>
          <a:lstStyle/>
          <a:p>
            <a:pPr rtl="0"/>
            <a:r>
              <a:rPr lang="sv-fi" b="0" i="0" u="none" baseline="0"/>
              <a:t>Data, inte gissningar. Beslut och ledning grundar sig på analyserad kunskap.</a:t>
            </a:r>
          </a:p>
        </p:txBody>
      </p:sp>
    </p:spTree>
    <p:extLst>
      <p:ext uri="{BB962C8B-B14F-4D97-AF65-F5344CB8AC3E}">
        <p14:creationId xmlns:p14="http://schemas.microsoft.com/office/powerpoint/2010/main" val="258984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200" y="3247843"/>
            <a:ext cx="10637548" cy="1082104"/>
          </a:xfrm>
        </p:spPr>
        <p:txBody>
          <a:bodyPr/>
          <a:lstStyle/>
          <a:p>
            <a:pPr rtl="0"/>
            <a:r>
              <a:rPr lang="sv-fi" b="1" i="1" u="none" baseline="0" dirty="0"/>
              <a:t>Merja Toijonen</a:t>
            </a:r>
            <a:r>
              <a:rPr lang="sv-fi" b="0" i="1" u="none" baseline="0" dirty="0"/>
              <a:t>, prognosexpert, Södra Savolax NMT-central, personalrepresentant i IPA-stödgruppen</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200" y="1440000"/>
            <a:ext cx="9890897" cy="1629106"/>
          </a:xfrm>
        </p:spPr>
        <p:txBody>
          <a:bodyPr>
            <a:noAutofit/>
          </a:bodyPr>
          <a:lstStyle/>
          <a:p>
            <a:pPr marL="0" indent="0" rtl="0">
              <a:buNone/>
            </a:pPr>
            <a:r>
              <a:rPr lang="sv-fi" b="0" i="0" u="none" baseline="0" dirty="0"/>
              <a:t>För projektet Ledning genom kunskap, som har varit angeläget särskilt för närings- och arbetskraftsfrågor, har det inneburit en viktig extra resurs och en stor insats som ett fönster för ledningen och allt vad det innebär. IPA tillförde bland annat detta mer kraft.  </a:t>
            </a:r>
          </a:p>
        </p:txBody>
      </p:sp>
    </p:spTree>
    <p:extLst>
      <p:ext uri="{BB962C8B-B14F-4D97-AF65-F5344CB8AC3E}">
        <p14:creationId xmlns:p14="http://schemas.microsoft.com/office/powerpoint/2010/main" val="340157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D03F-BCC5-0A47-8935-A519EA3682AF}"/>
              </a:ext>
            </a:extLst>
          </p:cNvPr>
          <p:cNvSpPr>
            <a:spLocks noGrp="1"/>
          </p:cNvSpPr>
          <p:nvPr>
            <p:ph type="title"/>
          </p:nvPr>
        </p:nvSpPr>
        <p:spPr>
          <a:xfrm>
            <a:off x="838200" y="1119809"/>
            <a:ext cx="10515600" cy="1325563"/>
          </a:xfrm>
        </p:spPr>
        <p:txBody>
          <a:bodyPr>
            <a:noAutofit/>
          </a:bodyPr>
          <a:lstStyle/>
          <a:p>
            <a:pPr algn="l" rtl="0"/>
            <a:r>
              <a:rPr lang="sv-fi" b="1" i="0" u="none" baseline="0" dirty="0">
                <a:solidFill>
                  <a:schemeClr val="accent3"/>
                </a:solidFill>
              </a:rPr>
              <a:t>IPA byggde </a:t>
            </a:r>
            <a:r>
              <a:rPr lang="sv-fi" b="1" i="0" u="none" baseline="0" dirty="0">
                <a:solidFill>
                  <a:schemeClr val="accent1"/>
                </a:solidFill>
              </a:rPr>
              <a:t>en gemensam syn </a:t>
            </a:r>
            <a:r>
              <a:rPr lang="sv-FI" b="1" i="0" u="none" baseline="0" dirty="0">
                <a:solidFill>
                  <a:schemeClr val="accent1"/>
                </a:solidFill>
              </a:rPr>
              <a:t/>
            </a:r>
            <a:br>
              <a:rPr lang="sv-FI" b="1" i="0" u="none" baseline="0" dirty="0">
                <a:solidFill>
                  <a:schemeClr val="accent1"/>
                </a:solidFill>
              </a:rPr>
            </a:br>
            <a:r>
              <a:rPr lang="sv-fi" b="1" i="0" u="none" baseline="0" dirty="0">
                <a:solidFill>
                  <a:schemeClr val="accent1"/>
                </a:solidFill>
              </a:rPr>
              <a:t>på utveckling och stödde projekt </a:t>
            </a:r>
            <a:r>
              <a:rPr lang="sv-FI" b="1" i="0" u="none" baseline="0" dirty="0">
                <a:solidFill>
                  <a:schemeClr val="accent1"/>
                </a:solidFill>
              </a:rPr>
              <a:t/>
            </a:r>
            <a:br>
              <a:rPr lang="sv-FI" b="1" i="0" u="none" baseline="0" dirty="0">
                <a:solidFill>
                  <a:schemeClr val="accent1"/>
                </a:solidFill>
              </a:rPr>
            </a:br>
            <a:r>
              <a:rPr lang="sv-fi" b="1" i="0" u="none" baseline="0" dirty="0">
                <a:solidFill>
                  <a:schemeClr val="accent1"/>
                </a:solidFill>
              </a:rPr>
              <a:t>som främjade ett gemensamt mål </a:t>
            </a:r>
          </a:p>
        </p:txBody>
      </p:sp>
      <p:sp>
        <p:nvSpPr>
          <p:cNvPr id="10" name="Content Placeholder 9">
            <a:extLst>
              <a:ext uri="{FF2B5EF4-FFF2-40B4-BE49-F238E27FC236}">
                <a16:creationId xmlns:a16="http://schemas.microsoft.com/office/drawing/2014/main" id="{FD9E4D03-683F-3841-9408-BCCE152124D1}"/>
              </a:ext>
            </a:extLst>
          </p:cNvPr>
          <p:cNvSpPr>
            <a:spLocks noGrp="1"/>
          </p:cNvSpPr>
          <p:nvPr>
            <p:ph idx="1"/>
          </p:nvPr>
        </p:nvSpPr>
        <p:spPr>
          <a:xfrm>
            <a:off x="838200" y="2716695"/>
            <a:ext cx="10515600" cy="3460267"/>
          </a:xfrm>
        </p:spPr>
        <p:txBody>
          <a:bodyPr>
            <a:normAutofit/>
          </a:bodyPr>
          <a:lstStyle/>
          <a:p>
            <a:endParaRPr lang="sv-fi" dirty="0">
              <a:solidFill>
                <a:schemeClr val="accent1"/>
              </a:solidFill>
            </a:endParaRPr>
          </a:p>
          <a:p>
            <a:pPr marL="0" indent="0" algn="l" rtl="0">
              <a:buNone/>
            </a:pPr>
            <a:r>
              <a:rPr lang="sv-fi" b="1" i="0" u="none" baseline="0" dirty="0">
                <a:solidFill>
                  <a:schemeClr val="accent1"/>
                </a:solidFill>
              </a:rPr>
              <a:t>27 utvecklingsprojekt – </a:t>
            </a:r>
            <a:r>
              <a:rPr lang="sv-fi" b="1" i="0" u="none" baseline="0" dirty="0">
                <a:solidFill>
                  <a:schemeClr val="accent3"/>
                </a:solidFill>
              </a:rPr>
              <a:t>3 projekthelheter </a:t>
            </a:r>
          </a:p>
          <a:p>
            <a:pPr marL="285750" indent="-285750" algn="l" rtl="0"/>
            <a:r>
              <a:rPr lang="sv-fi" b="0" i="0" u="none" baseline="0" dirty="0">
                <a:solidFill>
                  <a:schemeClr val="accent1"/>
                </a:solidFill>
              </a:rPr>
              <a:t>Tjänster </a:t>
            </a:r>
          </a:p>
          <a:p>
            <a:pPr marL="285750" indent="-285750" algn="l" rtl="0"/>
            <a:r>
              <a:rPr lang="sv-fi" b="0" i="0" u="none" baseline="0" dirty="0">
                <a:solidFill>
                  <a:schemeClr val="accent1"/>
                </a:solidFill>
              </a:rPr>
              <a:t>Verksamhetssätt och verktyg</a:t>
            </a:r>
            <a:endParaRPr lang="sv-fi" dirty="0">
              <a:solidFill>
                <a:schemeClr val="accent1"/>
              </a:solidFill>
            </a:endParaRPr>
          </a:p>
          <a:p>
            <a:pPr marL="285750" indent="-285750" algn="l" rtl="0"/>
            <a:r>
              <a:rPr lang="sv-fi" b="0" i="0" u="none" baseline="0" dirty="0">
                <a:solidFill>
                  <a:schemeClr val="accent1"/>
                </a:solidFill>
              </a:rPr>
              <a:t>Stöd för förändring och förändringsledning</a:t>
            </a:r>
          </a:p>
          <a:p>
            <a:endParaRPr lang="sv-fi" dirty="0">
              <a:solidFill>
                <a:schemeClr val="accent1"/>
              </a:solidFill>
            </a:endParaRP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fi" sz="2400" b="0" i="0" u="none" strike="noStrike" kern="1200" cap="none" spc="0" normalizeH="0" baseline="0" noProof="0" dirty="0">
              <a:ln>
                <a:noFill/>
              </a:ln>
              <a:solidFill>
                <a:srgbClr val="FFFFFF">
                  <a:lumMod val="9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29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a:xfrm>
            <a:off x="838200" y="1738388"/>
            <a:ext cx="10718800" cy="4079316"/>
          </a:xfrm>
        </p:spPr>
        <p:txBody>
          <a:bodyPr>
            <a:normAutofit/>
          </a:bodyPr>
          <a:lstStyle/>
          <a:p>
            <a:pPr algn="l" rtl="0"/>
            <a:r>
              <a:rPr lang="sv-fi" sz="2000" b="0" i="0" u="none" baseline="0" dirty="0"/>
              <a:t>Miljöövervakningsinformation på nätet, tillgänglig för alla </a:t>
            </a:r>
          </a:p>
          <a:p>
            <a:pPr algn="l" rtl="0"/>
            <a:r>
              <a:rPr lang="sv-fi" sz="2000" b="0" i="0" u="none" baseline="0" dirty="0"/>
              <a:t>En praktisk plan för att förnya responsförfrågningar som underlättar ledning genom kunskap</a:t>
            </a:r>
          </a:p>
          <a:p>
            <a:pPr algn="l" rtl="0"/>
            <a:r>
              <a:rPr lang="sv-fi" sz="2000" b="0" i="0" u="none" baseline="0" dirty="0"/>
              <a:t>Nytt mer användarvänligt informationssystem för producentansvar. Bättre information med mindre arbete.</a:t>
            </a:r>
          </a:p>
          <a:p>
            <a:pPr algn="l" rtl="0"/>
            <a:r>
              <a:rPr lang="sv-fi" sz="2000" b="0" i="0" u="none" baseline="0" dirty="0"/>
              <a:t>Informationssystem för miljöövervakning, som uppfyller EU:s rapporteringsskyldigheter och tillhandahåller miljöinformation på nätet. </a:t>
            </a:r>
          </a:p>
          <a:p>
            <a:pPr algn="l" rtl="0"/>
            <a:r>
              <a:rPr lang="sv-fi" sz="2000" b="0" i="0" u="none" baseline="0" dirty="0"/>
              <a:t>System för insamling av omedelbar kundrespons med hjälp av artificiell intelligens </a:t>
            </a:r>
          </a:p>
          <a:p>
            <a:pPr algn="l" rtl="0"/>
            <a:r>
              <a:rPr lang="sv-fi" sz="2000" b="0" i="0" u="none" baseline="0" dirty="0"/>
              <a:t>Ibruktagande av business intelligence-lösningar</a:t>
            </a:r>
          </a:p>
        </p:txBody>
      </p:sp>
      <p:sp>
        <p:nvSpPr>
          <p:cNvPr id="10" name="Text Placeholder 9">
            <a:extLst>
              <a:ext uri="{FF2B5EF4-FFF2-40B4-BE49-F238E27FC236}">
                <a16:creationId xmlns:a16="http://schemas.microsoft.com/office/drawing/2014/main" id="{15268725-8E62-9D48-8158-93BB46A1FB57}"/>
              </a:ext>
            </a:extLst>
          </p:cNvPr>
          <p:cNvSpPr>
            <a:spLocks noGrp="1"/>
          </p:cNvSpPr>
          <p:nvPr>
            <p:ph type="body" sz="quarter" idx="12"/>
          </p:nvPr>
        </p:nvSpPr>
        <p:spPr/>
        <p:txBody>
          <a:bodyPr>
            <a:normAutofit fontScale="92500" lnSpcReduction="20000"/>
          </a:bodyPr>
          <a:lstStyle/>
          <a:p>
            <a:pPr algn="l" rtl="0"/>
            <a:r>
              <a:rPr lang="sv-fi" b="1" i="0" u="none" baseline="0"/>
              <a:t>Tillgodogörande av kunskap</a:t>
            </a:r>
          </a:p>
        </p:txBody>
      </p:sp>
      <p:sp>
        <p:nvSpPr>
          <p:cNvPr id="11" name="Text Placeholder 10">
            <a:extLst>
              <a:ext uri="{FF2B5EF4-FFF2-40B4-BE49-F238E27FC236}">
                <a16:creationId xmlns:a16="http://schemas.microsoft.com/office/drawing/2014/main" id="{CCE4934A-8818-824C-A328-0C0CB06B2A22}"/>
              </a:ext>
            </a:extLst>
          </p:cNvPr>
          <p:cNvSpPr>
            <a:spLocks noGrp="1"/>
          </p:cNvSpPr>
          <p:nvPr>
            <p:ph type="body" sz="quarter" idx="13"/>
          </p:nvPr>
        </p:nvSpPr>
        <p:spPr/>
        <p:txBody>
          <a:bodyPr/>
          <a:lstStyle/>
          <a:p>
            <a:pPr algn="l" rtl="0"/>
            <a:r>
              <a:rPr lang="sv-fi" b="1" i="0" u="none" baseline="0"/>
              <a:t>Projektresultat:</a:t>
            </a: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355655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8D4A7-20A2-5748-AF04-F4704D894B6C}"/>
              </a:ext>
            </a:extLst>
          </p:cNvPr>
          <p:cNvSpPr>
            <a:spLocks noGrp="1"/>
          </p:cNvSpPr>
          <p:nvPr>
            <p:ph type="title"/>
          </p:nvPr>
        </p:nvSpPr>
        <p:spPr>
          <a:xfrm>
            <a:off x="838200" y="1889126"/>
            <a:ext cx="10515600" cy="2235199"/>
          </a:xfrm>
        </p:spPr>
        <p:txBody>
          <a:bodyPr>
            <a:normAutofit/>
          </a:bodyPr>
          <a:lstStyle/>
          <a:p>
            <a:pPr rtl="0"/>
            <a:r>
              <a:rPr lang="sv-fi" b="1" i="0" u="none" baseline="0" dirty="0"/>
              <a:t>Kontinuerligt </a:t>
            </a:r>
            <a:r>
              <a:rPr lang="sv-FI" b="1" i="0" u="none" baseline="0" dirty="0"/>
              <a:t/>
            </a:r>
            <a:br>
              <a:rPr lang="sv-FI" b="1" i="0" u="none" baseline="0" dirty="0"/>
            </a:br>
            <a:r>
              <a:rPr lang="sv-fi" b="1" i="0" u="none" baseline="0" dirty="0">
                <a:solidFill>
                  <a:schemeClr val="accent3"/>
                </a:solidFill>
              </a:rPr>
              <a:t>lärande</a:t>
            </a:r>
          </a:p>
        </p:txBody>
      </p:sp>
      <p:sp>
        <p:nvSpPr>
          <p:cNvPr id="6" name="Content Placeholder 5">
            <a:extLst>
              <a:ext uri="{FF2B5EF4-FFF2-40B4-BE49-F238E27FC236}">
                <a16:creationId xmlns:a16="http://schemas.microsoft.com/office/drawing/2014/main" id="{B82A48E4-5EDB-B14A-AA38-3D4694379DDC}"/>
              </a:ext>
            </a:extLst>
          </p:cNvPr>
          <p:cNvSpPr>
            <a:spLocks noGrp="1"/>
          </p:cNvSpPr>
          <p:nvPr>
            <p:ph idx="1"/>
          </p:nvPr>
        </p:nvSpPr>
        <p:spPr>
          <a:xfrm>
            <a:off x="1260763" y="4232274"/>
            <a:ext cx="9670473" cy="1495426"/>
          </a:xfrm>
        </p:spPr>
        <p:txBody>
          <a:bodyPr/>
          <a:lstStyle/>
          <a:p>
            <a:pPr rtl="0"/>
            <a:r>
              <a:rPr lang="sv-fi" b="0" i="0" u="none" baseline="0" dirty="0"/>
              <a:t>För att erbjuda världens bästa förvaltning krävs det att tjänstemannen kontinuerligt lär sig nytt, undersöker och provar. </a:t>
            </a:r>
            <a:r>
              <a:rPr lang="sv-FI" b="0" i="0" u="none" baseline="0" dirty="0"/>
              <a:t/>
            </a:r>
            <a:br>
              <a:rPr lang="sv-FI" b="0" i="0" u="none" baseline="0" dirty="0"/>
            </a:br>
            <a:r>
              <a:rPr lang="sv-fi" b="0" i="0" u="none" baseline="0" dirty="0"/>
              <a:t>Först då kan man veta om det fungerar. </a:t>
            </a:r>
          </a:p>
        </p:txBody>
      </p:sp>
    </p:spTree>
    <p:extLst>
      <p:ext uri="{BB962C8B-B14F-4D97-AF65-F5344CB8AC3E}">
        <p14:creationId xmlns:p14="http://schemas.microsoft.com/office/powerpoint/2010/main" val="409001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4054294"/>
            <a:ext cx="10915842" cy="1148364"/>
          </a:xfrm>
        </p:spPr>
        <p:txBody>
          <a:bodyPr/>
          <a:lstStyle/>
          <a:p>
            <a:pPr algn="l" rtl="0"/>
            <a:r>
              <a:rPr lang="sv-fi" b="1" i="1" u="none" baseline="0" dirty="0"/>
              <a:t>Heini Räntilä</a:t>
            </a:r>
            <a:r>
              <a:rPr lang="sv-fi" b="0" i="1" u="none" baseline="0" dirty="0"/>
              <a:t>, projektchef för projektet Osaamisen tunnistamisella tulevaan, </a:t>
            </a:r>
            <a:r>
              <a:rPr lang="sv-fi" b="0" dirty="0"/>
              <a:t/>
            </a:r>
            <a:br>
              <a:rPr lang="sv-fi" b="0" dirty="0"/>
            </a:br>
            <a:r>
              <a:rPr lang="sv-fi" b="0" i="1" u="none" baseline="0" dirty="0"/>
              <a:t>KEHA-centret/enheten för verksamhetsutveckling</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35" y="1440000"/>
            <a:ext cx="10915843" cy="2473921"/>
          </a:xfrm>
        </p:spPr>
        <p:txBody>
          <a:bodyPr>
            <a:normAutofit/>
          </a:bodyPr>
          <a:lstStyle/>
          <a:p>
            <a:pPr marL="0" indent="0" algn="l" rtl="0">
              <a:buNone/>
            </a:pPr>
            <a:r>
              <a:rPr lang="sv-fi" b="0" i="0" u="none" baseline="0" dirty="0"/>
              <a:t>Åtminstone jag själv ser det som en del av en längre utvecklingsprocess, </a:t>
            </a:r>
            <a:r>
              <a:rPr lang="sv-FI" b="0" i="0" u="none" baseline="0" dirty="0"/>
              <a:t/>
            </a:r>
            <a:br>
              <a:rPr lang="sv-FI" b="0" i="0" u="none" baseline="0" dirty="0"/>
            </a:br>
            <a:r>
              <a:rPr lang="sv-fi" b="0" i="0" u="none" baseline="0" dirty="0"/>
              <a:t>inte att allt skulle ha blivit färdigt, utan att vi utmanat både individer och ledningssystem att identifiera kompetens, att leda kompetens. Det här </a:t>
            </a:r>
            <a:r>
              <a:rPr lang="sv-FI" b="0" i="0" u="none" baseline="0" dirty="0"/>
              <a:t/>
            </a:r>
            <a:br>
              <a:rPr lang="sv-FI" b="0" i="0" u="none" baseline="0" dirty="0"/>
            </a:br>
            <a:r>
              <a:rPr lang="sv-fi" b="0" i="0" u="none" baseline="0" dirty="0"/>
              <a:t>projektet har varit ett steg som stöder den processen. I organisationer både på individ- och organisationsnivå förstår man bättre förändringsresursernas betydelse och kan ge dem bättre stöd.</a:t>
            </a:r>
          </a:p>
        </p:txBody>
      </p:sp>
    </p:spTree>
    <p:extLst>
      <p:ext uri="{BB962C8B-B14F-4D97-AF65-F5344CB8AC3E}">
        <p14:creationId xmlns:p14="http://schemas.microsoft.com/office/powerpoint/2010/main" val="161232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a:xfrm>
            <a:off x="838200" y="1738388"/>
            <a:ext cx="9416970" cy="4079316"/>
          </a:xfrm>
        </p:spPr>
        <p:txBody>
          <a:bodyPr>
            <a:normAutofit/>
          </a:bodyPr>
          <a:lstStyle/>
          <a:p>
            <a:pPr algn="l" rtl="0"/>
            <a:r>
              <a:rPr lang="sv-fi" sz="2000" b="0" i="0" u="none" baseline="0" dirty="0"/>
              <a:t>Vi ökade insikterna om vår egen kompetens och våra styrkor samt möjligheterna att utnyttja och utveckla dem</a:t>
            </a:r>
          </a:p>
          <a:p>
            <a:pPr algn="l" rtl="0"/>
            <a:r>
              <a:rPr lang="sv-fi" sz="2000" b="0" i="0" u="none" baseline="0" dirty="0"/>
              <a:t>Vi stärkte våra kunskaper om arbetsverktygen i Office 365 och därigenom vårt samarbete</a:t>
            </a:r>
          </a:p>
          <a:p>
            <a:pPr algn="l" rtl="0"/>
            <a:r>
              <a:rPr lang="sv-fi" sz="2000" b="0" i="0" u="none" baseline="0" dirty="0"/>
              <a:t>Vi skapade ett workshopkoncept som förbereder oss för att möta förändringar</a:t>
            </a:r>
          </a:p>
          <a:p>
            <a:pPr algn="l" rtl="0"/>
            <a:r>
              <a:rPr lang="sv-fi" sz="2000" b="0" i="0" u="none" baseline="0" dirty="0"/>
              <a:t>Vi övade oss på att arbeta och påverka i nätverk</a:t>
            </a:r>
          </a:p>
          <a:p>
            <a:pPr algn="l" rtl="0"/>
            <a:r>
              <a:rPr lang="sv-fi" sz="2000" b="0" i="0" u="none" baseline="0" dirty="0"/>
              <a:t>Vi bildade områdesövergripande och även slumpmässiga nätverk</a:t>
            </a:r>
            <a:endParaRPr lang="sv-fi" sz="2000" dirty="0"/>
          </a:p>
        </p:txBody>
      </p:sp>
      <p:sp>
        <p:nvSpPr>
          <p:cNvPr id="8" name="Text Placeholder 7">
            <a:extLst>
              <a:ext uri="{FF2B5EF4-FFF2-40B4-BE49-F238E27FC236}">
                <a16:creationId xmlns:a16="http://schemas.microsoft.com/office/drawing/2014/main" id="{8D74BA0E-E1A3-E94E-8475-27112A36706B}"/>
              </a:ext>
            </a:extLst>
          </p:cNvPr>
          <p:cNvSpPr>
            <a:spLocks noGrp="1"/>
          </p:cNvSpPr>
          <p:nvPr>
            <p:ph type="body" sz="quarter" idx="12"/>
          </p:nvPr>
        </p:nvSpPr>
        <p:spPr/>
        <p:txBody>
          <a:bodyPr>
            <a:normAutofit fontScale="92500" lnSpcReduction="20000"/>
          </a:bodyPr>
          <a:lstStyle/>
          <a:p>
            <a:pPr algn="l" rtl="0"/>
            <a:r>
              <a:rPr lang="sv-fi" b="1" i="0" u="none" baseline="0"/>
              <a:t>Kontinuerligt lärande</a:t>
            </a:r>
          </a:p>
        </p:txBody>
      </p:sp>
      <p:sp>
        <p:nvSpPr>
          <p:cNvPr id="9" name="Text Placeholder 8">
            <a:extLst>
              <a:ext uri="{FF2B5EF4-FFF2-40B4-BE49-F238E27FC236}">
                <a16:creationId xmlns:a16="http://schemas.microsoft.com/office/drawing/2014/main" id="{A41DD3B4-994F-F44A-ABE7-5667F36CA824}"/>
              </a:ext>
            </a:extLst>
          </p:cNvPr>
          <p:cNvSpPr>
            <a:spLocks noGrp="1"/>
          </p:cNvSpPr>
          <p:nvPr>
            <p:ph type="body" sz="quarter" idx="13"/>
          </p:nvPr>
        </p:nvSpPr>
        <p:spPr/>
        <p:txBody>
          <a:bodyPr/>
          <a:lstStyle/>
          <a:p>
            <a:pPr algn="l" rtl="0"/>
            <a:r>
              <a:rPr lang="sv-fi" b="1" i="0" u="none" baseline="0"/>
              <a:t>Projektresultat:</a:t>
            </a: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2589637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549141"/>
            <a:ext cx="10129284" cy="1759718"/>
          </a:xfrm>
        </p:spPr>
        <p:txBody>
          <a:bodyPr/>
          <a:lstStyle/>
          <a:p>
            <a:pPr rtl="0">
              <a:lnSpc>
                <a:spcPts val="7800"/>
              </a:lnSpc>
            </a:pPr>
            <a:r>
              <a:rPr lang="sv-fi" sz="8800" b="1" i="0" u="none" baseline="0" dirty="0"/>
              <a:t>IPA </a:t>
            </a:r>
            <a:r>
              <a:rPr lang="sv-fi" sz="8800" b="1" i="0" u="none" baseline="0" dirty="0">
                <a:solidFill>
                  <a:schemeClr val="bg1"/>
                </a:solidFill>
              </a:rPr>
              <a:t>medförde utmaningar</a:t>
            </a:r>
          </a:p>
        </p:txBody>
      </p:sp>
    </p:spTree>
    <p:extLst>
      <p:ext uri="{BB962C8B-B14F-4D97-AF65-F5344CB8AC3E}">
        <p14:creationId xmlns:p14="http://schemas.microsoft.com/office/powerpoint/2010/main" val="54823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799" y="2307141"/>
            <a:ext cx="9352087" cy="1121859"/>
          </a:xfrm>
        </p:spPr>
        <p:txBody>
          <a:bodyPr/>
          <a:lstStyle/>
          <a:p>
            <a:pPr rtl="0"/>
            <a:r>
              <a:rPr lang="sv-fi" b="1" i="1" u="none" baseline="0" dirty="0"/>
              <a:t>Vesa Lipponen</a:t>
            </a:r>
            <a:r>
              <a:rPr lang="sv-fi" b="0" i="1" u="none" baseline="0" dirty="0"/>
              <a:t>, konsultativ tjänsteman, finansministeriet</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00" y="1440000"/>
            <a:ext cx="9352087" cy="799757"/>
          </a:xfrm>
        </p:spPr>
        <p:txBody>
          <a:bodyPr>
            <a:normAutofit lnSpcReduction="10000"/>
          </a:bodyPr>
          <a:lstStyle/>
          <a:p>
            <a:pPr marL="0" indent="0" rtl="0">
              <a:buNone/>
            </a:pPr>
            <a:r>
              <a:rPr lang="sv-fi" b="0" i="0" u="none" baseline="0" dirty="0"/>
              <a:t>Vi hade kunnat jobba längre med den</a:t>
            </a:r>
            <a:r>
              <a:rPr lang="sv-FI" dirty="0"/>
              <a:t> </a:t>
            </a:r>
            <a:r>
              <a:rPr lang="sv-fi" b="0" i="0" u="none" baseline="0" dirty="0"/>
              <a:t>gemensamma målbilden och hade kunnat samarbeta även i fråga om den.</a:t>
            </a:r>
          </a:p>
        </p:txBody>
      </p:sp>
    </p:spTree>
    <p:extLst>
      <p:ext uri="{BB962C8B-B14F-4D97-AF65-F5344CB8AC3E}">
        <p14:creationId xmlns:p14="http://schemas.microsoft.com/office/powerpoint/2010/main" val="3843416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D03F-BCC5-0A47-8935-A519EA3682AF}"/>
              </a:ext>
            </a:extLst>
          </p:cNvPr>
          <p:cNvSpPr>
            <a:spLocks noGrp="1"/>
          </p:cNvSpPr>
          <p:nvPr>
            <p:ph type="title"/>
          </p:nvPr>
        </p:nvSpPr>
        <p:spPr>
          <a:xfrm>
            <a:off x="838200" y="550068"/>
            <a:ext cx="10993582" cy="1089019"/>
          </a:xfrm>
        </p:spPr>
        <p:txBody>
          <a:bodyPr>
            <a:normAutofit fontScale="90000"/>
          </a:bodyPr>
          <a:lstStyle/>
          <a:p>
            <a:pPr algn="l" rtl="0"/>
            <a:r>
              <a:rPr lang="sv-fi" b="1" i="0" u="none" baseline="0"/>
              <a:t>Detta var utmanande eller kunde ha gjorts bättre</a:t>
            </a:r>
          </a:p>
        </p:txBody>
      </p:sp>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a:xfrm>
            <a:off x="838200" y="1671745"/>
            <a:ext cx="5121966" cy="3516272"/>
          </a:xfrm>
        </p:spPr>
        <p:txBody>
          <a:bodyPr>
            <a:noAutofit/>
          </a:bodyPr>
          <a:lstStyle/>
          <a:p>
            <a:pPr algn="l" rtl="0"/>
            <a:r>
              <a:rPr lang="sv-fi" sz="2000" b="0" i="0" u="none" baseline="0" dirty="0"/>
              <a:t>Skapa en gemensam syn</a:t>
            </a:r>
          </a:p>
          <a:p>
            <a:pPr algn="l" rtl="0"/>
            <a:r>
              <a:rPr lang="sv-fi" sz="2000" b="0" i="0" u="none" baseline="0" dirty="0"/>
              <a:t>Samordning av förvaltningarnas verksamhet</a:t>
            </a:r>
          </a:p>
          <a:p>
            <a:pPr algn="l" rtl="0"/>
            <a:r>
              <a:rPr lang="sv-fi" sz="2000" b="0" i="0" u="none" baseline="0" dirty="0"/>
              <a:t>Informationsgång och kommunikation vid förberedelse och förankring av resultat </a:t>
            </a:r>
          </a:p>
          <a:p>
            <a:pPr algn="l" rtl="0"/>
            <a:r>
              <a:rPr lang="sv-fi" sz="2000" b="0" i="0" u="none" baseline="0" dirty="0"/>
              <a:t>Få ledningen engagerad</a:t>
            </a:r>
            <a:endParaRPr lang="sv-fi" sz="2000" dirty="0"/>
          </a:p>
        </p:txBody>
      </p:sp>
      <p:sp>
        <p:nvSpPr>
          <p:cNvPr id="5" name="Content Placeholder 4">
            <a:extLst>
              <a:ext uri="{FF2B5EF4-FFF2-40B4-BE49-F238E27FC236}">
                <a16:creationId xmlns:a16="http://schemas.microsoft.com/office/drawing/2014/main" id="{1EF9BD75-9835-D04F-A5AF-56D484F4C04D}"/>
              </a:ext>
            </a:extLst>
          </p:cNvPr>
          <p:cNvSpPr>
            <a:spLocks noGrp="1"/>
          </p:cNvSpPr>
          <p:nvPr>
            <p:ph idx="12"/>
          </p:nvPr>
        </p:nvSpPr>
        <p:spPr/>
        <p:txBody>
          <a:bodyPr>
            <a:normAutofit/>
          </a:bodyPr>
          <a:lstStyle/>
          <a:p>
            <a:pPr algn="l" rtl="0"/>
            <a:r>
              <a:rPr lang="sv-fi" sz="2000" b="0" i="0" u="none" baseline="0" dirty="0"/>
              <a:t>Ett program kan inte täcka all utveckling</a:t>
            </a:r>
          </a:p>
          <a:p>
            <a:pPr algn="l" rtl="0"/>
            <a:r>
              <a:rPr lang="sv-fi" sz="2000" b="0" i="0" u="none" baseline="0" dirty="0"/>
              <a:t>Det är en utmaning att generalisera informationssystem så att de passar för alla ansvarsområden och över förvaltningsgränserna</a:t>
            </a:r>
            <a:endParaRPr lang="sv-fi" sz="2000" dirty="0"/>
          </a:p>
          <a:p>
            <a:pPr algn="l" rtl="0"/>
            <a:r>
              <a:rPr lang="sv-fi" sz="2000" b="0" i="0" u="none" baseline="0" dirty="0"/>
              <a:t>Uppföljning: vad har vi åstadkommit ur kundens synvinkel</a:t>
            </a:r>
            <a:endParaRPr lang="sv-fi" sz="2000" dirty="0"/>
          </a:p>
          <a:p>
            <a:endParaRPr lang="sv-fi" dirty="0"/>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1028178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800" y="4002143"/>
            <a:ext cx="10412262" cy="1108607"/>
          </a:xfrm>
        </p:spPr>
        <p:txBody>
          <a:bodyPr/>
          <a:lstStyle/>
          <a:p>
            <a:pPr rtl="0"/>
            <a:r>
              <a:rPr lang="sv-fi" b="1" i="1" u="none" baseline="0" dirty="0"/>
              <a:t>Virva Hakamäki</a:t>
            </a:r>
            <a:r>
              <a:rPr lang="sv-fi" b="0" i="1" u="none" baseline="0" dirty="0"/>
              <a:t>, utvecklingschef, regionförvaltningsverket, medlem i IPA-stödgruppen</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00" y="1440000"/>
            <a:ext cx="10412262" cy="2398324"/>
          </a:xfrm>
        </p:spPr>
        <p:txBody>
          <a:bodyPr>
            <a:normAutofit/>
          </a:bodyPr>
          <a:lstStyle/>
          <a:p>
            <a:pPr marL="0" indent="0" rtl="0">
              <a:buNone/>
            </a:pPr>
            <a:r>
              <a:rPr lang="sv-fi" b="0" i="0" u="none" baseline="0" dirty="0"/>
              <a:t>En utmaning både för NMT-centralerna och regionförvaltningsverken är att myndigheterna är självständiga och mycket olika och det är svårt att harmonisera deras verksamhet. Ytterligare ett utmaningselement var social- och hälsovårds- och landskapsreformen som körde fast under resans gång, och de utmaningar som detta medförde för våra utvecklingsåtgärder.</a:t>
            </a:r>
          </a:p>
        </p:txBody>
      </p:sp>
    </p:spTree>
    <p:extLst>
      <p:ext uri="{BB962C8B-B14F-4D97-AF65-F5344CB8AC3E}">
        <p14:creationId xmlns:p14="http://schemas.microsoft.com/office/powerpoint/2010/main" val="1027271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4669340"/>
            <a:ext cx="10214113" cy="1395748"/>
          </a:xfrm>
        </p:spPr>
        <p:txBody>
          <a:bodyPr/>
          <a:lstStyle/>
          <a:p>
            <a:pPr algn="l" rtl="0"/>
            <a:r>
              <a:rPr lang="sv-fi" b="1" i="1" u="none" baseline="0" dirty="0"/>
              <a:t>Pekka Häkkinen</a:t>
            </a:r>
            <a:r>
              <a:rPr lang="sv-fi" b="0" i="1" u="none" baseline="0" dirty="0"/>
              <a:t>, överdirektör, Södra Savolax NMT-central, ordförande i stödgruppen för IPA</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36" y="861391"/>
            <a:ext cx="9899502" cy="3728130"/>
          </a:xfrm>
        </p:spPr>
        <p:txBody>
          <a:bodyPr>
            <a:normAutofit/>
          </a:bodyPr>
          <a:lstStyle/>
          <a:p>
            <a:pPr marL="0" indent="0" algn="l" rtl="0">
              <a:buNone/>
            </a:pPr>
            <a:r>
              <a:rPr lang="sv-fi" b="0" i="0" u="none" baseline="0" dirty="0"/>
              <a:t>Alla har sin egen förvaltningskultur eller servicekultur, och den är ju inte enhetlig i ministerierna, så det kräver en hel del ansträngningar för att göra den enhetlig vid NMT-centralerna. Jag har förstått att till exempel arbets- och näringsministeriets och TE-kontorens tjänster digitaliseras med samma verksamhetslogik som IPA, men tänker man likadant vid jord- och skogsbruksministeriet eller vid miljöministeriet, för att inte tala om undervisningsministeriet? Nej. En  gemensam syn tycks nog saknas. Diskussionen om kundservicestrategier var otillräcklig. </a:t>
            </a:r>
          </a:p>
        </p:txBody>
      </p:sp>
    </p:spTree>
    <p:extLst>
      <p:ext uri="{BB962C8B-B14F-4D97-AF65-F5344CB8AC3E}">
        <p14:creationId xmlns:p14="http://schemas.microsoft.com/office/powerpoint/2010/main" val="3557392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5082703"/>
            <a:ext cx="8862391" cy="787242"/>
          </a:xfrm>
        </p:spPr>
        <p:txBody>
          <a:bodyPr/>
          <a:lstStyle/>
          <a:p>
            <a:pPr algn="l" rtl="0"/>
            <a:r>
              <a:rPr lang="sv-fi" b="1" i="1" u="none" baseline="0" dirty="0"/>
              <a:t>Johanna Viita</a:t>
            </a:r>
            <a:r>
              <a:rPr lang="sv-fi" b="0" i="1" u="none" baseline="0" dirty="0"/>
              <a:t>, utvecklingschef, Kommunförbundet, medlem i IPA-stödgruppen</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35" y="1440000"/>
            <a:ext cx="10391874" cy="3514055"/>
          </a:xfrm>
        </p:spPr>
        <p:txBody>
          <a:bodyPr>
            <a:noAutofit/>
          </a:bodyPr>
          <a:lstStyle/>
          <a:p>
            <a:pPr marL="0" indent="0" algn="l" rtl="0">
              <a:buNone/>
            </a:pPr>
            <a:r>
              <a:rPr lang="sv-fi" b="0" i="0" u="none" baseline="0" dirty="0"/>
              <a:t>Uppföljningen kunde kanske varit bättre. Inte bara hur många euro som använts i projekten, utan vad man har åstadkommit, vad som har förbättrats ur kundens synvinkel Hur har jämlikheten konkret förverkligats? Går handläggningen av kundens ansökan snabbare med hjälp av det genomförda projektet? Vad är projektets resultat uttryckligen ur kundens synvinkel? Det kunde man ha betonat ännu mer i dessa projekt. Och genomgående när man väljer projekt att ställa frågan vad som blir bättre ur kundens synvinkel. När projekten pågår bör man upprepa samma fråga hela tiden.</a:t>
            </a:r>
          </a:p>
        </p:txBody>
      </p:sp>
    </p:spTree>
    <p:extLst>
      <p:ext uri="{BB962C8B-B14F-4D97-AF65-F5344CB8AC3E}">
        <p14:creationId xmlns:p14="http://schemas.microsoft.com/office/powerpoint/2010/main" val="22970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3291373"/>
            <a:ext cx="9683188" cy="605025"/>
          </a:xfrm>
        </p:spPr>
        <p:txBody>
          <a:bodyPr/>
          <a:lstStyle/>
          <a:p>
            <a:pPr algn="l" rtl="0"/>
            <a:r>
              <a:rPr lang="sv-fi" b="1" i="1" u="none" baseline="0" dirty="0"/>
              <a:t>Pekka Häkkinen</a:t>
            </a:r>
            <a:r>
              <a:rPr lang="sv-fi" b="0" i="1" u="none" baseline="0" dirty="0"/>
              <a:t>, överdirektör, Södra Savolax NMT-central, ordförande i stödgruppen för IPA </a:t>
            </a:r>
          </a:p>
        </p:txBody>
      </p:sp>
      <p:sp>
        <p:nvSpPr>
          <p:cNvPr id="6" name="Text Placeholder 5">
            <a:extLst>
              <a:ext uri="{FF2B5EF4-FFF2-40B4-BE49-F238E27FC236}">
                <a16:creationId xmlns:a16="http://schemas.microsoft.com/office/drawing/2014/main" id="{9ED0E6D4-89ED-BE4C-B94B-43AB5A35563F}"/>
              </a:ext>
            </a:extLst>
          </p:cNvPr>
          <p:cNvSpPr>
            <a:spLocks noGrp="1"/>
          </p:cNvSpPr>
          <p:nvPr>
            <p:ph type="body" sz="quarter" idx="16"/>
          </p:nvPr>
        </p:nvSpPr>
        <p:spPr>
          <a:xfrm>
            <a:off x="838835" y="1440000"/>
            <a:ext cx="9352087" cy="1748459"/>
          </a:xfrm>
        </p:spPr>
        <p:txBody>
          <a:bodyPr>
            <a:normAutofit/>
          </a:bodyPr>
          <a:lstStyle/>
          <a:p>
            <a:pPr algn="l" rtl="0"/>
            <a:r>
              <a:rPr lang="sv-fi" b="0" i="0" u="none" baseline="0" dirty="0"/>
              <a:t>Det söktes allmänt tillämpliga lösningar på olika frågor. Att det byggdes upp och upplevdes som ett gemensamt program och man deltog tillsammans. Gemenskapen och sammanhållningen är det bästa med projektet.</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7"/>
          </p:nvPr>
        </p:nvSpPr>
        <p:spPr>
          <a:xfrm>
            <a:off x="838199" y="5040706"/>
            <a:ext cx="8875643" cy="605025"/>
          </a:xfrm>
        </p:spPr>
        <p:txBody>
          <a:bodyPr>
            <a:normAutofit/>
          </a:bodyPr>
          <a:lstStyle/>
          <a:p>
            <a:pPr algn="l" rtl="0"/>
            <a:r>
              <a:rPr lang="sv-fi" b="1" i="1" u="none" baseline="0"/>
              <a:t>Mikko Kuoppala</a:t>
            </a:r>
            <a:r>
              <a:rPr lang="sv-fi" b="0" i="1" u="none" baseline="0"/>
              <a:t>, konsultativ tjänsteman, arbets- och näringsministeriet</a:t>
            </a:r>
          </a:p>
        </p:txBody>
      </p:sp>
      <p:sp>
        <p:nvSpPr>
          <p:cNvPr id="4" name="Content Placeholder 3">
            <a:extLst>
              <a:ext uri="{FF2B5EF4-FFF2-40B4-BE49-F238E27FC236}">
                <a16:creationId xmlns:a16="http://schemas.microsoft.com/office/drawing/2014/main" id="{2E12B154-3CB8-F646-A973-4E31FED1D8BC}"/>
              </a:ext>
            </a:extLst>
          </p:cNvPr>
          <p:cNvSpPr>
            <a:spLocks noGrp="1"/>
          </p:cNvSpPr>
          <p:nvPr>
            <p:ph type="body" sz="quarter" idx="18"/>
          </p:nvPr>
        </p:nvSpPr>
        <p:spPr>
          <a:xfrm>
            <a:off x="838835" y="3565139"/>
            <a:ext cx="9589955" cy="1395749"/>
          </a:xfrm>
        </p:spPr>
        <p:txBody>
          <a:bodyPr/>
          <a:lstStyle/>
          <a:p>
            <a:pPr algn="l" rtl="0"/>
            <a:r>
              <a:rPr lang="sv-fi" b="0" i="0" u="none" baseline="0" dirty="0"/>
              <a:t>IPA hade tur. Vi hittade sakkunniga och handlingskraftiga aktörer. På mötena har vi upplevt att vi sitter alla i samma båt.</a:t>
            </a:r>
          </a:p>
        </p:txBody>
      </p:sp>
    </p:spTree>
    <p:extLst>
      <p:ext uri="{BB962C8B-B14F-4D97-AF65-F5344CB8AC3E}">
        <p14:creationId xmlns:p14="http://schemas.microsoft.com/office/powerpoint/2010/main" val="3138122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549141"/>
            <a:ext cx="10129284" cy="1759718"/>
          </a:xfrm>
        </p:spPr>
        <p:txBody>
          <a:bodyPr/>
          <a:lstStyle/>
          <a:p>
            <a:pPr rtl="0">
              <a:lnSpc>
                <a:spcPts val="7800"/>
              </a:lnSpc>
            </a:pPr>
            <a:r>
              <a:rPr lang="sv-fi" sz="8800" b="1" i="0" u="none" baseline="0" dirty="0"/>
              <a:t>IPA </a:t>
            </a:r>
            <a:r>
              <a:rPr lang="sv-fi" sz="8800" b="1" i="0" u="none" baseline="0" dirty="0">
                <a:solidFill>
                  <a:schemeClr val="bg1"/>
                </a:solidFill>
              </a:rPr>
              <a:t>medförde visioner</a:t>
            </a:r>
          </a:p>
        </p:txBody>
      </p:sp>
    </p:spTree>
    <p:extLst>
      <p:ext uri="{BB962C8B-B14F-4D97-AF65-F5344CB8AC3E}">
        <p14:creationId xmlns:p14="http://schemas.microsoft.com/office/powerpoint/2010/main" val="349895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810660-5F60-6E43-90F3-9D87E5AF596F}"/>
              </a:ext>
            </a:extLst>
          </p:cNvPr>
          <p:cNvCxnSpPr>
            <a:cxnSpLocks/>
            <a:stCxn id="21" idx="2"/>
          </p:cNvCxnSpPr>
          <p:nvPr/>
        </p:nvCxnSpPr>
        <p:spPr>
          <a:xfrm flipH="1" flipV="1">
            <a:off x="4045669" y="2826230"/>
            <a:ext cx="1928286" cy="897786"/>
          </a:xfrm>
          <a:prstGeom prst="line">
            <a:avLst/>
          </a:prstGeom>
          <a:ln w="2540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DF52C90-5284-E14A-8A86-FFBB10F236D0}"/>
              </a:ext>
            </a:extLst>
          </p:cNvPr>
          <p:cNvCxnSpPr>
            <a:cxnSpLocks/>
            <a:stCxn id="21" idx="6"/>
            <a:endCxn id="85" idx="1"/>
          </p:cNvCxnSpPr>
          <p:nvPr/>
        </p:nvCxnSpPr>
        <p:spPr>
          <a:xfrm>
            <a:off x="7364632" y="3724016"/>
            <a:ext cx="2835918" cy="589373"/>
          </a:xfrm>
          <a:prstGeom prst="line">
            <a:avLst/>
          </a:prstGeom>
          <a:ln w="25400" cap="rnd">
            <a:solidFill>
              <a:schemeClr val="accent3">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C0813D-A784-9A4F-A1EA-C037BC14DDDC}"/>
              </a:ext>
            </a:extLst>
          </p:cNvPr>
          <p:cNvCxnSpPr>
            <a:cxnSpLocks/>
            <a:stCxn id="21" idx="2"/>
            <a:endCxn id="74" idx="3"/>
          </p:cNvCxnSpPr>
          <p:nvPr/>
        </p:nvCxnSpPr>
        <p:spPr>
          <a:xfrm flipH="1">
            <a:off x="1826451" y="3724016"/>
            <a:ext cx="4147504" cy="1892527"/>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BBE17F-B44F-7E46-95D4-1BD4662EC7EE}"/>
              </a:ext>
            </a:extLst>
          </p:cNvPr>
          <p:cNvCxnSpPr>
            <a:cxnSpLocks/>
            <a:stCxn id="21" idx="2"/>
            <a:endCxn id="62" idx="3"/>
          </p:cNvCxnSpPr>
          <p:nvPr/>
        </p:nvCxnSpPr>
        <p:spPr>
          <a:xfrm flipH="1">
            <a:off x="1831579" y="3724016"/>
            <a:ext cx="4142376" cy="1023886"/>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A03F70-C7CA-EF4E-BFC0-FEC408174304}"/>
              </a:ext>
            </a:extLst>
          </p:cNvPr>
          <p:cNvCxnSpPr>
            <a:cxnSpLocks/>
            <a:stCxn id="21" idx="2"/>
            <a:endCxn id="75" idx="3"/>
          </p:cNvCxnSpPr>
          <p:nvPr/>
        </p:nvCxnSpPr>
        <p:spPr>
          <a:xfrm flipH="1">
            <a:off x="1831406" y="3724016"/>
            <a:ext cx="4142549" cy="1463895"/>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652E29-F3E9-5348-8D53-15D56B861D31}"/>
              </a:ext>
            </a:extLst>
          </p:cNvPr>
          <p:cNvCxnSpPr>
            <a:cxnSpLocks/>
            <a:stCxn id="21" idx="6"/>
            <a:endCxn id="76" idx="1"/>
          </p:cNvCxnSpPr>
          <p:nvPr/>
        </p:nvCxnSpPr>
        <p:spPr>
          <a:xfrm flipV="1">
            <a:off x="7364632" y="1512138"/>
            <a:ext cx="2726840" cy="2211878"/>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E81656-0BFB-1841-9468-E3341E8C0E56}"/>
              </a:ext>
            </a:extLst>
          </p:cNvPr>
          <p:cNvCxnSpPr>
            <a:cxnSpLocks/>
            <a:stCxn id="21" idx="7"/>
            <a:endCxn id="65" idx="1"/>
          </p:cNvCxnSpPr>
          <p:nvPr/>
        </p:nvCxnSpPr>
        <p:spPr>
          <a:xfrm>
            <a:off x="7160972" y="3232337"/>
            <a:ext cx="3371029" cy="161774"/>
          </a:xfrm>
          <a:prstGeom prst="line">
            <a:avLst/>
          </a:prstGeom>
          <a:ln w="25400" cap="rnd">
            <a:solidFill>
              <a:srgbClr val="C4A1DD"/>
            </a:solidFill>
            <a:prstDash val="sysDot"/>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068A7A4-2084-2E47-9D5A-1E4F3027D85B}"/>
              </a:ext>
            </a:extLst>
          </p:cNvPr>
          <p:cNvSpPr txBox="1">
            <a:spLocks/>
          </p:cNvSpPr>
          <p:nvPr/>
        </p:nvSpPr>
        <p:spPr>
          <a:xfrm>
            <a:off x="1" y="99595"/>
            <a:ext cx="12192000" cy="4380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lumMod val="85000"/>
                    <a:lumOff val="15000"/>
                  </a:schemeClr>
                </a:solidFill>
                <a:latin typeface="+mn-lt"/>
                <a:ea typeface="+mj-ea"/>
                <a:cs typeface="+mj-cs"/>
              </a:defRPr>
            </a:lvl1pPr>
          </a:lstStyle>
          <a:p>
            <a:pPr algn="ctr"/>
            <a:r>
              <a:rPr lang="sv-fi" sz="1800" dirty="0">
                <a:solidFill>
                  <a:schemeClr val="accent1"/>
                </a:solidFill>
              </a:rPr>
              <a:t>Exempel på nuläge: Servicenätverk för jordbruksföretagare</a:t>
            </a:r>
          </a:p>
        </p:txBody>
      </p:sp>
      <p:cxnSp>
        <p:nvCxnSpPr>
          <p:cNvPr id="12" name="Straight Connector 11">
            <a:extLst>
              <a:ext uri="{FF2B5EF4-FFF2-40B4-BE49-F238E27FC236}">
                <a16:creationId xmlns:a16="http://schemas.microsoft.com/office/drawing/2014/main" id="{858C702B-5A46-2947-8918-5483CA2C4A0D}"/>
              </a:ext>
            </a:extLst>
          </p:cNvPr>
          <p:cNvCxnSpPr>
            <a:cxnSpLocks/>
            <a:stCxn id="71" idx="0"/>
            <a:endCxn id="21" idx="5"/>
          </p:cNvCxnSpPr>
          <p:nvPr/>
        </p:nvCxnSpPr>
        <p:spPr>
          <a:xfrm flipH="1" flipV="1">
            <a:off x="7160972" y="4215694"/>
            <a:ext cx="102761" cy="520244"/>
          </a:xfrm>
          <a:prstGeom prst="line">
            <a:avLst/>
          </a:prstGeom>
          <a:ln w="25400" cap="rnd">
            <a:solidFill>
              <a:srgbClr val="8866B9"/>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1098B6-002C-EB4D-8D35-3F6FF00886C8}"/>
              </a:ext>
            </a:extLst>
          </p:cNvPr>
          <p:cNvCxnSpPr>
            <a:cxnSpLocks/>
            <a:endCxn id="21" idx="4"/>
          </p:cNvCxnSpPr>
          <p:nvPr/>
        </p:nvCxnSpPr>
        <p:spPr>
          <a:xfrm flipV="1">
            <a:off x="5683060" y="4419354"/>
            <a:ext cx="986234" cy="1445785"/>
          </a:xfrm>
          <a:prstGeom prst="line">
            <a:avLst/>
          </a:prstGeom>
          <a:ln w="25400" cap="rnd">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B5E21-9A12-404E-9F02-CDB00F7EFABC}"/>
              </a:ext>
            </a:extLst>
          </p:cNvPr>
          <p:cNvCxnSpPr>
            <a:cxnSpLocks/>
            <a:stCxn id="21" idx="7"/>
            <a:endCxn id="111" idx="2"/>
          </p:cNvCxnSpPr>
          <p:nvPr/>
        </p:nvCxnSpPr>
        <p:spPr>
          <a:xfrm flipV="1">
            <a:off x="7160972" y="2878613"/>
            <a:ext cx="930131" cy="353724"/>
          </a:xfrm>
          <a:prstGeom prst="line">
            <a:avLst/>
          </a:prstGeom>
          <a:ln w="254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D6EFF9-868F-EF4E-8BE8-22176688356E}"/>
              </a:ext>
            </a:extLst>
          </p:cNvPr>
          <p:cNvCxnSpPr>
            <a:cxnSpLocks/>
            <a:stCxn id="21" idx="7"/>
            <a:endCxn id="66" idx="2"/>
          </p:cNvCxnSpPr>
          <p:nvPr/>
        </p:nvCxnSpPr>
        <p:spPr>
          <a:xfrm flipV="1">
            <a:off x="7160972" y="2108597"/>
            <a:ext cx="141034" cy="1123740"/>
          </a:xfrm>
          <a:prstGeom prst="line">
            <a:avLst/>
          </a:prstGeom>
          <a:ln w="25400" cap="rnd">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0FD97E-1BD0-AB4E-9E37-9FC41522A768}"/>
              </a:ext>
            </a:extLst>
          </p:cNvPr>
          <p:cNvCxnSpPr>
            <a:cxnSpLocks/>
            <a:stCxn id="21" idx="0"/>
          </p:cNvCxnSpPr>
          <p:nvPr/>
        </p:nvCxnSpPr>
        <p:spPr>
          <a:xfrm flipV="1">
            <a:off x="6669294" y="1320430"/>
            <a:ext cx="363957" cy="1708247"/>
          </a:xfrm>
          <a:prstGeom prst="line">
            <a:avLst/>
          </a:prstGeom>
          <a:ln w="25400" cap="rnd">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35B878-2DB9-6049-8AD8-8C37BFF317A7}"/>
              </a:ext>
            </a:extLst>
          </p:cNvPr>
          <p:cNvCxnSpPr>
            <a:cxnSpLocks/>
            <a:stCxn id="21" idx="1"/>
            <a:endCxn id="110" idx="2"/>
          </p:cNvCxnSpPr>
          <p:nvPr/>
        </p:nvCxnSpPr>
        <p:spPr>
          <a:xfrm flipH="1" flipV="1">
            <a:off x="5487910" y="1717476"/>
            <a:ext cx="689705" cy="1514861"/>
          </a:xfrm>
          <a:prstGeom prst="line">
            <a:avLst/>
          </a:prstGeom>
          <a:ln w="254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D4AEE-E5EF-9D4D-99ED-C04BD13EBCAC}"/>
              </a:ext>
            </a:extLst>
          </p:cNvPr>
          <p:cNvCxnSpPr>
            <a:cxnSpLocks/>
            <a:stCxn id="21" idx="6"/>
            <a:endCxn id="103" idx="1"/>
          </p:cNvCxnSpPr>
          <p:nvPr/>
        </p:nvCxnSpPr>
        <p:spPr>
          <a:xfrm>
            <a:off x="7364632" y="3724016"/>
            <a:ext cx="494295" cy="518333"/>
          </a:xfrm>
          <a:prstGeom prst="line">
            <a:avLst/>
          </a:prstGeom>
          <a:ln w="25400" cap="rnd">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6CE4A7D4-E3AB-AF40-AE39-F46B1FE11637}"/>
              </a:ext>
            </a:extLst>
          </p:cNvPr>
          <p:cNvGrpSpPr/>
          <p:nvPr/>
        </p:nvGrpSpPr>
        <p:grpSpPr>
          <a:xfrm>
            <a:off x="5973955" y="3028677"/>
            <a:ext cx="1390677" cy="1390677"/>
            <a:chOff x="5951284" y="2809524"/>
            <a:chExt cx="1390677" cy="1390677"/>
          </a:xfrm>
        </p:grpSpPr>
        <p:pic>
          <p:nvPicPr>
            <p:cNvPr id="20" name="Picture 19">
              <a:extLst>
                <a:ext uri="{FF2B5EF4-FFF2-40B4-BE49-F238E27FC236}">
                  <a16:creationId xmlns:a16="http://schemas.microsoft.com/office/drawing/2014/main" id="{46DF9EE2-F09F-0F4F-8628-1BEE417A8CFA}"/>
                </a:ext>
              </a:extLst>
            </p:cNvPr>
            <p:cNvPicPr>
              <a:picLocks noChangeAspect="1"/>
            </p:cNvPicPr>
            <p:nvPr/>
          </p:nvPicPr>
          <p:blipFill>
            <a:blip r:embed="rId3"/>
            <a:stretch>
              <a:fillRect/>
            </a:stretch>
          </p:blipFill>
          <p:spPr>
            <a:xfrm flipH="1">
              <a:off x="6355484" y="2895211"/>
              <a:ext cx="575073" cy="1199025"/>
            </a:xfrm>
            <a:prstGeom prst="rect">
              <a:avLst/>
            </a:prstGeom>
          </p:spPr>
        </p:pic>
        <p:sp>
          <p:nvSpPr>
            <p:cNvPr id="21" name="Oval 20">
              <a:extLst>
                <a:ext uri="{FF2B5EF4-FFF2-40B4-BE49-F238E27FC236}">
                  <a16:creationId xmlns:a16="http://schemas.microsoft.com/office/drawing/2014/main" id="{F0807CDF-A9FA-1543-BAFC-BA74F6725374}"/>
                </a:ext>
              </a:extLst>
            </p:cNvPr>
            <p:cNvSpPr/>
            <p:nvPr/>
          </p:nvSpPr>
          <p:spPr>
            <a:xfrm>
              <a:off x="5951284" y="2809524"/>
              <a:ext cx="1390677" cy="1390677"/>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fi" sz="1600" b="0" i="0" u="none" strike="noStrike" kern="1200" cap="none" spc="0" normalizeH="0" baseline="0" noProof="0">
                <a:ln>
                  <a:noFill/>
                </a:ln>
                <a:solidFill>
                  <a:srgbClr val="0070C0"/>
                </a:solidFill>
                <a:effectLst/>
                <a:uLnTx/>
                <a:uFillTx/>
                <a:latin typeface="Arial"/>
                <a:ea typeface="+mn-ea"/>
                <a:cs typeface="+mn-cs"/>
              </a:endParaRPr>
            </a:p>
          </p:txBody>
        </p:sp>
      </p:grpSp>
      <p:sp>
        <p:nvSpPr>
          <p:cNvPr id="22" name="Rounded Rectangle 21">
            <a:extLst>
              <a:ext uri="{FF2B5EF4-FFF2-40B4-BE49-F238E27FC236}">
                <a16:creationId xmlns:a16="http://schemas.microsoft.com/office/drawing/2014/main" id="{3EBC812B-433D-674E-8C0C-B5484BAE043C}"/>
              </a:ext>
            </a:extLst>
          </p:cNvPr>
          <p:cNvSpPr/>
          <p:nvPr/>
        </p:nvSpPr>
        <p:spPr>
          <a:xfrm>
            <a:off x="401246" y="919657"/>
            <a:ext cx="2611654" cy="3469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1" i="0" u="none" strike="noStrike" kern="1200" cap="none" spc="0" normalizeH="0" baseline="0" dirty="0">
                <a:ln>
                  <a:noFill/>
                </a:ln>
                <a:solidFill>
                  <a:schemeClr val="bg1"/>
                </a:solidFill>
                <a:effectLst/>
                <a:uLnTx/>
                <a:uFillTx/>
                <a:latin typeface="Arial"/>
                <a:ea typeface="+mn-ea"/>
                <a:cs typeface="+mn-cs"/>
              </a:rPr>
              <a:t>PRIVATA TJÄNSTELEVERANTÖRER</a:t>
            </a:r>
          </a:p>
        </p:txBody>
      </p:sp>
      <p:sp>
        <p:nvSpPr>
          <p:cNvPr id="23" name="Rounded Rectangle 22">
            <a:extLst>
              <a:ext uri="{FF2B5EF4-FFF2-40B4-BE49-F238E27FC236}">
                <a16:creationId xmlns:a16="http://schemas.microsoft.com/office/drawing/2014/main" id="{847B942C-99CA-ED42-9CFB-0B2A538BD67E}"/>
              </a:ext>
            </a:extLst>
          </p:cNvPr>
          <p:cNvSpPr/>
          <p:nvPr/>
        </p:nvSpPr>
        <p:spPr>
          <a:xfrm>
            <a:off x="6408291" y="807273"/>
            <a:ext cx="1019515" cy="506517"/>
          </a:xfrm>
          <a:prstGeom prst="round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1" i="0" u="none" strike="noStrike" kern="1200" cap="none" spc="0" normalizeH="0" baseline="0" dirty="0">
                <a:ln>
                  <a:noFill/>
                </a:ln>
                <a:solidFill>
                  <a:schemeClr val="bg1"/>
                </a:solidFill>
                <a:effectLst/>
                <a:uLnTx/>
                <a:uFillTx/>
                <a:latin typeface="Arial"/>
                <a:ea typeface="+mn-ea"/>
                <a:cs typeface="+mn-cs"/>
              </a:rPr>
              <a:t>Regionförvalt</a:t>
            </a:r>
            <a:r>
              <a:rPr kumimoji="0" lang="sv-FI" sz="900" b="1" i="0" u="none" strike="noStrike" kern="1200" cap="none" spc="0" normalizeH="0" baseline="0" dirty="0">
                <a:ln>
                  <a:noFill/>
                </a:ln>
                <a:solidFill>
                  <a:schemeClr val="bg1"/>
                </a:solidFill>
                <a:effectLst/>
                <a:uLnTx/>
                <a:uFillTx/>
                <a:latin typeface="Arial"/>
                <a:ea typeface="+mn-ea"/>
                <a:cs typeface="+mn-cs"/>
              </a:rPr>
              <a:t>-</a:t>
            </a:r>
            <a:r>
              <a:rPr kumimoji="0" lang="sv-fi" sz="900" b="1" i="0" u="none" strike="noStrike" kern="1200" cap="none" spc="0" normalizeH="0" baseline="0" dirty="0">
                <a:ln>
                  <a:noFill/>
                </a:ln>
                <a:solidFill>
                  <a:schemeClr val="bg1"/>
                </a:solidFill>
                <a:effectLst/>
                <a:uLnTx/>
                <a:uFillTx/>
                <a:latin typeface="Arial"/>
                <a:ea typeface="+mn-ea"/>
                <a:cs typeface="+mn-cs"/>
              </a:rPr>
              <a:t>ningsverken</a:t>
            </a:r>
            <a:endParaRPr kumimoji="0" lang="sv-fi" sz="900" b="1" i="0" u="none" strike="noStrike" kern="1200" cap="none" spc="0" normalizeH="0" baseline="0" noProof="0" dirty="0">
              <a:ln>
                <a:noFill/>
              </a:ln>
              <a:solidFill>
                <a:schemeClr val="bg1"/>
              </a:solidFill>
              <a:effectLst/>
              <a:uLnTx/>
              <a:uFillTx/>
              <a:latin typeface="Arial"/>
              <a:ea typeface="+mn-ea"/>
              <a:cs typeface="+mn-cs"/>
            </a:endParaRPr>
          </a:p>
        </p:txBody>
      </p:sp>
      <p:sp>
        <p:nvSpPr>
          <p:cNvPr id="24" name="Rounded Rectangle 23">
            <a:extLst>
              <a:ext uri="{FF2B5EF4-FFF2-40B4-BE49-F238E27FC236}">
                <a16:creationId xmlns:a16="http://schemas.microsoft.com/office/drawing/2014/main" id="{FF609099-9BAD-C04B-BF9F-ABF9AA6B09F9}"/>
              </a:ext>
            </a:extLst>
          </p:cNvPr>
          <p:cNvSpPr/>
          <p:nvPr/>
        </p:nvSpPr>
        <p:spPr>
          <a:xfrm>
            <a:off x="6161314" y="5826721"/>
            <a:ext cx="714606" cy="418336"/>
          </a:xfrm>
          <a:prstGeom prst="round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Finnvera</a:t>
            </a:r>
          </a:p>
        </p:txBody>
      </p:sp>
      <p:sp>
        <p:nvSpPr>
          <p:cNvPr id="25" name="Rounded Rectangle 24">
            <a:extLst>
              <a:ext uri="{FF2B5EF4-FFF2-40B4-BE49-F238E27FC236}">
                <a16:creationId xmlns:a16="http://schemas.microsoft.com/office/drawing/2014/main" id="{1EDB3F29-8D12-8545-82E9-4401CC00017F}"/>
              </a:ext>
            </a:extLst>
          </p:cNvPr>
          <p:cNvSpPr/>
          <p:nvPr/>
        </p:nvSpPr>
        <p:spPr>
          <a:xfrm>
            <a:off x="5325758" y="5842468"/>
            <a:ext cx="714604" cy="397814"/>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EU</a:t>
            </a:r>
          </a:p>
        </p:txBody>
      </p:sp>
      <p:cxnSp>
        <p:nvCxnSpPr>
          <p:cNvPr id="26" name="Straight Connector 25">
            <a:extLst>
              <a:ext uri="{FF2B5EF4-FFF2-40B4-BE49-F238E27FC236}">
                <a16:creationId xmlns:a16="http://schemas.microsoft.com/office/drawing/2014/main" id="{756A8B41-694F-9D44-8FAF-E3E9CC1F2139}"/>
              </a:ext>
            </a:extLst>
          </p:cNvPr>
          <p:cNvCxnSpPr>
            <a:cxnSpLocks/>
            <a:stCxn id="21" idx="2"/>
            <a:endCxn id="22" idx="3"/>
          </p:cNvCxnSpPr>
          <p:nvPr/>
        </p:nvCxnSpPr>
        <p:spPr>
          <a:xfrm flipH="1" flipV="1">
            <a:off x="3012900" y="1093123"/>
            <a:ext cx="2961055" cy="2630893"/>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620689-0CD7-954E-96FE-BC4FA560ECC0}"/>
              </a:ext>
            </a:extLst>
          </p:cNvPr>
          <p:cNvCxnSpPr>
            <a:cxnSpLocks/>
            <a:stCxn id="112" idx="1"/>
            <a:endCxn id="21" idx="6"/>
          </p:cNvCxnSpPr>
          <p:nvPr/>
        </p:nvCxnSpPr>
        <p:spPr>
          <a:xfrm flipH="1">
            <a:off x="7364632" y="3404693"/>
            <a:ext cx="666307" cy="319323"/>
          </a:xfrm>
          <a:prstGeom prst="line">
            <a:avLst/>
          </a:prstGeom>
          <a:ln w="25400" cap="rnd">
            <a:solidFill>
              <a:srgbClr val="4CE0C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5B0D06-90FF-544D-A3E0-871F01A471F0}"/>
              </a:ext>
            </a:extLst>
          </p:cNvPr>
          <p:cNvCxnSpPr>
            <a:cxnSpLocks/>
            <a:endCxn id="21" idx="4"/>
          </p:cNvCxnSpPr>
          <p:nvPr/>
        </p:nvCxnSpPr>
        <p:spPr>
          <a:xfrm flipV="1">
            <a:off x="6518617" y="4419354"/>
            <a:ext cx="150677" cy="1430038"/>
          </a:xfrm>
          <a:prstGeom prst="line">
            <a:avLst/>
          </a:prstGeom>
          <a:ln w="2540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DCDE5D2D-3A6E-7F45-A458-21F37E113AE4}"/>
              </a:ext>
            </a:extLst>
          </p:cNvPr>
          <p:cNvSpPr/>
          <p:nvPr/>
        </p:nvSpPr>
        <p:spPr>
          <a:xfrm>
            <a:off x="3971929" y="1681481"/>
            <a:ext cx="714604" cy="397814"/>
          </a:xfrm>
          <a:prstGeom prst="round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tx1"/>
                </a:solidFill>
                <a:effectLst/>
                <a:uLnTx/>
                <a:uFillTx/>
                <a:latin typeface="Arial"/>
                <a:ea typeface="+mn-ea"/>
                <a:cs typeface="+mn-cs"/>
              </a:rPr>
              <a:t>Mela</a:t>
            </a:r>
          </a:p>
        </p:txBody>
      </p:sp>
      <p:cxnSp>
        <p:nvCxnSpPr>
          <p:cNvPr id="30" name="Straight Connector 29">
            <a:extLst>
              <a:ext uri="{FF2B5EF4-FFF2-40B4-BE49-F238E27FC236}">
                <a16:creationId xmlns:a16="http://schemas.microsoft.com/office/drawing/2014/main" id="{75D859D8-897C-264E-B11B-1E2A0E2A59EF}"/>
              </a:ext>
            </a:extLst>
          </p:cNvPr>
          <p:cNvCxnSpPr>
            <a:cxnSpLocks/>
            <a:stCxn id="21" idx="1"/>
            <a:endCxn id="29" idx="3"/>
          </p:cNvCxnSpPr>
          <p:nvPr/>
        </p:nvCxnSpPr>
        <p:spPr>
          <a:xfrm flipH="1" flipV="1">
            <a:off x="4686533" y="1880388"/>
            <a:ext cx="1491082" cy="1351949"/>
          </a:xfrm>
          <a:prstGeom prst="line">
            <a:avLst/>
          </a:prstGeom>
          <a:ln w="25400" cap="rnd">
            <a:solidFill>
              <a:schemeClr val="accent5">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D5F9C6E-2D33-0946-831E-560C1ED8C8DE}"/>
              </a:ext>
            </a:extLst>
          </p:cNvPr>
          <p:cNvCxnSpPr>
            <a:cxnSpLocks/>
            <a:stCxn id="21" idx="2"/>
            <a:endCxn id="99" idx="3"/>
          </p:cNvCxnSpPr>
          <p:nvPr/>
        </p:nvCxnSpPr>
        <p:spPr>
          <a:xfrm flipH="1" flipV="1">
            <a:off x="4670837" y="3480748"/>
            <a:ext cx="1303118" cy="243268"/>
          </a:xfrm>
          <a:prstGeom prst="line">
            <a:avLst/>
          </a:prstGeom>
          <a:ln w="25400" cap="rnd">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2077D618-39D7-A446-B394-5BD7E05E05B1}"/>
              </a:ext>
            </a:extLst>
          </p:cNvPr>
          <p:cNvSpPr/>
          <p:nvPr/>
        </p:nvSpPr>
        <p:spPr>
          <a:xfrm>
            <a:off x="4436825" y="5776642"/>
            <a:ext cx="714606" cy="418336"/>
          </a:xfrm>
          <a:prstGeom prst="roundRect">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Suomi.fi</a:t>
            </a:r>
            <a:endParaRPr kumimoji="0" lang="sv-fi" sz="900" b="0" i="0" u="none" strike="noStrike" kern="1200" cap="none" spc="0" normalizeH="0" baseline="0" noProof="0">
              <a:ln>
                <a:noFill/>
              </a:ln>
              <a:solidFill>
                <a:srgbClr val="FFFFFF"/>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id="{38BAF86D-5E11-7F4A-BD06-CFEF5EE71A5E}"/>
              </a:ext>
            </a:extLst>
          </p:cNvPr>
          <p:cNvCxnSpPr>
            <a:cxnSpLocks/>
            <a:stCxn id="32" idx="0"/>
            <a:endCxn id="21" idx="3"/>
          </p:cNvCxnSpPr>
          <p:nvPr/>
        </p:nvCxnSpPr>
        <p:spPr>
          <a:xfrm flipV="1">
            <a:off x="4794128" y="4215694"/>
            <a:ext cx="1383487" cy="1560948"/>
          </a:xfrm>
          <a:prstGeom prst="line">
            <a:avLst/>
          </a:prstGeom>
          <a:ln w="25400"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ABB76D-1965-314E-843E-48A18BD3D53F}"/>
              </a:ext>
            </a:extLst>
          </p:cNvPr>
          <p:cNvCxnSpPr>
            <a:cxnSpLocks/>
            <a:stCxn id="21" idx="3"/>
            <a:endCxn id="88" idx="3"/>
          </p:cNvCxnSpPr>
          <p:nvPr/>
        </p:nvCxnSpPr>
        <p:spPr>
          <a:xfrm flipH="1">
            <a:off x="3287725" y="4215694"/>
            <a:ext cx="2889890" cy="65964"/>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1373C59F-DEBB-A842-8F51-1426F91EBA71}"/>
              </a:ext>
            </a:extLst>
          </p:cNvPr>
          <p:cNvSpPr/>
          <p:nvPr/>
        </p:nvSpPr>
        <p:spPr>
          <a:xfrm>
            <a:off x="9523124" y="4786315"/>
            <a:ext cx="1244654" cy="414165"/>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222222"/>
                </a:solidFill>
                <a:effectLst/>
                <a:uLnTx/>
                <a:uFillTx/>
                <a:latin typeface="Arial"/>
                <a:ea typeface="+mn-ea"/>
                <a:cs typeface="+mn-cs"/>
              </a:rPr>
              <a:t>Övriga intressentgrupper</a:t>
            </a:r>
          </a:p>
        </p:txBody>
      </p:sp>
      <p:cxnSp>
        <p:nvCxnSpPr>
          <p:cNvPr id="36" name="Straight Connector 35">
            <a:extLst>
              <a:ext uri="{FF2B5EF4-FFF2-40B4-BE49-F238E27FC236}">
                <a16:creationId xmlns:a16="http://schemas.microsoft.com/office/drawing/2014/main" id="{50A82F45-2B40-DD4D-A619-D8D5146CBDC5}"/>
              </a:ext>
            </a:extLst>
          </p:cNvPr>
          <p:cNvCxnSpPr>
            <a:cxnSpLocks/>
            <a:stCxn id="35" idx="1"/>
            <a:endCxn id="21" idx="5"/>
          </p:cNvCxnSpPr>
          <p:nvPr/>
        </p:nvCxnSpPr>
        <p:spPr>
          <a:xfrm flipH="1" flipV="1">
            <a:off x="7160972" y="4215694"/>
            <a:ext cx="2362152" cy="777704"/>
          </a:xfrm>
          <a:prstGeom prst="line">
            <a:avLst/>
          </a:prstGeom>
          <a:ln w="2540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0326920B-3E0C-024C-A7B0-58967B7EB309}"/>
              </a:ext>
            </a:extLst>
          </p:cNvPr>
          <p:cNvSpPr/>
          <p:nvPr/>
        </p:nvSpPr>
        <p:spPr>
          <a:xfrm>
            <a:off x="8066604" y="1952064"/>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a:ln>
                  <a:noFill/>
                </a:ln>
                <a:solidFill>
                  <a:schemeClr val="bg1"/>
                </a:solidFill>
                <a:effectLst/>
                <a:uLnTx/>
                <a:uFillTx/>
                <a:latin typeface="Arial"/>
                <a:ea typeface="+mn-ea"/>
                <a:cs typeface="+mn-cs"/>
              </a:rPr>
              <a:t>Miljömyndigheten</a:t>
            </a:r>
          </a:p>
        </p:txBody>
      </p:sp>
      <p:sp>
        <p:nvSpPr>
          <p:cNvPr id="38" name="Rounded Rectangle 37">
            <a:extLst>
              <a:ext uri="{FF2B5EF4-FFF2-40B4-BE49-F238E27FC236}">
                <a16:creationId xmlns:a16="http://schemas.microsoft.com/office/drawing/2014/main" id="{39C5354C-132A-7C49-BB69-21CF57636E2A}"/>
              </a:ext>
            </a:extLst>
          </p:cNvPr>
          <p:cNvSpPr/>
          <p:nvPr/>
        </p:nvSpPr>
        <p:spPr>
          <a:xfrm>
            <a:off x="8791130" y="2332059"/>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a:ln>
                  <a:noFill/>
                </a:ln>
                <a:solidFill>
                  <a:schemeClr val="bg1"/>
                </a:solidFill>
                <a:effectLst/>
                <a:uLnTx/>
                <a:uFillTx/>
                <a:latin typeface="Arial"/>
                <a:ea typeface="+mn-ea"/>
                <a:cs typeface="+mn-cs"/>
              </a:rPr>
              <a:t>Byggnadsmyndigheten</a:t>
            </a:r>
          </a:p>
        </p:txBody>
      </p:sp>
      <p:sp>
        <p:nvSpPr>
          <p:cNvPr id="39" name="Rounded Rectangle 38">
            <a:extLst>
              <a:ext uri="{FF2B5EF4-FFF2-40B4-BE49-F238E27FC236}">
                <a16:creationId xmlns:a16="http://schemas.microsoft.com/office/drawing/2014/main" id="{11C1BAC5-4030-F143-91C6-4F962263C7F9}"/>
              </a:ext>
            </a:extLst>
          </p:cNvPr>
          <p:cNvSpPr/>
          <p:nvPr/>
        </p:nvSpPr>
        <p:spPr>
          <a:xfrm>
            <a:off x="8699117" y="1584498"/>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a:ln>
                  <a:noFill/>
                </a:ln>
                <a:solidFill>
                  <a:schemeClr val="bg1"/>
                </a:solidFill>
                <a:effectLst/>
                <a:uLnTx/>
                <a:uFillTx/>
                <a:latin typeface="Arial"/>
                <a:ea typeface="+mn-ea"/>
                <a:cs typeface="+mn-cs"/>
              </a:rPr>
              <a:t>Hälsoskydd</a:t>
            </a:r>
          </a:p>
        </p:txBody>
      </p:sp>
      <p:sp>
        <p:nvSpPr>
          <p:cNvPr id="40" name="Rounded Rectangle 39">
            <a:extLst>
              <a:ext uri="{FF2B5EF4-FFF2-40B4-BE49-F238E27FC236}">
                <a16:creationId xmlns:a16="http://schemas.microsoft.com/office/drawing/2014/main" id="{EE5432C4-09A0-D843-B079-6AD13124CBFF}"/>
              </a:ext>
            </a:extLst>
          </p:cNvPr>
          <p:cNvSpPr/>
          <p:nvPr/>
        </p:nvSpPr>
        <p:spPr>
          <a:xfrm>
            <a:off x="3923133" y="1095482"/>
            <a:ext cx="1152571" cy="418334"/>
          </a:xfrm>
          <a:prstGeom prst="round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NMT-centralernas ansvarsområden</a:t>
            </a:r>
          </a:p>
        </p:txBody>
      </p:sp>
      <p:cxnSp>
        <p:nvCxnSpPr>
          <p:cNvPr id="41" name="Straight Connector 40">
            <a:extLst>
              <a:ext uri="{FF2B5EF4-FFF2-40B4-BE49-F238E27FC236}">
                <a16:creationId xmlns:a16="http://schemas.microsoft.com/office/drawing/2014/main" id="{3C73F8B0-F3EA-C343-B0CF-D60B423C8B30}"/>
              </a:ext>
            </a:extLst>
          </p:cNvPr>
          <p:cNvCxnSpPr>
            <a:cxnSpLocks/>
            <a:stCxn id="21" idx="3"/>
            <a:endCxn id="83" idx="3"/>
          </p:cNvCxnSpPr>
          <p:nvPr/>
        </p:nvCxnSpPr>
        <p:spPr>
          <a:xfrm flipH="1">
            <a:off x="4862906" y="4215694"/>
            <a:ext cx="1314709" cy="445473"/>
          </a:xfrm>
          <a:prstGeom prst="line">
            <a:avLst/>
          </a:prstGeom>
          <a:ln w="25400" cap="rnd">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57DEACAB-473D-224D-8D83-4297A079A1D8}"/>
              </a:ext>
            </a:extLst>
          </p:cNvPr>
          <p:cNvSpPr/>
          <p:nvPr/>
        </p:nvSpPr>
        <p:spPr>
          <a:xfrm>
            <a:off x="8090388" y="5476107"/>
            <a:ext cx="1069933" cy="332775"/>
          </a:xfrm>
          <a:prstGeom prst="round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rgbClr val="FFFFFF"/>
                </a:solidFill>
                <a:effectLst/>
                <a:uLnTx/>
                <a:uFillTx/>
                <a:latin typeface="Arial"/>
                <a:ea typeface="+mn-ea"/>
                <a:cs typeface="+mn-cs"/>
              </a:rPr>
              <a:t>Kapitalinvesterare</a:t>
            </a:r>
          </a:p>
        </p:txBody>
      </p:sp>
      <p:cxnSp>
        <p:nvCxnSpPr>
          <p:cNvPr id="43" name="Straight Connector 42">
            <a:extLst>
              <a:ext uri="{FF2B5EF4-FFF2-40B4-BE49-F238E27FC236}">
                <a16:creationId xmlns:a16="http://schemas.microsoft.com/office/drawing/2014/main" id="{F930A04B-B775-1B41-A9AA-44B6144086E5}"/>
              </a:ext>
            </a:extLst>
          </p:cNvPr>
          <p:cNvCxnSpPr>
            <a:cxnSpLocks/>
            <a:stCxn id="42" idx="1"/>
            <a:endCxn id="21" idx="5"/>
          </p:cNvCxnSpPr>
          <p:nvPr/>
        </p:nvCxnSpPr>
        <p:spPr>
          <a:xfrm flipH="1" flipV="1">
            <a:off x="7160972" y="4215694"/>
            <a:ext cx="929416" cy="1426801"/>
          </a:xfrm>
          <a:prstGeom prst="line">
            <a:avLst/>
          </a:prstGeom>
          <a:ln w="2540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5F0380-2A23-9A4A-BFA4-E4B09A0385B2}"/>
              </a:ext>
            </a:extLst>
          </p:cNvPr>
          <p:cNvCxnSpPr>
            <a:cxnSpLocks/>
            <a:stCxn id="21" idx="1"/>
            <a:endCxn id="51" idx="3"/>
          </p:cNvCxnSpPr>
          <p:nvPr/>
        </p:nvCxnSpPr>
        <p:spPr>
          <a:xfrm flipH="1" flipV="1">
            <a:off x="5457661" y="2093019"/>
            <a:ext cx="719954" cy="1139318"/>
          </a:xfrm>
          <a:prstGeom prst="line">
            <a:avLst/>
          </a:prstGeom>
          <a:ln w="25400" cap="rnd">
            <a:solidFill>
              <a:srgbClr val="009193"/>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EF6A7A-4470-DE43-BBC7-547B7307B0C6}"/>
              </a:ext>
            </a:extLst>
          </p:cNvPr>
          <p:cNvCxnSpPr>
            <a:cxnSpLocks/>
            <a:stCxn id="21" idx="2"/>
            <a:endCxn id="63" idx="3"/>
          </p:cNvCxnSpPr>
          <p:nvPr/>
        </p:nvCxnSpPr>
        <p:spPr>
          <a:xfrm flipH="1">
            <a:off x="3268838" y="3724016"/>
            <a:ext cx="2705117" cy="961998"/>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C3B8997-33CC-0F4E-A81B-0FBD49B02F91}"/>
              </a:ext>
            </a:extLst>
          </p:cNvPr>
          <p:cNvCxnSpPr>
            <a:cxnSpLocks/>
            <a:stCxn id="21" idx="3"/>
            <a:endCxn id="109" idx="3"/>
          </p:cNvCxnSpPr>
          <p:nvPr/>
        </p:nvCxnSpPr>
        <p:spPr>
          <a:xfrm flipH="1">
            <a:off x="5198908" y="4215694"/>
            <a:ext cx="978707" cy="928219"/>
          </a:xfrm>
          <a:prstGeom prst="line">
            <a:avLst/>
          </a:prstGeom>
          <a:ln w="25400" cap="rnd">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A80310AB-F426-884D-988A-2EC34F70C780}"/>
              </a:ext>
            </a:extLst>
          </p:cNvPr>
          <p:cNvSpPr/>
          <p:nvPr/>
        </p:nvSpPr>
        <p:spPr>
          <a:xfrm>
            <a:off x="7815815" y="1386237"/>
            <a:ext cx="729343" cy="276877"/>
          </a:xfrm>
          <a:prstGeom prst="round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Migri</a:t>
            </a:r>
            <a:endParaRPr kumimoji="0" lang="sv-fi" sz="900" b="0" i="0" u="none" strike="noStrike" kern="1200" cap="none" spc="0" normalizeH="0" baseline="0" noProof="0">
              <a:ln>
                <a:noFill/>
              </a:ln>
              <a:solidFill>
                <a:srgbClr val="FFFFFF"/>
              </a:solidFill>
              <a:effectLst/>
              <a:uLnTx/>
              <a:uFillTx/>
              <a:latin typeface="Arial"/>
              <a:ea typeface="+mn-ea"/>
              <a:cs typeface="+mn-cs"/>
            </a:endParaRPr>
          </a:p>
        </p:txBody>
      </p:sp>
      <p:sp>
        <p:nvSpPr>
          <p:cNvPr id="49" name="Rounded Rectangle 48">
            <a:extLst>
              <a:ext uri="{FF2B5EF4-FFF2-40B4-BE49-F238E27FC236}">
                <a16:creationId xmlns:a16="http://schemas.microsoft.com/office/drawing/2014/main" id="{76C83F24-18B4-6444-96D0-6FD5D0E34813}"/>
              </a:ext>
            </a:extLst>
          </p:cNvPr>
          <p:cNvSpPr/>
          <p:nvPr/>
        </p:nvSpPr>
        <p:spPr>
          <a:xfrm>
            <a:off x="9187202" y="1930357"/>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dirty="0">
                <a:ln>
                  <a:noFill/>
                </a:ln>
                <a:solidFill>
                  <a:schemeClr val="bg1"/>
                </a:solidFill>
                <a:effectLst/>
                <a:uLnTx/>
                <a:uFillTx/>
                <a:latin typeface="Arial"/>
                <a:ea typeface="+mn-ea"/>
                <a:cs typeface="+mn-cs"/>
              </a:rPr>
              <a:t>Avbytartjänster</a:t>
            </a:r>
          </a:p>
        </p:txBody>
      </p:sp>
      <p:cxnSp>
        <p:nvCxnSpPr>
          <p:cNvPr id="50" name="Straight Connector 49">
            <a:extLst>
              <a:ext uri="{FF2B5EF4-FFF2-40B4-BE49-F238E27FC236}">
                <a16:creationId xmlns:a16="http://schemas.microsoft.com/office/drawing/2014/main" id="{458D8139-B4F0-5745-916C-08766CDA8965}"/>
              </a:ext>
            </a:extLst>
          </p:cNvPr>
          <p:cNvCxnSpPr>
            <a:cxnSpLocks/>
            <a:stCxn id="21" idx="7"/>
            <a:endCxn id="48" idx="2"/>
          </p:cNvCxnSpPr>
          <p:nvPr/>
        </p:nvCxnSpPr>
        <p:spPr>
          <a:xfrm flipV="1">
            <a:off x="7160972" y="1663114"/>
            <a:ext cx="1019515" cy="1569223"/>
          </a:xfrm>
          <a:prstGeom prst="line">
            <a:avLst/>
          </a:prstGeom>
          <a:ln w="25400" cap="rnd">
            <a:solidFill>
              <a:srgbClr val="942093"/>
            </a:solidFill>
            <a:prstDash val="sysDot"/>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571C7E24-7EC4-EA4D-8B3A-5749D5DF8D2D}"/>
              </a:ext>
            </a:extLst>
          </p:cNvPr>
          <p:cNvSpPr/>
          <p:nvPr/>
        </p:nvSpPr>
        <p:spPr>
          <a:xfrm>
            <a:off x="4743057" y="1894112"/>
            <a:ext cx="714604" cy="397814"/>
          </a:xfrm>
          <a:prstGeom prst="roundRect">
            <a:avLst/>
          </a:prstGeom>
          <a:solidFill>
            <a:srgbClr val="0091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FPA</a:t>
            </a:r>
          </a:p>
        </p:txBody>
      </p:sp>
      <p:sp>
        <p:nvSpPr>
          <p:cNvPr id="52" name="Rounded Rectangle 51">
            <a:extLst>
              <a:ext uri="{FF2B5EF4-FFF2-40B4-BE49-F238E27FC236}">
                <a16:creationId xmlns:a16="http://schemas.microsoft.com/office/drawing/2014/main" id="{7B1D9FE3-C025-944A-9597-1D6578EF14ED}"/>
              </a:ext>
            </a:extLst>
          </p:cNvPr>
          <p:cNvSpPr/>
          <p:nvPr/>
        </p:nvSpPr>
        <p:spPr>
          <a:xfrm>
            <a:off x="4331350" y="2687196"/>
            <a:ext cx="1050088" cy="343907"/>
          </a:xfrm>
          <a:prstGeom prst="round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Läroanstalter</a:t>
            </a:r>
          </a:p>
        </p:txBody>
      </p:sp>
      <p:cxnSp>
        <p:nvCxnSpPr>
          <p:cNvPr id="53" name="Straight Connector 52">
            <a:extLst>
              <a:ext uri="{FF2B5EF4-FFF2-40B4-BE49-F238E27FC236}">
                <a16:creationId xmlns:a16="http://schemas.microsoft.com/office/drawing/2014/main" id="{B6B780B1-F7F9-EC46-9E30-5847776781A2}"/>
              </a:ext>
            </a:extLst>
          </p:cNvPr>
          <p:cNvCxnSpPr>
            <a:cxnSpLocks/>
            <a:stCxn id="21" idx="2"/>
          </p:cNvCxnSpPr>
          <p:nvPr/>
        </p:nvCxnSpPr>
        <p:spPr>
          <a:xfrm flipH="1" flipV="1">
            <a:off x="5337145" y="2926438"/>
            <a:ext cx="636810" cy="797578"/>
          </a:xfrm>
          <a:prstGeom prst="line">
            <a:avLst/>
          </a:prstGeom>
          <a:ln w="25400" cap="rnd">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9FF90BD1-3DD7-9D4B-BA1F-34FD4AED7F24}"/>
              </a:ext>
            </a:extLst>
          </p:cNvPr>
          <p:cNvSpPr/>
          <p:nvPr/>
        </p:nvSpPr>
        <p:spPr>
          <a:xfrm>
            <a:off x="9523124" y="5269650"/>
            <a:ext cx="1244653" cy="422474"/>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rgbClr val="222222"/>
                </a:solidFill>
                <a:effectLst/>
                <a:uLnTx/>
                <a:uFillTx/>
                <a:latin typeface="Arial"/>
                <a:ea typeface="+mn-ea"/>
                <a:cs typeface="+mn-cs"/>
              </a:rPr>
              <a:t>Övriga företagare och peer-to-peer-nät</a:t>
            </a:r>
          </a:p>
        </p:txBody>
      </p:sp>
      <p:cxnSp>
        <p:nvCxnSpPr>
          <p:cNvPr id="55" name="Straight Connector 54">
            <a:extLst>
              <a:ext uri="{FF2B5EF4-FFF2-40B4-BE49-F238E27FC236}">
                <a16:creationId xmlns:a16="http://schemas.microsoft.com/office/drawing/2014/main" id="{7A55C925-DB46-5F4F-8ABD-F7490E16151F}"/>
              </a:ext>
            </a:extLst>
          </p:cNvPr>
          <p:cNvCxnSpPr>
            <a:cxnSpLocks/>
            <a:stCxn id="21" idx="1"/>
            <a:endCxn id="44" idx="2"/>
          </p:cNvCxnSpPr>
          <p:nvPr/>
        </p:nvCxnSpPr>
        <p:spPr>
          <a:xfrm flipH="1" flipV="1">
            <a:off x="6101263" y="2348475"/>
            <a:ext cx="76352" cy="883862"/>
          </a:xfrm>
          <a:prstGeom prst="line">
            <a:avLst/>
          </a:prstGeom>
          <a:ln w="25400" cap="rnd">
            <a:solidFill>
              <a:srgbClr val="F64804"/>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1B1544-5528-7C48-A908-0B18F9A14CC2}"/>
              </a:ext>
            </a:extLst>
          </p:cNvPr>
          <p:cNvCxnSpPr>
            <a:cxnSpLocks/>
            <a:stCxn id="54" idx="1"/>
            <a:endCxn id="21" idx="5"/>
          </p:cNvCxnSpPr>
          <p:nvPr/>
        </p:nvCxnSpPr>
        <p:spPr>
          <a:xfrm flipH="1" flipV="1">
            <a:off x="7160972" y="4215694"/>
            <a:ext cx="2362152" cy="1265193"/>
          </a:xfrm>
          <a:prstGeom prst="line">
            <a:avLst/>
          </a:prstGeom>
          <a:ln w="2540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BFFDEB27-D3A2-6C4F-A880-A544E8DFD261}"/>
              </a:ext>
            </a:extLst>
          </p:cNvPr>
          <p:cNvSpPr/>
          <p:nvPr/>
        </p:nvSpPr>
        <p:spPr>
          <a:xfrm>
            <a:off x="10531930" y="3663255"/>
            <a:ext cx="1124671" cy="354411"/>
          </a:xfrm>
          <a:prstGeom prst="round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rgbClr val="FFFFFF"/>
                </a:solidFill>
                <a:effectLst/>
                <a:uLnTx/>
                <a:uFillTx/>
                <a:latin typeface="Arial"/>
                <a:ea typeface="+mn-ea"/>
                <a:cs typeface="+mn-cs"/>
              </a:rPr>
              <a:t>Museiverket</a:t>
            </a:r>
          </a:p>
        </p:txBody>
      </p:sp>
      <p:cxnSp>
        <p:nvCxnSpPr>
          <p:cNvPr id="58" name="Straight Connector 57">
            <a:extLst>
              <a:ext uri="{FF2B5EF4-FFF2-40B4-BE49-F238E27FC236}">
                <a16:creationId xmlns:a16="http://schemas.microsoft.com/office/drawing/2014/main" id="{722B24AC-351C-3345-B5A4-3D165FF285CC}"/>
              </a:ext>
            </a:extLst>
          </p:cNvPr>
          <p:cNvCxnSpPr>
            <a:cxnSpLocks/>
            <a:stCxn id="21" idx="6"/>
            <a:endCxn id="57" idx="1"/>
          </p:cNvCxnSpPr>
          <p:nvPr/>
        </p:nvCxnSpPr>
        <p:spPr>
          <a:xfrm>
            <a:off x="7364632" y="3724016"/>
            <a:ext cx="3167298" cy="116445"/>
          </a:xfrm>
          <a:prstGeom prst="line">
            <a:avLst/>
          </a:prstGeom>
          <a:ln w="25400" cap="rnd">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31449F79-DEEC-7747-A975-622112A1F6DE}"/>
              </a:ext>
            </a:extLst>
          </p:cNvPr>
          <p:cNvSpPr/>
          <p:nvPr/>
        </p:nvSpPr>
        <p:spPr>
          <a:xfrm>
            <a:off x="9174545" y="3422872"/>
            <a:ext cx="1124671" cy="35735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rgbClr val="222222"/>
                </a:solidFill>
                <a:effectLst/>
                <a:uLnTx/>
                <a:uFillTx/>
                <a:latin typeface="Arial"/>
                <a:ea typeface="+mn-ea"/>
                <a:cs typeface="+mn-cs"/>
              </a:rPr>
              <a:t>Patent- och registerstyrelsen</a:t>
            </a:r>
          </a:p>
        </p:txBody>
      </p:sp>
      <p:cxnSp>
        <p:nvCxnSpPr>
          <p:cNvPr id="60" name="Straight Connector 59">
            <a:extLst>
              <a:ext uri="{FF2B5EF4-FFF2-40B4-BE49-F238E27FC236}">
                <a16:creationId xmlns:a16="http://schemas.microsoft.com/office/drawing/2014/main" id="{0917E9E3-17C2-7A43-8AE0-C597DE78F377}"/>
              </a:ext>
            </a:extLst>
          </p:cNvPr>
          <p:cNvCxnSpPr>
            <a:cxnSpLocks/>
            <a:stCxn id="59" idx="1"/>
            <a:endCxn id="21" idx="6"/>
          </p:cNvCxnSpPr>
          <p:nvPr/>
        </p:nvCxnSpPr>
        <p:spPr>
          <a:xfrm flipH="1">
            <a:off x="7364632" y="3601547"/>
            <a:ext cx="1809913" cy="122469"/>
          </a:xfrm>
          <a:prstGeom prst="line">
            <a:avLst/>
          </a:prstGeom>
          <a:ln w="25400" cap="rnd">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Rounded Rectangle 60">
            <a:extLst>
              <a:ext uri="{FF2B5EF4-FFF2-40B4-BE49-F238E27FC236}">
                <a16:creationId xmlns:a16="http://schemas.microsoft.com/office/drawing/2014/main" id="{62EC686D-837C-DB4C-82D7-AA68FA71A3F1}"/>
              </a:ext>
            </a:extLst>
          </p:cNvPr>
          <p:cNvSpPr/>
          <p:nvPr/>
        </p:nvSpPr>
        <p:spPr>
          <a:xfrm>
            <a:off x="9523124" y="5756616"/>
            <a:ext cx="1244653" cy="39628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222222"/>
                </a:solidFill>
                <a:effectLst/>
                <a:uLnTx/>
                <a:uFillTx/>
                <a:latin typeface="Arial"/>
                <a:ea typeface="+mn-ea"/>
                <a:cs typeface="+mn-cs"/>
              </a:rPr>
              <a:t>Företagsmentorerna</a:t>
            </a:r>
          </a:p>
        </p:txBody>
      </p:sp>
      <p:sp>
        <p:nvSpPr>
          <p:cNvPr id="62" name="Rounded Rectangle 61">
            <a:extLst>
              <a:ext uri="{FF2B5EF4-FFF2-40B4-BE49-F238E27FC236}">
                <a16:creationId xmlns:a16="http://schemas.microsoft.com/office/drawing/2014/main" id="{63F3C832-F477-A849-94B6-A0C06634BD9C}"/>
              </a:ext>
            </a:extLst>
          </p:cNvPr>
          <p:cNvSpPr/>
          <p:nvPr/>
        </p:nvSpPr>
        <p:spPr>
          <a:xfrm>
            <a:off x="407338" y="4562127"/>
            <a:ext cx="1424241" cy="3715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4H-föreningar</a:t>
            </a:r>
          </a:p>
        </p:txBody>
      </p:sp>
      <p:sp>
        <p:nvSpPr>
          <p:cNvPr id="63" name="Rounded Rectangle 62">
            <a:extLst>
              <a:ext uri="{FF2B5EF4-FFF2-40B4-BE49-F238E27FC236}">
                <a16:creationId xmlns:a16="http://schemas.microsoft.com/office/drawing/2014/main" id="{5252A129-9714-2F4A-9BA1-F62799073B4F}"/>
              </a:ext>
            </a:extLst>
          </p:cNvPr>
          <p:cNvSpPr/>
          <p:nvPr/>
        </p:nvSpPr>
        <p:spPr>
          <a:xfrm>
            <a:off x="1915544" y="4500239"/>
            <a:ext cx="1353294" cy="3715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dirty="0">
                <a:ln>
                  <a:noFill/>
                </a:ln>
                <a:solidFill>
                  <a:schemeClr val="bg1"/>
                </a:solidFill>
                <a:effectLst/>
                <a:uLnTx/>
                <a:uFillTx/>
                <a:latin typeface="Arial"/>
                <a:ea typeface="+mn-ea"/>
                <a:cs typeface="+mn-cs"/>
              </a:rPr>
              <a:t>Naturskyddsföreningar</a:t>
            </a:r>
          </a:p>
        </p:txBody>
      </p:sp>
      <p:sp>
        <p:nvSpPr>
          <p:cNvPr id="64" name="Rounded Rectangle 63">
            <a:extLst>
              <a:ext uri="{FF2B5EF4-FFF2-40B4-BE49-F238E27FC236}">
                <a16:creationId xmlns:a16="http://schemas.microsoft.com/office/drawing/2014/main" id="{F0B43A0A-BBC9-6845-A700-799B801376F9}"/>
              </a:ext>
            </a:extLst>
          </p:cNvPr>
          <p:cNvSpPr/>
          <p:nvPr/>
        </p:nvSpPr>
        <p:spPr>
          <a:xfrm>
            <a:off x="407338" y="4125616"/>
            <a:ext cx="1424241" cy="3715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Djurens hälsa ETT</a:t>
            </a:r>
          </a:p>
        </p:txBody>
      </p:sp>
      <p:sp>
        <p:nvSpPr>
          <p:cNvPr id="65" name="Rounded Rectangle 64">
            <a:extLst>
              <a:ext uri="{FF2B5EF4-FFF2-40B4-BE49-F238E27FC236}">
                <a16:creationId xmlns:a16="http://schemas.microsoft.com/office/drawing/2014/main" id="{FEF1047A-8D02-CD46-B3BD-FBCC101D4CFF}"/>
              </a:ext>
            </a:extLst>
          </p:cNvPr>
          <p:cNvSpPr/>
          <p:nvPr/>
        </p:nvSpPr>
        <p:spPr>
          <a:xfrm>
            <a:off x="10532001" y="3209428"/>
            <a:ext cx="1124671" cy="369365"/>
          </a:xfrm>
          <a:prstGeom prst="roundRect">
            <a:avLst/>
          </a:prstGeom>
          <a:solidFill>
            <a:srgbClr val="C4A1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Räddningsverket</a:t>
            </a:r>
          </a:p>
        </p:txBody>
      </p:sp>
      <p:sp>
        <p:nvSpPr>
          <p:cNvPr id="66" name="Rounded Rectangle 65">
            <a:extLst>
              <a:ext uri="{FF2B5EF4-FFF2-40B4-BE49-F238E27FC236}">
                <a16:creationId xmlns:a16="http://schemas.microsoft.com/office/drawing/2014/main" id="{827D7096-95B1-7D4E-A9BB-342BF2408B30}"/>
              </a:ext>
            </a:extLst>
          </p:cNvPr>
          <p:cNvSpPr/>
          <p:nvPr/>
        </p:nvSpPr>
        <p:spPr>
          <a:xfrm>
            <a:off x="6739670" y="1753460"/>
            <a:ext cx="1124671" cy="355137"/>
          </a:xfrm>
          <a:prstGeom prst="roundRect">
            <a:avLst/>
          </a:prstGeom>
          <a:solidFill>
            <a:schemeClr val="accent6">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1" i="0" u="none" strike="noStrike" kern="1200" cap="none" spc="0" normalizeH="0" baseline="0" dirty="0">
                <a:ln>
                  <a:noFill/>
                </a:ln>
                <a:solidFill>
                  <a:schemeClr val="bg1"/>
                </a:solidFill>
                <a:effectLst/>
                <a:uLnTx/>
                <a:uFillTx/>
                <a:latin typeface="Arial"/>
                <a:ea typeface="+mn-ea"/>
                <a:cs typeface="+mn-cs"/>
              </a:rPr>
              <a:t>TE-tjänster</a:t>
            </a:r>
          </a:p>
        </p:txBody>
      </p:sp>
      <p:sp>
        <p:nvSpPr>
          <p:cNvPr id="67" name="Rounded Rectangle 66">
            <a:extLst>
              <a:ext uri="{FF2B5EF4-FFF2-40B4-BE49-F238E27FC236}">
                <a16:creationId xmlns:a16="http://schemas.microsoft.com/office/drawing/2014/main" id="{C6770CFF-0309-3F41-9AD9-BC3A25F38C65}"/>
              </a:ext>
            </a:extLst>
          </p:cNvPr>
          <p:cNvSpPr/>
          <p:nvPr/>
        </p:nvSpPr>
        <p:spPr>
          <a:xfrm>
            <a:off x="10852561" y="4766288"/>
            <a:ext cx="889179" cy="422474"/>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rgbClr val="222222"/>
                </a:solidFill>
                <a:effectLst/>
                <a:uLnTx/>
                <a:uFillTx/>
                <a:latin typeface="Arial"/>
                <a:ea typeface="+mn-ea"/>
                <a:cs typeface="+mn-cs"/>
              </a:rPr>
              <a:t>Byföreningar</a:t>
            </a:r>
          </a:p>
        </p:txBody>
      </p:sp>
      <p:cxnSp>
        <p:nvCxnSpPr>
          <p:cNvPr id="68" name="Straight Connector 67">
            <a:extLst>
              <a:ext uri="{FF2B5EF4-FFF2-40B4-BE49-F238E27FC236}">
                <a16:creationId xmlns:a16="http://schemas.microsoft.com/office/drawing/2014/main" id="{9C7926D3-4052-1944-8957-8E45B87BF69B}"/>
              </a:ext>
            </a:extLst>
          </p:cNvPr>
          <p:cNvCxnSpPr>
            <a:cxnSpLocks/>
            <a:stCxn id="21" idx="3"/>
            <a:endCxn id="89" idx="3"/>
          </p:cNvCxnSpPr>
          <p:nvPr/>
        </p:nvCxnSpPr>
        <p:spPr>
          <a:xfrm flipH="1">
            <a:off x="3579607" y="4215694"/>
            <a:ext cx="2598008" cy="1367111"/>
          </a:xfrm>
          <a:prstGeom prst="line">
            <a:avLst/>
          </a:prstGeom>
          <a:ln w="25400" cap="rnd">
            <a:solidFill>
              <a:srgbClr val="16A798"/>
            </a:solidFill>
            <a:prstDash val="sysDot"/>
          </a:ln>
        </p:spPr>
        <p:style>
          <a:lnRef idx="1">
            <a:schemeClr val="accent1"/>
          </a:lnRef>
          <a:fillRef idx="0">
            <a:schemeClr val="accent1"/>
          </a:fillRef>
          <a:effectRef idx="0">
            <a:schemeClr val="accent1"/>
          </a:effectRef>
          <a:fontRef idx="minor">
            <a:schemeClr val="tx1"/>
          </a:fontRef>
        </p:style>
      </p:cxnSp>
      <p:sp>
        <p:nvSpPr>
          <p:cNvPr id="69" name="Rounded Rectangle 68">
            <a:extLst>
              <a:ext uri="{FF2B5EF4-FFF2-40B4-BE49-F238E27FC236}">
                <a16:creationId xmlns:a16="http://schemas.microsoft.com/office/drawing/2014/main" id="{2B5DCC97-AEA1-3C44-A7B4-70C862EBE120}"/>
              </a:ext>
            </a:extLst>
          </p:cNvPr>
          <p:cNvSpPr/>
          <p:nvPr/>
        </p:nvSpPr>
        <p:spPr>
          <a:xfrm>
            <a:off x="6979897" y="5810860"/>
            <a:ext cx="1200589" cy="418336"/>
          </a:xfrm>
          <a:prstGeom prst="round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Business Finland</a:t>
            </a:r>
          </a:p>
        </p:txBody>
      </p:sp>
      <p:cxnSp>
        <p:nvCxnSpPr>
          <p:cNvPr id="70" name="Straight Connector 69">
            <a:extLst>
              <a:ext uri="{FF2B5EF4-FFF2-40B4-BE49-F238E27FC236}">
                <a16:creationId xmlns:a16="http://schemas.microsoft.com/office/drawing/2014/main" id="{5E882B8D-00D8-1E42-8981-46478C498119}"/>
              </a:ext>
            </a:extLst>
          </p:cNvPr>
          <p:cNvCxnSpPr>
            <a:cxnSpLocks/>
            <a:endCxn id="21" idx="4"/>
          </p:cNvCxnSpPr>
          <p:nvPr/>
        </p:nvCxnSpPr>
        <p:spPr>
          <a:xfrm flipH="1" flipV="1">
            <a:off x="6669294" y="4419354"/>
            <a:ext cx="910898" cy="1414177"/>
          </a:xfrm>
          <a:prstGeom prst="line">
            <a:avLst/>
          </a:prstGeom>
          <a:ln w="2540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97CF99FC-A76C-634D-9E11-853AF993F9F3}"/>
              </a:ext>
            </a:extLst>
          </p:cNvPr>
          <p:cNvSpPr/>
          <p:nvPr/>
        </p:nvSpPr>
        <p:spPr>
          <a:xfrm>
            <a:off x="6856736" y="4735938"/>
            <a:ext cx="813993" cy="332775"/>
          </a:xfrm>
          <a:prstGeom prst="roundRect">
            <a:avLst/>
          </a:prstGeom>
          <a:solidFill>
            <a:srgbClr val="8866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rgbClr val="FFFFFF"/>
                </a:solidFill>
                <a:effectLst/>
                <a:uLnTx/>
                <a:uFillTx/>
                <a:latin typeface="Arial"/>
                <a:ea typeface="+mn-ea"/>
                <a:cs typeface="+mn-cs"/>
              </a:rPr>
              <a:t>TUKES</a:t>
            </a:r>
          </a:p>
        </p:txBody>
      </p:sp>
      <p:sp>
        <p:nvSpPr>
          <p:cNvPr id="72" name="Rounded Rectangle 71">
            <a:extLst>
              <a:ext uri="{FF2B5EF4-FFF2-40B4-BE49-F238E27FC236}">
                <a16:creationId xmlns:a16="http://schemas.microsoft.com/office/drawing/2014/main" id="{3BF0A3FE-258F-D447-B382-2245D35F0787}"/>
              </a:ext>
            </a:extLst>
          </p:cNvPr>
          <p:cNvSpPr/>
          <p:nvPr/>
        </p:nvSpPr>
        <p:spPr>
          <a:xfrm>
            <a:off x="3135230" y="2342759"/>
            <a:ext cx="1085408" cy="574812"/>
          </a:xfrm>
          <a:prstGeom prst="roundRect">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rgbClr val="FFFFFF"/>
                </a:solidFill>
                <a:effectLst/>
                <a:uLnTx/>
                <a:uFillTx/>
                <a:latin typeface="Arial"/>
                <a:ea typeface="+mn-ea"/>
                <a:cs typeface="+mn-cs"/>
              </a:rPr>
              <a:t>Centralförbundet för </a:t>
            </a:r>
            <a:r>
              <a:rPr kumimoji="0" lang="sv-FI" sz="800" b="0" i="0" u="none" strike="noStrike" kern="1200" cap="none" spc="0" normalizeH="0" baseline="0" dirty="0">
                <a:ln>
                  <a:noFill/>
                </a:ln>
                <a:solidFill>
                  <a:srgbClr val="FFFFFF"/>
                </a:solidFill>
                <a:effectLst/>
                <a:uLnTx/>
                <a:uFillTx/>
                <a:latin typeface="Arial"/>
                <a:ea typeface="+mn-ea"/>
                <a:cs typeface="+mn-cs"/>
              </a:rPr>
              <a:t>L</a:t>
            </a:r>
            <a:r>
              <a:rPr kumimoji="0" lang="sv-fi" sz="800" b="0" i="0" u="none" strike="noStrike" kern="1200" cap="none" spc="0" normalizeH="0" baseline="0" dirty="0">
                <a:ln>
                  <a:noFill/>
                </a:ln>
                <a:solidFill>
                  <a:srgbClr val="FFFFFF"/>
                </a:solidFill>
                <a:effectLst/>
                <a:uLnTx/>
                <a:uFillTx/>
                <a:latin typeface="Arial"/>
                <a:ea typeface="+mn-ea"/>
                <a:cs typeface="+mn-cs"/>
              </a:rPr>
              <a:t>ant- och skogsbruksproducenter MTK</a:t>
            </a:r>
          </a:p>
        </p:txBody>
      </p:sp>
      <p:sp>
        <p:nvSpPr>
          <p:cNvPr id="73" name="Rounded Rectangle 72">
            <a:extLst>
              <a:ext uri="{FF2B5EF4-FFF2-40B4-BE49-F238E27FC236}">
                <a16:creationId xmlns:a16="http://schemas.microsoft.com/office/drawing/2014/main" id="{FF84E0B0-BDC9-0144-84C0-E2FF9C7DBD41}"/>
              </a:ext>
            </a:extLst>
          </p:cNvPr>
          <p:cNvSpPr/>
          <p:nvPr/>
        </p:nvSpPr>
        <p:spPr>
          <a:xfrm>
            <a:off x="3140426" y="2074977"/>
            <a:ext cx="790813" cy="228627"/>
          </a:xfrm>
          <a:prstGeom prst="roundRect">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rgbClr val="FFFFFF"/>
                </a:solidFill>
                <a:effectLst/>
                <a:uLnTx/>
                <a:uFillTx/>
                <a:latin typeface="Arial"/>
                <a:ea typeface="+mn-ea"/>
                <a:cs typeface="+mn-cs"/>
              </a:rPr>
              <a:t>SLC</a:t>
            </a:r>
          </a:p>
        </p:txBody>
      </p:sp>
      <p:sp>
        <p:nvSpPr>
          <p:cNvPr id="74" name="Rounded Rectangle 73">
            <a:extLst>
              <a:ext uri="{FF2B5EF4-FFF2-40B4-BE49-F238E27FC236}">
                <a16:creationId xmlns:a16="http://schemas.microsoft.com/office/drawing/2014/main" id="{033972EA-B600-314B-9ECC-81F0392A5304}"/>
              </a:ext>
            </a:extLst>
          </p:cNvPr>
          <p:cNvSpPr/>
          <p:nvPr/>
        </p:nvSpPr>
        <p:spPr>
          <a:xfrm>
            <a:off x="401246" y="5430768"/>
            <a:ext cx="1425205" cy="3715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Suomen Sikayrittäjät ry</a:t>
            </a:r>
          </a:p>
        </p:txBody>
      </p:sp>
      <p:sp>
        <p:nvSpPr>
          <p:cNvPr id="75" name="Rounded Rectangle 74">
            <a:extLst>
              <a:ext uri="{FF2B5EF4-FFF2-40B4-BE49-F238E27FC236}">
                <a16:creationId xmlns:a16="http://schemas.microsoft.com/office/drawing/2014/main" id="{9766A0CA-8343-0240-BCC7-99A4E9AA3336}"/>
              </a:ext>
            </a:extLst>
          </p:cNvPr>
          <p:cNvSpPr/>
          <p:nvPr/>
        </p:nvSpPr>
        <p:spPr>
          <a:xfrm>
            <a:off x="407872" y="5002136"/>
            <a:ext cx="1423534" cy="3715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Företagarna i Finland rf</a:t>
            </a:r>
          </a:p>
        </p:txBody>
      </p:sp>
      <p:sp>
        <p:nvSpPr>
          <p:cNvPr id="76" name="Rounded Rectangle 75">
            <a:extLst>
              <a:ext uri="{FF2B5EF4-FFF2-40B4-BE49-F238E27FC236}">
                <a16:creationId xmlns:a16="http://schemas.microsoft.com/office/drawing/2014/main" id="{0D8CD4C1-7A84-2D4C-A474-3A4D4F101814}"/>
              </a:ext>
            </a:extLst>
          </p:cNvPr>
          <p:cNvSpPr/>
          <p:nvPr/>
        </p:nvSpPr>
        <p:spPr>
          <a:xfrm>
            <a:off x="10091472" y="1327455"/>
            <a:ext cx="1304521" cy="369365"/>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rgbClr val="FFFFFF"/>
                </a:solidFill>
                <a:effectLst/>
                <a:uLnTx/>
                <a:uFillTx/>
                <a:latin typeface="Arial"/>
                <a:ea typeface="+mn-ea"/>
                <a:cs typeface="+mn-cs"/>
              </a:rPr>
              <a:t>Arbetshälsoinstitutet</a:t>
            </a:r>
          </a:p>
        </p:txBody>
      </p:sp>
      <p:sp>
        <p:nvSpPr>
          <p:cNvPr id="77" name="Rounded Rectangle 76">
            <a:extLst>
              <a:ext uri="{FF2B5EF4-FFF2-40B4-BE49-F238E27FC236}">
                <a16:creationId xmlns:a16="http://schemas.microsoft.com/office/drawing/2014/main" id="{D2093DA1-06BC-604A-A9A5-590D03C39B5C}"/>
              </a:ext>
            </a:extLst>
          </p:cNvPr>
          <p:cNvSpPr/>
          <p:nvPr/>
        </p:nvSpPr>
        <p:spPr>
          <a:xfrm>
            <a:off x="7344235" y="654344"/>
            <a:ext cx="950603" cy="404889"/>
          </a:xfrm>
          <a:prstGeom prst="round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dirty="0">
                <a:ln>
                  <a:noFill/>
                </a:ln>
                <a:solidFill>
                  <a:schemeClr val="bg1"/>
                </a:solidFill>
                <a:effectLst/>
                <a:uLnTx/>
                <a:uFillTx/>
                <a:latin typeface="Arial"/>
                <a:ea typeface="+mn-ea"/>
                <a:cs typeface="+mn-cs"/>
              </a:rPr>
              <a:t>Regionförvaltningsverkens ansvarsområden</a:t>
            </a:r>
          </a:p>
        </p:txBody>
      </p:sp>
      <p:sp>
        <p:nvSpPr>
          <p:cNvPr id="78" name="Rounded Rectangle 77">
            <a:extLst>
              <a:ext uri="{FF2B5EF4-FFF2-40B4-BE49-F238E27FC236}">
                <a16:creationId xmlns:a16="http://schemas.microsoft.com/office/drawing/2014/main" id="{DBA6BE0A-7E46-AD45-B284-1A685D1D2C18}"/>
              </a:ext>
            </a:extLst>
          </p:cNvPr>
          <p:cNvSpPr/>
          <p:nvPr/>
        </p:nvSpPr>
        <p:spPr>
          <a:xfrm>
            <a:off x="8468027" y="678958"/>
            <a:ext cx="826156" cy="404889"/>
          </a:xfrm>
          <a:prstGeom prst="round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dirty="0">
                <a:ln>
                  <a:noFill/>
                </a:ln>
                <a:solidFill>
                  <a:schemeClr val="bg1"/>
                </a:solidFill>
                <a:effectLst/>
                <a:uLnTx/>
                <a:uFillTx/>
                <a:latin typeface="Arial"/>
                <a:ea typeface="+mn-ea"/>
                <a:cs typeface="+mn-cs"/>
              </a:rPr>
              <a:t>Licensiering</a:t>
            </a:r>
            <a:endParaRPr kumimoji="0" lang="sv-fi" sz="700" b="0" i="0" u="none" strike="noStrike" kern="1200" cap="none" spc="0" normalizeH="0" baseline="0" noProof="0" dirty="0">
              <a:ln>
                <a:noFill/>
              </a:ln>
              <a:solidFill>
                <a:schemeClr val="bg1"/>
              </a:solidFill>
              <a:effectLst/>
              <a:uLnTx/>
              <a:uFillTx/>
              <a:latin typeface="Arial"/>
              <a:ea typeface="+mn-ea"/>
              <a:cs typeface="+mn-cs"/>
            </a:endParaRPr>
          </a:p>
        </p:txBody>
      </p:sp>
      <p:sp>
        <p:nvSpPr>
          <p:cNvPr id="79" name="Rounded Rectangle 78">
            <a:extLst>
              <a:ext uri="{FF2B5EF4-FFF2-40B4-BE49-F238E27FC236}">
                <a16:creationId xmlns:a16="http://schemas.microsoft.com/office/drawing/2014/main" id="{30355BCC-6AC1-444A-9F1C-BB6C6B990DCC}"/>
              </a:ext>
            </a:extLst>
          </p:cNvPr>
          <p:cNvSpPr/>
          <p:nvPr/>
        </p:nvSpPr>
        <p:spPr>
          <a:xfrm>
            <a:off x="7633923" y="1052321"/>
            <a:ext cx="1019515" cy="263388"/>
          </a:xfrm>
          <a:prstGeom prst="round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dirty="0">
                <a:ln>
                  <a:noFill/>
                </a:ln>
                <a:solidFill>
                  <a:schemeClr val="bg1"/>
                </a:solidFill>
                <a:effectLst/>
                <a:uLnTx/>
                <a:uFillTx/>
                <a:latin typeface="Arial"/>
                <a:ea typeface="+mn-ea"/>
                <a:cs typeface="+mn-cs"/>
              </a:rPr>
              <a:t>Arbetarskyddsförvaltningen</a:t>
            </a:r>
          </a:p>
        </p:txBody>
      </p:sp>
      <p:cxnSp>
        <p:nvCxnSpPr>
          <p:cNvPr id="80" name="Straight Connector 79">
            <a:extLst>
              <a:ext uri="{FF2B5EF4-FFF2-40B4-BE49-F238E27FC236}">
                <a16:creationId xmlns:a16="http://schemas.microsoft.com/office/drawing/2014/main" id="{2E678F96-3C6F-B14A-B82D-A9B376A695A0}"/>
              </a:ext>
            </a:extLst>
          </p:cNvPr>
          <p:cNvCxnSpPr>
            <a:cxnSpLocks/>
            <a:stCxn id="21" idx="2"/>
            <a:endCxn id="64" idx="3"/>
          </p:cNvCxnSpPr>
          <p:nvPr/>
        </p:nvCxnSpPr>
        <p:spPr>
          <a:xfrm flipH="1">
            <a:off x="1831579" y="3724016"/>
            <a:ext cx="4142376" cy="587375"/>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81" name="Rounded Rectangle 80">
            <a:extLst>
              <a:ext uri="{FF2B5EF4-FFF2-40B4-BE49-F238E27FC236}">
                <a16:creationId xmlns:a16="http://schemas.microsoft.com/office/drawing/2014/main" id="{425C819B-267F-234E-8962-E7AF5C6E42F5}"/>
              </a:ext>
            </a:extLst>
          </p:cNvPr>
          <p:cNvSpPr/>
          <p:nvPr/>
        </p:nvSpPr>
        <p:spPr>
          <a:xfrm>
            <a:off x="1915544" y="4927074"/>
            <a:ext cx="1353294" cy="3715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Regionala företagarföreningar</a:t>
            </a:r>
          </a:p>
        </p:txBody>
      </p:sp>
      <p:cxnSp>
        <p:nvCxnSpPr>
          <p:cNvPr id="82" name="Straight Connector 81">
            <a:extLst>
              <a:ext uri="{FF2B5EF4-FFF2-40B4-BE49-F238E27FC236}">
                <a16:creationId xmlns:a16="http://schemas.microsoft.com/office/drawing/2014/main" id="{CD246226-9D4F-4E4D-89C0-1F71671E8794}"/>
              </a:ext>
            </a:extLst>
          </p:cNvPr>
          <p:cNvCxnSpPr>
            <a:cxnSpLocks/>
            <a:stCxn id="21" idx="2"/>
            <a:endCxn id="81" idx="3"/>
          </p:cNvCxnSpPr>
          <p:nvPr/>
        </p:nvCxnSpPr>
        <p:spPr>
          <a:xfrm flipH="1">
            <a:off x="3268838" y="3724016"/>
            <a:ext cx="2705117" cy="1388833"/>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83" name="Rounded Rectangle 82">
            <a:extLst>
              <a:ext uri="{FF2B5EF4-FFF2-40B4-BE49-F238E27FC236}">
                <a16:creationId xmlns:a16="http://schemas.microsoft.com/office/drawing/2014/main" id="{6D76DC46-A404-D54A-BA1C-76E6C139EEDD}"/>
              </a:ext>
            </a:extLst>
          </p:cNvPr>
          <p:cNvSpPr/>
          <p:nvPr/>
        </p:nvSpPr>
        <p:spPr>
          <a:xfrm>
            <a:off x="3514530" y="4494779"/>
            <a:ext cx="1348376" cy="332775"/>
          </a:xfrm>
          <a:prstGeom prst="round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chemeClr val="tx1"/>
                </a:solidFill>
                <a:effectLst/>
                <a:uLnTx/>
                <a:uFillTx/>
                <a:latin typeface="Arial"/>
                <a:ea typeface="+mn-ea"/>
                <a:cs typeface="+mn-cs"/>
              </a:rPr>
              <a:t>Leader-organisationer</a:t>
            </a:r>
          </a:p>
        </p:txBody>
      </p:sp>
      <p:sp>
        <p:nvSpPr>
          <p:cNvPr id="84" name="Rounded Rectangle 83">
            <a:extLst>
              <a:ext uri="{FF2B5EF4-FFF2-40B4-BE49-F238E27FC236}">
                <a16:creationId xmlns:a16="http://schemas.microsoft.com/office/drawing/2014/main" id="{6A1F9BCD-C545-634A-A092-0400A4CCA004}"/>
              </a:ext>
            </a:extLst>
          </p:cNvPr>
          <p:cNvSpPr/>
          <p:nvPr/>
        </p:nvSpPr>
        <p:spPr>
          <a:xfrm>
            <a:off x="9648406" y="2755469"/>
            <a:ext cx="1124671" cy="3573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Kommunernas utvecklingsbolag</a:t>
            </a:r>
          </a:p>
        </p:txBody>
      </p:sp>
      <p:sp>
        <p:nvSpPr>
          <p:cNvPr id="85" name="Rounded Rectangle 84">
            <a:extLst>
              <a:ext uri="{FF2B5EF4-FFF2-40B4-BE49-F238E27FC236}">
                <a16:creationId xmlns:a16="http://schemas.microsoft.com/office/drawing/2014/main" id="{780EA2B4-CC9D-6243-B066-562654C84EFB}"/>
              </a:ext>
            </a:extLst>
          </p:cNvPr>
          <p:cNvSpPr/>
          <p:nvPr/>
        </p:nvSpPr>
        <p:spPr>
          <a:xfrm>
            <a:off x="10200550" y="4128706"/>
            <a:ext cx="1124671" cy="369365"/>
          </a:xfrm>
          <a:prstGeom prst="roundRect">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rgbClr val="FFFFFF"/>
                </a:solidFill>
                <a:effectLst/>
                <a:uLnTx/>
                <a:uFillTx/>
                <a:latin typeface="Arial"/>
                <a:ea typeface="+mn-ea"/>
                <a:cs typeface="+mn-cs"/>
              </a:rPr>
              <a:t>Institutet för hälsa och välfärd THL</a:t>
            </a:r>
          </a:p>
        </p:txBody>
      </p:sp>
      <p:sp>
        <p:nvSpPr>
          <p:cNvPr id="86" name="Rounded Rectangle 85">
            <a:extLst>
              <a:ext uri="{FF2B5EF4-FFF2-40B4-BE49-F238E27FC236}">
                <a16:creationId xmlns:a16="http://schemas.microsoft.com/office/drawing/2014/main" id="{FC7EFD98-E2F3-564D-A133-383ACC273922}"/>
              </a:ext>
            </a:extLst>
          </p:cNvPr>
          <p:cNvSpPr/>
          <p:nvPr/>
        </p:nvSpPr>
        <p:spPr>
          <a:xfrm>
            <a:off x="7767634" y="4744319"/>
            <a:ext cx="1156821" cy="390055"/>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rgbClr val="FFFFFF"/>
                </a:solidFill>
                <a:effectLst/>
                <a:uLnTx/>
                <a:uFillTx/>
                <a:latin typeface="Arial"/>
                <a:ea typeface="+mn-ea"/>
                <a:cs typeface="+mn-cs"/>
              </a:rPr>
              <a:t>Arbets- och näringsministeriet</a:t>
            </a:r>
          </a:p>
        </p:txBody>
      </p:sp>
      <p:sp>
        <p:nvSpPr>
          <p:cNvPr id="87" name="Rounded Rectangle 86">
            <a:extLst>
              <a:ext uri="{FF2B5EF4-FFF2-40B4-BE49-F238E27FC236}">
                <a16:creationId xmlns:a16="http://schemas.microsoft.com/office/drawing/2014/main" id="{00B2DCD8-5D3D-754B-A1DE-3B904548DED0}"/>
              </a:ext>
            </a:extLst>
          </p:cNvPr>
          <p:cNvSpPr/>
          <p:nvPr/>
        </p:nvSpPr>
        <p:spPr>
          <a:xfrm>
            <a:off x="1917956" y="3255915"/>
            <a:ext cx="1093594"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Banker</a:t>
            </a:r>
          </a:p>
        </p:txBody>
      </p:sp>
      <p:sp>
        <p:nvSpPr>
          <p:cNvPr id="88" name="Rounded Rectangle 87">
            <a:extLst>
              <a:ext uri="{FF2B5EF4-FFF2-40B4-BE49-F238E27FC236}">
                <a16:creationId xmlns:a16="http://schemas.microsoft.com/office/drawing/2014/main" id="{5094C6FA-8640-1641-883F-134C109C3975}"/>
              </a:ext>
            </a:extLst>
          </p:cNvPr>
          <p:cNvSpPr/>
          <p:nvPr/>
        </p:nvSpPr>
        <p:spPr>
          <a:xfrm>
            <a:off x="1915544" y="4115270"/>
            <a:ext cx="1372181" cy="332775"/>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chemeClr val="bg1"/>
                </a:solidFill>
                <a:effectLst/>
                <a:uLnTx/>
                <a:uFillTx/>
                <a:latin typeface="Arial"/>
                <a:ea typeface="+mn-ea"/>
                <a:cs typeface="+mn-cs"/>
              </a:rPr>
              <a:t>Producent- och branschorganisationer</a:t>
            </a:r>
          </a:p>
        </p:txBody>
      </p:sp>
      <p:sp>
        <p:nvSpPr>
          <p:cNvPr id="89" name="Rounded Rectangle 88">
            <a:extLst>
              <a:ext uri="{FF2B5EF4-FFF2-40B4-BE49-F238E27FC236}">
                <a16:creationId xmlns:a16="http://schemas.microsoft.com/office/drawing/2014/main" id="{40FB6F51-BC55-114B-A4CD-0CBAAB9846EB}"/>
              </a:ext>
            </a:extLst>
          </p:cNvPr>
          <p:cNvSpPr/>
          <p:nvPr/>
        </p:nvSpPr>
        <p:spPr>
          <a:xfrm>
            <a:off x="2231231" y="5416417"/>
            <a:ext cx="1348376" cy="332775"/>
          </a:xfrm>
          <a:prstGeom prst="roundRect">
            <a:avLst/>
          </a:prstGeom>
          <a:solidFill>
            <a:srgbClr val="16A7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chemeClr val="bg1"/>
                </a:solidFill>
                <a:effectLst/>
                <a:uLnTx/>
                <a:uFillTx/>
                <a:latin typeface="Arial"/>
                <a:ea typeface="+mn-ea"/>
                <a:cs typeface="+mn-cs"/>
              </a:rPr>
              <a:t>Finlands nyföretagarcenter</a:t>
            </a:r>
          </a:p>
        </p:txBody>
      </p:sp>
      <p:sp>
        <p:nvSpPr>
          <p:cNvPr id="90" name="Rounded Rectangle 89">
            <a:extLst>
              <a:ext uri="{FF2B5EF4-FFF2-40B4-BE49-F238E27FC236}">
                <a16:creationId xmlns:a16="http://schemas.microsoft.com/office/drawing/2014/main" id="{23B84607-3C3B-AF40-9EDE-296D3928D0A2}"/>
              </a:ext>
            </a:extLst>
          </p:cNvPr>
          <p:cNvSpPr/>
          <p:nvPr/>
        </p:nvSpPr>
        <p:spPr>
          <a:xfrm>
            <a:off x="407872" y="1293374"/>
            <a:ext cx="1446350"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Försäkringsbolag</a:t>
            </a:r>
          </a:p>
        </p:txBody>
      </p:sp>
      <p:sp>
        <p:nvSpPr>
          <p:cNvPr id="91" name="Rounded Rectangle 90">
            <a:extLst>
              <a:ext uri="{FF2B5EF4-FFF2-40B4-BE49-F238E27FC236}">
                <a16:creationId xmlns:a16="http://schemas.microsoft.com/office/drawing/2014/main" id="{D3BDAF41-9AAD-1B43-BD38-D54DD5CBFF1C}"/>
              </a:ext>
            </a:extLst>
          </p:cNvPr>
          <p:cNvSpPr/>
          <p:nvPr/>
        </p:nvSpPr>
        <p:spPr>
          <a:xfrm>
            <a:off x="407338" y="1666597"/>
            <a:ext cx="1434659"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Konsultation</a:t>
            </a:r>
          </a:p>
        </p:txBody>
      </p:sp>
      <p:sp>
        <p:nvSpPr>
          <p:cNvPr id="92" name="Rounded Rectangle 91">
            <a:extLst>
              <a:ext uri="{FF2B5EF4-FFF2-40B4-BE49-F238E27FC236}">
                <a16:creationId xmlns:a16="http://schemas.microsoft.com/office/drawing/2014/main" id="{B19824F0-9627-CC43-BBB8-29BEBB6072E9}"/>
              </a:ext>
            </a:extLst>
          </p:cNvPr>
          <p:cNvSpPr/>
          <p:nvPr/>
        </p:nvSpPr>
        <p:spPr>
          <a:xfrm>
            <a:off x="407338" y="2039820"/>
            <a:ext cx="1424775"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Byggnation</a:t>
            </a:r>
          </a:p>
        </p:txBody>
      </p:sp>
      <p:sp>
        <p:nvSpPr>
          <p:cNvPr id="93" name="Rounded Rectangle 92">
            <a:extLst>
              <a:ext uri="{FF2B5EF4-FFF2-40B4-BE49-F238E27FC236}">
                <a16:creationId xmlns:a16="http://schemas.microsoft.com/office/drawing/2014/main" id="{849CAC7C-3BEE-844E-8E05-EB9E3D037447}"/>
              </a:ext>
            </a:extLst>
          </p:cNvPr>
          <p:cNvSpPr/>
          <p:nvPr/>
        </p:nvSpPr>
        <p:spPr>
          <a:xfrm>
            <a:off x="407871" y="2413043"/>
            <a:ext cx="1424241" cy="4413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chemeClr val="bg1"/>
                </a:solidFill>
                <a:effectLst/>
                <a:uLnTx/>
                <a:uFillTx/>
                <a:latin typeface="Arial"/>
                <a:ea typeface="+mn-ea"/>
                <a:cs typeface="+mn-cs"/>
              </a:rPr>
              <a:t>Privata arbetsförmedlings- och rekryteringstjänster</a:t>
            </a:r>
          </a:p>
        </p:txBody>
      </p:sp>
      <p:sp>
        <p:nvSpPr>
          <p:cNvPr id="94" name="Rounded Rectangle 93">
            <a:extLst>
              <a:ext uri="{FF2B5EF4-FFF2-40B4-BE49-F238E27FC236}">
                <a16:creationId xmlns:a16="http://schemas.microsoft.com/office/drawing/2014/main" id="{8602D211-E3BB-E54B-ABBB-288FDBFC0F4A}"/>
              </a:ext>
            </a:extLst>
          </p:cNvPr>
          <p:cNvSpPr/>
          <p:nvPr/>
        </p:nvSpPr>
        <p:spPr>
          <a:xfrm>
            <a:off x="1917956" y="1301500"/>
            <a:ext cx="1084724"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Redovisnings</a:t>
            </a:r>
            <a:r>
              <a:rPr kumimoji="0" lang="sv-FI" sz="900" b="0" i="0" u="none" strike="noStrike" kern="1200" cap="none" spc="0" normalizeH="0" baseline="0" dirty="0">
                <a:ln>
                  <a:noFill/>
                </a:ln>
                <a:solidFill>
                  <a:schemeClr val="bg1"/>
                </a:solidFill>
                <a:effectLst/>
                <a:uLnTx/>
                <a:uFillTx/>
                <a:latin typeface="Arial"/>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byråer</a:t>
            </a:r>
            <a:endParaRPr kumimoji="0" lang="sv-fi" sz="900" b="0" i="0" u="none" strike="noStrike" kern="1200" cap="none" spc="0" normalizeH="0" baseline="0" noProof="0" dirty="0">
              <a:ln>
                <a:noFill/>
              </a:ln>
              <a:solidFill>
                <a:schemeClr val="bg1"/>
              </a:solidFill>
              <a:effectLst/>
              <a:uLnTx/>
              <a:uFillTx/>
              <a:latin typeface="Arial"/>
              <a:ea typeface="+mn-ea"/>
              <a:cs typeface="+mn-cs"/>
            </a:endParaRPr>
          </a:p>
        </p:txBody>
      </p:sp>
      <p:sp>
        <p:nvSpPr>
          <p:cNvPr id="95" name="Rounded Rectangle 94">
            <a:extLst>
              <a:ext uri="{FF2B5EF4-FFF2-40B4-BE49-F238E27FC236}">
                <a16:creationId xmlns:a16="http://schemas.microsoft.com/office/drawing/2014/main" id="{65C897CB-7A19-E943-B2E9-58358DFB71CF}"/>
              </a:ext>
            </a:extLst>
          </p:cNvPr>
          <p:cNvSpPr/>
          <p:nvPr/>
        </p:nvSpPr>
        <p:spPr>
          <a:xfrm>
            <a:off x="1917956" y="1692383"/>
            <a:ext cx="1072545"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Marknadsföring och reklam</a:t>
            </a:r>
          </a:p>
        </p:txBody>
      </p:sp>
      <p:sp>
        <p:nvSpPr>
          <p:cNvPr id="96" name="Rounded Rectangle 95">
            <a:extLst>
              <a:ext uri="{FF2B5EF4-FFF2-40B4-BE49-F238E27FC236}">
                <a16:creationId xmlns:a16="http://schemas.microsoft.com/office/drawing/2014/main" id="{3B07815B-EE43-EB4E-86C0-63B855F74BD8}"/>
              </a:ext>
            </a:extLst>
          </p:cNvPr>
          <p:cNvSpPr/>
          <p:nvPr/>
        </p:nvSpPr>
        <p:spPr>
          <a:xfrm>
            <a:off x="1917956" y="2083266"/>
            <a:ext cx="1072545"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Privata laboratorier</a:t>
            </a:r>
          </a:p>
        </p:txBody>
      </p:sp>
      <p:sp>
        <p:nvSpPr>
          <p:cNvPr id="97" name="Rounded Rectangle 96">
            <a:extLst>
              <a:ext uri="{FF2B5EF4-FFF2-40B4-BE49-F238E27FC236}">
                <a16:creationId xmlns:a16="http://schemas.microsoft.com/office/drawing/2014/main" id="{6D2F9198-D04F-EA4E-BAD0-568C1455E855}"/>
              </a:ext>
            </a:extLst>
          </p:cNvPr>
          <p:cNvSpPr/>
          <p:nvPr/>
        </p:nvSpPr>
        <p:spPr>
          <a:xfrm>
            <a:off x="407871" y="2887151"/>
            <a:ext cx="1418580"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Slakterier</a:t>
            </a:r>
          </a:p>
        </p:txBody>
      </p:sp>
      <p:sp>
        <p:nvSpPr>
          <p:cNvPr id="98" name="Rounded Rectangle 97">
            <a:extLst>
              <a:ext uri="{FF2B5EF4-FFF2-40B4-BE49-F238E27FC236}">
                <a16:creationId xmlns:a16="http://schemas.microsoft.com/office/drawing/2014/main" id="{3113A7CD-B59C-9B4C-94A1-F6B9335700C1}"/>
              </a:ext>
            </a:extLst>
          </p:cNvPr>
          <p:cNvSpPr/>
          <p:nvPr/>
        </p:nvSpPr>
        <p:spPr>
          <a:xfrm>
            <a:off x="1917956" y="2474149"/>
            <a:ext cx="1072545"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Städtjänster</a:t>
            </a:r>
          </a:p>
        </p:txBody>
      </p:sp>
      <p:sp>
        <p:nvSpPr>
          <p:cNvPr id="99" name="Rounded Rectangle 98">
            <a:extLst>
              <a:ext uri="{FF2B5EF4-FFF2-40B4-BE49-F238E27FC236}">
                <a16:creationId xmlns:a16="http://schemas.microsoft.com/office/drawing/2014/main" id="{03638078-EE0B-FF47-BBEB-AC1626E46146}"/>
              </a:ext>
            </a:extLst>
          </p:cNvPr>
          <p:cNvSpPr/>
          <p:nvPr/>
        </p:nvSpPr>
        <p:spPr>
          <a:xfrm>
            <a:off x="3195574" y="3310593"/>
            <a:ext cx="1475263" cy="340309"/>
          </a:xfrm>
          <a:prstGeom prst="round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1" i="0" u="none" strike="noStrike" kern="1200" cap="none" spc="0" normalizeH="0" baseline="0" dirty="0">
                <a:ln>
                  <a:noFill/>
                </a:ln>
                <a:solidFill>
                  <a:srgbClr val="FFFFFF"/>
                </a:solidFill>
                <a:effectLst/>
                <a:uLnTx/>
                <a:uFillTx/>
                <a:latin typeface="Arial"/>
                <a:ea typeface="+mn-ea"/>
                <a:cs typeface="+mn-cs"/>
              </a:rPr>
              <a:t>LIVSMEDELSVERKET</a:t>
            </a:r>
          </a:p>
        </p:txBody>
      </p:sp>
      <p:sp>
        <p:nvSpPr>
          <p:cNvPr id="100" name="Rounded Rectangle 99">
            <a:extLst>
              <a:ext uri="{FF2B5EF4-FFF2-40B4-BE49-F238E27FC236}">
                <a16:creationId xmlns:a16="http://schemas.microsoft.com/office/drawing/2014/main" id="{F6E76CAE-B05B-7144-BCFB-C9D5D328C05A}"/>
              </a:ext>
            </a:extLst>
          </p:cNvPr>
          <p:cNvSpPr/>
          <p:nvPr/>
        </p:nvSpPr>
        <p:spPr>
          <a:xfrm>
            <a:off x="1917956" y="2865032"/>
            <a:ext cx="1072545"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a:ln>
                  <a:noFill/>
                </a:ln>
                <a:solidFill>
                  <a:schemeClr val="bg1"/>
                </a:solidFill>
                <a:effectLst/>
                <a:uLnTx/>
                <a:uFillTx/>
                <a:latin typeface="Arial"/>
                <a:ea typeface="+mn-ea"/>
                <a:cs typeface="+mn-cs"/>
              </a:rPr>
              <a:t>Programvaru- och IT-tjänster</a:t>
            </a:r>
          </a:p>
        </p:txBody>
      </p:sp>
      <p:sp>
        <p:nvSpPr>
          <p:cNvPr id="101" name="Rounded Rectangle 100">
            <a:extLst>
              <a:ext uri="{FF2B5EF4-FFF2-40B4-BE49-F238E27FC236}">
                <a16:creationId xmlns:a16="http://schemas.microsoft.com/office/drawing/2014/main" id="{D71F3531-A890-664B-897D-220A14509A2F}"/>
              </a:ext>
            </a:extLst>
          </p:cNvPr>
          <p:cNvSpPr/>
          <p:nvPr/>
        </p:nvSpPr>
        <p:spPr>
          <a:xfrm>
            <a:off x="407871" y="3260374"/>
            <a:ext cx="1418580"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Företagshälsovårds</a:t>
            </a:r>
            <a:r>
              <a:rPr kumimoji="0" lang="sv-FI" sz="900" b="0" i="0" u="none" strike="noStrike" kern="1200" cap="none" spc="0" normalizeH="0" baseline="0" dirty="0">
                <a:ln>
                  <a:noFill/>
                </a:ln>
                <a:solidFill>
                  <a:schemeClr val="bg1"/>
                </a:solidFill>
                <a:effectLst/>
                <a:uLnTx/>
                <a:uFillTx/>
                <a:latin typeface="Arial"/>
                <a:ea typeface="+mn-ea"/>
                <a:cs typeface="+mn-cs"/>
              </a:rPr>
              <a:t>-</a:t>
            </a:r>
            <a:br>
              <a:rPr kumimoji="0" lang="sv-FI" sz="900" b="0" i="0" u="none" strike="noStrike" kern="1200" cap="none" spc="0" normalizeH="0" baseline="0" dirty="0">
                <a:ln>
                  <a:noFill/>
                </a:ln>
                <a:solidFill>
                  <a:schemeClr val="bg1"/>
                </a:solidFill>
                <a:effectLst/>
                <a:uLnTx/>
                <a:uFillTx/>
                <a:latin typeface="Arial"/>
                <a:ea typeface="+mn-ea"/>
                <a:cs typeface="+mn-cs"/>
              </a:rPr>
            </a:br>
            <a:r>
              <a:rPr kumimoji="0" lang="sv-fi" sz="900" b="0" i="0" u="none" strike="noStrike" kern="1200" cap="none" spc="0" normalizeH="0" baseline="0" dirty="0">
                <a:ln>
                  <a:noFill/>
                </a:ln>
                <a:solidFill>
                  <a:schemeClr val="bg1"/>
                </a:solidFill>
                <a:effectLst/>
                <a:uLnTx/>
                <a:uFillTx/>
                <a:latin typeface="Arial"/>
                <a:ea typeface="+mn-ea"/>
                <a:cs typeface="+mn-cs"/>
              </a:rPr>
              <a:t>tjänster</a:t>
            </a:r>
          </a:p>
        </p:txBody>
      </p:sp>
      <p:sp>
        <p:nvSpPr>
          <p:cNvPr id="102" name="Rounded Rectangle 101">
            <a:extLst>
              <a:ext uri="{FF2B5EF4-FFF2-40B4-BE49-F238E27FC236}">
                <a16:creationId xmlns:a16="http://schemas.microsoft.com/office/drawing/2014/main" id="{7D25557F-2195-2E4A-A0F8-FED600223AE5}"/>
              </a:ext>
            </a:extLst>
          </p:cNvPr>
          <p:cNvSpPr/>
          <p:nvPr/>
        </p:nvSpPr>
        <p:spPr>
          <a:xfrm>
            <a:off x="407871" y="3633597"/>
            <a:ext cx="1418580" cy="3404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Skadedjurs</a:t>
            </a:r>
            <a:r>
              <a:rPr kumimoji="0" lang="sv-FI" sz="900" b="0" i="0" u="none" strike="noStrike" kern="1200" cap="none" spc="0" normalizeH="0" baseline="0" dirty="0">
                <a:ln>
                  <a:noFill/>
                </a:ln>
                <a:solidFill>
                  <a:schemeClr val="bg1"/>
                </a:solidFill>
                <a:effectLst/>
                <a:uLnTx/>
                <a:uFillTx/>
                <a:latin typeface="Arial"/>
                <a:ea typeface="+mn-ea"/>
                <a:cs typeface="+mn-cs"/>
              </a:rPr>
              <a:t>-</a:t>
            </a:r>
            <a:br>
              <a:rPr kumimoji="0" lang="sv-FI" sz="900" b="0" i="0" u="none" strike="noStrike" kern="1200" cap="none" spc="0" normalizeH="0" baseline="0" dirty="0">
                <a:ln>
                  <a:noFill/>
                </a:ln>
                <a:solidFill>
                  <a:schemeClr val="bg1"/>
                </a:solidFill>
                <a:effectLst/>
                <a:uLnTx/>
                <a:uFillTx/>
                <a:latin typeface="Arial"/>
                <a:ea typeface="+mn-ea"/>
                <a:cs typeface="+mn-cs"/>
              </a:rPr>
            </a:br>
            <a:r>
              <a:rPr kumimoji="0" lang="sv-fi" sz="900" b="0" i="0" u="none" strike="noStrike" kern="1200" cap="none" spc="0" normalizeH="0" baseline="0" dirty="0">
                <a:ln>
                  <a:noFill/>
                </a:ln>
                <a:solidFill>
                  <a:schemeClr val="bg1"/>
                </a:solidFill>
                <a:effectLst/>
                <a:uLnTx/>
                <a:uFillTx/>
                <a:latin typeface="Arial"/>
                <a:ea typeface="+mn-ea"/>
                <a:cs typeface="+mn-cs"/>
              </a:rPr>
              <a:t>bekämpning</a:t>
            </a:r>
          </a:p>
        </p:txBody>
      </p:sp>
      <p:sp>
        <p:nvSpPr>
          <p:cNvPr id="103" name="Rounded Rectangle 102">
            <a:extLst>
              <a:ext uri="{FF2B5EF4-FFF2-40B4-BE49-F238E27FC236}">
                <a16:creationId xmlns:a16="http://schemas.microsoft.com/office/drawing/2014/main" id="{3BBE4CA3-312B-E643-A3EF-DE8798143BCF}"/>
              </a:ext>
            </a:extLst>
          </p:cNvPr>
          <p:cNvSpPr/>
          <p:nvPr/>
        </p:nvSpPr>
        <p:spPr>
          <a:xfrm>
            <a:off x="7858927" y="4086459"/>
            <a:ext cx="1169901" cy="311779"/>
          </a:xfrm>
          <a:prstGeom prst="roundRect">
            <a:avLst/>
          </a:prstGeom>
          <a:solidFill>
            <a:schemeClr val="accent3">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a:ln>
                  <a:noFill/>
                </a:ln>
                <a:solidFill>
                  <a:srgbClr val="FFFFFF"/>
                </a:solidFill>
                <a:effectLst/>
                <a:uLnTx/>
                <a:uFillTx/>
                <a:latin typeface="Arial"/>
                <a:ea typeface="+mn-ea"/>
                <a:cs typeface="+mn-cs"/>
              </a:rPr>
              <a:t>Oma.yrityssuomi.fi</a:t>
            </a:r>
            <a:endParaRPr kumimoji="0" lang="sv-fi" sz="800" b="0" i="0" u="none" strike="noStrike" kern="1200" cap="none" spc="0" normalizeH="0" baseline="0" noProof="0">
              <a:ln>
                <a:noFill/>
              </a:ln>
              <a:solidFill>
                <a:srgbClr val="FFFFFF"/>
              </a:solidFill>
              <a:effectLst/>
              <a:uLnTx/>
              <a:uFillTx/>
              <a:latin typeface="Arial"/>
              <a:ea typeface="+mn-ea"/>
              <a:cs typeface="+mn-cs"/>
            </a:endParaRPr>
          </a:p>
        </p:txBody>
      </p:sp>
      <p:sp>
        <p:nvSpPr>
          <p:cNvPr id="104" name="Rounded Rectangle 103">
            <a:extLst>
              <a:ext uri="{FF2B5EF4-FFF2-40B4-BE49-F238E27FC236}">
                <a16:creationId xmlns:a16="http://schemas.microsoft.com/office/drawing/2014/main" id="{60BB5B83-60AA-5F45-82EC-3928FD9C9009}"/>
              </a:ext>
            </a:extLst>
          </p:cNvPr>
          <p:cNvSpPr/>
          <p:nvPr/>
        </p:nvSpPr>
        <p:spPr>
          <a:xfrm>
            <a:off x="9789141" y="2341584"/>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a:ln>
                  <a:noFill/>
                </a:ln>
                <a:solidFill>
                  <a:schemeClr val="bg1"/>
                </a:solidFill>
                <a:effectLst/>
                <a:uLnTx/>
                <a:uFillTx/>
                <a:latin typeface="Arial"/>
                <a:ea typeface="+mn-ea"/>
                <a:cs typeface="+mn-cs"/>
              </a:rPr>
              <a:t>Veterinär</a:t>
            </a:r>
          </a:p>
        </p:txBody>
      </p:sp>
      <p:sp>
        <p:nvSpPr>
          <p:cNvPr id="105" name="Rounded Rectangle 104">
            <a:extLst>
              <a:ext uri="{FF2B5EF4-FFF2-40B4-BE49-F238E27FC236}">
                <a16:creationId xmlns:a16="http://schemas.microsoft.com/office/drawing/2014/main" id="{163BA5B8-A3AA-AF49-976C-4645529760E4}"/>
              </a:ext>
            </a:extLst>
          </p:cNvPr>
          <p:cNvSpPr/>
          <p:nvPr/>
        </p:nvSpPr>
        <p:spPr>
          <a:xfrm>
            <a:off x="10176605" y="1929667"/>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a:ln>
                  <a:noFill/>
                </a:ln>
                <a:solidFill>
                  <a:schemeClr val="bg1"/>
                </a:solidFill>
                <a:effectLst/>
                <a:uLnTx/>
                <a:uFillTx/>
                <a:latin typeface="Arial"/>
                <a:ea typeface="+mn-ea"/>
                <a:cs typeface="+mn-cs"/>
              </a:rPr>
              <a:t>Planläggning</a:t>
            </a:r>
          </a:p>
        </p:txBody>
      </p:sp>
      <p:sp>
        <p:nvSpPr>
          <p:cNvPr id="106" name="Rounded Rectangle 105">
            <a:extLst>
              <a:ext uri="{FF2B5EF4-FFF2-40B4-BE49-F238E27FC236}">
                <a16:creationId xmlns:a16="http://schemas.microsoft.com/office/drawing/2014/main" id="{91F686D4-111F-1549-9A4D-7ED8C6318911}"/>
              </a:ext>
            </a:extLst>
          </p:cNvPr>
          <p:cNvSpPr/>
          <p:nvPr/>
        </p:nvSpPr>
        <p:spPr>
          <a:xfrm>
            <a:off x="10767777" y="2338888"/>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a:ln>
                  <a:noFill/>
                </a:ln>
                <a:solidFill>
                  <a:schemeClr val="bg1"/>
                </a:solidFill>
                <a:effectLst/>
                <a:uLnTx/>
                <a:uFillTx/>
                <a:latin typeface="Arial"/>
                <a:ea typeface="+mn-ea"/>
                <a:cs typeface="+mn-cs"/>
              </a:rPr>
              <a:t>Brandsäkerhetsmyndigheten</a:t>
            </a:r>
          </a:p>
        </p:txBody>
      </p:sp>
      <p:sp>
        <p:nvSpPr>
          <p:cNvPr id="107" name="Rounded Rectangle 106">
            <a:extLst>
              <a:ext uri="{FF2B5EF4-FFF2-40B4-BE49-F238E27FC236}">
                <a16:creationId xmlns:a16="http://schemas.microsoft.com/office/drawing/2014/main" id="{D59E5E2D-425C-4047-8678-86FB4AA949BE}"/>
              </a:ext>
            </a:extLst>
          </p:cNvPr>
          <p:cNvSpPr/>
          <p:nvPr/>
        </p:nvSpPr>
        <p:spPr>
          <a:xfrm>
            <a:off x="11131246" y="1912741"/>
            <a:ext cx="922408" cy="355137"/>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a:ln>
                  <a:noFill/>
                </a:ln>
                <a:solidFill>
                  <a:schemeClr val="bg1"/>
                </a:solidFill>
                <a:effectLst/>
                <a:uLnTx/>
                <a:uFillTx/>
                <a:latin typeface="Arial"/>
                <a:ea typeface="+mn-ea"/>
                <a:cs typeface="+mn-cs"/>
              </a:rPr>
              <a:t>Livsmedelstillsyn</a:t>
            </a:r>
          </a:p>
        </p:txBody>
      </p:sp>
      <p:sp>
        <p:nvSpPr>
          <p:cNvPr id="108" name="Rounded Rectangle 107">
            <a:extLst>
              <a:ext uri="{FF2B5EF4-FFF2-40B4-BE49-F238E27FC236}">
                <a16:creationId xmlns:a16="http://schemas.microsoft.com/office/drawing/2014/main" id="{04B8115A-6817-6E4D-B844-B208598605A6}"/>
              </a:ext>
            </a:extLst>
          </p:cNvPr>
          <p:cNvSpPr/>
          <p:nvPr/>
        </p:nvSpPr>
        <p:spPr>
          <a:xfrm>
            <a:off x="10852561" y="5269650"/>
            <a:ext cx="889179" cy="422474"/>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rgbClr val="222222"/>
                </a:solidFill>
                <a:effectLst/>
                <a:uLnTx/>
                <a:uFillTx/>
                <a:latin typeface="Arial"/>
                <a:ea typeface="+mn-ea"/>
                <a:cs typeface="+mn-cs"/>
              </a:rPr>
              <a:t>Liisas familj och sociala nätverk</a:t>
            </a:r>
          </a:p>
        </p:txBody>
      </p:sp>
      <p:sp>
        <p:nvSpPr>
          <p:cNvPr id="109" name="Rounded Rectangle 108">
            <a:extLst>
              <a:ext uri="{FF2B5EF4-FFF2-40B4-BE49-F238E27FC236}">
                <a16:creationId xmlns:a16="http://schemas.microsoft.com/office/drawing/2014/main" id="{E8F8E09E-3C0C-4948-8CD3-FEEAC96DCD7E}"/>
              </a:ext>
            </a:extLst>
          </p:cNvPr>
          <p:cNvSpPr/>
          <p:nvPr/>
        </p:nvSpPr>
        <p:spPr>
          <a:xfrm>
            <a:off x="4389348" y="4977525"/>
            <a:ext cx="809560" cy="332775"/>
          </a:xfrm>
          <a:prstGeom prst="round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chemeClr val="tx1"/>
                </a:solidFill>
                <a:effectLst/>
                <a:uLnTx/>
                <a:uFillTx/>
                <a:latin typeface="Arial"/>
                <a:ea typeface="+mn-ea"/>
                <a:cs typeface="+mn-cs"/>
              </a:rPr>
              <a:t>ProAgria</a:t>
            </a:r>
            <a:endParaRPr kumimoji="0" lang="sv-fi" sz="800" b="0" i="0" u="none" strike="noStrike" kern="1200" cap="none" spc="0" normalizeH="0" baseline="0" noProof="0" dirty="0">
              <a:ln>
                <a:noFill/>
              </a:ln>
              <a:solidFill>
                <a:schemeClr val="tx1"/>
              </a:solidFill>
              <a:effectLst/>
              <a:uLnTx/>
              <a:uFillTx/>
              <a:latin typeface="Arial"/>
              <a:ea typeface="+mn-ea"/>
              <a:cs typeface="+mn-cs"/>
            </a:endParaRPr>
          </a:p>
        </p:txBody>
      </p:sp>
      <p:sp>
        <p:nvSpPr>
          <p:cNvPr id="110" name="Rounded Rectangle 109">
            <a:extLst>
              <a:ext uri="{FF2B5EF4-FFF2-40B4-BE49-F238E27FC236}">
                <a16:creationId xmlns:a16="http://schemas.microsoft.com/office/drawing/2014/main" id="{5A76E3DA-68E1-7946-BAAA-7C01388A4346}"/>
              </a:ext>
            </a:extLst>
          </p:cNvPr>
          <p:cNvSpPr/>
          <p:nvPr/>
        </p:nvSpPr>
        <p:spPr>
          <a:xfrm>
            <a:off x="4989881" y="1295932"/>
            <a:ext cx="996057" cy="421544"/>
          </a:xfrm>
          <a:prstGeom prst="round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1" i="0" u="none" strike="noStrike" kern="1200" cap="none" spc="0" normalizeH="0" baseline="0" dirty="0">
                <a:ln>
                  <a:noFill/>
                </a:ln>
                <a:solidFill>
                  <a:schemeClr val="bg1"/>
                </a:solidFill>
                <a:effectLst/>
                <a:uLnTx/>
                <a:uFillTx/>
                <a:latin typeface="Arial"/>
                <a:ea typeface="+mn-ea"/>
                <a:cs typeface="+mn-cs"/>
              </a:rPr>
              <a:t>NMT-centraler</a:t>
            </a:r>
          </a:p>
        </p:txBody>
      </p:sp>
      <p:sp>
        <p:nvSpPr>
          <p:cNvPr id="111" name="Rounded Rectangle 110">
            <a:extLst>
              <a:ext uri="{FF2B5EF4-FFF2-40B4-BE49-F238E27FC236}">
                <a16:creationId xmlns:a16="http://schemas.microsoft.com/office/drawing/2014/main" id="{10CE959E-41BC-4A4D-A310-599B99809AE9}"/>
              </a:ext>
            </a:extLst>
          </p:cNvPr>
          <p:cNvSpPr/>
          <p:nvPr/>
        </p:nvSpPr>
        <p:spPr>
          <a:xfrm>
            <a:off x="7528767" y="2502657"/>
            <a:ext cx="1124671" cy="375956"/>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1" i="0" u="none" strike="noStrike" kern="1200" cap="none" spc="0" normalizeH="0" baseline="0" dirty="0">
                <a:ln>
                  <a:noFill/>
                </a:ln>
                <a:solidFill>
                  <a:schemeClr val="bg1"/>
                </a:solidFill>
                <a:effectLst/>
                <a:uLnTx/>
                <a:uFillTx/>
                <a:latin typeface="Arial"/>
                <a:ea typeface="+mn-ea"/>
                <a:cs typeface="+mn-cs"/>
              </a:rPr>
              <a:t>KOMMUNER</a:t>
            </a:r>
          </a:p>
        </p:txBody>
      </p:sp>
      <p:sp>
        <p:nvSpPr>
          <p:cNvPr id="112" name="Rounded Rectangle 111">
            <a:extLst>
              <a:ext uri="{FF2B5EF4-FFF2-40B4-BE49-F238E27FC236}">
                <a16:creationId xmlns:a16="http://schemas.microsoft.com/office/drawing/2014/main" id="{2AC8A40B-7C3A-1A49-9336-5D2B16F71B92}"/>
              </a:ext>
            </a:extLst>
          </p:cNvPr>
          <p:cNvSpPr/>
          <p:nvPr/>
        </p:nvSpPr>
        <p:spPr>
          <a:xfrm>
            <a:off x="8030939" y="3226018"/>
            <a:ext cx="1105610" cy="357350"/>
          </a:xfrm>
          <a:prstGeom prst="roundRect">
            <a:avLst/>
          </a:prstGeom>
          <a:solidFill>
            <a:srgbClr val="4CE0C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800" b="0" i="0" u="none" strike="noStrike" kern="1200" cap="none" spc="0" normalizeH="0" baseline="0" dirty="0">
                <a:ln>
                  <a:noFill/>
                </a:ln>
                <a:solidFill>
                  <a:srgbClr val="222222"/>
                </a:solidFill>
                <a:effectLst/>
                <a:uLnTx/>
                <a:uFillTx/>
                <a:latin typeface="Arial"/>
                <a:ea typeface="+mn-ea"/>
                <a:cs typeface="+mn-cs"/>
              </a:rPr>
              <a:t>Skatteförvaltningen</a:t>
            </a:r>
          </a:p>
        </p:txBody>
      </p:sp>
      <p:sp>
        <p:nvSpPr>
          <p:cNvPr id="113" name="Rounded Rectangle 112">
            <a:extLst>
              <a:ext uri="{FF2B5EF4-FFF2-40B4-BE49-F238E27FC236}">
                <a16:creationId xmlns:a16="http://schemas.microsoft.com/office/drawing/2014/main" id="{590D5D94-6470-CA4C-9A4B-78E57F22C115}"/>
              </a:ext>
            </a:extLst>
          </p:cNvPr>
          <p:cNvSpPr/>
          <p:nvPr/>
        </p:nvSpPr>
        <p:spPr>
          <a:xfrm>
            <a:off x="8494084" y="2755469"/>
            <a:ext cx="1124671" cy="3573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900" b="0" i="0" u="none" strike="noStrike" kern="1200" cap="none" spc="0" normalizeH="0" baseline="0" dirty="0">
                <a:ln>
                  <a:noFill/>
                </a:ln>
                <a:solidFill>
                  <a:schemeClr val="bg1"/>
                </a:solidFill>
                <a:effectLst/>
                <a:uLnTx/>
                <a:uFillTx/>
                <a:latin typeface="Arial"/>
                <a:ea typeface="+mn-ea"/>
                <a:cs typeface="+mn-cs"/>
              </a:rPr>
              <a:t>Samkommuner</a:t>
            </a:r>
          </a:p>
        </p:txBody>
      </p:sp>
      <p:sp>
        <p:nvSpPr>
          <p:cNvPr id="114" name="TextBox 113">
            <a:extLst>
              <a:ext uri="{FF2B5EF4-FFF2-40B4-BE49-F238E27FC236}">
                <a16:creationId xmlns:a16="http://schemas.microsoft.com/office/drawing/2014/main" id="{1BE5F03B-C351-B14B-8345-E679A98A8A44}"/>
              </a:ext>
            </a:extLst>
          </p:cNvPr>
          <p:cNvSpPr txBox="1"/>
          <p:nvPr/>
        </p:nvSpPr>
        <p:spPr>
          <a:xfrm>
            <a:off x="3509147" y="6613676"/>
            <a:ext cx="4884273" cy="507832"/>
          </a:xfrm>
          <a:prstGeom prst="rect">
            <a:avLst/>
          </a:prstGeom>
          <a:noFill/>
        </p:spPr>
        <p:txBody>
          <a:bodyPr wrap="square" rtlCol="0">
            <a:spAutoFit/>
          </a:bodyPr>
          <a:lstStyle/>
          <a:p>
            <a:pPr algn="ctr"/>
            <a:r>
              <a:rPr lang="sv-fi" sz="900" dirty="0">
                <a:solidFill>
                  <a:srgbClr val="222222">
                    <a:tint val="75000"/>
                  </a:srgbClr>
                </a:solidFill>
              </a:rPr>
              <a:t>Gofore Oyj – Ekosystemmodell för tjänster, slutrapport 18.12.2019</a:t>
            </a:r>
          </a:p>
          <a:p>
            <a:endParaRPr lang="en-PL" dirty="0"/>
          </a:p>
        </p:txBody>
      </p:sp>
      <p:sp>
        <p:nvSpPr>
          <p:cNvPr id="44" name="Rounded Rectangle 43">
            <a:extLst>
              <a:ext uri="{FF2B5EF4-FFF2-40B4-BE49-F238E27FC236}">
                <a16:creationId xmlns:a16="http://schemas.microsoft.com/office/drawing/2014/main" id="{A744BE02-FD15-464C-8579-721EA702D94A}"/>
              </a:ext>
            </a:extLst>
          </p:cNvPr>
          <p:cNvSpPr/>
          <p:nvPr/>
        </p:nvSpPr>
        <p:spPr>
          <a:xfrm>
            <a:off x="5552266" y="1952124"/>
            <a:ext cx="1097993" cy="396351"/>
          </a:xfrm>
          <a:prstGeom prst="roundRect">
            <a:avLst/>
          </a:prstGeom>
          <a:solidFill>
            <a:srgbClr val="F64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fi" sz="700" b="0" i="0" u="none" strike="noStrike" kern="1200" cap="none" spc="0" normalizeH="0" baseline="0" dirty="0">
                <a:ln>
                  <a:noFill/>
                </a:ln>
                <a:solidFill>
                  <a:schemeClr val="bg1"/>
                </a:solidFill>
                <a:effectLst/>
                <a:uLnTx/>
                <a:uFillTx/>
                <a:latin typeface="Arial"/>
                <a:ea typeface="+mn-ea"/>
                <a:cs typeface="+mn-cs"/>
              </a:rPr>
              <a:t>Företagarnas Arbetslöshetskassa</a:t>
            </a:r>
          </a:p>
        </p:txBody>
      </p:sp>
    </p:spTree>
    <p:extLst>
      <p:ext uri="{BB962C8B-B14F-4D97-AF65-F5344CB8AC3E}">
        <p14:creationId xmlns:p14="http://schemas.microsoft.com/office/powerpoint/2010/main" val="110126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CD0B-ED03-804F-B1D2-99A64F683FFC}"/>
              </a:ext>
            </a:extLst>
          </p:cNvPr>
          <p:cNvSpPr>
            <a:spLocks noGrp="1"/>
          </p:cNvSpPr>
          <p:nvPr>
            <p:ph type="title"/>
          </p:nvPr>
        </p:nvSpPr>
        <p:spPr>
          <a:xfrm>
            <a:off x="498677" y="164809"/>
            <a:ext cx="10515600" cy="1325563"/>
          </a:xfrm>
        </p:spPr>
        <p:txBody>
          <a:bodyPr>
            <a:normAutofit/>
          </a:bodyPr>
          <a:lstStyle/>
          <a:p>
            <a:r>
              <a:rPr lang="sv-fi" sz="3300" dirty="0"/>
              <a:t>Exempel på nuläge: Servicenätverk för jordbruksföretagare</a:t>
            </a:r>
            <a:endParaRPr lang="en-PL" sz="3300" dirty="0"/>
          </a:p>
        </p:txBody>
      </p:sp>
      <p:sp>
        <p:nvSpPr>
          <p:cNvPr id="3" name="Content Placeholder 2">
            <a:extLst>
              <a:ext uri="{FF2B5EF4-FFF2-40B4-BE49-F238E27FC236}">
                <a16:creationId xmlns:a16="http://schemas.microsoft.com/office/drawing/2014/main" id="{88D03289-C1F5-5A4C-8E6B-47D48DE61615}"/>
              </a:ext>
            </a:extLst>
          </p:cNvPr>
          <p:cNvSpPr>
            <a:spLocks noGrp="1"/>
          </p:cNvSpPr>
          <p:nvPr>
            <p:ph idx="1"/>
          </p:nvPr>
        </p:nvSpPr>
        <p:spPr>
          <a:xfrm>
            <a:off x="498677" y="1386942"/>
            <a:ext cx="6477000" cy="4351338"/>
          </a:xfrm>
        </p:spPr>
        <p:txBody>
          <a:bodyPr>
            <a:normAutofit fontScale="25000" lnSpcReduction="20000"/>
          </a:bodyPr>
          <a:lstStyle/>
          <a:p>
            <a:pPr>
              <a:spcBef>
                <a:spcPts val="400"/>
              </a:spcBef>
            </a:pPr>
            <a:r>
              <a:rPr lang="sv-fi" sz="7200" dirty="0"/>
              <a:t>Hyrrä-tjänsten </a:t>
            </a:r>
          </a:p>
          <a:p>
            <a:pPr>
              <a:spcBef>
                <a:spcPts val="400"/>
              </a:spcBef>
            </a:pPr>
            <a:r>
              <a:rPr lang="sv-fi" sz="7200" dirty="0"/>
              <a:t>Vipu-tjänsten</a:t>
            </a:r>
          </a:p>
          <a:p>
            <a:pPr>
              <a:spcBef>
                <a:spcPts val="400"/>
              </a:spcBef>
            </a:pPr>
            <a:r>
              <a:rPr lang="sv-fi" sz="7200" dirty="0"/>
              <a:t>MittFöretagsFinland-tjänsten</a:t>
            </a:r>
          </a:p>
          <a:p>
            <a:pPr>
              <a:spcBef>
                <a:spcPts val="400"/>
              </a:spcBef>
            </a:pPr>
            <a:r>
              <a:rPr lang="sv-fi" sz="7200" dirty="0"/>
              <a:t>Arbetsmarknadstorget/TE-tjänster</a:t>
            </a:r>
          </a:p>
          <a:p>
            <a:pPr>
              <a:spcBef>
                <a:spcPts val="400"/>
              </a:spcBef>
            </a:pPr>
            <a:r>
              <a:rPr lang="sv-fi" sz="7200" dirty="0"/>
              <a:t>Kela.fi</a:t>
            </a:r>
          </a:p>
          <a:p>
            <a:pPr>
              <a:spcBef>
                <a:spcPts val="400"/>
              </a:spcBef>
            </a:pPr>
            <a:r>
              <a:rPr lang="sv-fi" sz="7200" dirty="0"/>
              <a:t>Vero.fi</a:t>
            </a:r>
          </a:p>
          <a:p>
            <a:pPr>
              <a:spcBef>
                <a:spcPts val="400"/>
              </a:spcBef>
            </a:pPr>
            <a:r>
              <a:rPr lang="sv-fi" sz="7200" dirty="0"/>
              <a:t>Patent- och registerstyrelsens e-tjänster</a:t>
            </a:r>
          </a:p>
          <a:p>
            <a:pPr>
              <a:spcBef>
                <a:spcPts val="400"/>
              </a:spcBef>
            </a:pPr>
            <a:r>
              <a:rPr lang="sv-fi" sz="7200" dirty="0"/>
              <a:t>Suomi.fi karttjänst</a:t>
            </a:r>
          </a:p>
          <a:p>
            <a:pPr>
              <a:spcBef>
                <a:spcPts val="400"/>
              </a:spcBef>
            </a:pPr>
            <a:r>
              <a:rPr lang="sv-fi" sz="7200" dirty="0"/>
              <a:t>EPR (elektronisk tjänst för djurhållare)</a:t>
            </a:r>
          </a:p>
          <a:p>
            <a:pPr>
              <a:spcBef>
                <a:spcPts val="400"/>
              </a:spcBef>
            </a:pPr>
            <a:r>
              <a:rPr lang="sv-fi" sz="7200" dirty="0"/>
              <a:t>Djurinformationssystem</a:t>
            </a:r>
          </a:p>
          <a:p>
            <a:pPr>
              <a:spcBef>
                <a:spcPts val="400"/>
              </a:spcBef>
            </a:pPr>
            <a:r>
              <a:rPr lang="sv-fi" sz="7200" dirty="0"/>
              <a:t>Kundernas egna elektroniska system (finns i några kommuner)</a:t>
            </a:r>
          </a:p>
          <a:p>
            <a:pPr>
              <a:spcBef>
                <a:spcPts val="400"/>
              </a:spcBef>
            </a:pPr>
            <a:r>
              <a:rPr lang="sv-fi" sz="7200" dirty="0"/>
              <a:t>E-tjänst för miljöärenden</a:t>
            </a:r>
          </a:p>
          <a:p>
            <a:pPr>
              <a:spcBef>
                <a:spcPts val="400"/>
              </a:spcBef>
            </a:pPr>
            <a:r>
              <a:rPr lang="sv-fi" sz="7200" dirty="0"/>
              <a:t>eTillstånd</a:t>
            </a:r>
          </a:p>
          <a:p>
            <a:pPr>
              <a:spcBef>
                <a:spcPts val="400"/>
              </a:spcBef>
            </a:pPr>
            <a:r>
              <a:rPr lang="sv-fi" sz="7200" dirty="0"/>
              <a:t>Regionförvaltningsverkets tillståndsinformationstjänst</a:t>
            </a:r>
          </a:p>
          <a:p>
            <a:pPr>
              <a:spcBef>
                <a:spcPts val="400"/>
              </a:spcBef>
            </a:pPr>
            <a:r>
              <a:rPr lang="sv-fi" sz="7200" dirty="0"/>
              <a:t>Informationstjänsten</a:t>
            </a:r>
          </a:p>
          <a:p>
            <a:pPr>
              <a:spcBef>
                <a:spcPts val="400"/>
              </a:spcBef>
            </a:pPr>
            <a:r>
              <a:rPr lang="sv-fi" sz="7200" dirty="0"/>
              <a:t>Sikava</a:t>
            </a:r>
          </a:p>
          <a:p>
            <a:pPr>
              <a:spcBef>
                <a:spcPts val="400"/>
              </a:spcBef>
            </a:pPr>
            <a:r>
              <a:rPr lang="sv-fi" sz="7200" dirty="0"/>
              <a:t>Lupapiste.fi</a:t>
            </a:r>
          </a:p>
          <a:p>
            <a:endParaRPr lang="en-PL" dirty="0"/>
          </a:p>
        </p:txBody>
      </p:sp>
      <p:sp>
        <p:nvSpPr>
          <p:cNvPr id="4" name="Content Placeholder 2">
            <a:extLst>
              <a:ext uri="{FF2B5EF4-FFF2-40B4-BE49-F238E27FC236}">
                <a16:creationId xmlns:a16="http://schemas.microsoft.com/office/drawing/2014/main" id="{167B9DE7-2B65-9B42-8C71-E44A6C45B080}"/>
              </a:ext>
            </a:extLst>
          </p:cNvPr>
          <p:cNvSpPr txBox="1">
            <a:spLocks/>
          </p:cNvSpPr>
          <p:nvPr/>
        </p:nvSpPr>
        <p:spPr>
          <a:xfrm>
            <a:off x="6794338" y="1253330"/>
            <a:ext cx="5139161" cy="4777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sv-fi" sz="2200" b="1" dirty="0"/>
              <a:t>Andra webbplatser och informationskällor</a:t>
            </a:r>
          </a:p>
          <a:p>
            <a:pPr>
              <a:spcBef>
                <a:spcPts val="400"/>
              </a:spcBef>
            </a:pPr>
            <a:r>
              <a:rPr lang="sv-fi" sz="1800" dirty="0"/>
              <a:t>Suomi.fi/för företag</a:t>
            </a:r>
          </a:p>
          <a:p>
            <a:pPr>
              <a:spcBef>
                <a:spcPts val="400"/>
              </a:spcBef>
            </a:pPr>
            <a:r>
              <a:rPr lang="sv-fi" sz="1800" dirty="0"/>
              <a:t>Ymparisto.fi</a:t>
            </a:r>
          </a:p>
          <a:p>
            <a:pPr>
              <a:spcBef>
                <a:spcPts val="400"/>
              </a:spcBef>
            </a:pPr>
            <a:r>
              <a:rPr lang="sv-fi" sz="1800" dirty="0"/>
              <a:t>Livsmedelsverkets webbplats</a:t>
            </a:r>
          </a:p>
          <a:p>
            <a:pPr>
              <a:spcBef>
                <a:spcPts val="400"/>
              </a:spcBef>
            </a:pPr>
            <a:r>
              <a:rPr lang="sv-fi" sz="1800" dirty="0"/>
              <a:t>NMT-centralens webbplats</a:t>
            </a:r>
          </a:p>
          <a:p>
            <a:pPr>
              <a:spcBef>
                <a:spcPts val="400"/>
              </a:spcBef>
            </a:pPr>
            <a:r>
              <a:rPr lang="sv-fi" sz="1800" dirty="0"/>
              <a:t>Regionförvaltningsverkens webbplatser</a:t>
            </a:r>
          </a:p>
          <a:p>
            <a:pPr>
              <a:spcBef>
                <a:spcPts val="400"/>
              </a:spcBef>
            </a:pPr>
            <a:r>
              <a:rPr lang="sv-fi" sz="1800" dirty="0"/>
              <a:t>Tukes.fi</a:t>
            </a:r>
          </a:p>
          <a:p>
            <a:pPr>
              <a:spcBef>
                <a:spcPts val="400"/>
              </a:spcBef>
            </a:pPr>
            <a:r>
              <a:rPr lang="sv-fi" sz="1800" dirty="0"/>
              <a:t>Lokala Leader-gruppens webbplats</a:t>
            </a:r>
          </a:p>
          <a:p>
            <a:pPr>
              <a:spcBef>
                <a:spcPts val="400"/>
              </a:spcBef>
            </a:pPr>
            <a:r>
              <a:rPr lang="sv-fi" sz="1800" dirty="0"/>
              <a:t>Finlex</a:t>
            </a:r>
          </a:p>
          <a:p>
            <a:pPr>
              <a:spcBef>
                <a:spcPts val="400"/>
              </a:spcBef>
            </a:pPr>
            <a:r>
              <a:rPr lang="sv-fi" sz="1800" dirty="0"/>
              <a:t>Sociala medier</a:t>
            </a:r>
          </a:p>
          <a:p>
            <a:pPr>
              <a:spcBef>
                <a:spcPts val="400"/>
              </a:spcBef>
            </a:pPr>
            <a:r>
              <a:rPr lang="sv-fi" sz="1800" dirty="0"/>
              <a:t>Sökmotorer</a:t>
            </a:r>
          </a:p>
          <a:p>
            <a:pPr>
              <a:spcBef>
                <a:spcPts val="400"/>
              </a:spcBef>
            </a:pPr>
            <a:r>
              <a:rPr lang="sv-fi" sz="1800" dirty="0"/>
              <a:t>Tyosuojelu.fi</a:t>
            </a:r>
          </a:p>
          <a:p>
            <a:pPr>
              <a:spcBef>
                <a:spcPts val="400"/>
              </a:spcBef>
            </a:pPr>
            <a:r>
              <a:rPr lang="sv-fi" sz="1800" dirty="0"/>
              <a:t>Kommunens miljöwebbplats</a:t>
            </a:r>
          </a:p>
          <a:p>
            <a:pPr>
              <a:spcBef>
                <a:spcPts val="400"/>
              </a:spcBef>
            </a:pPr>
            <a:r>
              <a:rPr lang="sv-fi" sz="1800" dirty="0"/>
              <a:t>Läroanstalters webbplatser</a:t>
            </a:r>
          </a:p>
          <a:p>
            <a:pPr>
              <a:spcBef>
                <a:spcPts val="400"/>
              </a:spcBef>
            </a:pPr>
            <a:r>
              <a:rPr lang="sv-fi" sz="1800" dirty="0"/>
              <a:t>Business Finland</a:t>
            </a:r>
          </a:p>
          <a:p>
            <a:pPr>
              <a:spcBef>
                <a:spcPts val="400"/>
              </a:spcBef>
            </a:pPr>
            <a:r>
              <a:rPr lang="sv-fi" sz="1800" dirty="0"/>
              <a:t>Osv. osv.</a:t>
            </a:r>
          </a:p>
        </p:txBody>
      </p:sp>
      <p:sp>
        <p:nvSpPr>
          <p:cNvPr id="5" name="Footer Placeholder 4">
            <a:extLst>
              <a:ext uri="{FF2B5EF4-FFF2-40B4-BE49-F238E27FC236}">
                <a16:creationId xmlns:a16="http://schemas.microsoft.com/office/drawing/2014/main" id="{A7F196DB-2316-C743-9AA6-AE3113D78E32}"/>
              </a:ext>
            </a:extLst>
          </p:cNvPr>
          <p:cNvSpPr txBox="1">
            <a:spLocks/>
          </p:cNvSpPr>
          <p:nvPr/>
        </p:nvSpPr>
        <p:spPr>
          <a:xfrm>
            <a:off x="3503612" y="6381329"/>
            <a:ext cx="5184776" cy="216024"/>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sv-fi" sz="1000" dirty="0">
                <a:solidFill>
                  <a:schemeClr val="bg1"/>
                </a:solidFill>
              </a:rPr>
              <a:t>Gofore Oyj – Ekosystemmodell för tjänster, slutrapport 18.12.2019</a:t>
            </a:r>
          </a:p>
        </p:txBody>
      </p:sp>
    </p:spTree>
    <p:extLst>
      <p:ext uri="{BB962C8B-B14F-4D97-AF65-F5344CB8AC3E}">
        <p14:creationId xmlns:p14="http://schemas.microsoft.com/office/powerpoint/2010/main" val="1016168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6D69D-A793-294E-8C59-AED0BC4F126C}"/>
              </a:ext>
            </a:extLst>
          </p:cNvPr>
          <p:cNvSpPr>
            <a:spLocks noGrp="1"/>
          </p:cNvSpPr>
          <p:nvPr>
            <p:ph type="dt" sz="half" idx="10"/>
          </p:nvPr>
        </p:nvSpPr>
        <p:spPr/>
        <p:txBody>
          <a:bodyPr/>
          <a:lstStyle/>
          <a:p>
            <a:r>
              <a:rPr lang="fi-FI"/>
              <a:t>12/2019</a:t>
            </a:r>
            <a:endParaRPr lang="en-US"/>
          </a:p>
        </p:txBody>
      </p:sp>
      <p:sp>
        <p:nvSpPr>
          <p:cNvPr id="3" name="Footer Placeholder 2">
            <a:extLst>
              <a:ext uri="{FF2B5EF4-FFF2-40B4-BE49-F238E27FC236}">
                <a16:creationId xmlns:a16="http://schemas.microsoft.com/office/drawing/2014/main" id="{78C7B113-2571-8B44-9F71-A2DB8E982703}"/>
              </a:ext>
            </a:extLst>
          </p:cNvPr>
          <p:cNvSpPr>
            <a:spLocks noGrp="1"/>
          </p:cNvSpPr>
          <p:nvPr>
            <p:ph type="ftr" sz="quarter" idx="11"/>
          </p:nvPr>
        </p:nvSpPr>
        <p:spPr/>
        <p:txBody>
          <a:bodyPr/>
          <a:lstStyle/>
          <a:p>
            <a:r>
              <a:rPr lang="en-US"/>
              <a:t>Gofore Oyj – Palveluiden ekosysteemimalli loppuraportti 18.12.2019</a:t>
            </a:r>
          </a:p>
        </p:txBody>
      </p:sp>
      <p:sp>
        <p:nvSpPr>
          <p:cNvPr id="4" name="Slide Number Placeholder 3">
            <a:extLst>
              <a:ext uri="{FF2B5EF4-FFF2-40B4-BE49-F238E27FC236}">
                <a16:creationId xmlns:a16="http://schemas.microsoft.com/office/drawing/2014/main" id="{86B8E8DD-A962-1F4E-A1D7-934D3349B1A4}"/>
              </a:ext>
            </a:extLst>
          </p:cNvPr>
          <p:cNvSpPr>
            <a:spLocks noGrp="1"/>
          </p:cNvSpPr>
          <p:nvPr>
            <p:ph type="sldNum" sz="quarter" idx="12"/>
          </p:nvPr>
        </p:nvSpPr>
        <p:spPr/>
        <p:txBody>
          <a:bodyPr/>
          <a:lstStyle/>
          <a:p>
            <a:fld id="{9AC7F7EA-2432-4004-8931-64BD8D03D094}" type="slidenum">
              <a:rPr lang="en-US" smtClean="0"/>
              <a:pPr/>
              <a:t>43</a:t>
            </a:fld>
            <a:endParaRPr lang="en-US"/>
          </a:p>
        </p:txBody>
      </p:sp>
      <p:sp>
        <p:nvSpPr>
          <p:cNvPr id="6" name="TextBox 5">
            <a:extLst>
              <a:ext uri="{FF2B5EF4-FFF2-40B4-BE49-F238E27FC236}">
                <a16:creationId xmlns:a16="http://schemas.microsoft.com/office/drawing/2014/main" id="{D1D2DBA1-D5C9-9547-8D15-481F587E7C0A}"/>
              </a:ext>
            </a:extLst>
          </p:cNvPr>
          <p:cNvSpPr txBox="1"/>
          <p:nvPr/>
        </p:nvSpPr>
        <p:spPr>
          <a:xfrm>
            <a:off x="853944" y="158698"/>
            <a:ext cx="7715722" cy="830997"/>
          </a:xfrm>
          <a:prstGeom prst="rect">
            <a:avLst/>
          </a:prstGeom>
          <a:noFill/>
        </p:spPr>
        <p:txBody>
          <a:bodyPr wrap="square" rtlCol="0">
            <a:spAutoFit/>
          </a:bodyPr>
          <a:lstStyle/>
          <a:p>
            <a:r>
              <a:rPr lang="sv-fi" sz="2400" b="1" dirty="0">
                <a:solidFill>
                  <a:schemeClr val="accent2"/>
                </a:solidFill>
                <a:latin typeface="+mj-lt"/>
              </a:rPr>
              <a:t>Förslag till process för verksamhetsmodell version 2.0</a:t>
            </a:r>
          </a:p>
          <a:p>
            <a:endParaRPr lang="en-PL" sz="2400" b="1" dirty="0">
              <a:solidFill>
                <a:schemeClr val="accent2"/>
              </a:solidFill>
              <a:latin typeface="+mj-lt"/>
            </a:endParaRPr>
          </a:p>
        </p:txBody>
      </p:sp>
      <p:pic>
        <p:nvPicPr>
          <p:cNvPr id="8" name="Picture 7" descr="A screenshot of a cell phone&#10;&#10;Description automatically generated">
            <a:extLst>
              <a:ext uri="{FF2B5EF4-FFF2-40B4-BE49-F238E27FC236}">
                <a16:creationId xmlns:a16="http://schemas.microsoft.com/office/drawing/2014/main" id="{AFC89502-DCBD-004D-A6F5-021A2C4ACD64}"/>
              </a:ext>
            </a:extLst>
          </p:cNvPr>
          <p:cNvPicPr>
            <a:picLocks noChangeAspect="1"/>
          </p:cNvPicPr>
          <p:nvPr/>
        </p:nvPicPr>
        <p:blipFill>
          <a:blip r:embed="rId2"/>
          <a:stretch>
            <a:fillRect/>
          </a:stretch>
        </p:blipFill>
        <p:spPr>
          <a:xfrm>
            <a:off x="797869" y="565463"/>
            <a:ext cx="10540187" cy="5928855"/>
          </a:xfrm>
          <a:prstGeom prst="rect">
            <a:avLst/>
          </a:prstGeom>
        </p:spPr>
      </p:pic>
    </p:spTree>
    <p:extLst>
      <p:ext uri="{BB962C8B-B14F-4D97-AF65-F5344CB8AC3E}">
        <p14:creationId xmlns:p14="http://schemas.microsoft.com/office/powerpoint/2010/main" val="2259107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AF471E-A29C-6A44-9671-E380A8BBFF1A}"/>
              </a:ext>
            </a:extLst>
          </p:cNvPr>
          <p:cNvSpPr>
            <a:spLocks noGrp="1"/>
          </p:cNvSpPr>
          <p:nvPr>
            <p:ph type="dt" sz="half" idx="10"/>
          </p:nvPr>
        </p:nvSpPr>
        <p:spPr/>
        <p:txBody>
          <a:bodyPr/>
          <a:lstStyle/>
          <a:p>
            <a:r>
              <a:rPr lang="fi-FI"/>
              <a:t>12/2019</a:t>
            </a:r>
            <a:endParaRPr lang="en-US"/>
          </a:p>
        </p:txBody>
      </p:sp>
      <p:sp>
        <p:nvSpPr>
          <p:cNvPr id="3" name="Footer Placeholder 2">
            <a:extLst>
              <a:ext uri="{FF2B5EF4-FFF2-40B4-BE49-F238E27FC236}">
                <a16:creationId xmlns:a16="http://schemas.microsoft.com/office/drawing/2014/main" id="{BDCA9F94-DF32-CB4D-A946-2B8A475F7A17}"/>
              </a:ext>
            </a:extLst>
          </p:cNvPr>
          <p:cNvSpPr>
            <a:spLocks noGrp="1"/>
          </p:cNvSpPr>
          <p:nvPr>
            <p:ph type="ftr" sz="quarter" idx="11"/>
          </p:nvPr>
        </p:nvSpPr>
        <p:spPr/>
        <p:txBody>
          <a:bodyPr/>
          <a:lstStyle/>
          <a:p>
            <a:r>
              <a:rPr lang="en-US"/>
              <a:t>Gofore Oyj – Palveluiden ekosysteemimalli loppuraportti 18.12.2019</a:t>
            </a:r>
          </a:p>
        </p:txBody>
      </p:sp>
      <p:sp>
        <p:nvSpPr>
          <p:cNvPr id="4" name="Slide Number Placeholder 3">
            <a:extLst>
              <a:ext uri="{FF2B5EF4-FFF2-40B4-BE49-F238E27FC236}">
                <a16:creationId xmlns:a16="http://schemas.microsoft.com/office/drawing/2014/main" id="{7045AC07-CED6-5F4A-9DD5-130CC68A64AB}"/>
              </a:ext>
            </a:extLst>
          </p:cNvPr>
          <p:cNvSpPr>
            <a:spLocks noGrp="1"/>
          </p:cNvSpPr>
          <p:nvPr>
            <p:ph type="sldNum" sz="quarter" idx="12"/>
          </p:nvPr>
        </p:nvSpPr>
        <p:spPr/>
        <p:txBody>
          <a:bodyPr/>
          <a:lstStyle/>
          <a:p>
            <a:fld id="{9AC7F7EA-2432-4004-8931-64BD8D03D094}" type="slidenum">
              <a:rPr lang="en-US" smtClean="0"/>
              <a:pPr/>
              <a:t>44</a:t>
            </a:fld>
            <a:endParaRPr lang="en-US"/>
          </a:p>
        </p:txBody>
      </p:sp>
      <p:sp>
        <p:nvSpPr>
          <p:cNvPr id="5" name="Title 1">
            <a:extLst>
              <a:ext uri="{FF2B5EF4-FFF2-40B4-BE49-F238E27FC236}">
                <a16:creationId xmlns:a16="http://schemas.microsoft.com/office/drawing/2014/main" id="{3B6AF8B1-A60A-0E46-9BF0-1605C910D710}"/>
              </a:ext>
            </a:extLst>
          </p:cNvPr>
          <p:cNvSpPr txBox="1">
            <a:spLocks/>
          </p:cNvSpPr>
          <p:nvPr/>
        </p:nvSpPr>
        <p:spPr>
          <a:xfrm>
            <a:off x="623888" y="302436"/>
            <a:ext cx="7224590" cy="1108631"/>
          </a:xfrm>
          <a:prstGeom prst="rect">
            <a:avLst/>
          </a:prstGeom>
        </p:spPr>
        <p:txBody>
          <a:bodyPr/>
          <a:lstStyle>
            <a:lvl1pPr algn="l" defTabSz="914400" rtl="0" eaLnBrk="1" latinLnBrk="0" hangingPunct="1">
              <a:lnSpc>
                <a:spcPct val="80000"/>
              </a:lnSpc>
              <a:spcBef>
                <a:spcPct val="0"/>
              </a:spcBef>
              <a:buNone/>
              <a:defRPr sz="4800" b="1" kern="1200">
                <a:solidFill>
                  <a:schemeClr val="tx1"/>
                </a:solidFill>
                <a:latin typeface="+mj-lt"/>
                <a:ea typeface="+mj-ea"/>
                <a:cs typeface="+mj-cs"/>
              </a:defRPr>
            </a:lvl1pPr>
          </a:lstStyle>
          <a:p>
            <a:r>
              <a:rPr lang="sv-fi" dirty="0">
                <a:solidFill>
                  <a:schemeClr val="accent2"/>
                </a:solidFill>
              </a:rPr>
              <a:t>4.2 Verksamhetsmodellens evolution</a:t>
            </a:r>
          </a:p>
        </p:txBody>
      </p:sp>
      <p:pic>
        <p:nvPicPr>
          <p:cNvPr id="6" name="Picture 5">
            <a:extLst>
              <a:ext uri="{FF2B5EF4-FFF2-40B4-BE49-F238E27FC236}">
                <a16:creationId xmlns:a16="http://schemas.microsoft.com/office/drawing/2014/main" id="{F9960F80-4C61-0743-9825-F3BB7DEC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553" y="1750695"/>
            <a:ext cx="8786893" cy="2642005"/>
          </a:xfrm>
          <a:prstGeom prst="rect">
            <a:avLst/>
          </a:prstGeom>
        </p:spPr>
      </p:pic>
      <p:sp>
        <p:nvSpPr>
          <p:cNvPr id="7" name="Rounded Rectangle 6">
            <a:extLst>
              <a:ext uri="{FF2B5EF4-FFF2-40B4-BE49-F238E27FC236}">
                <a16:creationId xmlns:a16="http://schemas.microsoft.com/office/drawing/2014/main" id="{FF636C41-26C9-F749-9B64-D88682A56C79}"/>
              </a:ext>
            </a:extLst>
          </p:cNvPr>
          <p:cNvSpPr/>
          <p:nvPr/>
        </p:nvSpPr>
        <p:spPr>
          <a:xfrm>
            <a:off x="4442298" y="1581930"/>
            <a:ext cx="2875468" cy="484456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FFFFFF"/>
              </a:solidFill>
              <a:effectLst/>
              <a:uLnTx/>
              <a:uFillTx/>
              <a:latin typeface="Lucida Fax"/>
              <a:ea typeface="+mn-ea"/>
              <a:cs typeface="+mn-cs"/>
            </a:endParaRPr>
          </a:p>
        </p:txBody>
      </p:sp>
      <p:sp>
        <p:nvSpPr>
          <p:cNvPr id="8" name="TextBox 7">
            <a:extLst>
              <a:ext uri="{FF2B5EF4-FFF2-40B4-BE49-F238E27FC236}">
                <a16:creationId xmlns:a16="http://schemas.microsoft.com/office/drawing/2014/main" id="{AC93A692-B002-B94D-B775-C2104D492A98}"/>
              </a:ext>
            </a:extLst>
          </p:cNvPr>
          <p:cNvSpPr txBox="1"/>
          <p:nvPr/>
        </p:nvSpPr>
        <p:spPr>
          <a:xfrm>
            <a:off x="1599467" y="4425942"/>
            <a:ext cx="252238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b="1" i="0" u="none" strike="noStrike" kern="1200" cap="none" spc="0" normalizeH="0" baseline="0" dirty="0">
                <a:ln>
                  <a:noFill/>
                </a:ln>
                <a:solidFill>
                  <a:srgbClr val="222222"/>
                </a:solidFill>
                <a:effectLst/>
                <a:uLnTx/>
                <a:uFillTx/>
                <a:latin typeface="+mj-lt"/>
                <a:ea typeface="+mn-ea"/>
                <a:cs typeface="+mn-cs"/>
              </a:rPr>
              <a:t>1.0</a:t>
            </a:r>
            <a:r>
              <a:rPr kumimoji="0" lang="sv-fi" sz="1600" b="1" i="0" u="none" strike="noStrike" kern="1200" cap="none" spc="0" normalizeH="0" baseline="0" dirty="0">
                <a:ln>
                  <a:noFill/>
                </a:ln>
                <a:solidFill>
                  <a:srgbClr val="222222"/>
                </a:solidFill>
                <a:effectLst/>
                <a:uLnTx/>
                <a:uFillTx/>
                <a:latin typeface="+mj-lt"/>
                <a:ea typeface="+mn-ea"/>
                <a:cs typeface="+mn-cs"/>
              </a:rPr>
              <a:t> </a:t>
            </a:r>
            <a:endParaRPr kumimoji="0" lang="sv-fi" sz="1200" b="1" i="0" u="none" strike="noStrike" kern="1200" cap="none" spc="0" normalizeH="0" baseline="0" noProof="0" dirty="0">
              <a:ln>
                <a:noFill/>
              </a:ln>
              <a:solidFill>
                <a:srgbClr val="22222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dirty="0">
              <a:ln>
                <a:noFill/>
              </a:ln>
              <a:solidFill>
                <a:srgbClr val="22222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Enheterna har separata 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400" b="0" i="0" u="none" strike="noStrike" kern="1200" cap="none" spc="0" normalizeH="0" baseline="0" dirty="0">
              <a:ln>
                <a:noFill/>
              </a:ln>
              <a:solidFill>
                <a:srgbClr val="22222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Kunden kombinerar själv sin tjänst från de olika enheternas utbud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dirty="0">
              <a:ln>
                <a:noFill/>
              </a:ln>
              <a:solidFill>
                <a:srgbClr val="222222"/>
              </a:solidFill>
              <a:effectLst/>
              <a:uLnTx/>
              <a:uFillTx/>
              <a:latin typeface="Lucida Fax"/>
              <a:ea typeface="+mn-ea"/>
              <a:cs typeface="+mn-cs"/>
            </a:endParaRPr>
          </a:p>
        </p:txBody>
      </p:sp>
      <p:sp>
        <p:nvSpPr>
          <p:cNvPr id="9" name="TextBox 8">
            <a:extLst>
              <a:ext uri="{FF2B5EF4-FFF2-40B4-BE49-F238E27FC236}">
                <a16:creationId xmlns:a16="http://schemas.microsoft.com/office/drawing/2014/main" id="{E6161BB2-F6B5-994F-9662-22ECF979C039}"/>
              </a:ext>
            </a:extLst>
          </p:cNvPr>
          <p:cNvSpPr txBox="1"/>
          <p:nvPr/>
        </p:nvSpPr>
        <p:spPr>
          <a:xfrm>
            <a:off x="4799024" y="4425942"/>
            <a:ext cx="237613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b="1" i="0" u="none" strike="noStrike" kern="1200" cap="none" spc="0" normalizeH="0" baseline="0" dirty="0">
                <a:ln>
                  <a:noFill/>
                </a:ln>
                <a:solidFill>
                  <a:srgbClr val="222222"/>
                </a:solidFill>
                <a:effectLst/>
                <a:uLnTx/>
                <a:uFillTx/>
                <a:latin typeface="+mj-lt"/>
                <a:ea typeface="+mn-ea"/>
                <a:cs typeface="+mn-cs"/>
              </a:rPr>
              <a:t>2.0</a:t>
            </a:r>
            <a:r>
              <a:rPr kumimoji="0" lang="sv-fi" sz="1600" b="1" i="0" u="none" strike="noStrike" kern="1200" cap="none" spc="0" normalizeH="0" baseline="0" dirty="0">
                <a:ln>
                  <a:noFill/>
                </a:ln>
                <a:solidFill>
                  <a:srgbClr val="222222"/>
                </a:solidFill>
                <a:effectLst/>
                <a:uLnTx/>
                <a:uFillTx/>
                <a:latin typeface="+mj-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dirty="0">
              <a:ln>
                <a:noFill/>
              </a:ln>
              <a:solidFill>
                <a:srgbClr val="22222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Kundnära tjänster, kundkännedomen ökar,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kunderfarenheten förbättras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400" b="0" i="0" u="none" strike="noStrike" kern="1200" cap="none" spc="0" normalizeH="0" baseline="0" noProof="0" dirty="0">
              <a:ln>
                <a:noFill/>
              </a:ln>
              <a:solidFill>
                <a:srgbClr val="22222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Tjänstehelheter som bildas omkring livshändelser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dirty="0">
              <a:ln>
                <a:noFill/>
              </a:ln>
              <a:solidFill>
                <a:srgbClr val="222222"/>
              </a:solidFill>
              <a:effectLst/>
              <a:uLnTx/>
              <a:uFillTx/>
              <a:latin typeface="Lucida Fax"/>
              <a:ea typeface="+mn-ea"/>
              <a:cs typeface="+mn-cs"/>
            </a:endParaRPr>
          </a:p>
        </p:txBody>
      </p:sp>
      <p:sp>
        <p:nvSpPr>
          <p:cNvPr id="10" name="TextBox 9">
            <a:extLst>
              <a:ext uri="{FF2B5EF4-FFF2-40B4-BE49-F238E27FC236}">
                <a16:creationId xmlns:a16="http://schemas.microsoft.com/office/drawing/2014/main" id="{32698F41-30D9-2C4A-AA5D-4A5D840D5A7A}"/>
              </a:ext>
            </a:extLst>
          </p:cNvPr>
          <p:cNvSpPr txBox="1"/>
          <p:nvPr/>
        </p:nvSpPr>
        <p:spPr>
          <a:xfrm>
            <a:off x="7638215" y="4392700"/>
            <a:ext cx="294936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b="1" i="0" u="none" strike="noStrike" kern="1200" cap="none" spc="0" normalizeH="0" baseline="0" dirty="0">
                <a:ln>
                  <a:noFill/>
                </a:ln>
                <a:solidFill>
                  <a:srgbClr val="222222"/>
                </a:solidFill>
                <a:effectLst/>
                <a:uLnTx/>
                <a:uFillTx/>
                <a:latin typeface="+mj-lt"/>
                <a:ea typeface="+mn-ea"/>
                <a:cs typeface="+mn-cs"/>
              </a:rPr>
              <a:t>3.0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dirty="0">
              <a:ln>
                <a:noFill/>
              </a:ln>
              <a:solidFill>
                <a:srgbClr val="222222"/>
              </a:solidFill>
              <a:effectLst/>
              <a:uLnTx/>
              <a:uFillTx/>
              <a:latin typeface="Lucida Fa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Kundorienterad marknad,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marknadskännedomen ökar,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kundvärdet ökar efter marknadsläge,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400" b="0" i="0" u="none" strike="noStrike" kern="1200" cap="none" spc="0" normalizeH="0" baseline="0" noProof="0" dirty="0">
              <a:ln>
                <a:noFill/>
              </a:ln>
              <a:solidFill>
                <a:srgbClr val="222222"/>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dirty="0">
                <a:ln>
                  <a:noFill/>
                </a:ln>
                <a:solidFill>
                  <a:srgbClr val="222222"/>
                </a:solidFill>
                <a:effectLst/>
                <a:uLnTx/>
                <a:uFillTx/>
                <a:latin typeface="+mj-lt"/>
                <a:ea typeface="+mn-ea"/>
                <a:cs typeface="+mn-cs"/>
              </a:rPr>
              <a:t>Proaktiva tjänster</a:t>
            </a:r>
          </a:p>
        </p:txBody>
      </p:sp>
      <p:sp>
        <p:nvSpPr>
          <p:cNvPr id="11" name="TextBox 10">
            <a:extLst>
              <a:ext uri="{FF2B5EF4-FFF2-40B4-BE49-F238E27FC236}">
                <a16:creationId xmlns:a16="http://schemas.microsoft.com/office/drawing/2014/main" id="{28FB7A30-8693-164C-95E4-309DA6057761}"/>
              </a:ext>
            </a:extLst>
          </p:cNvPr>
          <p:cNvSpPr txBox="1"/>
          <p:nvPr/>
        </p:nvSpPr>
        <p:spPr>
          <a:xfrm>
            <a:off x="8030308" y="264096"/>
            <a:ext cx="3938954" cy="1293971"/>
          </a:xfrm>
          <a:prstGeom prst="roundRect">
            <a:avLst/>
          </a:prstGeom>
          <a:ln>
            <a:noFill/>
          </a:ln>
          <a:effectLst>
            <a:outerShdw sx="1000" sy="1000" algn="ctr" rotWithShape="0">
              <a:srgbClr val="000000"/>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i="0" u="none" strike="noStrike" kern="1200" cap="none" spc="0" normalizeH="0" baseline="0" dirty="0">
                <a:ln>
                  <a:noFill/>
                </a:ln>
                <a:solidFill>
                  <a:schemeClr val="bg1"/>
                </a:solidFill>
                <a:effectLst/>
                <a:uLnTx/>
                <a:uFillTx/>
                <a:latin typeface="+mj-lt"/>
                <a:ea typeface="+mn-ea"/>
                <a:cs typeface="+mn-cs"/>
              </a:rPr>
              <a:t>Övergången till ett kundcentrerat marknadsplats-/ekosystem sker gradvis. Vid ändring av verksamhetsmodellen fungerar en delad bild av kundläget som möjliggörare av ändringen I evolutionen går vi till målläget 3.0 via fas 2.0.</a:t>
            </a:r>
            <a:endParaRPr kumimoji="0" sz="1400" i="0" u="none" strike="noStrike" kern="1200" cap="none" spc="0" normalizeH="0" baseline="0" noProof="0" dirty="0">
              <a:ln>
                <a:noFill/>
              </a:ln>
              <a:solidFill>
                <a:schemeClr val="bg1"/>
              </a:solidFill>
              <a:effectLst/>
              <a:uLnTx/>
              <a:uFillTx/>
              <a:latin typeface="+mj-lt"/>
              <a:ea typeface="+mn-ea"/>
              <a:cs typeface="+mn-cs"/>
            </a:endParaRPr>
          </a:p>
        </p:txBody>
      </p:sp>
      <p:sp>
        <p:nvSpPr>
          <p:cNvPr id="12" name="Footer Placeholder 4">
            <a:extLst>
              <a:ext uri="{FF2B5EF4-FFF2-40B4-BE49-F238E27FC236}">
                <a16:creationId xmlns:a16="http://schemas.microsoft.com/office/drawing/2014/main" id="{877FB0B6-82A1-4043-B33C-06B66976C44A}"/>
              </a:ext>
            </a:extLst>
          </p:cNvPr>
          <p:cNvSpPr txBox="1">
            <a:spLocks/>
          </p:cNvSpPr>
          <p:nvPr/>
        </p:nvSpPr>
        <p:spPr>
          <a:xfrm>
            <a:off x="767556" y="6417011"/>
            <a:ext cx="3674742" cy="202107"/>
          </a:xfrm>
          <a:prstGeom prst="rect">
            <a:avLst/>
          </a:prstGeom>
        </p:spPr>
        <p:txBody>
          <a:bodyPr vert="horz" lIns="0" tIns="0" rIns="0" bIns="0" rtlCol="0" anchor="ctr" anchorCtr="0">
            <a:noAutofit/>
          </a:bodyPr>
          <a:lstStyle>
            <a:defPPr>
              <a:defRPr lang="fi-FI"/>
            </a:defPPr>
            <a:lvl1pPr marL="0" algn="ctr" defTabSz="914400" rtl="0" eaLnBrk="1" latinLnBrk="0" hangingPunct="1">
              <a:defRPr sz="10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sv-fi" dirty="0">
                <a:solidFill>
                  <a:srgbClr val="222222">
                    <a:tint val="75000"/>
                  </a:srgbClr>
                </a:solidFill>
                <a:latin typeface="Calibri" panose="020F0502020204030204" pitchFamily="34" charset="0"/>
                <a:cs typeface="Calibri" panose="020F0502020204030204" pitchFamily="34" charset="0"/>
              </a:rPr>
              <a:t>Gofore Oyj – Ekosystemmodell för tjänster, slutrapport 18.12.2019</a:t>
            </a:r>
          </a:p>
        </p:txBody>
      </p:sp>
      <p:sp>
        <p:nvSpPr>
          <p:cNvPr id="13" name="TextBox 12">
            <a:extLst>
              <a:ext uri="{FF2B5EF4-FFF2-40B4-BE49-F238E27FC236}">
                <a16:creationId xmlns:a16="http://schemas.microsoft.com/office/drawing/2014/main" id="{8423AF13-7463-4741-BBA8-CCFAE9D8486F}"/>
              </a:ext>
            </a:extLst>
          </p:cNvPr>
          <p:cNvSpPr txBox="1"/>
          <p:nvPr/>
        </p:nvSpPr>
        <p:spPr>
          <a:xfrm>
            <a:off x="8719748" y="6386580"/>
            <a:ext cx="310896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1050" i="1" u="none" strike="noStrike" kern="1200" cap="none" spc="0" normalizeH="0" baseline="0" dirty="0">
                <a:ln>
                  <a:noFill/>
                </a:ln>
                <a:solidFill>
                  <a:srgbClr val="222222"/>
                </a:solidFill>
                <a:effectLst/>
                <a:uLnTx/>
                <a:uFillTx/>
                <a:latin typeface="Calibri" panose="020F0502020204030204" pitchFamily="34" charset="0"/>
                <a:cs typeface="Calibri" panose="020F0502020204030204" pitchFamily="34" charset="0"/>
              </a:rPr>
              <a:t>Källa: © Petri Takala 2016–2019</a:t>
            </a:r>
          </a:p>
        </p:txBody>
      </p:sp>
      <p:cxnSp>
        <p:nvCxnSpPr>
          <p:cNvPr id="14" name="Straight Arrow Connector 13">
            <a:extLst>
              <a:ext uri="{FF2B5EF4-FFF2-40B4-BE49-F238E27FC236}">
                <a16:creationId xmlns:a16="http://schemas.microsoft.com/office/drawing/2014/main" id="{8E2FBEE9-828D-6245-AD82-134FABE2F1F5}"/>
              </a:ext>
            </a:extLst>
          </p:cNvPr>
          <p:cNvCxnSpPr>
            <a:cxnSpLocks/>
          </p:cNvCxnSpPr>
          <p:nvPr/>
        </p:nvCxnSpPr>
        <p:spPr>
          <a:xfrm flipH="1">
            <a:off x="7175161" y="1018750"/>
            <a:ext cx="855147" cy="64592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844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4889BF-D5C8-BA41-8813-623944908BEE}"/>
              </a:ext>
            </a:extLst>
          </p:cNvPr>
          <p:cNvSpPr txBox="1">
            <a:spLocks/>
          </p:cNvSpPr>
          <p:nvPr/>
        </p:nvSpPr>
        <p:spPr>
          <a:xfrm>
            <a:off x="767556" y="665058"/>
            <a:ext cx="10656888" cy="648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8000" b="1" kern="1200">
                <a:solidFill>
                  <a:schemeClr val="accent1"/>
                </a:solidFill>
                <a:latin typeface="+mn-lt"/>
                <a:ea typeface="+mj-ea"/>
                <a:cs typeface="+mj-cs"/>
              </a:defRPr>
            </a:lvl1pPr>
          </a:lstStyle>
          <a:p>
            <a:pPr algn="l"/>
            <a:r>
              <a:rPr lang="sv-fi" sz="4400" dirty="0"/>
              <a:t>Identifierade utmaningar</a:t>
            </a:r>
          </a:p>
        </p:txBody>
      </p:sp>
      <p:sp>
        <p:nvSpPr>
          <p:cNvPr id="4" name="Content Placeholder 2">
            <a:extLst>
              <a:ext uri="{FF2B5EF4-FFF2-40B4-BE49-F238E27FC236}">
                <a16:creationId xmlns:a16="http://schemas.microsoft.com/office/drawing/2014/main" id="{504E6D71-845C-FC49-A6AF-0D3F721879A6}"/>
              </a:ext>
            </a:extLst>
          </p:cNvPr>
          <p:cNvSpPr txBox="1">
            <a:spLocks/>
          </p:cNvSpPr>
          <p:nvPr/>
        </p:nvSpPr>
        <p:spPr>
          <a:xfrm>
            <a:off x="767556" y="1459524"/>
            <a:ext cx="10656888" cy="1589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5463" indent="-342900">
              <a:buFont typeface="+mj-lt"/>
              <a:buAutoNum type="arabicPeriod"/>
            </a:pPr>
            <a:r>
              <a:rPr lang="sv-fi" sz="1800" dirty="0"/>
              <a:t>Visionen om kundorientering i målbilden för offentliga tjänster förverkligas inte som en heltäckande tjänsteupplevelse för närvarande.</a:t>
            </a:r>
          </a:p>
          <a:p>
            <a:pPr marL="525463" indent="-342900">
              <a:buFont typeface="+mj-lt"/>
              <a:buAutoNum type="arabicPeriod"/>
            </a:pPr>
            <a:r>
              <a:rPr lang="sv-fi" sz="1800" dirty="0"/>
              <a:t>De nuvarande tjänsterna är organiserade som självständiga tjänster eller på sin höjd i nätverksform. Man kan inte tala om en modell av tjänsteekosystem, där olika aktörer agerar över tjänstehelhetsgränserna och delar samma mål och kundlöften.</a:t>
            </a:r>
          </a:p>
          <a:p>
            <a:pPr marL="525463" indent="-342900">
              <a:buFont typeface="+mj-lt"/>
              <a:buAutoNum type="arabicPeriod"/>
            </a:pPr>
            <a:r>
              <a:rPr lang="sv-fi" sz="1800" dirty="0"/>
              <a:t>Organisationen av tjänster är ofta ineffektiv och leder till falsk efterfrågan. Nyttan mäts inte utifrån kundorienterade mål utan utifrån organisationens eller tjänstearrangörens mål. Ofta bestäms t.ex. mätarna efter en traditionell resursallokeringsmodell.</a:t>
            </a:r>
          </a:p>
        </p:txBody>
      </p:sp>
      <p:grpSp>
        <p:nvGrpSpPr>
          <p:cNvPr id="5" name="Group 4">
            <a:extLst>
              <a:ext uri="{FF2B5EF4-FFF2-40B4-BE49-F238E27FC236}">
                <a16:creationId xmlns:a16="http://schemas.microsoft.com/office/drawing/2014/main" id="{92A06E78-73DA-FA43-920F-5E03D0713FFB}"/>
              </a:ext>
            </a:extLst>
          </p:cNvPr>
          <p:cNvGrpSpPr/>
          <p:nvPr/>
        </p:nvGrpSpPr>
        <p:grpSpPr>
          <a:xfrm>
            <a:off x="855784" y="4388563"/>
            <a:ext cx="10568659" cy="1093886"/>
            <a:chOff x="782424" y="4132090"/>
            <a:chExt cx="10868252" cy="1124900"/>
          </a:xfrm>
        </p:grpSpPr>
        <p:sp>
          <p:nvSpPr>
            <p:cNvPr id="6" name="Rounded Rectangle 5">
              <a:extLst>
                <a:ext uri="{FF2B5EF4-FFF2-40B4-BE49-F238E27FC236}">
                  <a16:creationId xmlns:a16="http://schemas.microsoft.com/office/drawing/2014/main" id="{33A1CBB7-0E11-A944-9126-92F20AC9C6F7}"/>
                </a:ext>
              </a:extLst>
            </p:cNvPr>
            <p:cNvSpPr/>
            <p:nvPr/>
          </p:nvSpPr>
          <p:spPr>
            <a:xfrm>
              <a:off x="782424" y="4132090"/>
              <a:ext cx="10868252" cy="7371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2000" b="0" i="0" u="none" strike="noStrike" kern="1200" cap="none" spc="0" normalizeH="0" baseline="0" dirty="0">
                  <a:ln>
                    <a:noFill/>
                  </a:ln>
                  <a:solidFill>
                    <a:srgbClr val="FFFFFF"/>
                  </a:solidFill>
                  <a:effectLst/>
                  <a:uLnTx/>
                  <a:uFillTx/>
                  <a:latin typeface="Calibri" panose="020F0502020204030204" pitchFamily="34" charset="0"/>
                  <a:cs typeface="Calibri" panose="020F0502020204030204" pitchFamily="34" charset="0"/>
                </a:rPr>
                <a:t>Identifierade utmaningar som man redan arbetar på att lösa. En kontinuerlig process!</a:t>
              </a:r>
            </a:p>
          </p:txBody>
        </p:sp>
        <p:sp>
          <p:nvSpPr>
            <p:cNvPr id="7" name="Down Arrow 6">
              <a:extLst>
                <a:ext uri="{FF2B5EF4-FFF2-40B4-BE49-F238E27FC236}">
                  <a16:creationId xmlns:a16="http://schemas.microsoft.com/office/drawing/2014/main" id="{F882759F-FF9E-594E-B0A8-B536C4776DA0}"/>
                </a:ext>
              </a:extLst>
            </p:cNvPr>
            <p:cNvSpPr/>
            <p:nvPr/>
          </p:nvSpPr>
          <p:spPr>
            <a:xfrm>
              <a:off x="5605929" y="4848241"/>
              <a:ext cx="764988" cy="40874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600" b="0" i="0" u="none" strike="noStrike" kern="1200" cap="none" spc="0" normalizeH="0" baseline="0" noProof="0" dirty="0">
                <a:ln>
                  <a:noFill/>
                </a:ln>
                <a:solidFill>
                  <a:srgbClr val="FFFFFF"/>
                </a:solidFill>
                <a:effectLst/>
                <a:uLnTx/>
                <a:uFillTx/>
                <a:latin typeface="Lucida Fax"/>
                <a:ea typeface="+mn-ea"/>
                <a:cs typeface="+mn-cs"/>
              </a:endParaRPr>
            </a:p>
          </p:txBody>
        </p:sp>
      </p:grpSp>
      <p:sp>
        <p:nvSpPr>
          <p:cNvPr id="8" name="Down Arrow 7">
            <a:extLst>
              <a:ext uri="{FF2B5EF4-FFF2-40B4-BE49-F238E27FC236}">
                <a16:creationId xmlns:a16="http://schemas.microsoft.com/office/drawing/2014/main" id="{3B39D206-BC5F-264B-AC41-827D557ADF86}"/>
              </a:ext>
            </a:extLst>
          </p:cNvPr>
          <p:cNvSpPr/>
          <p:nvPr/>
        </p:nvSpPr>
        <p:spPr>
          <a:xfrm>
            <a:off x="5546325" y="3946030"/>
            <a:ext cx="743900" cy="44253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600" b="0" i="0" u="none" strike="noStrike" kern="1200" cap="none" spc="0" normalizeH="0" baseline="0" noProof="0">
              <a:ln>
                <a:noFill/>
              </a:ln>
              <a:solidFill>
                <a:srgbClr val="FFFFFF"/>
              </a:solidFill>
              <a:effectLst/>
              <a:uLnTx/>
              <a:uFillTx/>
              <a:latin typeface="Lucida Fax"/>
              <a:ea typeface="+mn-ea"/>
              <a:cs typeface="+mn-cs"/>
            </a:endParaRPr>
          </a:p>
        </p:txBody>
      </p:sp>
      <p:sp>
        <p:nvSpPr>
          <p:cNvPr id="13" name="TextBox 12">
            <a:extLst>
              <a:ext uri="{FF2B5EF4-FFF2-40B4-BE49-F238E27FC236}">
                <a16:creationId xmlns:a16="http://schemas.microsoft.com/office/drawing/2014/main" id="{0C4F2E6C-9B24-E14F-94D6-05AF95CC8690}"/>
              </a:ext>
            </a:extLst>
          </p:cNvPr>
          <p:cNvSpPr txBox="1"/>
          <p:nvPr/>
        </p:nvSpPr>
        <p:spPr>
          <a:xfrm>
            <a:off x="3372298" y="5618951"/>
            <a:ext cx="5091953" cy="442674"/>
          </a:xfrm>
          <a:prstGeom prst="roundRect">
            <a:avLst/>
          </a:prstGeom>
          <a:noFill/>
          <a:ln w="2222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2000" b="1" i="0" u="none" strike="noStrike" kern="1200" cap="none" spc="0" normalizeH="0" baseline="0" dirty="0">
                <a:solidFill>
                  <a:schemeClr val="accent1"/>
                </a:solidFill>
                <a:effectLst/>
                <a:uLnTx/>
                <a:uFillTx/>
                <a:ea typeface="+mn-ea"/>
                <a:cs typeface="+mn-cs"/>
              </a:rPr>
              <a:t>Vem har helhetsbilden och styrningsansvaret?</a:t>
            </a:r>
          </a:p>
        </p:txBody>
      </p:sp>
      <p:sp>
        <p:nvSpPr>
          <p:cNvPr id="15" name="Footer Placeholder 4">
            <a:extLst>
              <a:ext uri="{FF2B5EF4-FFF2-40B4-BE49-F238E27FC236}">
                <a16:creationId xmlns:a16="http://schemas.microsoft.com/office/drawing/2014/main" id="{9A2F8166-C7E3-694E-87B6-A6345A465558}"/>
              </a:ext>
            </a:extLst>
          </p:cNvPr>
          <p:cNvSpPr txBox="1">
            <a:spLocks/>
          </p:cNvSpPr>
          <p:nvPr/>
        </p:nvSpPr>
        <p:spPr>
          <a:xfrm>
            <a:off x="3503612" y="6522005"/>
            <a:ext cx="5184776" cy="216024"/>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sv-fi" sz="1000" dirty="0">
                <a:solidFill>
                  <a:srgbClr val="222222">
                    <a:tint val="75000"/>
                  </a:srgbClr>
                </a:solidFill>
              </a:rPr>
              <a:t>Gofore Oyj – Ekosystemmodell för tjänster, slutrapport 18.12.2019</a:t>
            </a:r>
          </a:p>
        </p:txBody>
      </p:sp>
    </p:spTree>
    <p:extLst>
      <p:ext uri="{BB962C8B-B14F-4D97-AF65-F5344CB8AC3E}">
        <p14:creationId xmlns:p14="http://schemas.microsoft.com/office/powerpoint/2010/main" val="389949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756711" y="3168946"/>
            <a:ext cx="10677304" cy="787242"/>
          </a:xfrm>
        </p:spPr>
        <p:txBody>
          <a:bodyPr/>
          <a:lstStyle/>
          <a:p>
            <a:pPr rtl="0"/>
            <a:r>
              <a:rPr lang="sv-fi" b="1" i="1" u="none" baseline="0" dirty="0"/>
              <a:t>Marja-Riitta Pihlman</a:t>
            </a:r>
            <a:r>
              <a:rPr lang="sv-fi" b="0" i="1" u="none" baseline="0" dirty="0"/>
              <a:t>, överdirektör, arbets- och näringsministeriet</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757348" y="1440000"/>
            <a:ext cx="10677304" cy="1635465"/>
          </a:xfrm>
        </p:spPr>
        <p:txBody>
          <a:bodyPr>
            <a:normAutofit/>
          </a:bodyPr>
          <a:lstStyle/>
          <a:p>
            <a:pPr marL="0" indent="0" rtl="0">
              <a:buNone/>
            </a:pPr>
            <a:r>
              <a:rPr lang="sv-fi" b="0" i="0" u="none" baseline="0" dirty="0"/>
              <a:t>Ett språng eller ett stort steg framåt som vi måste kunna ta vid omformning av tjänster, nytänkande om tjänster, så att vi kan erbjuda något ännu bättre utifrån kundens perspektiv, kundens frågor och kundens levnadsbana.</a:t>
            </a:r>
          </a:p>
        </p:txBody>
      </p:sp>
    </p:spTree>
    <p:extLst>
      <p:ext uri="{BB962C8B-B14F-4D97-AF65-F5344CB8AC3E}">
        <p14:creationId xmlns:p14="http://schemas.microsoft.com/office/powerpoint/2010/main" val="1380607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733123" y="798047"/>
            <a:ext cx="7968115" cy="1077726"/>
          </a:xfrm>
        </p:spPr>
        <p:txBody>
          <a:bodyPr/>
          <a:lstStyle/>
          <a:p>
            <a:pPr algn="l" rtl="0"/>
            <a:r>
              <a:rPr lang="sv-fi" sz="5400" b="1" i="0" u="none" baseline="0"/>
              <a:t>Utveckling av tjänsterna</a:t>
            </a:r>
            <a:endParaRPr lang="sv-fi" sz="5400" dirty="0"/>
          </a:p>
        </p:txBody>
      </p:sp>
      <p:sp>
        <p:nvSpPr>
          <p:cNvPr id="4" name="Otsikko 2"/>
          <p:cNvSpPr txBox="1">
            <a:spLocks/>
          </p:cNvSpPr>
          <p:nvPr/>
        </p:nvSpPr>
        <p:spPr>
          <a:xfrm>
            <a:off x="5246509" y="1759232"/>
            <a:ext cx="6242106" cy="1970734"/>
          </a:xfrm>
          <a:prstGeom prst="rect">
            <a:avLst/>
          </a:prstGeom>
        </p:spPr>
        <p:txBody>
          <a:bodyPr vert="horz" lIns="91440" tIns="45720" rIns="91440" bIns="45720" rtlCol="0" anchor="b">
            <a:noAutofit/>
          </a:bodyPr>
          <a:lstStyle>
            <a:lvl1pPr algn="ctr" defTabSz="914400" rtl="0" eaLnBrk="1" latinLnBrk="0" hangingPunct="1">
              <a:lnSpc>
                <a:spcPts val="7000"/>
              </a:lnSpc>
              <a:spcBef>
                <a:spcPct val="0"/>
              </a:spcBef>
              <a:buNone/>
              <a:defRPr sz="8000" b="1" kern="1200">
                <a:solidFill>
                  <a:schemeClr val="accent3"/>
                </a:solidFill>
                <a:latin typeface="+mn-lt"/>
                <a:ea typeface="+mj-ea"/>
                <a:cs typeface="+mj-cs"/>
              </a:defRPr>
            </a:lvl1pPr>
          </a:lstStyle>
          <a:p>
            <a:pPr marL="0" marR="0" lvl="0" indent="0" algn="l" defTabSz="914400" rtl="0" eaLnBrk="1" fontAlgn="auto" latinLnBrk="0" hangingPunct="1">
              <a:lnSpc>
                <a:spcPts val="7000"/>
              </a:lnSpc>
              <a:spcBef>
                <a:spcPct val="0"/>
              </a:spcBef>
              <a:spcAft>
                <a:spcPts val="0"/>
              </a:spcAft>
              <a:buClrTx/>
              <a:buSzTx/>
              <a:buFontTx/>
              <a:buNone/>
              <a:tabLst/>
              <a:defRPr/>
            </a:pPr>
            <a:r>
              <a:rPr kumimoji="0" lang="sv-fi" sz="5400" b="1" i="0" u="none" strike="noStrike" kern="1200" cap="none" spc="0" normalizeH="0" baseline="0" dirty="0">
                <a:ln>
                  <a:noFill/>
                </a:ln>
                <a:solidFill>
                  <a:srgbClr val="FFFFFF"/>
                </a:solidFill>
                <a:effectLst/>
                <a:uLnTx/>
                <a:uFillTx/>
                <a:latin typeface="Calibri" panose="020F0502020204030204"/>
                <a:ea typeface="+mj-ea"/>
                <a:cs typeface="+mj-cs"/>
              </a:rPr>
              <a:t>Samarbete mellan förvaltningsområden</a:t>
            </a:r>
            <a:endParaRPr kumimoji="0" lang="sv-fi"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5" name="Otsikko 2"/>
          <p:cNvSpPr txBox="1">
            <a:spLocks/>
          </p:cNvSpPr>
          <p:nvPr/>
        </p:nvSpPr>
        <p:spPr>
          <a:xfrm>
            <a:off x="733123" y="3429975"/>
            <a:ext cx="7342473" cy="1197885"/>
          </a:xfrm>
          <a:prstGeom prst="rect">
            <a:avLst/>
          </a:prstGeom>
        </p:spPr>
        <p:txBody>
          <a:bodyPr vert="horz" lIns="91440" tIns="45720" rIns="91440" bIns="45720" rtlCol="0" anchor="b">
            <a:noAutofit/>
          </a:bodyPr>
          <a:lstStyle>
            <a:lvl1pPr algn="ctr" defTabSz="914400" rtl="0" eaLnBrk="1" latinLnBrk="0" hangingPunct="1">
              <a:lnSpc>
                <a:spcPts val="7000"/>
              </a:lnSpc>
              <a:spcBef>
                <a:spcPct val="0"/>
              </a:spcBef>
              <a:buNone/>
              <a:defRPr sz="8000" b="1" kern="1200">
                <a:solidFill>
                  <a:schemeClr val="accent3"/>
                </a:solidFill>
                <a:latin typeface="+mn-lt"/>
                <a:ea typeface="+mj-ea"/>
                <a:cs typeface="+mj-cs"/>
              </a:defRPr>
            </a:lvl1pPr>
          </a:lstStyle>
          <a:p>
            <a:pPr marL="0" marR="0" lvl="0" indent="0" algn="l" defTabSz="914400" rtl="0" eaLnBrk="1" fontAlgn="auto" latinLnBrk="0" hangingPunct="1">
              <a:lnSpc>
                <a:spcPts val="7000"/>
              </a:lnSpc>
              <a:spcBef>
                <a:spcPct val="0"/>
              </a:spcBef>
              <a:spcAft>
                <a:spcPts val="0"/>
              </a:spcAft>
              <a:buClrTx/>
              <a:buSzTx/>
              <a:buFontTx/>
              <a:buNone/>
              <a:tabLst/>
              <a:defRPr/>
            </a:pPr>
            <a:r>
              <a:rPr kumimoji="0" lang="sv-fi" sz="5400" b="1" i="0" u="none" strike="noStrike" kern="1200" cap="none" spc="0" normalizeH="0" baseline="0">
                <a:ln>
                  <a:noFill/>
                </a:ln>
                <a:solidFill>
                  <a:srgbClr val="F66404"/>
                </a:solidFill>
                <a:effectLst/>
                <a:uLnTx/>
                <a:uFillTx/>
                <a:latin typeface="Calibri" panose="020F0502020204030204"/>
                <a:ea typeface="+mj-ea"/>
                <a:cs typeface="+mj-cs"/>
              </a:rPr>
              <a:t>Verksamhetsutveckling</a:t>
            </a:r>
            <a:endParaRPr kumimoji="0" lang="sv-fi" sz="5400" b="1" i="0" u="none" strike="noStrike" kern="1200" cap="none" spc="0" normalizeH="0" baseline="0" noProof="0" dirty="0">
              <a:ln>
                <a:noFill/>
              </a:ln>
              <a:solidFill>
                <a:srgbClr val="F66404"/>
              </a:solidFill>
              <a:effectLst/>
              <a:uLnTx/>
              <a:uFillTx/>
              <a:latin typeface="Calibri" panose="020F0502020204030204"/>
              <a:ea typeface="+mj-ea"/>
              <a:cs typeface="+mj-cs"/>
            </a:endParaRPr>
          </a:p>
        </p:txBody>
      </p:sp>
      <p:sp>
        <p:nvSpPr>
          <p:cNvPr id="6" name="Otsikko 2"/>
          <p:cNvSpPr txBox="1">
            <a:spLocks/>
          </p:cNvSpPr>
          <p:nvPr/>
        </p:nvSpPr>
        <p:spPr>
          <a:xfrm>
            <a:off x="5246509" y="4613918"/>
            <a:ext cx="5825228" cy="1847923"/>
          </a:xfrm>
          <a:prstGeom prst="rect">
            <a:avLst/>
          </a:prstGeom>
        </p:spPr>
        <p:txBody>
          <a:bodyPr vert="horz" lIns="91440" tIns="45720" rIns="91440" bIns="45720" rtlCol="0" anchor="b">
            <a:noAutofit/>
          </a:bodyPr>
          <a:lstStyle>
            <a:lvl1pPr algn="ctr" defTabSz="914400" rtl="0" eaLnBrk="1" latinLnBrk="0" hangingPunct="1">
              <a:lnSpc>
                <a:spcPts val="7000"/>
              </a:lnSpc>
              <a:spcBef>
                <a:spcPct val="0"/>
              </a:spcBef>
              <a:buNone/>
              <a:defRPr sz="8000" b="1" kern="1200">
                <a:solidFill>
                  <a:schemeClr val="accent3"/>
                </a:solidFill>
                <a:latin typeface="+mn-lt"/>
                <a:ea typeface="+mj-ea"/>
                <a:cs typeface="+mj-cs"/>
              </a:defRPr>
            </a:lvl1pPr>
          </a:lstStyle>
          <a:p>
            <a:pPr marL="0" marR="0" lvl="0" indent="0" algn="l" defTabSz="914400" rtl="0" eaLnBrk="1" fontAlgn="auto" latinLnBrk="0" hangingPunct="1">
              <a:lnSpc>
                <a:spcPts val="7000"/>
              </a:lnSpc>
              <a:spcBef>
                <a:spcPct val="0"/>
              </a:spcBef>
              <a:spcAft>
                <a:spcPts val="0"/>
              </a:spcAft>
              <a:buClrTx/>
              <a:buSzTx/>
              <a:buFontTx/>
              <a:buNone/>
              <a:tabLst/>
              <a:defRPr/>
            </a:pPr>
            <a:r>
              <a:rPr kumimoji="0" lang="sv-fi" sz="5400" b="1" i="0" u="none" strike="noStrike" kern="1200" cap="none" spc="0" normalizeH="0" baseline="0" dirty="0">
                <a:ln>
                  <a:noFill/>
                </a:ln>
                <a:solidFill>
                  <a:srgbClr val="FFFFFF"/>
                </a:solidFill>
                <a:effectLst/>
                <a:uLnTx/>
                <a:uFillTx/>
                <a:latin typeface="Calibri" panose="020F0502020204030204"/>
                <a:ea typeface="+mj-ea"/>
                <a:cs typeface="+mj-cs"/>
              </a:rPr>
              <a:t>Utveckling av projektkompetens</a:t>
            </a:r>
            <a:endParaRPr kumimoji="0" lang="sv-fi"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511802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800" y="2784475"/>
            <a:ext cx="9908679" cy="896572"/>
          </a:xfrm>
        </p:spPr>
        <p:txBody>
          <a:bodyPr/>
          <a:lstStyle/>
          <a:p>
            <a:pPr rtl="0"/>
            <a:r>
              <a:rPr lang="sv-fi" b="1" i="1" u="none" baseline="0" dirty="0"/>
              <a:t>Mikko Kuoppala</a:t>
            </a:r>
            <a:r>
              <a:rPr lang="sv-fi" b="0" i="1" u="none" baseline="0" dirty="0"/>
              <a:t>, konsultativ tjänsteman, arbets- och näringsministeriet</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00" y="1440000"/>
            <a:ext cx="8926523" cy="1204101"/>
          </a:xfrm>
        </p:spPr>
        <p:txBody>
          <a:bodyPr>
            <a:normAutofit lnSpcReduction="10000"/>
          </a:bodyPr>
          <a:lstStyle/>
          <a:p>
            <a:pPr marL="0" indent="0" rtl="0">
              <a:buNone/>
            </a:pPr>
            <a:r>
              <a:rPr lang="sv-fi" b="0" i="0" u="none" baseline="0" dirty="0"/>
              <a:t>Jag skulle önska att detta slags förvaltningsövergripande gemensamt utvecklingsarbete som utgår från kundens behov kunde fortsätta även i framtiden.</a:t>
            </a:r>
          </a:p>
        </p:txBody>
      </p:sp>
    </p:spTree>
    <p:extLst>
      <p:ext uri="{BB962C8B-B14F-4D97-AF65-F5344CB8AC3E}">
        <p14:creationId xmlns:p14="http://schemas.microsoft.com/office/powerpoint/2010/main" val="310299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D03F-BCC5-0A47-8935-A519EA3682AF}"/>
              </a:ext>
            </a:extLst>
          </p:cNvPr>
          <p:cNvSpPr>
            <a:spLocks noGrp="1"/>
          </p:cNvSpPr>
          <p:nvPr>
            <p:ph type="title"/>
          </p:nvPr>
        </p:nvSpPr>
        <p:spPr/>
        <p:txBody>
          <a:bodyPr/>
          <a:lstStyle/>
          <a:p>
            <a:pPr algn="l" rtl="0"/>
            <a:r>
              <a:rPr lang="sv-fi" b="1" i="0" u="none" baseline="0"/>
              <a:t>Detta vill vi utveckla i framtiden</a:t>
            </a:r>
            <a:endParaRPr lang="sv-fi" dirty="0">
              <a:solidFill>
                <a:schemeClr val="accent3"/>
              </a:solidFill>
            </a:endParaRPr>
          </a:p>
        </p:txBody>
      </p:sp>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p:txBody>
          <a:bodyPr>
            <a:noAutofit/>
          </a:bodyPr>
          <a:lstStyle/>
          <a:p>
            <a:pPr marL="342900" indent="-342900" algn="l" rtl="0"/>
            <a:r>
              <a:rPr lang="sv-fi" sz="2000" b="0" i="0" u="none" baseline="0"/>
              <a:t>Ett gemensamt produktionssätt av offentliga tjänster med kundens behov som utgångspunkt. Tillhandahålla tjänster som motsvarar kundens frågor, behov och livshändelser. Samarbete mellan staten, regionerna, kommunerna och privata tjänsteproducenter.</a:t>
            </a:r>
          </a:p>
          <a:p>
            <a:pPr marL="342900" indent="-342900" algn="l" rtl="0"/>
            <a:r>
              <a:rPr lang="sv-fi" sz="2000" b="0" i="0" u="none" baseline="0"/>
              <a:t>Utveckla digitala tjänsteplattformar och kontaktytor</a:t>
            </a:r>
          </a:p>
          <a:p>
            <a:pPr marL="342900" indent="-342900" algn="l" rtl="0"/>
            <a:r>
              <a:rPr lang="sv-fi" sz="2000" b="0" i="0" u="none" baseline="0"/>
              <a:t>Utnyttja artificiell intelligens i tjänsteproduktion och definition av kundens tjänstebehov </a:t>
            </a:r>
            <a:endParaRPr lang="sv-fi" sz="2000" dirty="0"/>
          </a:p>
          <a:p>
            <a:pPr marL="342900" indent="-342900" algn="l" rtl="0"/>
            <a:r>
              <a:rPr lang="sv-fi" sz="2000" b="0" i="0" u="none" baseline="0"/>
              <a:t>Utveckla kundenkäter och deras effektivitet</a:t>
            </a:r>
            <a:endParaRPr lang="sv-fi" sz="2000" dirty="0"/>
          </a:p>
          <a:p>
            <a:pPr marL="342900" indent="-342900" algn="l" rtl="0"/>
            <a:endParaRPr lang="sv-fi" sz="2000" dirty="0"/>
          </a:p>
        </p:txBody>
      </p:sp>
      <p:sp>
        <p:nvSpPr>
          <p:cNvPr id="5" name="Content Placeholder 4">
            <a:extLst>
              <a:ext uri="{FF2B5EF4-FFF2-40B4-BE49-F238E27FC236}">
                <a16:creationId xmlns:a16="http://schemas.microsoft.com/office/drawing/2014/main" id="{1EF9BD75-9835-D04F-A5AF-56D484F4C04D}"/>
              </a:ext>
            </a:extLst>
          </p:cNvPr>
          <p:cNvSpPr>
            <a:spLocks noGrp="1"/>
          </p:cNvSpPr>
          <p:nvPr>
            <p:ph idx="12"/>
          </p:nvPr>
        </p:nvSpPr>
        <p:spPr/>
        <p:txBody>
          <a:bodyPr>
            <a:noAutofit/>
          </a:bodyPr>
          <a:lstStyle/>
          <a:p>
            <a:pPr marL="342900" indent="-342900" algn="l" rtl="0"/>
            <a:r>
              <a:rPr lang="sv-fi" sz="2000" b="0" i="0" u="none" baseline="0" dirty="0"/>
              <a:t>Stärka tid- och platsoberoende arbetsförmågor </a:t>
            </a:r>
          </a:p>
          <a:p>
            <a:pPr marL="342900" indent="-342900" algn="l" rtl="0"/>
            <a:r>
              <a:rPr lang="sv-fi" sz="2000" b="0" i="0" u="none" baseline="0" dirty="0"/>
              <a:t>Identifiera, utveckla och leda den egna kompetensen.</a:t>
            </a:r>
            <a:endParaRPr lang="sv-fi" sz="2000" dirty="0"/>
          </a:p>
          <a:p>
            <a:pPr marL="342900" indent="-342900" algn="l" rtl="0"/>
            <a:r>
              <a:rPr lang="sv-fi" sz="2000" b="0" i="0" u="none" baseline="0" dirty="0"/>
              <a:t>Öka samarbetet över förvaltnings- och myndighetsgränserna både på person- och datasystemnivå.</a:t>
            </a: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100024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D03F-BCC5-0A47-8935-A519EA3682AF}"/>
              </a:ext>
            </a:extLst>
          </p:cNvPr>
          <p:cNvSpPr>
            <a:spLocks noGrp="1"/>
          </p:cNvSpPr>
          <p:nvPr>
            <p:ph type="title"/>
          </p:nvPr>
        </p:nvSpPr>
        <p:spPr>
          <a:xfrm>
            <a:off x="838200" y="935326"/>
            <a:ext cx="10515600" cy="1325563"/>
          </a:xfrm>
        </p:spPr>
        <p:txBody>
          <a:bodyPr>
            <a:normAutofit/>
          </a:bodyPr>
          <a:lstStyle/>
          <a:p>
            <a:pPr algn="l" rtl="0"/>
            <a:r>
              <a:rPr lang="sv-fi" sz="5400" b="1" i="0" u="none" baseline="0">
                <a:solidFill>
                  <a:schemeClr val="accent3"/>
                </a:solidFill>
              </a:rPr>
              <a:t>IPA</a:t>
            </a:r>
            <a:r>
              <a:rPr lang="sv-fi" sz="5400" b="1" i="0" u="none" baseline="0">
                <a:solidFill>
                  <a:schemeClr val="accent1"/>
                </a:solidFill>
              </a:rPr>
              <a:t> i siffror</a:t>
            </a:r>
          </a:p>
        </p:txBody>
      </p:sp>
      <p:sp>
        <p:nvSpPr>
          <p:cNvPr id="3" name="Content Placeholder 2">
            <a:extLst>
              <a:ext uri="{FF2B5EF4-FFF2-40B4-BE49-F238E27FC236}">
                <a16:creationId xmlns:a16="http://schemas.microsoft.com/office/drawing/2014/main" id="{07D75338-57CC-4A49-81CD-C4E0C1A15F0B}"/>
              </a:ext>
            </a:extLst>
          </p:cNvPr>
          <p:cNvSpPr>
            <a:spLocks noGrp="1"/>
          </p:cNvSpPr>
          <p:nvPr>
            <p:ph idx="1"/>
          </p:nvPr>
        </p:nvSpPr>
        <p:spPr>
          <a:xfrm>
            <a:off x="838200" y="2260889"/>
            <a:ext cx="10515600" cy="3323853"/>
          </a:xfrm>
        </p:spPr>
        <p:txBody>
          <a:bodyPr>
            <a:normAutofit/>
          </a:bodyPr>
          <a:lstStyle/>
          <a:p>
            <a:pPr algn="l" rtl="0"/>
            <a:r>
              <a:rPr lang="sv-fi" sz="3200" b="0" i="0" u="none" baseline="0" dirty="0">
                <a:solidFill>
                  <a:schemeClr val="accent1"/>
                </a:solidFill>
              </a:rPr>
              <a:t>27 stödda och finansierade projekt</a:t>
            </a:r>
            <a:endParaRPr lang="sv-fi" sz="3200" dirty="0">
              <a:solidFill>
                <a:schemeClr val="accent1"/>
              </a:solidFill>
            </a:endParaRPr>
          </a:p>
          <a:p>
            <a:pPr algn="l" rtl="0"/>
            <a:r>
              <a:rPr lang="sv-fi" sz="3200" b="0" i="0" u="none" baseline="0" dirty="0">
                <a:solidFill>
                  <a:schemeClr val="accent1"/>
                </a:solidFill>
              </a:rPr>
              <a:t>Pengar 3,5 M</a:t>
            </a:r>
            <a:r>
              <a:rPr lang="sv-FI" sz="3200" b="0" i="0" u="none" baseline="0" dirty="0">
                <a:solidFill>
                  <a:schemeClr val="accent1"/>
                </a:solidFill>
              </a:rPr>
              <a:t>€</a:t>
            </a:r>
            <a:endParaRPr lang="sv-fi" sz="3200" dirty="0">
              <a:solidFill>
                <a:schemeClr val="accent1"/>
              </a:solidFill>
            </a:endParaRPr>
          </a:p>
          <a:p>
            <a:pPr algn="l" rtl="0"/>
            <a:r>
              <a:rPr lang="sv-fi" sz="3200" b="0" i="0" u="none" baseline="0" dirty="0">
                <a:solidFill>
                  <a:schemeClr val="accent1"/>
                </a:solidFill>
              </a:rPr>
              <a:t>15 NMT-centraler och 15 TE-byråer deltog</a:t>
            </a:r>
            <a:endParaRPr lang="sv-fi" sz="3200" dirty="0">
              <a:solidFill>
                <a:schemeClr val="accent1"/>
              </a:solidFill>
            </a:endParaRPr>
          </a:p>
          <a:p>
            <a:pPr algn="l" rtl="0"/>
            <a:r>
              <a:rPr lang="sv-fi" sz="3200" b="0" i="0" u="none" baseline="0" dirty="0">
                <a:solidFill>
                  <a:schemeClr val="accent1"/>
                </a:solidFill>
              </a:rPr>
              <a:t>I arbetet deltog 27 projektgrupper och projektledare, </a:t>
            </a:r>
            <a:r>
              <a:rPr lang="sv-FI" sz="3200" b="0" i="0" u="none" baseline="0" dirty="0">
                <a:solidFill>
                  <a:schemeClr val="accent1"/>
                </a:solidFill>
              </a:rPr>
              <a:t/>
            </a:r>
            <a:br>
              <a:rPr lang="sv-FI" sz="3200" b="0" i="0" u="none" baseline="0" dirty="0">
                <a:solidFill>
                  <a:schemeClr val="accent1"/>
                </a:solidFill>
              </a:rPr>
            </a:br>
            <a:r>
              <a:rPr lang="sv-fi" sz="3200" b="0" i="0" u="none" baseline="0" dirty="0">
                <a:solidFill>
                  <a:schemeClr val="accent1"/>
                </a:solidFill>
              </a:rPr>
              <a:t>3 projektchefer och en programchef</a:t>
            </a:r>
            <a:endParaRPr lang="sv-fi" sz="3200" dirty="0">
              <a:solidFill>
                <a:schemeClr val="accent1"/>
              </a:solidFill>
            </a:endParaRP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fi" sz="2400" b="0" i="0" u="none" strike="noStrike" kern="1200" cap="none" spc="0" normalizeH="0" baseline="0" noProof="0" dirty="0">
              <a:ln>
                <a:noFill/>
              </a:ln>
              <a:solidFill>
                <a:srgbClr val="FFFFFF">
                  <a:lumMod val="9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254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201" y="5133165"/>
            <a:ext cx="10863470" cy="631529"/>
          </a:xfrm>
        </p:spPr>
        <p:txBody>
          <a:bodyPr/>
          <a:lstStyle/>
          <a:p>
            <a:pPr rtl="0"/>
            <a:r>
              <a:rPr lang="sv-fi" b="1" i="1" u="none" baseline="0" dirty="0"/>
              <a:t>Pekka Häkkinen</a:t>
            </a:r>
            <a:r>
              <a:rPr lang="sv-fi" b="0" i="1" u="none" baseline="0" dirty="0"/>
              <a:t>, överdirektör, Södra Savolax NMT-central, ordförande i stödgruppen för IPA</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201" y="1512000"/>
            <a:ext cx="10556630" cy="3491118"/>
          </a:xfrm>
        </p:spPr>
        <p:txBody>
          <a:bodyPr>
            <a:noAutofit/>
          </a:bodyPr>
          <a:lstStyle/>
          <a:p>
            <a:pPr marL="0" indent="0" rtl="0">
              <a:buNone/>
            </a:pPr>
            <a:r>
              <a:rPr lang="sv-fi" b="0" i="0" u="none" baseline="0" dirty="0"/>
              <a:t>Vi borde ta fram ett gemensamt sätt att göra elektroniska tjänster. Egentligen kunde man bara godkänna samma logik som skattemyndigheten. Den har i nästan tio år gett finländarna elektronisk kundservice och nu behöver ingen av oss längre köa på skattekontoret. Ärendena kan skötas helt och hållet elektroniskt. Om en offentlig aktör har kunnat göra detta, varför inte bara standardisera och kopiera och föra över samma verksamhetslogik till andra tjänster? Vi skapade ju en verksamhetslogik för offentliga tjänster i IPA. Vi beskrev helt enkelt hur det ska gå till. På den grunden bör vi nu gå vidare.</a:t>
            </a:r>
          </a:p>
        </p:txBody>
      </p:sp>
    </p:spTree>
    <p:extLst>
      <p:ext uri="{BB962C8B-B14F-4D97-AF65-F5344CB8AC3E}">
        <p14:creationId xmlns:p14="http://schemas.microsoft.com/office/powerpoint/2010/main" val="2343082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834" y="3544157"/>
            <a:ext cx="10491775" cy="883320"/>
          </a:xfrm>
        </p:spPr>
        <p:txBody>
          <a:bodyPr/>
          <a:lstStyle/>
          <a:p>
            <a:pPr rtl="0"/>
            <a:r>
              <a:rPr lang="sv-fi" b="1" i="1" u="none" baseline="0" dirty="0"/>
              <a:t>Matti Puolimatka</a:t>
            </a:r>
            <a:r>
              <a:rPr lang="sv-fi" b="0" i="1" u="none" baseline="0" dirty="0"/>
              <a:t>, överdirektör, Livsmedelsverket/landsbygdslinjen, suppleant i IPA-stödgruppen</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35" y="1440000"/>
            <a:ext cx="10491774" cy="1979352"/>
          </a:xfrm>
        </p:spPr>
        <p:txBody>
          <a:bodyPr>
            <a:normAutofit lnSpcReduction="10000"/>
          </a:bodyPr>
          <a:lstStyle/>
          <a:p>
            <a:pPr marL="0" indent="0" rtl="0">
              <a:buNone/>
            </a:pPr>
            <a:r>
              <a:rPr lang="sv-fi" b="0" i="0" u="none" baseline="0" dirty="0"/>
              <a:t>Fast jag är för digitalisering anser jag att de som lyckas bäst är de som alltid kommer ihåg människan. De anser inte att kunden är dum, utan den tid som de sparar genom att låta grundläggande arbete och grundläggande uppgifter skötas i den digitala världen, den tiden frigörs för att ägna sig åt kunderna, människorna.</a:t>
            </a:r>
          </a:p>
        </p:txBody>
      </p:sp>
    </p:spTree>
    <p:extLst>
      <p:ext uri="{BB962C8B-B14F-4D97-AF65-F5344CB8AC3E}">
        <p14:creationId xmlns:p14="http://schemas.microsoft.com/office/powerpoint/2010/main" val="4064068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549141"/>
            <a:ext cx="10129284" cy="1759718"/>
          </a:xfrm>
        </p:spPr>
        <p:txBody>
          <a:bodyPr/>
          <a:lstStyle/>
          <a:p>
            <a:pPr rtl="0">
              <a:lnSpc>
                <a:spcPts val="7800"/>
              </a:lnSpc>
            </a:pPr>
            <a:r>
              <a:rPr lang="sv-fi" sz="8800" b="1" i="0" u="none" baseline="0"/>
              <a:t>Kommunen </a:t>
            </a:r>
            <a:r>
              <a:rPr lang="sv-fi" sz="8800" b="1" i="0" u="none" baseline="0">
                <a:solidFill>
                  <a:schemeClr val="bg1"/>
                </a:solidFill>
              </a:rPr>
              <a:t>eller staten?</a:t>
            </a:r>
          </a:p>
        </p:txBody>
      </p:sp>
    </p:spTree>
    <p:extLst>
      <p:ext uri="{BB962C8B-B14F-4D97-AF65-F5344CB8AC3E}">
        <p14:creationId xmlns:p14="http://schemas.microsoft.com/office/powerpoint/2010/main" val="819536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4066017"/>
            <a:ext cx="10373139" cy="591772"/>
          </a:xfrm>
        </p:spPr>
        <p:txBody>
          <a:bodyPr/>
          <a:lstStyle/>
          <a:p>
            <a:pPr algn="l" rtl="0"/>
            <a:r>
              <a:rPr lang="sv-fi" b="1" i="1" u="none" baseline="0"/>
              <a:t>Johanna Viita</a:t>
            </a:r>
            <a:r>
              <a:rPr lang="sv-fi" b="0" i="1" u="none" baseline="0"/>
              <a:t>, utvecklingschef, Kommunförbundet, medlem i IPA-stödgruppen</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199" y="1453662"/>
            <a:ext cx="10544782" cy="2497366"/>
          </a:xfrm>
        </p:spPr>
        <p:txBody>
          <a:bodyPr>
            <a:normAutofit/>
          </a:bodyPr>
          <a:lstStyle/>
          <a:p>
            <a:pPr marL="0" indent="0" algn="l" rtl="0">
              <a:buNone/>
            </a:pPr>
            <a:r>
              <a:rPr lang="sv-fi" b="0" i="0" u="none" baseline="0" dirty="0"/>
              <a:t>Samma person kan vara kund både hos staten och kommunen. Det klassiska exemplet är en arbetslös arbetssökande som använder TE-tjänster men även social- och hälsovårdstjänster hos kommun eller kommunalförbund. Samma sak kan inträffa till exempel på plansidan. Behövs det i plansammanhang miljötillstånd eller andra tillstånd som är statsförvaltningens uppgift medan kommunen svarar för bygglovet? </a:t>
            </a:r>
          </a:p>
        </p:txBody>
      </p:sp>
    </p:spTree>
    <p:extLst>
      <p:ext uri="{BB962C8B-B14F-4D97-AF65-F5344CB8AC3E}">
        <p14:creationId xmlns:p14="http://schemas.microsoft.com/office/powerpoint/2010/main" val="3385864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a:xfrm>
            <a:off x="838198" y="1738388"/>
            <a:ext cx="11154510" cy="4079316"/>
          </a:xfrm>
        </p:spPr>
        <p:txBody>
          <a:bodyPr>
            <a:noAutofit/>
          </a:bodyPr>
          <a:lstStyle/>
          <a:p>
            <a:pPr algn="l" rtl="0"/>
            <a:r>
              <a:rPr lang="sv-fi" sz="2000" b="0" i="0" u="none" baseline="0" dirty="0"/>
              <a:t>En gemensam vision om tjänsteproduktion. Ett gemensamt produktionssätt av offentliga tjänster med kundens behov som utgångspunkt. Tillhandahålla tjänster som motsvarar kundens frågor, behov och livshändelser. Informationsflödet mellan olika system. Samarbete mellan staten, regionerna, kommunerna och privata tjänsteproducenter.</a:t>
            </a:r>
          </a:p>
          <a:p>
            <a:pPr algn="l" rtl="0"/>
            <a:r>
              <a:rPr lang="sv-fi" sz="2000" b="0" i="0" u="none" baseline="0" dirty="0"/>
              <a:t>Elektroniska tjänster, allmänna rådgivnings- och informationssystem som tjänsterna behöver som stöd.</a:t>
            </a:r>
          </a:p>
          <a:p>
            <a:pPr algn="l" rtl="0"/>
            <a:r>
              <a:rPr lang="sv-fi" sz="2000" b="0" i="0" u="none" baseline="0" dirty="0"/>
              <a:t>Alla plattformar och testbäddar. Dokumentation av test så att resultaten inte försvinner med människorna. </a:t>
            </a:r>
          </a:p>
          <a:p>
            <a:pPr algn="l" rtl="0"/>
            <a:r>
              <a:rPr lang="sv-fi" sz="2000" b="0" i="0" u="none" baseline="0" dirty="0"/>
              <a:t>Allmän infrastruktur som stöttar lokal utveckling. Regionerna specialiserar sig utifrån sina egna styrkor men iakttar samtidigt enhetlig kvalitet och jämlikhet.</a:t>
            </a:r>
            <a:endParaRPr lang="sv-fi" sz="2000" dirty="0"/>
          </a:p>
          <a:p>
            <a:pPr algn="l" rtl="0"/>
            <a:r>
              <a:rPr lang="sv-fi" sz="2000" b="0" i="0" u="none" baseline="0" dirty="0"/>
              <a:t>Frågor och lösningar inom ledning genom kunskap</a:t>
            </a:r>
          </a:p>
          <a:p>
            <a:pPr algn="l" rtl="0"/>
            <a:r>
              <a:rPr lang="sv-fi" sz="2000" b="0" i="0" u="none" baseline="0" dirty="0"/>
              <a:t>Förberedelser för kompetensutveckling</a:t>
            </a:r>
            <a:endParaRPr lang="sv-fi" sz="2000" dirty="0"/>
          </a:p>
        </p:txBody>
      </p:sp>
      <p:sp>
        <p:nvSpPr>
          <p:cNvPr id="5" name="Text Placeholder 4">
            <a:extLst>
              <a:ext uri="{FF2B5EF4-FFF2-40B4-BE49-F238E27FC236}">
                <a16:creationId xmlns:a16="http://schemas.microsoft.com/office/drawing/2014/main" id="{EB0C50B0-55F9-F04C-9B98-133336EB3D20}"/>
              </a:ext>
            </a:extLst>
          </p:cNvPr>
          <p:cNvSpPr>
            <a:spLocks noGrp="1"/>
          </p:cNvSpPr>
          <p:nvPr>
            <p:ph type="body" sz="quarter" idx="12"/>
          </p:nvPr>
        </p:nvSpPr>
        <p:spPr/>
        <p:txBody>
          <a:bodyPr>
            <a:normAutofit fontScale="92500" lnSpcReduction="20000"/>
          </a:bodyPr>
          <a:lstStyle/>
          <a:p>
            <a:pPr algn="l" rtl="0"/>
            <a:r>
              <a:rPr lang="sv-fi" b="1" i="0" u="none" baseline="0" dirty="0"/>
              <a:t>Det här vill vi utveckla nationellt</a:t>
            </a: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4054146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75338-57CC-4A49-81CD-C4E0C1A15F0B}"/>
              </a:ext>
            </a:extLst>
          </p:cNvPr>
          <p:cNvSpPr>
            <a:spLocks noGrp="1"/>
          </p:cNvSpPr>
          <p:nvPr>
            <p:ph idx="11"/>
          </p:nvPr>
        </p:nvSpPr>
        <p:spPr>
          <a:xfrm>
            <a:off x="838200" y="1738388"/>
            <a:ext cx="10993582" cy="4079316"/>
          </a:xfrm>
        </p:spPr>
        <p:txBody>
          <a:bodyPr>
            <a:noAutofit/>
          </a:bodyPr>
          <a:lstStyle/>
          <a:p>
            <a:pPr algn="l" rtl="0"/>
            <a:r>
              <a:rPr lang="sv-fi" sz="2000" b="0" i="0" u="none" baseline="0" dirty="0"/>
              <a:t>Regionerna kan gå samman och erbjuda sina tjänster via nationella plattformar som Suomi.fi. Regionerna kan utföra typ experimentlaboratoriearbete vars resultat om de är goda kan skalas upp till nationell nivå.</a:t>
            </a:r>
          </a:p>
          <a:p>
            <a:pPr algn="l" rtl="0"/>
            <a:r>
              <a:rPr lang="sv-fi" sz="2000" b="0" i="0" u="none" baseline="0" dirty="0"/>
              <a:t>Informationsflödet från regionernas utvecklingsprojekt är viktigt. Spridande av goda lösningar. </a:t>
            </a:r>
          </a:p>
          <a:p>
            <a:pPr algn="l" rtl="0"/>
            <a:r>
              <a:rPr lang="sv-fi" sz="2000" b="0" i="0" u="none" baseline="0" dirty="0"/>
              <a:t>Det lönar sig att utnyttja den lokala kraften och vi-andan.</a:t>
            </a:r>
            <a:endParaRPr lang="sv-fi" sz="2000" dirty="0"/>
          </a:p>
          <a:p>
            <a:pPr algn="l" rtl="0"/>
            <a:r>
              <a:rPr lang="sv-fi" sz="2000" b="0" i="0" u="none" baseline="0" dirty="0"/>
              <a:t>Kunderna måste lockas till samarbete med hjälp av exempel: vad har andra </a:t>
            </a:r>
            <a:r>
              <a:rPr lang="sv-fi" sz="2000" dirty="0"/>
              <a:t/>
            </a:r>
            <a:br>
              <a:rPr lang="sv-fi" sz="2000" dirty="0"/>
            </a:br>
            <a:r>
              <a:rPr lang="sv-fi" sz="2000" b="0" i="0" u="none" baseline="0" dirty="0"/>
              <a:t>uträttat? </a:t>
            </a:r>
          </a:p>
        </p:txBody>
      </p:sp>
      <p:sp>
        <p:nvSpPr>
          <p:cNvPr id="5" name="Text Placeholder 4">
            <a:extLst>
              <a:ext uri="{FF2B5EF4-FFF2-40B4-BE49-F238E27FC236}">
                <a16:creationId xmlns:a16="http://schemas.microsoft.com/office/drawing/2014/main" id="{FF56EE50-E284-554F-BA3D-9201962371A7}"/>
              </a:ext>
            </a:extLst>
          </p:cNvPr>
          <p:cNvSpPr>
            <a:spLocks noGrp="1"/>
          </p:cNvSpPr>
          <p:nvPr>
            <p:ph type="body" sz="quarter" idx="12"/>
          </p:nvPr>
        </p:nvSpPr>
        <p:spPr/>
        <p:txBody>
          <a:bodyPr>
            <a:normAutofit fontScale="92500" lnSpcReduction="20000"/>
          </a:bodyPr>
          <a:lstStyle/>
          <a:p>
            <a:pPr algn="l" rtl="0"/>
            <a:r>
              <a:rPr lang="sv-fi" b="1" i="0" u="none" baseline="0"/>
              <a:t>Det här vill vi utveckla regionalt</a:t>
            </a:r>
          </a:p>
        </p:txBody>
      </p:sp>
      <p:sp>
        <p:nvSpPr>
          <p:cNvPr id="4" name="Content Placeholder 2">
            <a:extLst>
              <a:ext uri="{FF2B5EF4-FFF2-40B4-BE49-F238E27FC236}">
                <a16:creationId xmlns:a16="http://schemas.microsoft.com/office/drawing/2014/main" id="{97BE04E7-1244-5348-8774-BCBCC7955FDF}"/>
              </a:ext>
            </a:extLst>
          </p:cNvPr>
          <p:cNvSpPr txBox="1">
            <a:spLocks/>
          </p:cNvSpPr>
          <p:nvPr/>
        </p:nvSpPr>
        <p:spPr>
          <a:xfrm>
            <a:off x="6426200" y="1825625"/>
            <a:ext cx="5130800" cy="391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fi" b="0" dirty="0"/>
          </a:p>
        </p:txBody>
      </p:sp>
    </p:spTree>
    <p:extLst>
      <p:ext uri="{BB962C8B-B14F-4D97-AF65-F5344CB8AC3E}">
        <p14:creationId xmlns:p14="http://schemas.microsoft.com/office/powerpoint/2010/main" val="1449272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549141"/>
            <a:ext cx="10129284" cy="1759718"/>
          </a:xfrm>
        </p:spPr>
        <p:txBody>
          <a:bodyPr/>
          <a:lstStyle/>
          <a:p>
            <a:pPr rtl="0">
              <a:lnSpc>
                <a:spcPts val="7800"/>
              </a:lnSpc>
            </a:pPr>
            <a:r>
              <a:rPr lang="sv-fi" sz="8800" b="1" i="0" u="none" baseline="0" dirty="0">
                <a:solidFill>
                  <a:schemeClr val="bg1"/>
                </a:solidFill>
              </a:rPr>
              <a:t>Tankar</a:t>
            </a:r>
            <a:r>
              <a:rPr lang="sv-fi" sz="8800" b="1" i="0" u="none" baseline="0" dirty="0"/>
              <a:t> </a:t>
            </a:r>
            <a:r>
              <a:rPr lang="sv-fi" sz="8800" b="1" i="0" u="none" baseline="0" dirty="0">
                <a:solidFill>
                  <a:schemeClr val="bg1"/>
                </a:solidFill>
              </a:rPr>
              <a:t>om </a:t>
            </a:r>
            <a:r>
              <a:rPr lang="sv-FI" sz="8800" b="1" i="0" u="none" baseline="0" dirty="0">
                <a:solidFill>
                  <a:schemeClr val="bg1"/>
                </a:solidFill>
              </a:rPr>
              <a:t/>
            </a:r>
            <a:br>
              <a:rPr lang="sv-FI" sz="8800" b="1" i="0" u="none" baseline="0" dirty="0">
                <a:solidFill>
                  <a:schemeClr val="bg1"/>
                </a:solidFill>
              </a:rPr>
            </a:br>
            <a:r>
              <a:rPr lang="sv-fi" sz="8800" b="1" i="0" u="none" baseline="0" dirty="0"/>
              <a:t>den</a:t>
            </a:r>
            <a:r>
              <a:rPr lang="sv-fi" sz="8800" b="1" i="0" u="none" baseline="0" dirty="0">
                <a:solidFill>
                  <a:schemeClr val="bg1"/>
                </a:solidFill>
              </a:rPr>
              <a:t> </a:t>
            </a:r>
            <a:r>
              <a:rPr lang="sv-fi" sz="8800" b="1" i="0" u="none" baseline="0" dirty="0"/>
              <a:t>stora bilden</a:t>
            </a:r>
          </a:p>
        </p:txBody>
      </p:sp>
    </p:spTree>
    <p:extLst>
      <p:ext uri="{BB962C8B-B14F-4D97-AF65-F5344CB8AC3E}">
        <p14:creationId xmlns:p14="http://schemas.microsoft.com/office/powerpoint/2010/main" val="214157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836" y="4759967"/>
            <a:ext cx="9352086" cy="658033"/>
          </a:xfrm>
        </p:spPr>
        <p:txBody>
          <a:bodyPr/>
          <a:lstStyle/>
          <a:p>
            <a:pPr algn="l" rtl="0"/>
            <a:r>
              <a:rPr lang="sv-fi" b="1" i="1" u="none" baseline="0" dirty="0"/>
              <a:t>Marja-Riitta Pihlman</a:t>
            </a:r>
            <a:r>
              <a:rPr lang="sv-fi" b="0" i="1" u="none" baseline="0" dirty="0"/>
              <a:t>, överdirektör, arbets- och näringsministeriet</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36" y="1440000"/>
            <a:ext cx="10491774" cy="3263954"/>
          </a:xfrm>
        </p:spPr>
        <p:txBody>
          <a:bodyPr>
            <a:normAutofit/>
          </a:bodyPr>
          <a:lstStyle/>
          <a:p>
            <a:pPr marL="0" indent="0" algn="l" rtl="0">
              <a:buNone/>
            </a:pPr>
            <a:r>
              <a:rPr lang="sv-fi" b="0" i="0" u="none" baseline="0" dirty="0"/>
              <a:t>En underbar framtidsvision vore om kunden – oavsett om det är en privatperson eller en representant för en organisation – själv kunde driva sin sak utan att ha en aning om hur många organisationers kompetens och tjänster och processer han eller hon använder. Kunden skulle uppleva det som att jag kan driva min sak vidare genom att utnyttja digitala möjligheter och skaffa information genom en bot eller i en chattjänst. Det spelar ingen roll vilken organisation som producerar mervärdet som för min process vidare.</a:t>
            </a:r>
          </a:p>
        </p:txBody>
      </p:sp>
    </p:spTree>
    <p:extLst>
      <p:ext uri="{BB962C8B-B14F-4D97-AF65-F5344CB8AC3E}">
        <p14:creationId xmlns:p14="http://schemas.microsoft.com/office/powerpoint/2010/main" val="3137959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517" y="5549242"/>
            <a:ext cx="10514966" cy="452973"/>
          </a:xfrm>
        </p:spPr>
        <p:txBody>
          <a:bodyPr/>
          <a:lstStyle/>
          <a:p>
            <a:pPr algn="l" rtl="0"/>
            <a:r>
              <a:rPr lang="sv-fi" b="1" i="1" u="none" baseline="0" dirty="0"/>
              <a:t>Matti Puolimatka</a:t>
            </a:r>
            <a:r>
              <a:rPr lang="sv-fi" b="0" i="1" u="none" baseline="0" dirty="0"/>
              <a:t>, överdirektör, Livsmedelsverket/landsbygdslinjen, suppleant i IPA-stödgruppen </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838835" y="1440000"/>
            <a:ext cx="10677304" cy="3985595"/>
          </a:xfrm>
        </p:spPr>
        <p:txBody>
          <a:bodyPr>
            <a:noAutofit/>
          </a:bodyPr>
          <a:lstStyle/>
          <a:p>
            <a:pPr marL="0" indent="0" algn="l" rtl="0">
              <a:buNone/>
            </a:pPr>
            <a:r>
              <a:rPr lang="sv-fi" sz="2500" b="0" i="0" u="none" baseline="0" dirty="0"/>
              <a:t>Jag var själv med och lanserade ”från kontrollant till coach”-konceptet i livsmedelsbranschen för några år sedan. Jag skulle vilja att myndighetstjänsterna blir möjliggörare. De upprätthåller den offentliga infrastrukturen. Men utöver det måste myndigheterna även skapa möjligheter och inspirera.  Jag tycker att det är i den riktningen vi ska gå. När myndigheter talar om kundförhållanden frågar man vad vi behöver kunderna till. Jag svarar alltid att alla myndigheter har samhälleliga mål som talar om varför vi finns till. Det är det vi har kunderna till, genom dem förverkligas även våra egna drömmar. Men det kommer att dröja innan mänskligheten är mogen för den tanken. Myndigheterna är inga avlägsna öar eller befästningar utan en fast del av det här samhället. Rollen kommer alltmer att förändras från övervakare till möjliggörare.</a:t>
            </a:r>
          </a:p>
        </p:txBody>
      </p:sp>
    </p:spTree>
    <p:extLst>
      <p:ext uri="{BB962C8B-B14F-4D97-AF65-F5344CB8AC3E}">
        <p14:creationId xmlns:p14="http://schemas.microsoft.com/office/powerpoint/2010/main" val="3090012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1512087" y="3833851"/>
            <a:ext cx="9166556" cy="787242"/>
          </a:xfrm>
        </p:spPr>
        <p:txBody>
          <a:bodyPr/>
          <a:lstStyle/>
          <a:p>
            <a:pPr algn="ctr" rtl="0"/>
            <a:r>
              <a:rPr lang="sv-fi" b="1" i="1" u="none" baseline="0" dirty="0"/>
              <a:t>Matti Puolimatka</a:t>
            </a:r>
            <a:r>
              <a:rPr lang="sv-fi" b="0" i="1" u="none" baseline="0" dirty="0"/>
              <a:t>, överdirektör, Livsmedelsverket/landsbygdslinjen, </a:t>
            </a:r>
            <a:r>
              <a:rPr lang="sv-FI" b="0" i="1" u="none" baseline="0" dirty="0"/>
              <a:t/>
            </a:r>
            <a:br>
              <a:rPr lang="sv-FI" b="0" i="1" u="none" baseline="0" dirty="0"/>
            </a:br>
            <a:r>
              <a:rPr lang="sv-fi" b="0" i="1" u="none" baseline="0" dirty="0"/>
              <a:t>suppleant i IPA-stödgruppen</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6"/>
          </p:nvPr>
        </p:nvSpPr>
        <p:spPr>
          <a:xfrm>
            <a:off x="1512722" y="1549902"/>
            <a:ext cx="9166556" cy="2204129"/>
          </a:xfrm>
        </p:spPr>
        <p:txBody>
          <a:bodyPr>
            <a:noAutofit/>
          </a:bodyPr>
          <a:lstStyle/>
          <a:p>
            <a:pPr marL="0" indent="0" algn="ctr" rtl="0">
              <a:buNone/>
            </a:pPr>
            <a:r>
              <a:rPr lang="sv-fi" sz="3600" b="0" i="0" u="none" baseline="0"/>
              <a:t>Jag anser att myndigheternas roll inte är att bromsa, utan snarare trycka på gasen.</a:t>
            </a:r>
          </a:p>
        </p:txBody>
      </p:sp>
    </p:spTree>
    <p:extLst>
      <p:ext uri="{BB962C8B-B14F-4D97-AF65-F5344CB8AC3E}">
        <p14:creationId xmlns:p14="http://schemas.microsoft.com/office/powerpoint/2010/main" val="7920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1586138"/>
            <a:ext cx="10129284" cy="2722886"/>
          </a:xfrm>
        </p:spPr>
        <p:txBody>
          <a:bodyPr/>
          <a:lstStyle/>
          <a:p>
            <a:pPr rtl="0">
              <a:lnSpc>
                <a:spcPts val="7800"/>
              </a:lnSpc>
            </a:pPr>
            <a:r>
              <a:rPr lang="sv-fi" sz="8800" b="1" i="0" u="none" baseline="0" dirty="0">
                <a:solidFill>
                  <a:schemeClr val="bg1"/>
                </a:solidFill>
              </a:rPr>
              <a:t>Vad </a:t>
            </a:r>
            <a:r>
              <a:rPr lang="sv-fi" sz="8800" b="1" i="0" u="none" baseline="0" dirty="0"/>
              <a:t>sade</a:t>
            </a:r>
            <a:r>
              <a:rPr lang="sv-fi" sz="8800" b="1" i="0" u="none" baseline="0" dirty="0">
                <a:solidFill>
                  <a:schemeClr val="bg1"/>
                </a:solidFill>
              </a:rPr>
              <a:t> projektledarna?</a:t>
            </a:r>
          </a:p>
        </p:txBody>
      </p:sp>
    </p:spTree>
    <p:extLst>
      <p:ext uri="{BB962C8B-B14F-4D97-AF65-F5344CB8AC3E}">
        <p14:creationId xmlns:p14="http://schemas.microsoft.com/office/powerpoint/2010/main" val="103598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2522487"/>
            <a:ext cx="9485243" cy="458943"/>
          </a:xfrm>
        </p:spPr>
        <p:txBody>
          <a:bodyPr/>
          <a:lstStyle/>
          <a:p>
            <a:pPr algn="l" rtl="0"/>
            <a:r>
              <a:rPr lang="sv-fi" b="1" i="1" u="none" baseline="0"/>
              <a:t>Noora Saros</a:t>
            </a:r>
            <a:r>
              <a:rPr lang="sv-fi" b="0" i="1" u="none" baseline="0"/>
              <a:t>, expert, KEHA-centret, HHJ-produktansvarig</a:t>
            </a:r>
          </a:p>
        </p:txBody>
      </p:sp>
      <p:sp>
        <p:nvSpPr>
          <p:cNvPr id="6" name="Text Placeholder 5">
            <a:extLst>
              <a:ext uri="{FF2B5EF4-FFF2-40B4-BE49-F238E27FC236}">
                <a16:creationId xmlns:a16="http://schemas.microsoft.com/office/drawing/2014/main" id="{9ED0E6D4-89ED-BE4C-B94B-43AB5A35563F}"/>
              </a:ext>
            </a:extLst>
          </p:cNvPr>
          <p:cNvSpPr>
            <a:spLocks noGrp="1"/>
          </p:cNvSpPr>
          <p:nvPr>
            <p:ph type="body" sz="quarter" idx="16"/>
          </p:nvPr>
        </p:nvSpPr>
        <p:spPr>
          <a:xfrm>
            <a:off x="838835" y="1046919"/>
            <a:ext cx="9484607" cy="1395749"/>
          </a:xfrm>
        </p:spPr>
        <p:txBody>
          <a:bodyPr/>
          <a:lstStyle/>
          <a:p>
            <a:pPr algn="l" rtl="0"/>
            <a:r>
              <a:rPr lang="sv-fi" b="0" i="0" u="none" baseline="0" dirty="0"/>
              <a:t>Min uppfattning är att IPA-programmet har strävat efter att</a:t>
            </a:r>
            <a:r>
              <a:rPr lang="sv-FI" b="0" i="0" u="none" baseline="0" dirty="0"/>
              <a:t> </a:t>
            </a:r>
            <a:r>
              <a:rPr lang="sv-fi" b="0" i="0" u="none" baseline="0" dirty="0"/>
              <a:t>lösa befintliga problem och man har lyckats utveckla lösningar på frågor som verkligen har behövt lösas.</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7"/>
          </p:nvPr>
        </p:nvSpPr>
        <p:spPr>
          <a:xfrm>
            <a:off x="838199" y="5146418"/>
            <a:ext cx="9352087" cy="658034"/>
          </a:xfrm>
        </p:spPr>
        <p:txBody>
          <a:bodyPr>
            <a:normAutofit/>
          </a:bodyPr>
          <a:lstStyle/>
          <a:p>
            <a:pPr algn="l" rtl="0"/>
            <a:r>
              <a:rPr lang="sv-fi" b="1" i="1" u="none" baseline="0"/>
              <a:t>Paavo Pulkkinen</a:t>
            </a:r>
            <a:r>
              <a:rPr lang="sv-fi" b="0" i="1" u="none" baseline="0"/>
              <a:t>, KEHA-centret, Enheten för verksamhetsutveckling</a:t>
            </a:r>
          </a:p>
        </p:txBody>
      </p:sp>
      <p:sp>
        <p:nvSpPr>
          <p:cNvPr id="4" name="Content Placeholder 3">
            <a:extLst>
              <a:ext uri="{FF2B5EF4-FFF2-40B4-BE49-F238E27FC236}">
                <a16:creationId xmlns:a16="http://schemas.microsoft.com/office/drawing/2014/main" id="{2E12B154-3CB8-F646-A973-4E31FED1D8BC}"/>
              </a:ext>
            </a:extLst>
          </p:cNvPr>
          <p:cNvSpPr>
            <a:spLocks noGrp="1"/>
          </p:cNvSpPr>
          <p:nvPr>
            <p:ph type="body" sz="quarter" idx="18"/>
          </p:nvPr>
        </p:nvSpPr>
        <p:spPr>
          <a:xfrm>
            <a:off x="838835" y="3061251"/>
            <a:ext cx="10346000" cy="2005347"/>
          </a:xfrm>
        </p:spPr>
        <p:txBody>
          <a:bodyPr>
            <a:normAutofit fontScale="92500"/>
          </a:bodyPr>
          <a:lstStyle/>
          <a:p>
            <a:pPr algn="l" rtl="0"/>
            <a:r>
              <a:rPr lang="sv-fi" b="0" i="0" u="none" baseline="0"/>
              <a:t>Jag tycker det är fint att vi har haft ett finansieringssystem som IPA. Det har fungerat som ett nationellt stödelement i situationer när våra egna pengar inte har räckt till för att genomföra arbetet. Det har hjälpt oss att genomföra sådant som det har funnits ett uppenbart behov av. Förutom finansieringen har även IPA:s uppföljning och bedömning varit värdefull.</a:t>
            </a:r>
          </a:p>
        </p:txBody>
      </p:sp>
    </p:spTree>
    <p:extLst>
      <p:ext uri="{BB962C8B-B14F-4D97-AF65-F5344CB8AC3E}">
        <p14:creationId xmlns:p14="http://schemas.microsoft.com/office/powerpoint/2010/main" val="423902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E817C5-74C7-AF4D-B112-8A071B183324}"/>
              </a:ext>
            </a:extLst>
          </p:cNvPr>
          <p:cNvSpPr>
            <a:spLocks noGrp="1"/>
          </p:cNvSpPr>
          <p:nvPr>
            <p:ph type="body" sz="quarter" idx="13"/>
          </p:nvPr>
        </p:nvSpPr>
        <p:spPr>
          <a:xfrm>
            <a:off x="838199" y="2760108"/>
            <a:ext cx="4963160" cy="251272"/>
          </a:xfrm>
        </p:spPr>
        <p:txBody>
          <a:bodyPr/>
          <a:lstStyle/>
          <a:p>
            <a:pPr algn="l" rtl="0"/>
            <a:r>
              <a:rPr lang="sv-fi" b="1" i="1" u="none" baseline="0" dirty="0"/>
              <a:t>Sanna Kolomainen</a:t>
            </a:r>
            <a:r>
              <a:rPr lang="sv-fi" b="0" i="1" u="none" baseline="0" dirty="0"/>
              <a:t>, Lapplands NMT-central</a:t>
            </a:r>
          </a:p>
        </p:txBody>
      </p:sp>
      <p:sp>
        <p:nvSpPr>
          <p:cNvPr id="6" name="Text Placeholder 5">
            <a:extLst>
              <a:ext uri="{FF2B5EF4-FFF2-40B4-BE49-F238E27FC236}">
                <a16:creationId xmlns:a16="http://schemas.microsoft.com/office/drawing/2014/main" id="{9ED0E6D4-89ED-BE4C-B94B-43AB5A35563F}"/>
              </a:ext>
            </a:extLst>
          </p:cNvPr>
          <p:cNvSpPr>
            <a:spLocks noGrp="1"/>
          </p:cNvSpPr>
          <p:nvPr>
            <p:ph type="body" sz="quarter" idx="16"/>
          </p:nvPr>
        </p:nvSpPr>
        <p:spPr>
          <a:xfrm>
            <a:off x="838836" y="1440000"/>
            <a:ext cx="8997892" cy="1263735"/>
          </a:xfrm>
        </p:spPr>
        <p:txBody>
          <a:bodyPr/>
          <a:lstStyle/>
          <a:p>
            <a:pPr algn="l" rtl="0"/>
            <a:r>
              <a:rPr lang="sv-fi" b="0" i="0" u="none" baseline="0" dirty="0"/>
              <a:t>IPA-stödgruppen var en bra samarbetspartner i projektet och via stödgruppens medlemmar fick vi med oss ett omfattande expertnätverk i arbetet.</a:t>
            </a:r>
          </a:p>
        </p:txBody>
      </p:sp>
      <p:sp>
        <p:nvSpPr>
          <p:cNvPr id="3" name="Content Placeholder 2">
            <a:extLst>
              <a:ext uri="{FF2B5EF4-FFF2-40B4-BE49-F238E27FC236}">
                <a16:creationId xmlns:a16="http://schemas.microsoft.com/office/drawing/2014/main" id="{0E0C87C4-D255-7742-ABBF-BFD9C31DF755}"/>
              </a:ext>
            </a:extLst>
          </p:cNvPr>
          <p:cNvSpPr>
            <a:spLocks noGrp="1"/>
          </p:cNvSpPr>
          <p:nvPr>
            <p:ph type="body" sz="quarter" idx="17"/>
          </p:nvPr>
        </p:nvSpPr>
        <p:spPr>
          <a:xfrm>
            <a:off x="838199" y="4539150"/>
            <a:ext cx="9790043" cy="578521"/>
          </a:xfrm>
        </p:spPr>
        <p:txBody>
          <a:bodyPr/>
          <a:lstStyle/>
          <a:p>
            <a:pPr algn="l" rtl="0"/>
            <a:r>
              <a:rPr lang="sv-fi" b="1" i="1" u="none" baseline="0"/>
              <a:t>Pia Martikainen</a:t>
            </a:r>
            <a:r>
              <a:rPr lang="sv-fi" b="0" i="1" u="none" baseline="0"/>
              <a:t>, KEHA-centret, Enheten för verksamhetsutveckling</a:t>
            </a:r>
          </a:p>
        </p:txBody>
      </p:sp>
      <p:sp>
        <p:nvSpPr>
          <p:cNvPr id="4" name="Content Placeholder 3">
            <a:extLst>
              <a:ext uri="{FF2B5EF4-FFF2-40B4-BE49-F238E27FC236}">
                <a16:creationId xmlns:a16="http://schemas.microsoft.com/office/drawing/2014/main" id="{2E12B154-3CB8-F646-A973-4E31FED1D8BC}"/>
              </a:ext>
            </a:extLst>
          </p:cNvPr>
          <p:cNvSpPr>
            <a:spLocks noGrp="1"/>
          </p:cNvSpPr>
          <p:nvPr>
            <p:ph type="body" sz="quarter" idx="18"/>
          </p:nvPr>
        </p:nvSpPr>
        <p:spPr>
          <a:xfrm>
            <a:off x="838835" y="3475642"/>
            <a:ext cx="9352087" cy="983689"/>
          </a:xfrm>
        </p:spPr>
        <p:txBody>
          <a:bodyPr/>
          <a:lstStyle/>
          <a:p>
            <a:pPr algn="l" rtl="0"/>
            <a:r>
              <a:rPr lang="sv-fi" b="0" i="0" u="none" baseline="0"/>
              <a:t>IPA var en flexibel partner, lätt att samarbeta med och gav en viss struktur åt rapporteringen och uppföljningen.</a:t>
            </a:r>
          </a:p>
        </p:txBody>
      </p:sp>
    </p:spTree>
    <p:extLst>
      <p:ext uri="{BB962C8B-B14F-4D97-AF65-F5344CB8AC3E}">
        <p14:creationId xmlns:p14="http://schemas.microsoft.com/office/powerpoint/2010/main" val="349990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5">
            <a:extLst>
              <a:ext uri="{FF2B5EF4-FFF2-40B4-BE49-F238E27FC236}">
                <a16:creationId xmlns:a16="http://schemas.microsoft.com/office/drawing/2014/main" id="{4039A625-E19A-F644-A638-083A186BC182}"/>
              </a:ext>
            </a:extLst>
          </p:cNvPr>
          <p:cNvSpPr>
            <a:spLocks noGrp="1"/>
          </p:cNvSpPr>
          <p:nvPr>
            <p:ph type="ctrTitle"/>
          </p:nvPr>
        </p:nvSpPr>
        <p:spPr>
          <a:xfrm>
            <a:off x="1031358" y="2141722"/>
            <a:ext cx="10129284" cy="2966726"/>
          </a:xfrm>
        </p:spPr>
        <p:txBody>
          <a:bodyPr/>
          <a:lstStyle/>
          <a:p>
            <a:pPr rtl="0">
              <a:lnSpc>
                <a:spcPts val="7800"/>
              </a:lnSpc>
            </a:pPr>
            <a:r>
              <a:rPr lang="sv-fi" sz="8800" b="1" i="0" u="none" baseline="0">
                <a:solidFill>
                  <a:schemeClr val="bg1"/>
                </a:solidFill>
              </a:rPr>
              <a:t>Regeringens mål är </a:t>
            </a:r>
            <a:r>
              <a:rPr lang="sv-fi" sz="8800">
                <a:solidFill>
                  <a:schemeClr val="bg1"/>
                </a:solidFill>
              </a:rPr>
              <a:t/>
            </a:r>
            <a:br>
              <a:rPr lang="sv-fi" sz="8800">
                <a:solidFill>
                  <a:schemeClr val="bg1"/>
                </a:solidFill>
              </a:rPr>
            </a:br>
            <a:r>
              <a:rPr lang="sv-fi" sz="8800" b="1" i="0" u="none" baseline="0"/>
              <a:t>världens bästa </a:t>
            </a:r>
            <a:r>
              <a:rPr lang="sv-fi" sz="8800" b="1" i="0" u="none" baseline="0">
                <a:solidFill>
                  <a:schemeClr val="bg1"/>
                </a:solidFill>
              </a:rPr>
              <a:t>offentliga förvaltning</a:t>
            </a:r>
          </a:p>
        </p:txBody>
      </p:sp>
    </p:spTree>
    <p:extLst>
      <p:ext uri="{BB962C8B-B14F-4D97-AF65-F5344CB8AC3E}">
        <p14:creationId xmlns:p14="http://schemas.microsoft.com/office/powerpoint/2010/main" val="3962406539"/>
      </p:ext>
    </p:extLst>
  </p:cSld>
  <p:clrMapOvr>
    <a:masterClrMapping/>
  </p:clrMapOvr>
</p:sld>
</file>

<file path=ppt/theme/theme1.xml><?xml version="1.0" encoding="utf-8"?>
<a:theme xmlns:a="http://schemas.openxmlformats.org/drawingml/2006/main" name="Office Theme">
  <a:themeElements>
    <a:clrScheme name="Custom 41">
      <a:dk1>
        <a:srgbClr val="000000"/>
      </a:dk1>
      <a:lt1>
        <a:srgbClr val="FFFFFF"/>
      </a:lt1>
      <a:dk2>
        <a:srgbClr val="44546A"/>
      </a:dk2>
      <a:lt2>
        <a:srgbClr val="E7E6E6"/>
      </a:lt2>
      <a:accent1>
        <a:srgbClr val="003585"/>
      </a:accent1>
      <a:accent2>
        <a:srgbClr val="6A933E"/>
      </a:accent2>
      <a:accent3>
        <a:srgbClr val="F66404"/>
      </a:accent3>
      <a:accent4>
        <a:srgbClr val="7C7D7C"/>
      </a:accent4>
      <a:accent5>
        <a:srgbClr val="1593C3"/>
      </a:accent5>
      <a:accent6>
        <a:srgbClr val="FBCC00"/>
      </a:accent6>
      <a:hlink>
        <a:srgbClr val="CAE4EC"/>
      </a:hlink>
      <a:folHlink>
        <a:srgbClr val="87B1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fore - simple">
  <a:themeElements>
    <a:clrScheme name="Gofore">
      <a:dk1>
        <a:srgbClr val="222222"/>
      </a:dk1>
      <a:lt1>
        <a:srgbClr val="FFFFFF"/>
      </a:lt1>
      <a:dk2>
        <a:srgbClr val="A0A0A0"/>
      </a:dk2>
      <a:lt2>
        <a:srgbClr val="DEDEE2"/>
      </a:lt2>
      <a:accent1>
        <a:srgbClr val="FF8551"/>
      </a:accent1>
      <a:accent2>
        <a:srgbClr val="343F86"/>
      </a:accent2>
      <a:accent3>
        <a:srgbClr val="787DA0"/>
      </a:accent3>
      <a:accent4>
        <a:srgbClr val="FFDACA"/>
      </a:accent4>
      <a:accent5>
        <a:srgbClr val="3A3A3A"/>
      </a:accent5>
      <a:accent6>
        <a:srgbClr val="707070"/>
      </a:accent6>
      <a:hlink>
        <a:srgbClr val="FF8551"/>
      </a:hlink>
      <a:folHlink>
        <a:srgbClr val="FF8551"/>
      </a:folHlink>
    </a:clrScheme>
    <a:fontScheme name="Gofore">
      <a:majorFont>
        <a:latin typeface="Calibri"/>
        <a:ea typeface=""/>
        <a:cs typeface=""/>
      </a:majorFont>
      <a:minorFont>
        <a:latin typeface="Lucida Fax"/>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defPPr>
      </a:lstStyle>
    </a:txDef>
  </a:objectDefaults>
  <a:extraClrSchemeLst/>
  <a:extLst>
    <a:ext uri="{05A4C25C-085E-4340-85A3-A5531E510DB2}">
      <thm15:themeFamily xmlns:thm15="http://schemas.microsoft.com/office/thememl/2012/main" name="Presentation4" id="{31C0C39B-6871-1449-8A2F-EF7A9D0CAF85}" vid="{7CCCD10D-07AF-4C4F-9E9E-B7464A42D9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43175</TotalTime>
  <Words>3459</Words>
  <Application>Microsoft Office PowerPoint</Application>
  <PresentationFormat>Laajakuva</PresentationFormat>
  <Paragraphs>372</Paragraphs>
  <Slides>59</Slides>
  <Notes>49</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59</vt:i4>
      </vt:variant>
    </vt:vector>
  </HeadingPairs>
  <TitlesOfParts>
    <vt:vector size="68" baseType="lpstr">
      <vt:lpstr>Arial</vt:lpstr>
      <vt:lpstr>Baloo</vt:lpstr>
      <vt:lpstr>Banoffee</vt:lpstr>
      <vt:lpstr>Calibri</vt:lpstr>
      <vt:lpstr>Lucida Fax</vt:lpstr>
      <vt:lpstr>Times New Roman</vt:lpstr>
      <vt:lpstr>Wingdings</vt:lpstr>
      <vt:lpstr>Office Theme</vt:lpstr>
      <vt:lpstr>Gofore - simple</vt:lpstr>
      <vt:lpstr>Tillsammans</vt:lpstr>
      <vt:lpstr>PowerPoint-esitys</vt:lpstr>
      <vt:lpstr>IPA byggde en gemensam syn  på utveckling och stödde projekt  som främjade ett gemensamt mål </vt:lpstr>
      <vt:lpstr>PowerPoint-esitys</vt:lpstr>
      <vt:lpstr>IPA i siffror</vt:lpstr>
      <vt:lpstr>Vad sade projektledarna?</vt:lpstr>
      <vt:lpstr>PowerPoint-esitys</vt:lpstr>
      <vt:lpstr>PowerPoint-esitys</vt:lpstr>
      <vt:lpstr>Regeringens mål är  världens bästa offentliga förvaltning</vt:lpstr>
      <vt:lpstr>Vårt utgångsläge  vs.  världens bästa offentliga förvaltning </vt:lpstr>
      <vt:lpstr>PowerPoint-esitys</vt:lpstr>
      <vt:lpstr>Vad gjorde IPA?</vt:lpstr>
      <vt:lpstr>PowerPoint-esitys</vt:lpstr>
      <vt:lpstr>Den största förändringen skedde i vårt tankesätt. Vi betraktade världen med kundens ögon.</vt:lpstr>
      <vt:lpstr>PowerPoint-esitys</vt:lpstr>
      <vt:lpstr>IPA gav resultat</vt:lpstr>
      <vt:lpstr>IPA-resultat, några exempel</vt:lpstr>
      <vt:lpstr>IPA-resultat, några exempel</vt:lpstr>
      <vt:lpstr>IPA medförde framgångar</vt:lpstr>
      <vt:lpstr>PowerPoint-esitys</vt:lpstr>
      <vt:lpstr>Förvaltningsövergripande samarbete</vt:lpstr>
      <vt:lpstr>PowerPoint-esitys</vt:lpstr>
      <vt:lpstr>PowerPoint-esitys</vt:lpstr>
      <vt:lpstr>PowerPoint-esitys</vt:lpstr>
      <vt:lpstr>Ett nytt slags digital interaktion</vt:lpstr>
      <vt:lpstr>PowerPoint-esitys</vt:lpstr>
      <vt:lpstr>PowerPoint-esitys</vt:lpstr>
      <vt:lpstr>Tillgodogörande  av kunskap</vt:lpstr>
      <vt:lpstr>PowerPoint-esitys</vt:lpstr>
      <vt:lpstr>PowerPoint-esitys</vt:lpstr>
      <vt:lpstr>Kontinuerligt  lärande</vt:lpstr>
      <vt:lpstr>PowerPoint-esitys</vt:lpstr>
      <vt:lpstr>PowerPoint-esitys</vt:lpstr>
      <vt:lpstr>IPA medförde utmaningar</vt:lpstr>
      <vt:lpstr>PowerPoint-esitys</vt:lpstr>
      <vt:lpstr>Detta var utmanande eller kunde ha gjorts bättre</vt:lpstr>
      <vt:lpstr>PowerPoint-esitys</vt:lpstr>
      <vt:lpstr>PowerPoint-esitys</vt:lpstr>
      <vt:lpstr>PowerPoint-esitys</vt:lpstr>
      <vt:lpstr>IPA medförde visioner</vt:lpstr>
      <vt:lpstr>PowerPoint-esitys</vt:lpstr>
      <vt:lpstr>Exempel på nuläge: Servicenätverk för jordbruksföretagare</vt:lpstr>
      <vt:lpstr>PowerPoint-esitys</vt:lpstr>
      <vt:lpstr>PowerPoint-esitys</vt:lpstr>
      <vt:lpstr>PowerPoint-esitys</vt:lpstr>
      <vt:lpstr>PowerPoint-esitys</vt:lpstr>
      <vt:lpstr>Utveckling av tjänsterna</vt:lpstr>
      <vt:lpstr>PowerPoint-esitys</vt:lpstr>
      <vt:lpstr>Detta vill vi utveckla i framtiden</vt:lpstr>
      <vt:lpstr>PowerPoint-esitys</vt:lpstr>
      <vt:lpstr>PowerPoint-esitys</vt:lpstr>
      <vt:lpstr>Kommunen eller staten?</vt:lpstr>
      <vt:lpstr>PowerPoint-esitys</vt:lpstr>
      <vt:lpstr>PowerPoint-esitys</vt:lpstr>
      <vt:lpstr>PowerPoint-esitys</vt:lpstr>
      <vt:lpstr>Tankar om  den stora bilden</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Mainostoimisto Seven-1</dc:creator>
  <cp:lastModifiedBy>Blinnikka Päivi</cp:lastModifiedBy>
  <cp:revision>460</cp:revision>
  <dcterms:created xsi:type="dcterms:W3CDTF">2018-11-26T10:35:33Z</dcterms:created>
  <dcterms:modified xsi:type="dcterms:W3CDTF">2020-01-30T08:20:11Z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savepath">
    <vt:lpwstr/>
  </property>
</Properties>
</file>