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6" r:id="rId4"/>
    <p:sldId id="267" r:id="rId5"/>
    <p:sldId id="273" r:id="rId6"/>
    <p:sldId id="283" r:id="rId7"/>
    <p:sldId id="274" r:id="rId8"/>
    <p:sldId id="276" r:id="rId9"/>
    <p:sldId id="277" r:id="rId10"/>
    <p:sldId id="279" r:id="rId11"/>
    <p:sldId id="282" r:id="rId12"/>
    <p:sldId id="285" r:id="rId13"/>
    <p:sldId id="268" r:id="rId14"/>
    <p:sldId id="280" r:id="rId15"/>
    <p:sldId id="281" r:id="rId16"/>
    <p:sldId id="284" r:id="rId17"/>
    <p:sldId id="275" r:id="rId18"/>
    <p:sldId id="287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9AA7-3842-43BC-8A4F-1367C209B084}" type="datetimeFigureOut">
              <a:rPr lang="fi-FI" smtClean="0"/>
              <a:t>9.5.2016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240B5-2908-4921-8895-E2AA8AB573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57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AEAB-38CE-40BB-A11B-D559FDC28E38}" type="datetimeFigureOut">
              <a:rPr lang="fi-FI" smtClean="0"/>
              <a:t>9.5.2016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5FE6-04F1-4D6D-8BFD-8F6973499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07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8D3-89C1-4636-A945-40B5F80BC451}" type="datetimeFigureOut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101F-257D-49F0-B5DD-2AD13747EDD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E9D9-4DF1-4964-9A6B-0ED3DA230D1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7F66-D479-447F-9C9B-82C792DEC3D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41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2832-751F-4D61-B2AE-D52BBCA7273E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FE13-C3B6-4539-BE5C-B88DF0F440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6754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9894-8806-4342-BC31-A06B7B4C70A2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85844-1914-4718-856C-A283DDE4FB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6763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C443-C30F-4AF4-8A72-3765C7C7CF2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64A03-C950-4591-AF55-CC6454884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0368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58CC-94DE-4689-91C2-8641A4AB4EA2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F7A85-BBBE-4CE5-A2A0-E656C8EC51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2151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3FCD-9DD7-433B-A11D-EDE83E60785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89CAA-FB8A-44CC-A0B2-FAC2B23BFA3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9848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4150-AF64-46B6-A725-AA8D39AD758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870D-5EC7-4522-97F8-8F1A8C7BB2D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214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8D3-89C1-4636-A945-40B5F80BC451}" type="datetimeFigureOut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101F-257D-49F0-B5DD-2AD13747EDD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461554" y="1020326"/>
            <a:ext cx="8194766" cy="0"/>
          </a:xfrm>
          <a:prstGeom prst="line">
            <a:avLst/>
          </a:prstGeom>
          <a:ln w="28575">
            <a:solidFill>
              <a:srgbClr val="7FB04E"/>
            </a:solidFill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3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8D3-89C1-4636-A945-40B5F80BC451}" type="datetimeFigureOut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101F-257D-49F0-B5DD-2AD13747EDD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5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58D3-89C1-4636-A945-40B5F80BC451}" type="datetimeFigureOut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101F-257D-49F0-B5DD-2AD13747EDD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32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8086" y="260649"/>
            <a:ext cx="7772400" cy="10081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>
                <a:solidFill>
                  <a:srgbClr val="7FB04E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cxnSp>
        <p:nvCxnSpPr>
          <p:cNvPr id="4" name="Suora yhdysviiva 3"/>
          <p:cNvCxnSpPr/>
          <p:nvPr userDrawn="1"/>
        </p:nvCxnSpPr>
        <p:spPr>
          <a:xfrm>
            <a:off x="461554" y="1020326"/>
            <a:ext cx="8194766" cy="0"/>
          </a:xfrm>
          <a:prstGeom prst="line">
            <a:avLst/>
          </a:prstGeom>
          <a:ln w="28575">
            <a:solidFill>
              <a:srgbClr val="7FB04E"/>
            </a:solidFill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17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61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B9E-E60F-4ADF-ABB2-6346E6306DED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10DE4-F07B-4007-838E-BDC2F76EF41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92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D89A-93C9-468A-B571-56E0093E6B1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66CA-F8E7-435D-B6A3-270573B4BC2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659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58D3-89C1-4636-A945-40B5F80BC451}" type="datetimeFigureOut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101F-257D-49F0-B5DD-2AD13747EDD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A800C-0332-48E7-AA9C-545112D1B63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B58DD-5204-4A66-89F7-B0AE08425578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smtClean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108825" y="6503988"/>
            <a:ext cx="171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>
                <a:solidFill>
                  <a:srgbClr val="5F5F5F"/>
                </a:solidFill>
              </a:rPr>
              <a:t>Maija Meikäläinen, 23.4.2010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149725" y="6410325"/>
            <a:ext cx="709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>
                <a:solidFill>
                  <a:srgbClr val="5F5F5F"/>
                </a:solidFill>
              </a:rPr>
              <a:t>Presstek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7108825" y="6503988"/>
            <a:ext cx="171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>
                <a:solidFill>
                  <a:srgbClr val="5F5F5F"/>
                </a:solidFill>
              </a:rPr>
              <a:t>Maija Meikäläinen, 23.4.2010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4149725" y="6410325"/>
            <a:ext cx="709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>
                <a:solidFill>
                  <a:srgbClr val="5F5F5F"/>
                </a:solidFill>
              </a:rPr>
              <a:t>Presstek</a:t>
            </a:r>
          </a:p>
        </p:txBody>
      </p:sp>
    </p:spTree>
    <p:extLst>
      <p:ext uri="{BB962C8B-B14F-4D97-AF65-F5344CB8AC3E}">
        <p14:creationId xmlns:p14="http://schemas.microsoft.com/office/powerpoint/2010/main" val="17781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359434"/>
            <a:ext cx="7772400" cy="2387600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Arial Unicode MS" panose="020B0604020202020204" pitchFamily="34" charset="-128"/>
              </a:rPr>
              <a:t>Maatalouden polttonestesäiliöt </a:t>
            </a:r>
            <a:br>
              <a:rPr lang="fi-FI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Arial Unicode MS" panose="020B0604020202020204" pitchFamily="34" charset="-128"/>
              </a:rPr>
            </a:br>
            <a:r>
              <a:rPr lang="fi-FI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Arial Unicode MS" panose="020B0604020202020204" pitchFamily="34" charset="-128"/>
              </a:rPr>
              <a:t>10.5.2016 </a:t>
            </a:r>
            <a:endParaRPr lang="fi-FI" sz="36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4356339"/>
            <a:ext cx="6858000" cy="1604514"/>
          </a:xfrm>
        </p:spPr>
        <p:txBody>
          <a:bodyPr>
            <a:normAutofit fontScale="92500" lnSpcReduction="20000"/>
          </a:bodyPr>
          <a:lstStyle/>
          <a:p>
            <a:endParaRPr lang="fi-FI" sz="2000" dirty="0" smtClean="0">
              <a:solidFill>
                <a:srgbClr val="7FB04E"/>
              </a:solidFill>
            </a:endParaRPr>
          </a:p>
          <a:p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Tina </a:t>
            </a: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Sammi</a:t>
            </a:r>
          </a:p>
          <a:p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Öljy- ja biopolttoaineala ry</a:t>
            </a:r>
            <a:endParaRPr lang="fi-F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www.oil.fi</a:t>
            </a:r>
          </a:p>
          <a:p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fi-FI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OilFi</a:t>
            </a:r>
            <a:endParaRPr lang="fi-FI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i-FI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i-FI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98"/>
            <a:ext cx="9144000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48458"/>
            <a:ext cx="6399267" cy="3536156"/>
          </a:xfrm>
        </p:spPr>
      </p:pic>
      <p:sp>
        <p:nvSpPr>
          <p:cNvPr id="5" name="Tekstiruutu 4"/>
          <p:cNvSpPr txBox="1"/>
          <p:nvPr/>
        </p:nvSpPr>
        <p:spPr>
          <a:xfrm>
            <a:off x="157162" y="3839170"/>
            <a:ext cx="423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 Tukesin oppaasta Pienyritysten </a:t>
            </a:r>
            <a:endParaRPr lang="fi-FI" dirty="0" smtClean="0"/>
          </a:p>
          <a:p>
            <a:r>
              <a:rPr lang="fi-FI" dirty="0" smtClean="0"/>
              <a:t>kemikaali- </a:t>
            </a:r>
            <a:r>
              <a:rPr lang="fi-FI" dirty="0"/>
              <a:t>ja turvallisuusriskien hallinta </a:t>
            </a:r>
            <a:endParaRPr lang="fi-FI" dirty="0" smtClean="0"/>
          </a:p>
          <a:p>
            <a:r>
              <a:rPr lang="fi-FI" dirty="0" smtClean="0"/>
              <a:t>kohdasta </a:t>
            </a:r>
            <a:r>
              <a:rPr lang="fi-FI" dirty="0"/>
              <a:t>3.3 Kemikaalien säilyttäminen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34" y="3857558"/>
            <a:ext cx="763882" cy="60346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357634" y="446363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Farmarisäiliö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altLang="fi-FI" sz="2400" dirty="0"/>
              <a:t>Vuodonhallinnan riskit vaikuttavuus järjestyksessä 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 sz="3200" dirty="0"/>
              <a:t>Lappoilmiö</a:t>
            </a:r>
          </a:p>
          <a:p>
            <a:pPr lvl="4">
              <a:buNone/>
            </a:pPr>
            <a:r>
              <a:rPr lang="fi-FI" altLang="fi-FI" sz="3200" dirty="0"/>
              <a:t> 			Varusteet kuntoon!</a:t>
            </a:r>
          </a:p>
          <a:p>
            <a:r>
              <a:rPr lang="fi-FI" altLang="fi-FI" sz="3200" dirty="0"/>
              <a:t>Ylitäyttö		   	</a:t>
            </a:r>
          </a:p>
          <a:p>
            <a:endParaRPr lang="fi-FI" altLang="fi-FI" sz="3200" dirty="0"/>
          </a:p>
          <a:p>
            <a:r>
              <a:rPr lang="fi-FI" altLang="fi-FI" sz="3200" dirty="0" smtClean="0"/>
              <a:t>Työkoneiden ym. </a:t>
            </a:r>
            <a:r>
              <a:rPr lang="fi-FI" altLang="fi-FI" sz="3200" dirty="0"/>
              <a:t>”kolhaisut”  </a:t>
            </a:r>
            <a:endParaRPr lang="fi-FI" altLang="fi-FI" sz="3200" dirty="0" smtClean="0"/>
          </a:p>
          <a:p>
            <a:pPr marL="457200" lvl="1" indent="0">
              <a:buNone/>
            </a:pPr>
            <a:r>
              <a:rPr lang="fi-FI" altLang="fi-FI" sz="3200" dirty="0" smtClean="0"/>
              <a:t>=&gt;  </a:t>
            </a:r>
            <a:r>
              <a:rPr lang="fi-FI" altLang="fi-FI" sz="3200" dirty="0"/>
              <a:t>asenne</a:t>
            </a:r>
            <a:r>
              <a:rPr lang="fi-FI" altLang="fi-FI" sz="3200" dirty="0" smtClean="0"/>
              <a:t>! 	Törmäysesteet?</a:t>
            </a:r>
            <a:endParaRPr lang="fi-FI" altLang="fi-FI" sz="3200" dirty="0"/>
          </a:p>
          <a:p>
            <a:endParaRPr lang="fi-FI" altLang="fi-FI" sz="3200" dirty="0"/>
          </a:p>
          <a:p>
            <a:r>
              <a:rPr lang="fi-FI" altLang="fi-FI" sz="3200" dirty="0"/>
              <a:t>Korroosio   =&gt;  valuma-allas, suoja-allas, katos ym.</a:t>
            </a:r>
          </a:p>
          <a:p>
            <a:endParaRPr lang="fi-FI" dirty="0"/>
          </a:p>
        </p:txBody>
      </p:sp>
      <p:sp>
        <p:nvSpPr>
          <p:cNvPr id="4" name="Oikea aaltosulje 3"/>
          <p:cNvSpPr/>
          <p:nvPr/>
        </p:nvSpPr>
        <p:spPr>
          <a:xfrm>
            <a:off x="3203575" y="1560003"/>
            <a:ext cx="431800" cy="1439863"/>
          </a:xfrm>
          <a:prstGeom prst="rightBrace">
            <a:avLst/>
          </a:prstGeom>
          <a:noFill/>
          <a:ln w="15875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48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Varusteet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Tyyppikilpi</a:t>
            </a:r>
          </a:p>
          <a:p>
            <a:r>
              <a:rPr lang="fi-FI" dirty="0" smtClean="0"/>
              <a:t>Tarkastus-/kulkuaukko</a:t>
            </a:r>
          </a:p>
          <a:p>
            <a:r>
              <a:rPr lang="fi-FI" dirty="0" err="1" smtClean="0"/>
              <a:t>Täyttöyhde</a:t>
            </a:r>
            <a:r>
              <a:rPr lang="fi-FI" dirty="0" smtClean="0"/>
              <a:t> varustettuna nokkavipuliittimellä ja lukittava</a:t>
            </a:r>
          </a:p>
          <a:p>
            <a:r>
              <a:rPr lang="fi-FI" dirty="0" smtClean="0"/>
              <a:t>Ilmaputki</a:t>
            </a:r>
          </a:p>
          <a:p>
            <a:r>
              <a:rPr lang="fi-FI" dirty="0" smtClean="0"/>
              <a:t>Laponesto</a:t>
            </a:r>
          </a:p>
          <a:p>
            <a:r>
              <a:rPr lang="fi-FI" dirty="0" smtClean="0"/>
              <a:t>täyttöpistooli</a:t>
            </a:r>
            <a:endParaRPr lang="fi-FI" dirty="0"/>
          </a:p>
          <a:p>
            <a:r>
              <a:rPr lang="fi-FI" dirty="0" smtClean="0"/>
              <a:t>Ylitäytönestin</a:t>
            </a:r>
          </a:p>
          <a:p>
            <a:r>
              <a:rPr lang="fi-FI" dirty="0" err="1" smtClean="0"/>
              <a:t>Yhteet</a:t>
            </a:r>
            <a:r>
              <a:rPr lang="fi-FI" dirty="0" smtClean="0"/>
              <a:t> sijoitettu vaipan yläpintaan tai kanteen</a:t>
            </a:r>
          </a:p>
          <a:p>
            <a:r>
              <a:rPr lang="fi-FI" dirty="0" smtClean="0"/>
              <a:t>Välitilan tiiveyden todentaminen</a:t>
            </a:r>
          </a:p>
          <a:p>
            <a:r>
              <a:rPr lang="fi-FI" dirty="0" smtClean="0"/>
              <a:t>Varkauden ja ilkivallan esto</a:t>
            </a:r>
          </a:p>
          <a:p>
            <a:r>
              <a:rPr lang="fi-FI" dirty="0" smtClean="0"/>
              <a:t>Imeytysainetta saatavilla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9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Vuodonhallinta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Kantavalle, kemikaaleja kestävälle, tiiviille alustalle ja irti alustasta</a:t>
            </a:r>
          </a:p>
          <a:p>
            <a:endParaRPr lang="fi-FI" dirty="0"/>
          </a:p>
          <a:p>
            <a:r>
              <a:rPr lang="fi-FI" dirty="0" smtClean="0"/>
              <a:t>Esimerkiksi:</a:t>
            </a:r>
          </a:p>
          <a:p>
            <a:r>
              <a:rPr lang="fi-FI" dirty="0" smtClean="0"/>
              <a:t>Kaksivaippainen</a:t>
            </a:r>
          </a:p>
          <a:p>
            <a:r>
              <a:rPr lang="fi-FI" dirty="0"/>
              <a:t>kiinteästi </a:t>
            </a:r>
            <a:r>
              <a:rPr lang="fi-FI" dirty="0" smtClean="0"/>
              <a:t>valuma-altaallinen</a:t>
            </a:r>
          </a:p>
          <a:p>
            <a:r>
              <a:rPr lang="fi-FI" dirty="0"/>
              <a:t>yksivaippainen säiliö voidaan sijoittaa </a:t>
            </a:r>
            <a:r>
              <a:rPr lang="fi-FI" dirty="0" smtClean="0"/>
              <a:t>suoja-altaaseen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Hyväkuntoinen yksivaippainen säiliö varustettuna asianmukaisilla varusteilla? 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Miten tämä eroaa kaksivaippaisesta?</a:t>
            </a:r>
          </a:p>
          <a:p>
            <a:r>
              <a:rPr lang="fi-FI" dirty="0" smtClean="0"/>
              <a:t>Säiliön ympärille </a:t>
            </a:r>
            <a:r>
              <a:rPr lang="fi-FI" dirty="0" err="1" smtClean="0"/>
              <a:t>väh</a:t>
            </a:r>
            <a:r>
              <a:rPr lang="fi-FI" dirty="0" smtClean="0"/>
              <a:t>. 1 m huolto- ja tarkastustilaa</a:t>
            </a:r>
          </a:p>
          <a:p>
            <a:r>
              <a:rPr lang="fi-FI" dirty="0" smtClean="0"/>
              <a:t>Suojaetäisyydet rakennuksiin, ojaan, vesistään</a:t>
            </a:r>
          </a:p>
          <a:p>
            <a:r>
              <a:rPr lang="fi-FI" dirty="0" smtClean="0"/>
              <a:t>Tarvitaanko törmäysesteitä?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6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Vuodonhallinta 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Farmarisäiliön tankkauspaikan pohjarakenne (tiiveys, kantavuus) on suunniteltava siten, että mahdolliset tankkaustilanteiden tippavuodot saadaan kerättyä pois eikä maaperä tankkauspaikalla nuhraannu ajan myötä.</a:t>
            </a:r>
          </a:p>
          <a:p>
            <a:r>
              <a:rPr lang="fi-FI" dirty="0"/>
              <a:t>K</a:t>
            </a:r>
            <a:r>
              <a:rPr lang="fi-FI" dirty="0" smtClean="0"/>
              <a:t>untien ympäristönsuojelumääräykset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3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/>
              <a:t>Hyväkuntoinen säiliö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dirty="0"/>
              <a:t>Saa olla elämää nähnyt</a:t>
            </a:r>
          </a:p>
          <a:p>
            <a:r>
              <a:rPr lang="fi-FI" altLang="fi-FI" dirty="0" smtClean="0"/>
              <a:t>Loivat isotkin </a:t>
            </a:r>
            <a:r>
              <a:rPr lang="fi-FI" altLang="fi-FI" dirty="0"/>
              <a:t>painaumat ”sallittuja”</a:t>
            </a:r>
          </a:p>
          <a:p>
            <a:endParaRPr lang="fi-FI" altLang="fi-FI" dirty="0"/>
          </a:p>
          <a:p>
            <a:pPr>
              <a:buNone/>
            </a:pPr>
            <a:r>
              <a:rPr lang="fi-FI" altLang="fi-FI" dirty="0"/>
              <a:t>EI SAA OLLA:</a:t>
            </a:r>
          </a:p>
          <a:p>
            <a:r>
              <a:rPr lang="fi-FI" altLang="fi-FI" dirty="0"/>
              <a:t>Isoja painaumia hitsaussauman vieressä</a:t>
            </a:r>
          </a:p>
          <a:p>
            <a:r>
              <a:rPr lang="fi-FI" altLang="fi-FI" dirty="0"/>
              <a:t>Terävät painaumat</a:t>
            </a:r>
          </a:p>
          <a:p>
            <a:r>
              <a:rPr lang="fi-FI" altLang="fi-FI" dirty="0"/>
              <a:t>Varusteissa vaurioita/jälkiä iskuista ym.</a:t>
            </a:r>
          </a:p>
          <a:p>
            <a:endParaRPr lang="fi-FI" altLang="fi-FI" dirty="0"/>
          </a:p>
          <a:p>
            <a:pPr>
              <a:buNone/>
            </a:pPr>
            <a:r>
              <a:rPr lang="fi-FI" altLang="fi-FI" dirty="0"/>
              <a:t>TARKKAILTAVAA:</a:t>
            </a:r>
          </a:p>
          <a:p>
            <a:r>
              <a:rPr lang="fi-FI" altLang="fi-FI" dirty="0"/>
              <a:t>Hitsaussaumat ruostunut</a:t>
            </a:r>
          </a:p>
          <a:p>
            <a:r>
              <a:rPr lang="fi-FI" altLang="fi-FI" dirty="0"/>
              <a:t>Paljon paikallaan oleva säiliö, pohjan pinnoitteen kunto</a:t>
            </a:r>
          </a:p>
          <a:p>
            <a:r>
              <a:rPr lang="fi-FI" altLang="fi-FI" dirty="0"/>
              <a:t>Uuden maalipinnan ”kuplinta”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27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0833" y="79494"/>
            <a:ext cx="7772400" cy="1008112"/>
          </a:xfrm>
        </p:spPr>
        <p:txBody>
          <a:bodyPr/>
          <a:lstStyle/>
          <a:p>
            <a:r>
              <a:rPr lang="fi-FI" dirty="0" smtClean="0"/>
              <a:t>(856/2012) 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0936" y="1010331"/>
            <a:ext cx="8229600" cy="5450854"/>
          </a:xfrm>
        </p:spPr>
        <p:txBody>
          <a:bodyPr>
            <a:normAutofit/>
          </a:bodyPr>
          <a:lstStyle/>
          <a:p>
            <a:r>
              <a:rPr lang="fi-FI" dirty="0"/>
              <a:t>12 § Maanpäällisten varastojen sijoitus</a:t>
            </a:r>
          </a:p>
          <a:p>
            <a:r>
              <a:rPr lang="fi-FI" dirty="0"/>
              <a:t>Kiinteiden vaarallisten kemikaalien varastot tulee sijoittaa niin, ettei kemikaaleja pääse leviämään tuotantolaitoksen alueen ulkopuolelle.</a:t>
            </a:r>
          </a:p>
          <a:p>
            <a:r>
              <a:rPr lang="fi-FI" dirty="0"/>
              <a:t>19 § Säiliöiden täyttö- ja tyhjennyspaikan sijoitus (33 §)</a:t>
            </a:r>
          </a:p>
          <a:p>
            <a:r>
              <a:rPr lang="fi-FI" dirty="0"/>
              <a:t>Säiliöiden täyttö- ja tyhjennyspaikan sijoituksessa tulee ottaa huomioon säiliön täytössä tai tyhjennyksessä samanaikaisesti olevien kuljetussäiliöiden tilavuus.</a:t>
            </a:r>
          </a:p>
          <a:p>
            <a:r>
              <a:rPr lang="fi-FI" dirty="0" smtClean="0"/>
              <a:t>24 </a:t>
            </a:r>
            <a:r>
              <a:rPr lang="fi-FI" dirty="0"/>
              <a:t>§ Palavien nesteiden varastojen sijoitus</a:t>
            </a:r>
          </a:p>
          <a:p>
            <a:r>
              <a:rPr lang="fi-FI" dirty="0"/>
              <a:t>… Suojaetäisyydet määritetään säiliön ja kappaletavaravaraston palamisessa syntyvän lämpösäteilyn vaikutusten perusteella.</a:t>
            </a:r>
          </a:p>
          <a:p>
            <a:r>
              <a:rPr lang="fi-FI" dirty="0"/>
              <a:t>57 § Viemäröinti ja vedenotto (jäte-, sammutus- ja sadevesi)</a:t>
            </a:r>
          </a:p>
          <a:p>
            <a:r>
              <a:rPr lang="fi-FI" dirty="0"/>
              <a:t>77 § Torjuntaan käytetyn veden talteenotto</a:t>
            </a:r>
          </a:p>
          <a:p>
            <a:r>
              <a:rPr lang="fi-FI" dirty="0"/>
              <a:t>79 § Hätäsuihkut ja silmähuuhtelupisteet</a:t>
            </a:r>
          </a:p>
          <a:p>
            <a:r>
              <a:rPr lang="fi-FI" dirty="0"/>
              <a:t>101 § </a:t>
            </a:r>
            <a:r>
              <a:rPr lang="fi-FI" dirty="0" smtClean="0"/>
              <a:t>Siirtymäsäännökset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762647" y="7949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Lainsäätäjän tarkoitus?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586323" y="625941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Suhteellisuusperiaate?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/>
          <a:lstStyle/>
          <a:p>
            <a:endParaRPr lang="fi-FI" altLang="fi-FI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6482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yöristetty suorakulmio 4"/>
          <p:cNvSpPr/>
          <p:nvPr/>
        </p:nvSpPr>
        <p:spPr>
          <a:xfrm>
            <a:off x="3203575" y="3213100"/>
            <a:ext cx="576263" cy="2159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795963" y="3284538"/>
            <a:ext cx="576262" cy="2159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284663" y="2708275"/>
            <a:ext cx="574675" cy="2159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859338" y="3141663"/>
            <a:ext cx="288925" cy="2159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464370" y="194276"/>
            <a:ext cx="2303462" cy="1974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white"/>
                </a:solidFill>
              </a:rPr>
              <a:t>VARASTOINTI</a:t>
            </a:r>
          </a:p>
        </p:txBody>
      </p:sp>
      <p:sp>
        <p:nvSpPr>
          <p:cNvPr id="5129" name="Tekstikehys 9"/>
          <p:cNvSpPr txBox="1">
            <a:spLocks noChangeArrowheads="1"/>
          </p:cNvSpPr>
          <p:nvPr/>
        </p:nvSpPr>
        <p:spPr bwMode="auto">
          <a:xfrm>
            <a:off x="6659563" y="188913"/>
            <a:ext cx="21082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VARASTOINT</a:t>
            </a:r>
            <a:r>
              <a:rPr lang="fi-FI" altLang="fi-FI" dirty="0" smtClean="0">
                <a:solidFill>
                  <a:prstClr val="black"/>
                </a:solidFill>
              </a:rPr>
              <a:t>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Tukes, </a:t>
            </a:r>
            <a:r>
              <a:rPr lang="fi-FI" altLang="fi-FI" dirty="0" err="1" smtClean="0">
                <a:solidFill>
                  <a:prstClr val="black"/>
                </a:solidFill>
              </a:rPr>
              <a:t>pela</a:t>
            </a:r>
            <a:r>
              <a:rPr lang="fi-FI" altLang="fi-FI" dirty="0" smtClean="0">
                <a:solidFill>
                  <a:prstClr val="black"/>
                </a:solidFill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err="1" smtClean="0">
                <a:solidFill>
                  <a:prstClr val="black"/>
                </a:solidFill>
              </a:rPr>
              <a:t>KTMp</a:t>
            </a:r>
            <a:r>
              <a:rPr lang="fi-FI" altLang="fi-FI" dirty="0" smtClean="0">
                <a:solidFill>
                  <a:prstClr val="black"/>
                </a:solidFill>
              </a:rPr>
              <a:t> </a:t>
            </a:r>
            <a:r>
              <a:rPr lang="fi-FI" altLang="fi-FI" dirty="0" smtClean="0">
                <a:solidFill>
                  <a:prstClr val="black"/>
                </a:solidFill>
              </a:rPr>
              <a:t>313/85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esim. SFS 2733: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rakenne, valmistus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ja varusteet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323850" y="476250"/>
            <a:ext cx="1871663" cy="2592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 err="1">
                <a:solidFill>
                  <a:prstClr val="white"/>
                </a:solidFill>
              </a:rPr>
              <a:t>kul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131" name="Tekstikehys 11"/>
          <p:cNvSpPr txBox="1">
            <a:spLocks noChangeArrowheads="1"/>
          </p:cNvSpPr>
          <p:nvPr/>
        </p:nvSpPr>
        <p:spPr bwMode="auto">
          <a:xfrm>
            <a:off x="468313" y="620713"/>
            <a:ext cx="1543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KULJETUS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err="1" smtClean="0">
                <a:solidFill>
                  <a:prstClr val="black"/>
                </a:solidFill>
              </a:rPr>
              <a:t>Trafi</a:t>
            </a:r>
            <a:endParaRPr lang="fi-FI" altLang="fi-FI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Poliisi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IBC-pakkaus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Varoventtiili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Hyötykuorma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käsiteltävyys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6732588" y="2276475"/>
            <a:ext cx="2232025" cy="4392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133" name="Tekstikehys 13"/>
          <p:cNvSpPr txBox="1">
            <a:spLocks noChangeArrowheads="1"/>
          </p:cNvSpPr>
          <p:nvPr/>
        </p:nvSpPr>
        <p:spPr bwMode="auto">
          <a:xfrm>
            <a:off x="6804025" y="2420938"/>
            <a:ext cx="22450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YMPÄRISTÖN-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SUOJELU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YM, 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Ympäristönsuo-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err="1" smtClean="0">
                <a:solidFill>
                  <a:prstClr val="black"/>
                </a:solidFill>
              </a:rPr>
              <a:t>jelumääräykset</a:t>
            </a:r>
            <a:endParaRPr lang="fi-FI" altLang="fi-FI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Ympäristölupa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Pohjavesialue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Ympäristöviran-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omaiset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Varuste vaatimuksia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Vuodonhallinta</a:t>
            </a:r>
            <a:r>
              <a:rPr lang="fi-FI" altLang="fi-FI" dirty="0" smtClean="0">
                <a:solidFill>
                  <a:prstClr val="black"/>
                </a:solidFill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Kaksoisvaippa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Valuma-altaallinen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Allas + katos jne</a:t>
            </a:r>
            <a:r>
              <a:rPr lang="fi-FI" altLang="fi-FI" dirty="0" smtClean="0">
                <a:solidFill>
                  <a:prstClr val="black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Yksivaippainen?</a:t>
            </a:r>
            <a:endParaRPr lang="fi-FI" altLang="fi-FI" dirty="0" smtClean="0">
              <a:solidFill>
                <a:prstClr val="black"/>
              </a:solidFill>
            </a:endParaRPr>
          </a:p>
        </p:txBody>
      </p:sp>
      <p:pic>
        <p:nvPicPr>
          <p:cNvPr id="51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5445125"/>
            <a:ext cx="1230313" cy="1192213"/>
          </a:xfrm>
          <a:noFill/>
        </p:spPr>
      </p:pic>
      <p:sp>
        <p:nvSpPr>
          <p:cNvPr id="5135" name="Tekstikehys 16"/>
          <p:cNvSpPr txBox="1">
            <a:spLocks noChangeArrowheads="1"/>
          </p:cNvSpPr>
          <p:nvPr/>
        </p:nvSpPr>
        <p:spPr bwMode="auto">
          <a:xfrm>
            <a:off x="1784281" y="5023922"/>
            <a:ext cx="2437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prstClr val="black"/>
                </a:solidFill>
              </a:rPr>
              <a:t>Toiminnanharjoittaja</a:t>
            </a:r>
            <a:endParaRPr lang="fi-FI" altLang="fi-FI" b="1" dirty="0" smtClean="0">
              <a:solidFill>
                <a:prstClr val="black"/>
              </a:solidFill>
            </a:endParaRPr>
          </a:p>
        </p:txBody>
      </p:sp>
      <p:sp>
        <p:nvSpPr>
          <p:cNvPr id="19" name="Pilvi 18"/>
          <p:cNvSpPr/>
          <p:nvPr/>
        </p:nvSpPr>
        <p:spPr>
          <a:xfrm>
            <a:off x="3492500" y="5157788"/>
            <a:ext cx="2592388" cy="1417637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137" name="Tekstikehys 17"/>
          <p:cNvSpPr txBox="1">
            <a:spLocks noChangeArrowheads="1"/>
          </p:cNvSpPr>
          <p:nvPr/>
        </p:nvSpPr>
        <p:spPr bwMode="auto">
          <a:xfrm>
            <a:off x="3708400" y="5373688"/>
            <a:ext cx="2300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Millainen säiliö?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Mihin tarkoitukseen?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Missä käytän?</a:t>
            </a:r>
          </a:p>
        </p:txBody>
      </p:sp>
      <p:sp>
        <p:nvSpPr>
          <p:cNvPr id="20" name="Vuokaaviosymboli: Liitin 19"/>
          <p:cNvSpPr/>
          <p:nvPr/>
        </p:nvSpPr>
        <p:spPr>
          <a:xfrm>
            <a:off x="2916238" y="5516563"/>
            <a:ext cx="142875" cy="14446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Vuokaaviosymboli: Liitin 20"/>
          <p:cNvSpPr/>
          <p:nvPr/>
        </p:nvSpPr>
        <p:spPr>
          <a:xfrm>
            <a:off x="3203575" y="5373688"/>
            <a:ext cx="144463" cy="14287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2" name="Vuokaaviosymboli: Liitin 21"/>
          <p:cNvSpPr/>
          <p:nvPr/>
        </p:nvSpPr>
        <p:spPr>
          <a:xfrm>
            <a:off x="3563938" y="5373688"/>
            <a:ext cx="144462" cy="14287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4" name="Vuokaaviosymboli: Liitin 23"/>
          <p:cNvSpPr/>
          <p:nvPr/>
        </p:nvSpPr>
        <p:spPr>
          <a:xfrm>
            <a:off x="1692275" y="5300663"/>
            <a:ext cx="142875" cy="14446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5" name="Vuokaaviosymboli: Liitin 24"/>
          <p:cNvSpPr/>
          <p:nvPr/>
        </p:nvSpPr>
        <p:spPr>
          <a:xfrm>
            <a:off x="1547813" y="5013325"/>
            <a:ext cx="144462" cy="14446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Pilvi 22"/>
          <p:cNvSpPr/>
          <p:nvPr/>
        </p:nvSpPr>
        <p:spPr>
          <a:xfrm>
            <a:off x="0" y="3284538"/>
            <a:ext cx="2592388" cy="163512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144" name="Tekstikehys 27"/>
          <p:cNvSpPr txBox="1">
            <a:spLocks noChangeArrowheads="1"/>
          </p:cNvSpPr>
          <p:nvPr/>
        </p:nvSpPr>
        <p:spPr bwMode="auto">
          <a:xfrm>
            <a:off x="250825" y="3573463"/>
            <a:ext cx="1941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Mikä selvillä olo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vaatimus?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Mikä huolellisuus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prstClr val="black"/>
                </a:solidFill>
              </a:rPr>
              <a:t>   vaatimus?</a:t>
            </a:r>
          </a:p>
        </p:txBody>
      </p:sp>
    </p:spTree>
    <p:extLst>
      <p:ext uri="{BB962C8B-B14F-4D97-AF65-F5344CB8AC3E}">
        <p14:creationId xmlns:p14="http://schemas.microsoft.com/office/powerpoint/2010/main" val="1883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8086" y="260648"/>
            <a:ext cx="7772400" cy="1517351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fi-FI" dirty="0"/>
              <a:t>10 m</a:t>
            </a:r>
            <a:r>
              <a:rPr lang="fi-FI" baseline="30000" dirty="0"/>
              <a:t>3 </a:t>
            </a:r>
            <a:r>
              <a:rPr lang="fi-FI" baseline="30000" dirty="0" smtClean="0"/>
              <a:t/>
            </a:r>
            <a:br>
              <a:rPr lang="fi-FI" baseline="30000" dirty="0" smtClean="0"/>
            </a:br>
            <a:r>
              <a:rPr lang="fi-FI" sz="2200" dirty="0" smtClean="0"/>
              <a:t>(444/2010) VNA </a:t>
            </a:r>
            <a:r>
              <a:rPr lang="fi-FI" sz="2200" dirty="0"/>
              <a:t>nestemäisten polttoaineiden jakeluasemien ympäristönsuojeluvaatimuksista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52688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≥ 10 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smtClean="0"/>
              <a:t>jakeluasemiin</a:t>
            </a:r>
          </a:p>
          <a:p>
            <a:r>
              <a:rPr lang="fi-FI" dirty="0" smtClean="0"/>
              <a:t>Sekä toimintoihin, joihin kohdistuu</a:t>
            </a:r>
          </a:p>
          <a:p>
            <a:pPr lvl="1"/>
            <a:r>
              <a:rPr lang="fi-FI" dirty="0" smtClean="0"/>
              <a:t>Ympäristölupa</a:t>
            </a:r>
          </a:p>
          <a:p>
            <a:pPr lvl="1"/>
            <a:r>
              <a:rPr lang="fi-FI" dirty="0" smtClean="0"/>
              <a:t>Rekisteröinti</a:t>
            </a:r>
          </a:p>
          <a:p>
            <a:pPr marL="457200" lvl="1" indent="0">
              <a:buNone/>
            </a:pPr>
            <a:r>
              <a:rPr lang="fi-FI" dirty="0" smtClean="0"/>
              <a:t>→ rakenne </a:t>
            </a:r>
            <a:r>
              <a:rPr lang="fi-FI" dirty="0" err="1" smtClean="0"/>
              <a:t>KTMp</a:t>
            </a:r>
            <a:r>
              <a:rPr lang="fi-FI" dirty="0" smtClean="0"/>
              <a:t> (415/1998) ja SFS 3352 tai vastaava</a:t>
            </a:r>
          </a:p>
          <a:p>
            <a:pPr marL="457200" lvl="1" indent="0">
              <a:buNone/>
            </a:pPr>
            <a:r>
              <a:rPr lang="fi-FI" dirty="0"/>
              <a:t>→ SFS 3352 kohta </a:t>
            </a:r>
            <a:r>
              <a:rPr lang="fi-FI" dirty="0" smtClean="0"/>
              <a:t>16.3 </a:t>
            </a:r>
            <a:r>
              <a:rPr lang="fi-FI" dirty="0"/>
              <a:t>Kiinteät jakelupisteet maatalouskiinteistössä (≥10 m</a:t>
            </a:r>
            <a:r>
              <a:rPr lang="fi-FI" baseline="30000" dirty="0"/>
              <a:t>3</a:t>
            </a:r>
            <a:r>
              <a:rPr lang="fi-FI" dirty="0"/>
              <a:t>)</a:t>
            </a:r>
            <a:r>
              <a:rPr lang="fi-FI" dirty="0" smtClean="0"/>
              <a:t> </a:t>
            </a:r>
          </a:p>
          <a:p>
            <a:pPr marL="457200" lvl="1" indent="0">
              <a:buNone/>
            </a:pPr>
            <a:r>
              <a:rPr lang="fi-FI" dirty="0" smtClean="0"/>
              <a:t>” </a:t>
            </a:r>
            <a:r>
              <a:rPr lang="fi-FI" dirty="0"/>
              <a:t>Käytettäessä yksivaippaisia säiliöitä tulee ne sijoittaa suoja-altaaseen. </a:t>
            </a:r>
            <a:endParaRPr lang="fi-FI" dirty="0" smtClean="0"/>
          </a:p>
          <a:p>
            <a:pPr marL="457200" lvl="1" indent="0">
              <a:buNone/>
            </a:pPr>
            <a:r>
              <a:rPr lang="fi-FI" dirty="0" smtClean="0"/>
              <a:t>Vuodonilmaisujärjestelmää </a:t>
            </a:r>
            <a:r>
              <a:rPr lang="fi-FI" dirty="0"/>
              <a:t>ei tarvitse yhdistää ympärivuorokautiseen valvontaan.</a:t>
            </a:r>
          </a:p>
          <a:p>
            <a:pPr marL="457200" lvl="1" indent="0">
              <a:buNone/>
            </a:pPr>
            <a:r>
              <a:rPr lang="fi-FI" dirty="0" err="1"/>
              <a:t>Allastuksen</a:t>
            </a:r>
            <a:r>
              <a:rPr lang="fi-FI" dirty="0"/>
              <a:t> tulee olla niin laaja, että se suojaa myös pumpun, täyttöputken ja täyttöpistoolin sijoituskohdat. </a:t>
            </a:r>
            <a:endParaRPr lang="fi-FI" dirty="0" smtClean="0"/>
          </a:p>
          <a:p>
            <a:pPr marL="457200" lvl="1" indent="0">
              <a:buNone/>
            </a:pPr>
            <a:r>
              <a:rPr lang="fi-FI" dirty="0" smtClean="0"/>
              <a:t>Jakelualueen </a:t>
            </a:r>
            <a:r>
              <a:rPr lang="fi-FI" dirty="0"/>
              <a:t>ja täyttöpaikan maaperän pinta suositellaan päällystettävän kohdan 10.1 mukaisella kulutusta kestävällä, tasaisella ja helposti puhtaana pidettävällä kestopäällysteellä</a:t>
            </a:r>
            <a:r>
              <a:rPr lang="fi-FI" dirty="0" smtClean="0"/>
              <a:t>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0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KTMp</a:t>
            </a:r>
            <a:r>
              <a:rPr lang="fi-FI" dirty="0" smtClean="0"/>
              <a:t> (415/1998)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Jakeluasemat</a:t>
            </a:r>
          </a:p>
          <a:p>
            <a:r>
              <a:rPr lang="fi-FI" dirty="0" smtClean="0"/>
              <a:t>Ei sovelleta </a:t>
            </a:r>
            <a:r>
              <a:rPr lang="fi-FI" dirty="0"/>
              <a:t>yksityiskäytössä, kuten … maatilojen ja vastaavien omassa käytössä, oleviin jakelupisteisiin, joissa säiliöiden kokonaistilavuus on alle 10 m</a:t>
            </a:r>
            <a:r>
              <a:rPr lang="fi-FI" baseline="30000" dirty="0"/>
              <a:t>3</a:t>
            </a:r>
            <a:r>
              <a:rPr lang="fi-FI" dirty="0" smtClean="0"/>
              <a:t>.</a:t>
            </a:r>
          </a:p>
          <a:p>
            <a:r>
              <a:rPr lang="fi-FI" dirty="0" smtClean="0"/>
              <a:t>Rakenne → Tukesin standardilista → SFS 3352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Kemikaaliturvallisuuslain (390/2005) mukainen lajittelu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→ VN valvonta-asetus (685/2015</a:t>
            </a:r>
            <a:r>
              <a:rPr lang="fi-FI" dirty="0"/>
              <a:t>) diesel: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≥ </a:t>
            </a:r>
            <a:r>
              <a:rPr lang="fi-FI" dirty="0"/>
              <a:t>10 </a:t>
            </a:r>
            <a:r>
              <a:rPr lang="fi-FI" dirty="0" smtClean="0"/>
              <a:t>tonnia </a:t>
            </a:r>
            <a:r>
              <a:rPr lang="fi-FI" dirty="0"/>
              <a:t>(n. 12 m</a:t>
            </a:r>
            <a:r>
              <a:rPr lang="fi-FI" baseline="30000" dirty="0"/>
              <a:t>3</a:t>
            </a:r>
            <a:r>
              <a:rPr lang="fi-FI" dirty="0" smtClean="0"/>
              <a:t>), </a:t>
            </a:r>
            <a:r>
              <a:rPr lang="fi-FI" dirty="0"/>
              <a:t>ilmoitus (vähäinen teollinen varastointi</a:t>
            </a:r>
            <a:r>
              <a:rPr lang="fi-FI" dirty="0" smtClean="0"/>
              <a:t>),  Pelastuslaitos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≥ </a:t>
            </a:r>
            <a:r>
              <a:rPr lang="fi-FI" dirty="0"/>
              <a:t>1000 tonnia, lupa (laajamittainen teollinen varastointi</a:t>
            </a:r>
            <a:r>
              <a:rPr lang="fi-FI" dirty="0" smtClean="0"/>
              <a:t>), Tukes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8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Vuodonhallinta (390/2005)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7 § </a:t>
            </a:r>
            <a:r>
              <a:rPr lang="fi-FI" dirty="0" err="1" smtClean="0"/>
              <a:t>Selvilläolovelvollisuus</a:t>
            </a:r>
            <a:endParaRPr lang="fi-FI" dirty="0" smtClean="0"/>
          </a:p>
          <a:p>
            <a:endParaRPr lang="fi-FI" dirty="0"/>
          </a:p>
          <a:p>
            <a:r>
              <a:rPr lang="fi-FI" dirty="0"/>
              <a:t>9 § Huolehtimisvelvollisuus</a:t>
            </a:r>
          </a:p>
          <a:p>
            <a:pPr marL="457200" lvl="1" indent="0">
              <a:buNone/>
            </a:pPr>
            <a:r>
              <a:rPr lang="fi-FI" dirty="0"/>
              <a:t>Toiminnanharjoittajan on noudatettava vaarallisen kemikaalin ja räjähteen määrä ja vaarallisuus huomioon ottaen </a:t>
            </a:r>
            <a:r>
              <a:rPr lang="fi-FI" dirty="0">
                <a:solidFill>
                  <a:srgbClr val="FF0000"/>
                </a:solidFill>
              </a:rPr>
              <a:t>riittävää</a:t>
            </a:r>
            <a:r>
              <a:rPr lang="fi-FI" dirty="0"/>
              <a:t> huolellisuutta ja varovaisuutta henkilö-, ympäristö- ja omaisuusvahinkojen ehkäisemiseksi</a:t>
            </a:r>
            <a:r>
              <a:rPr lang="fi-FI" dirty="0" smtClean="0"/>
              <a:t>.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Jos vaarallisen kemikaalin tai räjähteen huolimaton tai varomaton käsittely aiheuttaa rakenteiden tai ympäristön saastumista, toiminnanharjoittajan tai saastumisen muun </a:t>
            </a:r>
            <a:r>
              <a:rPr lang="fi-FI" dirty="0">
                <a:solidFill>
                  <a:srgbClr val="FF0000"/>
                </a:solidFill>
              </a:rPr>
              <a:t>aiheuttajan tulee huolehtia </a:t>
            </a:r>
            <a:r>
              <a:rPr lang="fi-FI" dirty="0"/>
              <a:t>rakenteiden ja ympäristön puhdistamisesta sellaiseen kuntoon, ettei niistä enää aiheudu vaaraa ihmisten terveydelle tai ympäristölle.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2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700" dirty="0"/>
              <a:t>VNA vaarallisten kemikaalien teollisen käsittelyn</a:t>
            </a:r>
            <a:br>
              <a:rPr lang="fi-FI" sz="2700" dirty="0"/>
            </a:br>
            <a:r>
              <a:rPr lang="fi-FI" sz="2700" dirty="0"/>
              <a:t>ja varastoinnin turvallisuusvaatimuksista (856/2012)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8324"/>
            <a:ext cx="8229600" cy="4110955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Soveltamisala:</a:t>
            </a:r>
          </a:p>
          <a:p>
            <a:r>
              <a:rPr lang="fi-FI" sz="2400" dirty="0"/>
              <a:t>vaarallisten kemikaalien teollisen käsittelyn ja varastoinnin turvallisuusvaatimuksista.</a:t>
            </a:r>
          </a:p>
          <a:p>
            <a:r>
              <a:rPr lang="fi-FI" sz="2400" dirty="0"/>
              <a:t>Rajaus: Tätä asetusta ei sovelleta jakeluasemilla tapahtuvaan vaarallisten kemikaalien käsittelyyn ja varastointiin siltä osin kuin siitä säädetään erikseen.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1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(856/2012) </a:t>
            </a:r>
            <a:r>
              <a:rPr lang="fi-FI" sz="2400" dirty="0" smtClean="0"/>
              <a:t>51 § Vuotojen hallinnan periaatteet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Tuotantolaitoksen </a:t>
            </a:r>
            <a:r>
              <a:rPr lang="fi-FI" dirty="0"/>
              <a:t>alueet, rakenteet ja </a:t>
            </a:r>
            <a:r>
              <a:rPr lang="fi-FI" dirty="0" smtClean="0"/>
              <a:t>laitteistot tulee </a:t>
            </a:r>
            <a:r>
              <a:rPr lang="fi-FI" dirty="0"/>
              <a:t>suunnitella siten, että </a:t>
            </a:r>
            <a:r>
              <a:rPr lang="fi-FI" dirty="0" smtClean="0"/>
              <a:t>kemikaalien käsittelyn</a:t>
            </a:r>
            <a:r>
              <a:rPr lang="fi-FI" dirty="0"/>
              <a:t>, varastoinnin, siirtämisen </a:t>
            </a:r>
            <a:r>
              <a:rPr lang="fi-FI" dirty="0" smtClean="0"/>
              <a:t>sekä säiliöiden </a:t>
            </a:r>
            <a:r>
              <a:rPr lang="fi-FI" dirty="0"/>
              <a:t>täytön ja tyhjennyksen </a:t>
            </a:r>
            <a:r>
              <a:rPr lang="fi-FI" dirty="0" smtClean="0"/>
              <a:t>yhteydessä tapahtuvat </a:t>
            </a:r>
            <a:r>
              <a:rPr lang="fi-FI" dirty="0"/>
              <a:t>kemikaalivuodot pystytään </a:t>
            </a:r>
            <a:r>
              <a:rPr lang="fi-FI" dirty="0" smtClean="0"/>
              <a:t>keräämään talteen. </a:t>
            </a:r>
          </a:p>
          <a:p>
            <a:pPr marL="0" indent="0">
              <a:buNone/>
            </a:pPr>
            <a:r>
              <a:rPr lang="fi-FI" dirty="0" smtClean="0"/>
              <a:t>Kemikaalien </a:t>
            </a:r>
            <a:r>
              <a:rPr lang="fi-FI" dirty="0"/>
              <a:t>pääsy maaperään, </a:t>
            </a:r>
            <a:r>
              <a:rPr lang="fi-FI" dirty="0" smtClean="0"/>
              <a:t>vesistöön ja </a:t>
            </a:r>
            <a:r>
              <a:rPr lang="fi-FI" dirty="0"/>
              <a:t>muuhun kuin vuotojen keräilyyn </a:t>
            </a:r>
            <a:r>
              <a:rPr lang="fi-FI" dirty="0" smtClean="0"/>
              <a:t>tarkoitettuun viemäriin </a:t>
            </a:r>
            <a:r>
              <a:rPr lang="fi-FI" dirty="0"/>
              <a:t>tulee </a:t>
            </a:r>
            <a:r>
              <a:rPr lang="fi-FI" dirty="0" smtClean="0"/>
              <a:t>estää. 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Suoja-altaan</a:t>
            </a:r>
            <a:r>
              <a:rPr lang="fi-FI" dirty="0">
                <a:solidFill>
                  <a:srgbClr val="FF0000"/>
                </a:solidFill>
              </a:rPr>
              <a:t>, </a:t>
            </a:r>
            <a:r>
              <a:rPr lang="fi-FI" dirty="0" err="1">
                <a:solidFill>
                  <a:srgbClr val="FF0000"/>
                </a:solidFill>
              </a:rPr>
              <a:t>allastuksen</a:t>
            </a:r>
            <a:r>
              <a:rPr lang="fi-FI" dirty="0">
                <a:solidFill>
                  <a:srgbClr val="FF0000"/>
                </a:solidFill>
              </a:rPr>
              <a:t> ja </a:t>
            </a:r>
            <a:r>
              <a:rPr lang="fi-FI" dirty="0" err="1" smtClean="0">
                <a:solidFill>
                  <a:srgbClr val="FF0000"/>
                </a:solidFill>
              </a:rPr>
              <a:t>kynnystyksen</a:t>
            </a:r>
            <a:r>
              <a:rPr lang="fi-FI" dirty="0" smtClean="0">
                <a:solidFill>
                  <a:srgbClr val="FF0000"/>
                </a:solidFill>
              </a:rPr>
              <a:t> voi </a:t>
            </a:r>
            <a:r>
              <a:rPr lang="fi-FI" dirty="0">
                <a:solidFill>
                  <a:srgbClr val="FF0000"/>
                </a:solidFill>
              </a:rPr>
              <a:t>korvata muulla </a:t>
            </a:r>
            <a:r>
              <a:rPr lang="fi-FI" dirty="0" smtClean="0">
                <a:solidFill>
                  <a:srgbClr val="FF0000"/>
                </a:solidFill>
              </a:rPr>
              <a:t>vuotojenhallintajärjestelmällä, joka </a:t>
            </a:r>
            <a:r>
              <a:rPr lang="fi-FI" dirty="0">
                <a:solidFill>
                  <a:srgbClr val="FF0000"/>
                </a:solidFill>
              </a:rPr>
              <a:t>takaa </a:t>
            </a:r>
            <a:r>
              <a:rPr lang="fi-FI" dirty="0" smtClean="0">
                <a:solidFill>
                  <a:srgbClr val="FF0000"/>
                </a:solidFill>
              </a:rPr>
              <a:t>vastaavan tasoisen nesteen pidätyskyvyn </a:t>
            </a:r>
            <a:r>
              <a:rPr lang="fi-FI" dirty="0">
                <a:solidFill>
                  <a:srgbClr val="FF0000"/>
                </a:solidFill>
              </a:rPr>
              <a:t>ja toiminnan </a:t>
            </a:r>
            <a:r>
              <a:rPr lang="fi-FI" dirty="0" smtClean="0">
                <a:solidFill>
                  <a:srgbClr val="FF0000"/>
                </a:solidFill>
              </a:rPr>
              <a:t>luotettavuuden. </a:t>
            </a:r>
            <a:r>
              <a:rPr lang="fi-FI" dirty="0" smtClean="0"/>
              <a:t>Samaan </a:t>
            </a:r>
            <a:r>
              <a:rPr lang="fi-FI" dirty="0"/>
              <a:t>altaaseen tai muuhun </a:t>
            </a:r>
            <a:r>
              <a:rPr lang="fi-FI" dirty="0" smtClean="0"/>
              <a:t>vastaavaan vuotojen </a:t>
            </a:r>
            <a:r>
              <a:rPr lang="fi-FI" dirty="0"/>
              <a:t>keräilyjärjestelmään ei saa </a:t>
            </a:r>
            <a:r>
              <a:rPr lang="fi-FI" dirty="0" smtClean="0"/>
              <a:t>päästää kemikaaleja</a:t>
            </a:r>
            <a:r>
              <a:rPr lang="fi-FI" dirty="0"/>
              <a:t>, joiden reagoimisesta </a:t>
            </a:r>
            <a:r>
              <a:rPr lang="fi-FI" dirty="0" smtClean="0"/>
              <a:t>keskenään voi </a:t>
            </a:r>
            <a:r>
              <a:rPr lang="fi-FI" dirty="0"/>
              <a:t>aiheutua vaaraa.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6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(856/2012) </a:t>
            </a:r>
            <a:r>
              <a:rPr lang="fi-FI" dirty="0" smtClean="0"/>
              <a:t>52 </a:t>
            </a:r>
            <a:r>
              <a:rPr lang="fi-FI" dirty="0"/>
              <a:t>§ Vuotojen </a:t>
            </a:r>
            <a:r>
              <a:rPr lang="fi-FI" dirty="0" smtClean="0"/>
              <a:t>hallinta ulkona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Ulkona olevat vaarallisia kemikaaleja </a:t>
            </a:r>
            <a:r>
              <a:rPr lang="fi-FI" dirty="0" smtClean="0">
                <a:solidFill>
                  <a:srgbClr val="FF0000"/>
                </a:solidFill>
              </a:rPr>
              <a:t>sisältävät säiliöt </a:t>
            </a:r>
            <a:r>
              <a:rPr lang="fi-FI" dirty="0">
                <a:solidFill>
                  <a:srgbClr val="FF0000"/>
                </a:solidFill>
              </a:rPr>
              <a:t>tulee sijoittaa </a:t>
            </a:r>
            <a:r>
              <a:rPr lang="fi-FI" dirty="0" smtClean="0">
                <a:solidFill>
                  <a:srgbClr val="FF0000"/>
                </a:solidFill>
              </a:rPr>
              <a:t>suoja-altaaseen. </a:t>
            </a:r>
            <a:r>
              <a:rPr lang="fi-FI" dirty="0" smtClean="0"/>
              <a:t>Ulkona </a:t>
            </a:r>
            <a:r>
              <a:rPr lang="fi-FI" dirty="0"/>
              <a:t>olevat nestemäisille </a:t>
            </a:r>
            <a:r>
              <a:rPr lang="fi-FI" dirty="0" smtClean="0"/>
              <a:t>kemikaaleille tarkoitetut </a:t>
            </a:r>
            <a:r>
              <a:rPr lang="fi-FI" dirty="0"/>
              <a:t>kappaletavara- ja </a:t>
            </a:r>
            <a:r>
              <a:rPr lang="fi-FI" dirty="0" smtClean="0"/>
              <a:t>konttivarastot sekä </a:t>
            </a:r>
            <a:r>
              <a:rPr lang="fi-FI" dirty="0"/>
              <a:t>prosessilaitteistot on sijoitettava </a:t>
            </a:r>
            <a:r>
              <a:rPr lang="fi-FI" dirty="0" smtClean="0"/>
              <a:t>tiiviille, varastoitavaa </a:t>
            </a:r>
            <a:r>
              <a:rPr lang="fi-FI" dirty="0"/>
              <a:t>kemikaalia kestävälle ja </a:t>
            </a:r>
            <a:r>
              <a:rPr lang="fi-FI" dirty="0" smtClean="0"/>
              <a:t>vuotoja pidättävälle </a:t>
            </a:r>
            <a:r>
              <a:rPr lang="fi-FI" dirty="0"/>
              <a:t>alustalle, joka </a:t>
            </a:r>
            <a:r>
              <a:rPr lang="fi-FI" dirty="0" smtClean="0"/>
              <a:t>ympäröidään kynnyksellä </a:t>
            </a:r>
            <a:r>
              <a:rPr lang="fi-FI" dirty="0"/>
              <a:t>niin, että mahdolliset </a:t>
            </a:r>
            <a:r>
              <a:rPr lang="fi-FI" dirty="0" smtClean="0"/>
              <a:t>vuodot pystytään </a:t>
            </a:r>
            <a:r>
              <a:rPr lang="fi-FI" dirty="0"/>
              <a:t>saamaan </a:t>
            </a:r>
            <a:r>
              <a:rPr lang="fi-FI" dirty="0" smtClean="0"/>
              <a:t>talteen. 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Säiliöiden </a:t>
            </a:r>
            <a:r>
              <a:rPr lang="fi-FI" dirty="0">
                <a:solidFill>
                  <a:srgbClr val="FF0000"/>
                </a:solidFill>
              </a:rPr>
              <a:t>täyttö- ja tyhjennyspaikat </a:t>
            </a:r>
            <a:r>
              <a:rPr lang="fi-FI" dirty="0" smtClean="0">
                <a:solidFill>
                  <a:srgbClr val="FF0000"/>
                </a:solidFill>
              </a:rPr>
              <a:t>tulee allastaa </a:t>
            </a:r>
            <a:r>
              <a:rPr lang="fi-FI" dirty="0">
                <a:solidFill>
                  <a:srgbClr val="FF0000"/>
                </a:solidFill>
              </a:rPr>
              <a:t>siten, että saadaan kerättyä </a:t>
            </a:r>
            <a:r>
              <a:rPr lang="fi-FI" dirty="0" smtClean="0">
                <a:solidFill>
                  <a:srgbClr val="FF0000"/>
                </a:solidFill>
              </a:rPr>
              <a:t>talteen suurimman </a:t>
            </a:r>
            <a:r>
              <a:rPr lang="fi-FI" dirty="0">
                <a:solidFill>
                  <a:srgbClr val="FF0000"/>
                </a:solidFill>
              </a:rPr>
              <a:t>täytettävän tai </a:t>
            </a:r>
            <a:r>
              <a:rPr lang="fi-FI" dirty="0" smtClean="0">
                <a:solidFill>
                  <a:srgbClr val="FF0000"/>
                </a:solidFill>
              </a:rPr>
              <a:t>tyhjennettävän kuljetussäiliön </a:t>
            </a:r>
            <a:r>
              <a:rPr lang="fi-FI" dirty="0">
                <a:solidFill>
                  <a:srgbClr val="FF0000"/>
                </a:solidFill>
              </a:rPr>
              <a:t>tilavuus.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0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(856/2012</a:t>
            </a:r>
            <a:r>
              <a:rPr lang="fi-FI" dirty="0" smtClean="0"/>
              <a:t>) </a:t>
            </a:r>
            <a:r>
              <a:rPr lang="fi-FI" dirty="0"/>
              <a:t>99 </a:t>
            </a:r>
            <a:r>
              <a:rPr lang="fi-FI" dirty="0" smtClean="0"/>
              <a:t>§ Poikkeusten myöntäminen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0224"/>
            <a:ext cx="8229600" cy="4149055"/>
          </a:xfrm>
        </p:spPr>
        <p:txBody>
          <a:bodyPr>
            <a:normAutofit/>
          </a:bodyPr>
          <a:lstStyle/>
          <a:p>
            <a:r>
              <a:rPr lang="fi-FI" sz="2400" dirty="0" smtClean="0"/>
              <a:t>Tukes, laajamittainen</a:t>
            </a:r>
          </a:p>
          <a:p>
            <a:r>
              <a:rPr lang="fi-FI" sz="2400" dirty="0" smtClean="0"/>
              <a:t>Pelastusviranomainen, vähäinen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… </a:t>
            </a:r>
            <a:r>
              <a:rPr lang="fi-FI" sz="2400" dirty="0"/>
              <a:t>toiminnanharjoittajalle tarpeellisiksi </a:t>
            </a:r>
            <a:r>
              <a:rPr lang="fi-FI" sz="2400" dirty="0" smtClean="0"/>
              <a:t>katsomillaan ehdoilla </a:t>
            </a:r>
            <a:r>
              <a:rPr lang="fi-FI" sz="2400" dirty="0"/>
              <a:t>luvan poiketa tässä </a:t>
            </a:r>
            <a:r>
              <a:rPr lang="fi-FI" sz="2400" dirty="0" smtClean="0"/>
              <a:t>asetuksessa säädetystä</a:t>
            </a:r>
            <a:r>
              <a:rPr lang="fi-FI" sz="2400" dirty="0"/>
              <a:t>, jos säännösten </a:t>
            </a:r>
            <a:r>
              <a:rPr lang="fi-FI" sz="2400" dirty="0" smtClean="0"/>
              <a:t>noudattaminen aiheuttaa </a:t>
            </a:r>
            <a:r>
              <a:rPr lang="fi-FI" sz="2400" dirty="0"/>
              <a:t>kohtuuttomia kustannuksia </a:t>
            </a:r>
            <a:r>
              <a:rPr lang="fi-FI" sz="2400" dirty="0" smtClean="0"/>
              <a:t>tai huomattavaa </a:t>
            </a:r>
            <a:r>
              <a:rPr lang="fi-FI" sz="2400" dirty="0"/>
              <a:t>hankaluutta ja jos </a:t>
            </a:r>
            <a:r>
              <a:rPr lang="fi-FI" sz="2400" dirty="0" smtClean="0"/>
              <a:t>tarkoitettu turvallisuus </a:t>
            </a:r>
            <a:r>
              <a:rPr lang="fi-FI" sz="2400" dirty="0"/>
              <a:t>voidaan saavuttaa muulla tavoin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20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a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ema1">
  <a:themeElements>
    <a:clrScheme name="ÖP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D99694"/>
      </a:accent2>
      <a:accent3>
        <a:srgbClr val="FFC000"/>
      </a:accent3>
      <a:accent4>
        <a:srgbClr val="1F497D"/>
      </a:accent4>
      <a:accent5>
        <a:srgbClr val="C6D9F0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833</Words>
  <Application>Microsoft Office PowerPoint</Application>
  <PresentationFormat>Näytössä katseltava diaesitys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Gill Sans MT</vt:lpstr>
      <vt:lpstr>Office Theme</vt:lpstr>
      <vt:lpstr>Teema1</vt:lpstr>
      <vt:lpstr>Maatalouden polttonestesäiliöt  10.5.2016 </vt:lpstr>
      <vt:lpstr>10 m3  (444/2010) VNA nestemäisten polttoaineiden jakeluasemien ympäristönsuojeluvaatimuksista </vt:lpstr>
      <vt:lpstr>KTMp (415/1998)</vt:lpstr>
      <vt:lpstr>Kemikaaliturvallisuuslain (390/2005) mukainen lajittelu</vt:lpstr>
      <vt:lpstr>Vuodonhallinta (390/2005)</vt:lpstr>
      <vt:lpstr>VNA vaarallisten kemikaalien teollisen käsittelyn ja varastoinnin turvallisuusvaatimuksista (856/2012) </vt:lpstr>
      <vt:lpstr>(856/2012) 51 § Vuotojen hallinnan periaatteet</vt:lpstr>
      <vt:lpstr>(856/2012) 52 § Vuotojen hallinta ulkona</vt:lpstr>
      <vt:lpstr>(856/2012) 99 § Poikkeusten myöntäminen</vt:lpstr>
      <vt:lpstr>PowerPoint-esitys</vt:lpstr>
      <vt:lpstr>Vuodonhallinnan riskit vaikuttavuus järjestyksessä </vt:lpstr>
      <vt:lpstr>Varusteet</vt:lpstr>
      <vt:lpstr>Vuodonhallinta</vt:lpstr>
      <vt:lpstr>Vuodonhallinta jatkuu</vt:lpstr>
      <vt:lpstr>Hyväkuntoinen säiliö</vt:lpstr>
      <vt:lpstr>(856/2012) jatkuu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Jukka Nieminen</dc:creator>
  <cp:lastModifiedBy>Tina Sammi</cp:lastModifiedBy>
  <cp:revision>49</cp:revision>
  <dcterms:created xsi:type="dcterms:W3CDTF">2014-12-15T09:51:31Z</dcterms:created>
  <dcterms:modified xsi:type="dcterms:W3CDTF">2016-05-09T20:48:13Z</dcterms:modified>
</cp:coreProperties>
</file>