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6" r:id="rId7"/>
    <p:sldId id="265" r:id="rId8"/>
    <p:sldId id="268" r:id="rId9"/>
    <p:sldId id="267" r:id="rId10"/>
    <p:sldId id="261" r:id="rId11"/>
    <p:sldId id="263" r:id="rId12"/>
    <p:sldId id="262" r:id="rId13"/>
    <p:sldId id="264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6" autoAdjust="0"/>
    <p:restoredTop sz="94660"/>
  </p:normalViewPr>
  <p:slideViewPr>
    <p:cSldViewPr>
      <p:cViewPr varScale="1">
        <p:scale>
          <a:sx n="116" d="100"/>
          <a:sy n="116" d="100"/>
        </p:scale>
        <p:origin x="-6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EB8F0-8BA2-4176-9F76-9DE14DA11D3A}" type="datetimeFigureOut">
              <a:rPr lang="fi-FI" smtClean="0"/>
              <a:pPr/>
              <a:t>29.4.2016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742C3-3433-4533-9F2A-BF773061AEF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35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etusivun_ta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028700" y="1543050"/>
            <a:ext cx="3581400" cy="1600198"/>
          </a:xfrm>
        </p:spPr>
        <p:txBody>
          <a:bodyPr lIns="0" tIns="0" rIns="0" bIns="0" anchor="t"/>
          <a:lstStyle>
            <a:lvl1pPr>
              <a:lnSpc>
                <a:spcPts val="4000"/>
              </a:lnSpc>
              <a:defRPr sz="4000" b="0" baseline="0">
                <a:solidFill>
                  <a:schemeClr val="accent2"/>
                </a:solidFill>
              </a:defRPr>
            </a:lvl1pPr>
          </a:lstStyle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9" name="DUCompanyTitle" hidden="1"/>
          <p:cNvSpPr/>
          <p:nvPr/>
        </p:nvSpPr>
        <p:spPr>
          <a:xfrm>
            <a:off x="1028700" y="866001"/>
            <a:ext cx="4572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fi-FI" sz="1800" b="1" dirty="0" smtClean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endParaRPr lang="fi-FI" sz="1800" b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6" name="dauthoranddate"/>
          <p:cNvSpPr txBox="1"/>
          <p:nvPr userDrawn="1"/>
        </p:nvSpPr>
        <p:spPr>
          <a:xfrm>
            <a:off x="1029600" y="1170000"/>
            <a:ext cx="4971600" cy="312522"/>
          </a:xfrm>
          <a:prstGeom prst="rect">
            <a:avLst/>
          </a:prstGeom>
          <a:noFill/>
        </p:spPr>
        <p:txBody>
          <a:bodyPr wrap="square" lIns="0" tIns="46800" rIns="0" bIns="46800" rtlCol="0">
            <a:spAutoFit/>
          </a:bodyPr>
          <a:lstStyle/>
          <a:p>
            <a:pPr>
              <a:lnSpc>
                <a:spcPts val="1700"/>
              </a:lnSpc>
            </a:pPr>
            <a:r>
              <a:rPr lang="fi-FI" dirty="0" smtClean="0"/>
              <a:t>10.5.2016</a:t>
            </a:r>
            <a:endParaRPr lang="fi-FI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, ei väli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729123" y="1576801"/>
            <a:ext cx="3780000" cy="4190400"/>
          </a:xfrm>
        </p:spPr>
        <p:txBody>
          <a:bodyPr/>
          <a:lstStyle>
            <a:lvl1pPr marL="265113" indent="-265113">
              <a:buClrTx/>
              <a:buSzPct val="100000"/>
              <a:buFont typeface="Arial" pitchFamily="34" charset="0"/>
              <a:buChar char="•"/>
              <a:defRPr sz="2500" b="0" cap="none" baseline="0">
                <a:solidFill>
                  <a:schemeClr val="tx1"/>
                </a:solidFill>
              </a:defRPr>
            </a:lvl1pPr>
            <a:lvl2pPr marL="539750" indent="-274638">
              <a:buFont typeface="Calibri" pitchFamily="34" charset="0"/>
              <a:buChar char="–"/>
              <a:defRPr/>
            </a:lvl2pPr>
            <a:lvl3pPr marL="804863" indent="-265113">
              <a:buFont typeface="Arial" pitchFamily="34" charset="0"/>
              <a:buChar char="•"/>
              <a:defRPr/>
            </a:lvl3pPr>
            <a:lvl4pPr marL="804863" indent="-265113">
              <a:defRPr/>
            </a:lvl4pPr>
            <a:lvl5pPr marL="804863" indent="-265113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isällön paikkamerkki 6"/>
          <p:cNvSpPr>
            <a:spLocks noGrp="1"/>
          </p:cNvSpPr>
          <p:nvPr>
            <p:ph sz="quarter" idx="14"/>
          </p:nvPr>
        </p:nvSpPr>
        <p:spPr>
          <a:xfrm>
            <a:off x="4744800" y="1576800"/>
            <a:ext cx="3780000" cy="4190400"/>
          </a:xfrm>
        </p:spPr>
        <p:txBody>
          <a:bodyPr/>
          <a:lstStyle>
            <a:lvl1pPr marL="265113" indent="-265113">
              <a:buClrTx/>
              <a:buSzPct val="100000"/>
              <a:buFont typeface="Arial" pitchFamily="34" charset="0"/>
              <a:buChar char="•"/>
              <a:defRPr sz="2500" b="0" cap="none" baseline="0">
                <a:solidFill>
                  <a:schemeClr val="tx1"/>
                </a:solidFill>
              </a:defRPr>
            </a:lvl1pPr>
            <a:lvl2pPr marL="539750" indent="-274638">
              <a:buFont typeface="Calibri" pitchFamily="34" charset="0"/>
              <a:buChar char="–"/>
              <a:defRPr/>
            </a:lvl2pPr>
            <a:lvl3pPr marL="804863" indent="-265113">
              <a:buFont typeface="Arial" pitchFamily="34" charset="0"/>
              <a:buChar char="•"/>
              <a:defRPr/>
            </a:lvl3pPr>
            <a:lvl4pPr marL="804863" indent="-265113">
              <a:defRPr/>
            </a:lvl4pPr>
            <a:lvl5pPr marL="804863" indent="-265113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729123" y="1576801"/>
            <a:ext cx="7792577" cy="4190400"/>
          </a:xfrm>
        </p:spPr>
        <p:txBody>
          <a:bodyPr/>
          <a:lstStyle>
            <a:lvl1pPr marL="268288" indent="-268288">
              <a:buClr>
                <a:schemeClr val="tx1"/>
              </a:buClr>
              <a:buSzPct val="100000"/>
              <a:buFont typeface="Arial" pitchFamily="34" charset="0"/>
              <a:buChar char="•"/>
              <a:defRPr sz="2500" b="0" cap="none">
                <a:solidFill>
                  <a:schemeClr val="tx1"/>
                </a:solidFill>
              </a:defRPr>
            </a:lvl1pPr>
            <a:lvl2pPr marL="538163" indent="-276225">
              <a:buFont typeface="Calibri" pitchFamily="34" charset="0"/>
              <a:buChar char="‒"/>
              <a:defRPr/>
            </a:lvl2pPr>
            <a:lvl3pPr marL="541338" indent="-280988">
              <a:buFont typeface="Arial" pitchFamily="34" charset="0"/>
              <a:buChar char="•"/>
              <a:defRPr/>
            </a:lvl3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730801" y="1576800"/>
            <a:ext cx="5093334" cy="4348800"/>
          </a:xfrm>
        </p:spPr>
        <p:txBody>
          <a:bodyPr/>
          <a:lstStyle/>
          <a:p>
            <a:pPr lvl="0"/>
            <a:r>
              <a:rPr lang="fi-FI" dirty="0" smtClean="0"/>
              <a:t>Muokkaa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4"/>
          </p:nvPr>
        </p:nvSpPr>
        <p:spPr>
          <a:xfrm>
            <a:off x="6115560" y="1765300"/>
            <a:ext cx="2526790" cy="33909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5" hasCustomPrompt="1"/>
          </p:nvPr>
        </p:nvSpPr>
        <p:spPr>
          <a:xfrm>
            <a:off x="8646193" y="3537379"/>
            <a:ext cx="134936" cy="1368000"/>
          </a:xfrm>
        </p:spPr>
        <p:txBody>
          <a:bodyPr vert="vert270" lIns="0" tIns="0" rIns="0" bIns="0"/>
          <a:lstStyle>
            <a:lvl1pPr algn="l">
              <a:lnSpc>
                <a:spcPct val="100000"/>
              </a:lnSpc>
              <a:defRPr sz="500" cap="all" spc="0" baseline="0"/>
            </a:lvl1pPr>
            <a:lvl2pPr algn="r">
              <a:lnSpc>
                <a:spcPct val="100000"/>
              </a:lnSpc>
              <a:defRPr sz="800" cap="none"/>
            </a:lvl2pPr>
            <a:lvl3pPr algn="r">
              <a:lnSpc>
                <a:spcPct val="100000"/>
              </a:lnSpc>
              <a:defRPr sz="800" cap="none"/>
            </a:lvl3pPr>
            <a:lvl4pPr algn="r">
              <a:lnSpc>
                <a:spcPct val="100000"/>
              </a:lnSpc>
              <a:defRPr sz="800" cap="none"/>
            </a:lvl4pPr>
            <a:lvl5pPr algn="r">
              <a:lnSpc>
                <a:spcPct val="100000"/>
              </a:lnSpc>
              <a:defRPr sz="800" cap="none"/>
            </a:lvl5pPr>
          </a:lstStyle>
          <a:p>
            <a:pPr lvl="0"/>
            <a:r>
              <a:rPr lang="fi-FI" dirty="0" smtClean="0"/>
              <a:t>© Valokuvaajan Nimi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5689600" y="1576800"/>
            <a:ext cx="2832560" cy="43488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4"/>
          </p:nvPr>
        </p:nvSpPr>
        <p:spPr>
          <a:xfrm>
            <a:off x="825500" y="1803400"/>
            <a:ext cx="4521200" cy="33909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0564" y="3575479"/>
            <a:ext cx="134936" cy="1368000"/>
          </a:xfrm>
        </p:spPr>
        <p:txBody>
          <a:bodyPr vert="vert270" lIns="0" tIns="0" rIns="0" bIns="0" anchor="b"/>
          <a:lstStyle>
            <a:lvl1pPr algn="l">
              <a:lnSpc>
                <a:spcPct val="100000"/>
              </a:lnSpc>
              <a:defRPr sz="500" cap="all" spc="0" baseline="0"/>
            </a:lvl1pPr>
            <a:lvl2pPr algn="r">
              <a:lnSpc>
                <a:spcPct val="100000"/>
              </a:lnSpc>
              <a:defRPr sz="800" cap="none"/>
            </a:lvl2pPr>
            <a:lvl3pPr algn="r">
              <a:lnSpc>
                <a:spcPct val="100000"/>
              </a:lnSpc>
              <a:defRPr sz="800" cap="none"/>
            </a:lvl3pPr>
            <a:lvl4pPr algn="r">
              <a:lnSpc>
                <a:spcPct val="100000"/>
              </a:lnSpc>
              <a:defRPr sz="800" cap="none"/>
            </a:lvl4pPr>
            <a:lvl5pPr algn="r">
              <a:lnSpc>
                <a:spcPct val="100000"/>
              </a:lnSpc>
              <a:defRPr sz="800" cap="none"/>
            </a:lvl5pPr>
          </a:lstStyle>
          <a:p>
            <a:pPr lvl="0"/>
            <a:r>
              <a:rPr lang="fi-FI" dirty="0" smtClean="0"/>
              <a:t>© Valokuvaajan Nimi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9124" y="467284"/>
            <a:ext cx="5938376" cy="970514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7"/>
          <p:cNvSpPr>
            <a:spLocks noGrp="1"/>
          </p:cNvSpPr>
          <p:nvPr>
            <p:ph sz="quarter" idx="13" hasCustomPrompt="1"/>
          </p:nvPr>
        </p:nvSpPr>
        <p:spPr>
          <a:xfrm>
            <a:off x="730800" y="1576800"/>
            <a:ext cx="5936699" cy="4190500"/>
          </a:xfrm>
        </p:spPr>
        <p:txBody>
          <a:bodyPr/>
          <a:lstStyle/>
          <a:p>
            <a:pPr lvl="0"/>
            <a:r>
              <a:rPr lang="fi-FI" dirty="0" smtClean="0"/>
              <a:t>Muokkaa perustyylejä osoittamalla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7023100" y="492684"/>
            <a:ext cx="1618860" cy="16200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0" name="Kuvan paikkamerkki 8"/>
          <p:cNvSpPr>
            <a:spLocks noGrp="1"/>
          </p:cNvSpPr>
          <p:nvPr>
            <p:ph type="pic" sz="quarter" idx="15"/>
          </p:nvPr>
        </p:nvSpPr>
        <p:spPr>
          <a:xfrm>
            <a:off x="7023100" y="2324100"/>
            <a:ext cx="1618860" cy="16200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1" name="Kuvan paikkamerkki 8"/>
          <p:cNvSpPr>
            <a:spLocks noGrp="1"/>
          </p:cNvSpPr>
          <p:nvPr>
            <p:ph type="pic" sz="quarter" idx="16"/>
          </p:nvPr>
        </p:nvSpPr>
        <p:spPr>
          <a:xfrm>
            <a:off x="7023100" y="4147300"/>
            <a:ext cx="1618860" cy="1620000"/>
          </a:xfrm>
        </p:spPr>
        <p:txBody>
          <a:bodyPr/>
          <a:lstStyle/>
          <a:p>
            <a:r>
              <a:rPr lang="fi-FI" dirty="0" smtClean="0"/>
              <a:t>Lisää kuva napsauttamalla kuvaketta</a:t>
            </a:r>
            <a:endParaRPr lang="fi-FI" dirty="0"/>
          </a:p>
        </p:txBody>
      </p:sp>
      <p:sp>
        <p:nvSpPr>
          <p:cNvPr id="13" name="Tekstin paikkamerkki 10"/>
          <p:cNvSpPr>
            <a:spLocks noGrp="1"/>
          </p:cNvSpPr>
          <p:nvPr>
            <p:ph type="body" sz="quarter" idx="17" hasCustomPrompt="1"/>
          </p:nvPr>
        </p:nvSpPr>
        <p:spPr>
          <a:xfrm>
            <a:off x="8641960" y="4147300"/>
            <a:ext cx="134936" cy="1369179"/>
          </a:xfrm>
        </p:spPr>
        <p:txBody>
          <a:bodyPr vert="vert270" lIns="0" tIns="0" rIns="0" bIns="0"/>
          <a:lstStyle>
            <a:lvl1pPr algn="l">
              <a:lnSpc>
                <a:spcPct val="100000"/>
              </a:lnSpc>
              <a:defRPr sz="500" cap="all" spc="0" baseline="0"/>
            </a:lvl1pPr>
            <a:lvl2pPr algn="r">
              <a:lnSpc>
                <a:spcPct val="100000"/>
              </a:lnSpc>
              <a:defRPr sz="800" cap="none"/>
            </a:lvl2pPr>
            <a:lvl3pPr algn="r">
              <a:lnSpc>
                <a:spcPct val="100000"/>
              </a:lnSpc>
              <a:defRPr sz="800" cap="none"/>
            </a:lvl3pPr>
            <a:lvl4pPr algn="r">
              <a:lnSpc>
                <a:spcPct val="100000"/>
              </a:lnSpc>
              <a:defRPr sz="800" cap="none"/>
            </a:lvl4pPr>
            <a:lvl5pPr algn="r">
              <a:lnSpc>
                <a:spcPct val="100000"/>
              </a:lnSpc>
              <a:defRPr sz="800" cap="none"/>
            </a:lvl5pPr>
          </a:lstStyle>
          <a:p>
            <a:pPr lvl="0"/>
            <a:r>
              <a:rPr lang="fi-FI" dirty="0" smtClean="0"/>
              <a:t>© Valokuvaajan Nimi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alisivun_ta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192163" y="3708400"/>
            <a:ext cx="3583037" cy="9705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Väliotsikko</a:t>
            </a:r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iitossivun_taus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45841" y="1557099"/>
            <a:ext cx="3816659" cy="543402"/>
          </a:xfrm>
        </p:spPr>
        <p:txBody>
          <a:bodyPr/>
          <a:lstStyle>
            <a:lvl1pPr>
              <a:defRPr sz="4000" b="0" baseline="0"/>
            </a:lvl1pPr>
          </a:lstStyle>
          <a:p>
            <a:r>
              <a:rPr lang="fi-FI" dirty="0" smtClean="0"/>
              <a:t>Kiitosteksti tähän</a:t>
            </a:r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, ei väli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729123" y="1576801"/>
            <a:ext cx="7792577" cy="4190400"/>
          </a:xfrm>
        </p:spPr>
        <p:txBody>
          <a:bodyPr/>
          <a:lstStyle>
            <a:lvl1pPr marL="265113" indent="-265113">
              <a:buClrTx/>
              <a:buSzPct val="100000"/>
              <a:buFont typeface="Arial" pitchFamily="34" charset="0"/>
              <a:buChar char="•"/>
              <a:defRPr sz="2500" b="0" cap="none" baseline="0">
                <a:solidFill>
                  <a:schemeClr val="tx1"/>
                </a:solidFill>
              </a:defRPr>
            </a:lvl1pPr>
            <a:lvl2pPr marL="539750" indent="-274638">
              <a:buFont typeface="Calibri" pitchFamily="34" charset="0"/>
              <a:buChar char="–"/>
              <a:defRPr/>
            </a:lvl2pPr>
            <a:lvl3pPr marL="804863" indent="-265113">
              <a:buFont typeface="Arial" pitchFamily="34" charset="0"/>
              <a:buChar char="•"/>
              <a:defRPr/>
            </a:lvl3pPr>
            <a:lvl4pPr marL="804863" indent="-265113">
              <a:defRPr/>
            </a:lvl4pPr>
            <a:lvl5pPr marL="804863" indent="-265113"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 smtClean="0"/>
              <a:t>Lisää otsikko napsauttamalla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quarter" idx="13"/>
          </p:nvPr>
        </p:nvSpPr>
        <p:spPr>
          <a:xfrm>
            <a:off x="729122" y="1576801"/>
            <a:ext cx="3780000" cy="4190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Sisällön paikkamerkki 6"/>
          <p:cNvSpPr>
            <a:spLocks noGrp="1"/>
          </p:cNvSpPr>
          <p:nvPr>
            <p:ph sz="quarter" idx="14"/>
          </p:nvPr>
        </p:nvSpPr>
        <p:spPr>
          <a:xfrm>
            <a:off x="4744800" y="1576800"/>
            <a:ext cx="3780000" cy="4190400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 descr="alareuna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017895"/>
            <a:ext cx="9144000" cy="840105"/>
          </a:xfrm>
          <a:prstGeom prst="rect">
            <a:avLst/>
          </a:prstGeom>
        </p:spPr>
      </p:pic>
      <p:sp>
        <p:nvSpPr>
          <p:cNvPr id="92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0150" y="6364814"/>
            <a:ext cx="5302250" cy="23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729123" y="467284"/>
            <a:ext cx="7793037" cy="970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9123" y="1575146"/>
            <a:ext cx="7793037" cy="37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92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37160" y="6330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1">
                <a:solidFill>
                  <a:schemeClr val="accent3"/>
                </a:solidFill>
                <a:latin typeface="+mn-lt"/>
              </a:defRPr>
            </a:lvl1pPr>
          </a:lstStyle>
          <a:p>
            <a:fld id="{AAB609F5-C6D5-464C-B5EE-FDAE4782BBC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DUCompany" hidden="1"/>
          <p:cNvSpPr txBox="1">
            <a:spLocks/>
          </p:cNvSpPr>
          <p:nvPr/>
        </p:nvSpPr>
        <p:spPr bwMode="auto">
          <a:xfrm>
            <a:off x="2463800" y="6182409"/>
            <a:ext cx="3981450" cy="17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800" b="1" cap="none" baseline="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Pct val="25000"/>
              <a:buFont typeface="Arial"/>
              <a:buChar char="•"/>
              <a:tabLst/>
              <a:defRPr/>
            </a:pPr>
            <a:r>
              <a:rPr kumimoji="0" lang="fi-FI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B48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i-FI" sz="1100" b="1" i="0" u="none" strike="noStrike" kern="0" cap="none" spc="0" normalizeH="0" baseline="0" noProof="0" dirty="0">
              <a:ln>
                <a:noFill/>
              </a:ln>
              <a:solidFill>
                <a:srgbClr val="00B48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rtl="0" eaLnBrk="1" fontAlgn="base" hangingPunct="1">
        <a:lnSpc>
          <a:spcPts val="3500"/>
        </a:lnSpc>
        <a:spcBef>
          <a:spcPct val="0"/>
        </a:spcBef>
        <a:spcAft>
          <a:spcPct val="0"/>
        </a:spcAft>
        <a:defRPr sz="3200" b="1" baseline="0">
          <a:solidFill>
            <a:schemeClr val="accent2"/>
          </a:solidFill>
          <a:latin typeface="Calibri"/>
          <a:ea typeface="+mj-ea"/>
          <a:cs typeface="Calibri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2800" b="1">
          <a:solidFill>
            <a:srgbClr val="E50053"/>
          </a:solidFill>
          <a:latin typeface="Verdana" pitchFamily="-12" charset="0"/>
        </a:defRPr>
      </a:lvl9pPr>
    </p:titleStyle>
    <p:bodyStyle>
      <a:lvl1pPr marL="268288" indent="-2682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500" b="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6225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Calibri" pitchFamily="34" charset="0"/>
        <a:buChar char="‒"/>
        <a:defRPr sz="2500" baseline="0">
          <a:solidFill>
            <a:schemeClr val="tx1"/>
          </a:solidFill>
          <a:latin typeface="+mn-lt"/>
          <a:ea typeface="ＭＳ Ｐゴシック" pitchFamily="-12" charset="-128"/>
        </a:defRPr>
      </a:lvl2pPr>
      <a:lvl3pPr marL="541338" indent="-2809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tabLst/>
        <a:defRPr sz="2500">
          <a:solidFill>
            <a:schemeClr val="tx1"/>
          </a:solidFill>
          <a:latin typeface="+mn-lt"/>
          <a:ea typeface="ＭＳ Ｐゴシック" pitchFamily="-12" charset="-128"/>
        </a:defRPr>
      </a:lvl3pPr>
      <a:lvl4pPr marL="541338" indent="-280988" algn="l" defTabSz="808038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Times" pitchFamily="-12" charset="0"/>
        <a:buChar char="•"/>
        <a:tabLst/>
        <a:defRPr sz="2500">
          <a:solidFill>
            <a:schemeClr val="tx1"/>
          </a:solidFill>
          <a:latin typeface="+mn-lt"/>
          <a:ea typeface="ＭＳ Ｐゴシック" pitchFamily="-12" charset="-128"/>
        </a:defRPr>
      </a:lvl4pPr>
      <a:lvl5pPr marL="541338" indent="-2809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Times" pitchFamily="-12" charset="0"/>
        <a:buChar char="•"/>
        <a:tabLst/>
        <a:defRPr sz="2500">
          <a:solidFill>
            <a:schemeClr val="tx1"/>
          </a:solidFill>
          <a:latin typeface="+mn-lt"/>
          <a:ea typeface="ＭＳ Ｐゴシック" pitchFamily="-12" charset="-128"/>
        </a:defRPr>
      </a:lvl5pPr>
      <a:lvl6pPr marL="21717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6pPr>
      <a:lvl7pPr marL="26289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7pPr>
      <a:lvl8pPr marL="30861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8pPr>
      <a:lvl9pPr marL="3543300" indent="-195263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buClr>
          <a:schemeClr val="tx1"/>
        </a:buClr>
        <a:buSzPct val="125000"/>
        <a:buFont typeface="Times" pitchFamily="-12" charset="0"/>
        <a:buChar char="•"/>
        <a:defRPr sz="21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us.edilex.fi/content/tukes/fi/lainsaadanto/20050390/#a10.4.2015-358" TargetMode="External"/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a11.12.2009-103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lus.edilex.fi/content/tukes/fi/lainsaadanto/20050390/#L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37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>
                <a:hlinkClick r:id="rId2" tooltip="Voimaantulosäännös"/>
              </a:rPr>
              <a:t>54 §</a:t>
            </a:r>
            <a:endParaRPr lang="fi-FI" dirty="0"/>
          </a:p>
          <a:p>
            <a:r>
              <a:rPr lang="fi-FI" b="1" dirty="0"/>
              <a:t>Maanalaisten öljysäiliöiden määräaikaistarkastus</a:t>
            </a:r>
            <a:endParaRPr lang="fi-FI" dirty="0"/>
          </a:p>
          <a:p>
            <a:r>
              <a:rPr lang="fi-FI" dirty="0"/>
              <a:t>Omistajan tai haltijan on huolehdittava, että tärkeällä tai muulla vedenhankintaan soveltuvalla pohjavesialueella olevat maanalaiset öljysäiliöt tarkastetaan määräajoin.</a:t>
            </a:r>
          </a:p>
          <a:p>
            <a:endParaRPr lang="fi-FI" dirty="0" smtClean="0"/>
          </a:p>
          <a:p>
            <a:r>
              <a:rPr lang="fi-FI" dirty="0" smtClean="0"/>
              <a:t>Säiliö</a:t>
            </a:r>
            <a:r>
              <a:rPr lang="fi-FI" dirty="0"/>
              <a:t>, joka 1 momentissa tarkoitetussa tarkastuksessa havaitaan öljyvahingonvaaraa aiheuttavaksi, on korjattava tai poistettava käytöstä. Välitöntä vaaraa aiheuttava säiliö on heti poistettava käytöstä.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857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Kauppa- ja teollisuusministeriön päätös öljylämmityslaitteistoista 15.4.1985/314</a:t>
            </a:r>
          </a:p>
          <a:p>
            <a:endParaRPr lang="fi-FI" b="1" dirty="0" smtClean="0"/>
          </a:p>
          <a:p>
            <a:r>
              <a:rPr lang="fi-FI" b="1" dirty="0" smtClean="0"/>
              <a:t>Kauppa- </a:t>
            </a:r>
            <a:r>
              <a:rPr lang="fi-FI" b="1" dirty="0"/>
              <a:t>ja teollisuusministeriön päätös maanalaisten öljysäiliöiden määräaikaistarkastuksista 30.3.1983/344</a:t>
            </a:r>
          </a:p>
          <a:p>
            <a:endParaRPr lang="fi-FI" dirty="0" smtClean="0"/>
          </a:p>
          <a:p>
            <a:r>
              <a:rPr lang="fi-FI" dirty="0" smtClean="0"/>
              <a:t>Tämä </a:t>
            </a:r>
            <a:r>
              <a:rPr lang="fi-FI" dirty="0"/>
              <a:t>päätös ei koske:</a:t>
            </a:r>
          </a:p>
          <a:p>
            <a:r>
              <a:rPr lang="fi-FI" dirty="0"/>
              <a:t>1) kaksoisvaippasäiliöitä tai niihin verrattavia säiliöitä, joissa on vuodonilmaisujärjestelmä;</a:t>
            </a:r>
          </a:p>
          <a:p>
            <a:r>
              <a:rPr lang="fi-FI" dirty="0"/>
              <a:t>2) suoja-altaassa olevia maanalaisia säiliöitä, joissa on hälyttävä vuodonilmaisujärjestelmä; eikä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69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jaetaan niiden kunnon perusteella seuraaviin luokkiin</a:t>
            </a:r>
            <a:r>
              <a:rPr lang="fi-FI" b="1" dirty="0" smtClean="0"/>
              <a:t>:</a:t>
            </a:r>
          </a:p>
          <a:p>
            <a:endParaRPr lang="fi-FI" dirty="0"/>
          </a:p>
          <a:p>
            <a:r>
              <a:rPr lang="fi-FI" dirty="0"/>
              <a:t>1) luokka </a:t>
            </a:r>
            <a:r>
              <a:rPr lang="fi-FI" dirty="0" smtClean="0"/>
              <a:t>A:</a:t>
            </a:r>
          </a:p>
          <a:p>
            <a:endParaRPr lang="fi-FI" dirty="0" smtClean="0"/>
          </a:p>
          <a:p>
            <a:r>
              <a:rPr lang="fi-FI" dirty="0" smtClean="0"/>
              <a:t>2</a:t>
            </a:r>
            <a:r>
              <a:rPr lang="fi-FI" dirty="0"/>
              <a:t>) luokka B</a:t>
            </a:r>
            <a:r>
              <a:rPr lang="fi-FI" dirty="0" smtClean="0"/>
              <a:t>:</a:t>
            </a:r>
          </a:p>
          <a:p>
            <a:r>
              <a:rPr lang="fi-FI" dirty="0" smtClean="0"/>
              <a:t> </a:t>
            </a:r>
          </a:p>
          <a:p>
            <a:r>
              <a:rPr lang="fi-FI" dirty="0" smtClean="0"/>
              <a:t>3</a:t>
            </a:r>
            <a:r>
              <a:rPr lang="fi-FI" dirty="0"/>
              <a:t>) luokka C</a:t>
            </a:r>
            <a:r>
              <a:rPr lang="fi-FI" dirty="0" smtClean="0"/>
              <a:t>:</a:t>
            </a:r>
          </a:p>
          <a:p>
            <a:endParaRPr lang="fi-FI" dirty="0"/>
          </a:p>
          <a:p>
            <a:r>
              <a:rPr lang="fi-FI" dirty="0"/>
              <a:t>4) luokka D</a:t>
            </a:r>
            <a:r>
              <a:rPr lang="fi-FI" dirty="0" smtClean="0"/>
              <a:t>: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7600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13</a:t>
            </a:fld>
            <a:endParaRPr lang="fi-FI" dirty="0"/>
          </a:p>
        </p:txBody>
      </p:sp>
      <p:graphicFrame>
        <p:nvGraphicFramePr>
          <p:cNvPr id="6" name="Sisällön paikkamerkki 5"/>
          <p:cNvGraphicFramePr>
            <a:graphicFrameLocks noGrp="1"/>
          </p:cNvGraphicFramePr>
          <p:nvPr>
            <p:ph sz="quarter" idx="13"/>
          </p:nvPr>
        </p:nvGraphicFramePr>
        <p:xfrm>
          <a:off x="728663" y="1981899"/>
          <a:ext cx="7793037" cy="337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7679"/>
                <a:gridCol w="2597679"/>
                <a:gridCol w="2597679"/>
              </a:tblGrid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 dirty="0">
                        <a:effectLst/>
                        <a:latin typeface="Calibri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Luokka A öljy</a:t>
                      </a:r>
                      <a:endParaRPr lang="fi-FI" sz="1100" dirty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A</a:t>
                      </a:r>
                      <a:r>
                        <a:rPr lang="fi-FI" sz="800" baseline="-25000" dirty="0">
                          <a:effectLst/>
                        </a:rPr>
                        <a:t>öljy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Öljylämmityslaitteistojen asennus- ja huoltotyöt 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 dirty="0">
                        <a:effectLst/>
                        <a:latin typeface="Calibri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Luokka C öljy</a:t>
                      </a:r>
                      <a:br>
                        <a:rPr lang="fi-FI" sz="1050" dirty="0">
                          <a:effectLst/>
                        </a:rPr>
                      </a:b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C</a:t>
                      </a:r>
                      <a:r>
                        <a:rPr lang="fi-FI" sz="800" baseline="-25000" dirty="0">
                          <a:effectLst/>
                        </a:rPr>
                        <a:t>öljy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Öljylämmityslaitteistojen asennus- ja huoltotyöt, kun käyttölaitteiden yhteinen nimellinen polttoaineteho on enintään 1200 kW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i-FI" sz="1100" dirty="0">
                        <a:effectLst/>
                        <a:latin typeface="Calibri"/>
                      </a:endParaRPr>
                    </a:p>
                  </a:txBody>
                  <a:tcPr marL="30480" marR="30480" marT="30480" marB="3048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</a:endParaRPr>
                    </a:p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Luokka P öljy</a:t>
                      </a:r>
                      <a:br>
                        <a:rPr lang="fi-FI" sz="1050" dirty="0">
                          <a:effectLst/>
                        </a:rPr>
                      </a:br>
                      <a:r>
                        <a:rPr lang="fi-FI" sz="1050" dirty="0">
                          <a:effectLst/>
                        </a:rPr>
                        <a:t> 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 P</a:t>
                      </a:r>
                      <a:r>
                        <a:rPr lang="fi-FI" sz="800" baseline="-25000" dirty="0">
                          <a:effectLst/>
                        </a:rPr>
                        <a:t>öljy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Kevytöljylaitteistojen asennus- ja huoltotyöt, kun käyttölaitteiden yhteinen polttoaineteho on enintään 70 kW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Öljysäiliöiden tarkastusliike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T 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  <a:tc>
                  <a:txBody>
                    <a:bodyPr/>
                    <a:lstStyle/>
                    <a:p>
                      <a:pPr>
                        <a:lnSpc>
                          <a:spcPts val="1680"/>
                        </a:lnSpc>
                        <a:spcAft>
                          <a:spcPts val="0"/>
                        </a:spcAft>
                      </a:pPr>
                      <a:r>
                        <a:rPr lang="fi-FI" sz="1050" dirty="0">
                          <a:effectLst/>
                        </a:rPr>
                        <a:t>Maanalaisten öljysäiliöiden määräaikaistarkastus</a:t>
                      </a:r>
                      <a:endParaRPr lang="fi-F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8663" y="1981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900" b="1" i="0" u="none" strike="noStrike" cap="none" normalizeH="0" baseline="0" dirty="0" smtClean="0">
                <a:ln>
                  <a:noFill/>
                </a:ln>
                <a:solidFill>
                  <a:srgbClr val="00A09C"/>
                </a:solidFill>
                <a:effectLst/>
                <a:latin typeface="InfoTextBold"/>
                <a:ea typeface="Times New Roman" pitchFamily="18" charset="0"/>
                <a:cs typeface="Times New Roman" pitchFamily="18" charset="0"/>
              </a:rPr>
              <a:t>Hyv</a:t>
            </a:r>
            <a:r>
              <a:rPr kumimoji="0" lang="fi-FI" altLang="fi-FI" sz="1900" b="1" i="0" u="none" strike="noStrike" cap="none" normalizeH="0" baseline="0" dirty="0" smtClean="0">
                <a:ln>
                  <a:noFill/>
                </a:ln>
                <a:solidFill>
                  <a:srgbClr val="00A09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fi-FI" altLang="fi-FI" sz="1900" b="1" i="0" u="none" strike="noStrike" cap="none" normalizeH="0" baseline="0" dirty="0" smtClean="0">
                <a:ln>
                  <a:noFill/>
                </a:ln>
                <a:solidFill>
                  <a:srgbClr val="00A09C"/>
                </a:solidFill>
                <a:effectLst/>
                <a:latin typeface="InfoTextBold"/>
                <a:ea typeface="Times New Roman" pitchFamily="18" charset="0"/>
                <a:cs typeface="Times New Roman" pitchFamily="18" charset="0"/>
              </a:rPr>
              <a:t>ksyttyjen liikkeiden p</a:t>
            </a:r>
            <a:r>
              <a:rPr kumimoji="0" lang="fi-FI" altLang="fi-FI" sz="1900" b="1" i="0" u="none" strike="noStrike" cap="none" normalizeH="0" baseline="0" dirty="0" smtClean="0">
                <a:ln>
                  <a:noFill/>
                </a:ln>
                <a:solidFill>
                  <a:srgbClr val="00A09C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ä</a:t>
            </a:r>
            <a:r>
              <a:rPr kumimoji="0" lang="fi-FI" altLang="fi-FI" sz="1900" b="1" i="0" u="none" strike="noStrike" cap="none" normalizeH="0" baseline="0" dirty="0" smtClean="0">
                <a:ln>
                  <a:noFill/>
                </a:ln>
                <a:solidFill>
                  <a:srgbClr val="00A09C"/>
                </a:solidFill>
                <a:effectLst/>
                <a:latin typeface="InfoTextBold"/>
                <a:ea typeface="Times New Roman" pitchFamily="18" charset="0"/>
                <a:cs typeface="Times New Roman" pitchFamily="18" charset="0"/>
              </a:rPr>
              <a:t>tevyysluokat</a:t>
            </a:r>
            <a:endParaRPr kumimoji="0" lang="fi-FI" altLang="fi-F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37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 varastosäiliö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Mitä pitää tehdä?</a:t>
            </a:r>
          </a:p>
          <a:p>
            <a:endParaRPr lang="fi-FI" dirty="0"/>
          </a:p>
          <a:p>
            <a:r>
              <a:rPr lang="fi-FI" dirty="0" smtClean="0"/>
              <a:t>Säiliön tyhjentäminen ja </a:t>
            </a:r>
            <a:r>
              <a:rPr lang="fi-FI" dirty="0" smtClean="0"/>
              <a:t>tarkastaminen…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Kuka saa puhdistaa ja tarkastaa säiliön </a:t>
            </a:r>
            <a:r>
              <a:rPr lang="fi-FI" dirty="0" smtClean="0"/>
              <a:t>kunnon?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Siirto tai myyminen?</a:t>
            </a:r>
            <a:br>
              <a:rPr lang="fi-FI" dirty="0" smtClean="0"/>
            </a:br>
            <a:endParaRPr lang="fi-FI" dirty="0" smtClean="0"/>
          </a:p>
          <a:p>
            <a:r>
              <a:rPr lang="fi-FI" dirty="0" smtClean="0"/>
              <a:t>Kuka toteaa, että säiliö on määräysten mukainen?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837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 smtClean="0"/>
              <a:t>Öljyalan palvelukeskus:</a:t>
            </a:r>
          </a:p>
          <a:p>
            <a:endParaRPr lang="fi-FI" b="1" dirty="0"/>
          </a:p>
          <a:p>
            <a:r>
              <a:rPr lang="fi-FI" b="1" dirty="0" smtClean="0"/>
              <a:t>Kuinka ehkäiset öljyvahingon</a:t>
            </a:r>
          </a:p>
          <a:p>
            <a:endParaRPr lang="fi-FI" b="1" dirty="0"/>
          </a:p>
          <a:p>
            <a:r>
              <a:rPr lang="fi-FI" b="1" dirty="0" smtClean="0"/>
              <a:t>1) Tarkistuta öljysäiliö 5 -10 vuoden välein Tukesin hyväksymällä tarkastusliikkeellä.</a:t>
            </a:r>
          </a:p>
          <a:p>
            <a:r>
              <a:rPr lang="fi-FI" b="1" dirty="0" smtClean="0"/>
              <a:t>2) tarkista vakuutus ehtosi ja huomio suojeluohje.</a:t>
            </a:r>
          </a:p>
          <a:p>
            <a:r>
              <a:rPr lang="fi-FI" b="1" dirty="0" smtClean="0"/>
              <a:t>3) Vanha öljysäiliö on ympäristöriski ja sitä kautta taloudellinen riski. Vaihda säiliö uuteen.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1466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1026" name="Picture 2" descr="C:\Users\konohann\AppData\Local\Microsoft\Windows\Temporary Internet Files\Content.Outlook\5Z00T2FS\WP_20160415_14_14_33_P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6" y="1196752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5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Hannu Kononen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 smtClean="0"/>
              <a:t>Vanha varastosäiliö – </a:t>
            </a:r>
          </a:p>
          <a:p>
            <a:pPr marL="0" indent="0">
              <a:buNone/>
            </a:pPr>
            <a:endParaRPr lang="fi-FI" b="1" dirty="0" smtClean="0"/>
          </a:p>
          <a:p>
            <a:pPr marL="0" indent="0">
              <a:buNone/>
            </a:pPr>
            <a:r>
              <a:rPr lang="fi-FI" dirty="0" smtClean="0"/>
              <a:t>Sen kun varastoi maailman nappiin…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Ei huolta huoltamisesta..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Ei voida tehdä mitään, - ei tarvetta mihinkään?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 smtClean="0"/>
              <a:t>Ikuinen säiliö !</a:t>
            </a:r>
          </a:p>
          <a:p>
            <a:endParaRPr lang="fi-FI" b="1" dirty="0" smtClean="0"/>
          </a:p>
          <a:p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 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573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729123" y="1196752"/>
            <a:ext cx="7792577" cy="4570449"/>
          </a:xfrm>
        </p:spPr>
        <p:txBody>
          <a:bodyPr/>
          <a:lstStyle/>
          <a:p>
            <a:r>
              <a:rPr lang="fi-FI" b="1" dirty="0"/>
              <a:t>Laki vaarallisten kemikaalien ja räjähteiden käsittelyn turvallisuudesta </a:t>
            </a:r>
            <a:r>
              <a:rPr lang="fi-FI" b="1" dirty="0" smtClean="0"/>
              <a:t>3.6.2005/390:</a:t>
            </a:r>
          </a:p>
          <a:p>
            <a:endParaRPr lang="fi-FI" b="1" dirty="0" smtClean="0"/>
          </a:p>
          <a:p>
            <a:r>
              <a:rPr lang="fi-FI" b="1" dirty="0" smtClean="0"/>
              <a:t>Valvonta viranomaiset: Tukes ja Pela</a:t>
            </a:r>
          </a:p>
          <a:p>
            <a:endParaRPr lang="fi-FI" b="1" dirty="0" smtClean="0"/>
          </a:p>
          <a:p>
            <a:r>
              <a:rPr lang="fi-FI" b="1" dirty="0"/>
              <a:t>Yleiset turvallisuusperiaatteet</a:t>
            </a:r>
            <a:endParaRPr lang="fi-FI" dirty="0"/>
          </a:p>
          <a:p>
            <a:r>
              <a:rPr lang="fi-FI" b="1" dirty="0">
                <a:hlinkClick r:id="rId2" tooltip="Voimaantulosäännös"/>
              </a:rPr>
              <a:t>7 §</a:t>
            </a:r>
            <a:endParaRPr lang="fi-FI" dirty="0"/>
          </a:p>
          <a:p>
            <a:r>
              <a:rPr lang="fi-FI" b="1" dirty="0"/>
              <a:t>Selvilläolovelvollisuus</a:t>
            </a:r>
            <a:endParaRPr lang="fi-FI" dirty="0"/>
          </a:p>
          <a:p>
            <a:r>
              <a:rPr lang="fi-FI" b="1" dirty="0" smtClean="0">
                <a:hlinkClick r:id="rId2" tooltip="Voimaantulosäännös"/>
              </a:rPr>
              <a:t>8 </a:t>
            </a:r>
            <a:r>
              <a:rPr lang="fi-FI" b="1" dirty="0">
                <a:hlinkClick r:id="rId2" tooltip="Voimaantulosäännös"/>
              </a:rPr>
              <a:t>§</a:t>
            </a:r>
            <a:endParaRPr lang="fi-FI" dirty="0"/>
          </a:p>
          <a:p>
            <a:r>
              <a:rPr lang="fi-FI" b="1" dirty="0"/>
              <a:t>Valintavelvollisuus</a:t>
            </a:r>
            <a:endParaRPr lang="fi-FI" dirty="0"/>
          </a:p>
          <a:p>
            <a:r>
              <a:rPr lang="fi-FI" b="1" dirty="0" smtClean="0">
                <a:hlinkClick r:id="rId2" tooltip="Voimaantulosäännös"/>
              </a:rPr>
              <a:t>9 </a:t>
            </a:r>
            <a:r>
              <a:rPr lang="fi-FI" b="1" dirty="0">
                <a:hlinkClick r:id="rId2" tooltip="Voimaantulosäännös"/>
              </a:rPr>
              <a:t>§</a:t>
            </a:r>
            <a:endParaRPr lang="fi-FI" dirty="0"/>
          </a:p>
          <a:p>
            <a:r>
              <a:rPr lang="fi-FI" b="1" dirty="0"/>
              <a:t>Huolehtimisvelvollisuus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390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Toiminnan järjestäminen tuotantolaitoksessa</a:t>
            </a:r>
            <a:endParaRPr lang="fi-FI" dirty="0"/>
          </a:p>
          <a:p>
            <a:endParaRPr lang="fi-FI" b="1" dirty="0" smtClean="0">
              <a:hlinkClick r:id="rId2" tooltip="Voimaantulosäännös"/>
            </a:endParaRPr>
          </a:p>
          <a:p>
            <a:r>
              <a:rPr lang="fi-FI" b="1" dirty="0" smtClean="0">
                <a:hlinkClick r:id="rId2" tooltip="Voimaantulosäännös"/>
              </a:rPr>
              <a:t>10 </a:t>
            </a:r>
            <a:r>
              <a:rPr lang="fi-FI" b="1" dirty="0">
                <a:hlinkClick r:id="rId2" tooltip="Voimaantulosäännös"/>
              </a:rPr>
              <a:t>§</a:t>
            </a:r>
            <a:endParaRPr lang="fi-FI" dirty="0"/>
          </a:p>
          <a:p>
            <a:r>
              <a:rPr lang="fi-FI" b="1" dirty="0"/>
              <a:t>Onnettomuuksien ehkäiseminen</a:t>
            </a:r>
            <a:endParaRPr lang="fi-FI" dirty="0"/>
          </a:p>
          <a:p>
            <a:r>
              <a:rPr lang="fi-FI" dirty="0"/>
              <a:t>Toiminnanharjoittajan on ryhdyttävä kaikkiin tarpeellisiin toimiin onnettomuuksien ehkäisemiseksi ja niistä ihmisten terveydelle ja ympäristölle sekä omaisuudelle aiheutuvien seurausten rajoittamiseksi. </a:t>
            </a:r>
            <a:r>
              <a:rPr lang="fi-FI" dirty="0">
                <a:hlinkClick r:id="rId3" tooltip="Voimaantulosäännös"/>
              </a:rPr>
              <a:t>(10.4.2015/358)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315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Vaarallisiin kemikaaleihin liittyvien laitteistojen asennus ja huolto</a:t>
            </a:r>
            <a:endParaRPr lang="fi-FI" dirty="0"/>
          </a:p>
          <a:p>
            <a:endParaRPr lang="fi-FI" b="1" dirty="0" smtClean="0">
              <a:hlinkClick r:id="rId2" tooltip="Voimaantulosäännös"/>
            </a:endParaRPr>
          </a:p>
          <a:p>
            <a:r>
              <a:rPr lang="fi-FI" b="1" dirty="0" smtClean="0">
                <a:hlinkClick r:id="rId2" tooltip="Voimaantulosäännös"/>
              </a:rPr>
              <a:t>53 </a:t>
            </a:r>
            <a:r>
              <a:rPr lang="fi-FI" b="1" dirty="0">
                <a:hlinkClick r:id="rId2" tooltip="Voimaantulosäännös"/>
              </a:rPr>
              <a:t>§</a:t>
            </a:r>
            <a:endParaRPr lang="fi-FI" dirty="0"/>
          </a:p>
          <a:p>
            <a:r>
              <a:rPr lang="fi-FI" b="1" dirty="0"/>
              <a:t>Laitteistojen asennus ja huolto</a:t>
            </a:r>
            <a:endParaRPr lang="fi-FI" dirty="0"/>
          </a:p>
          <a:p>
            <a:r>
              <a:rPr lang="fi-FI" dirty="0"/>
              <a:t>Vaarallisten kemikaalien valmistus-, siirto-, varastointi- ja käyttölaitteistot tulee asentaa ja huoltaa asiantuntevasti ja huolellisesti siten, että niiden käytöstä ei aiheudu henkilö-, ympäristö- ja omaisuusvahingon vaaraa.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583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u="sng" dirty="0"/>
              <a:t>102 §</a:t>
            </a:r>
            <a:r>
              <a:rPr lang="fi-FI" b="1" dirty="0"/>
              <a:t> </a:t>
            </a:r>
            <a:r>
              <a:rPr lang="fi-FI" b="1" dirty="0">
                <a:hlinkClick r:id="rId2" tooltip="Voimaantulosäännös"/>
              </a:rPr>
              <a:t>(11.12.2009/1030</a:t>
            </a:r>
            <a:r>
              <a:rPr lang="fi-FI" b="1" dirty="0" smtClean="0">
                <a:hlinkClick r:id="rId2" tooltip="Voimaantulosäännös"/>
              </a:rPr>
              <a:t>)</a:t>
            </a:r>
            <a:endParaRPr lang="fi-FI" b="1" dirty="0" smtClean="0"/>
          </a:p>
          <a:p>
            <a:endParaRPr lang="fi-FI" dirty="0"/>
          </a:p>
          <a:p>
            <a:r>
              <a:rPr lang="fi-FI" b="1" dirty="0"/>
              <a:t>Tarkastuslaitoksen tehtävät</a:t>
            </a:r>
            <a:endParaRPr lang="fi-FI" dirty="0"/>
          </a:p>
          <a:p>
            <a:r>
              <a:rPr lang="fi-FI" dirty="0"/>
              <a:t>Tarkastuslaitoksen tehtävänä on suorittaa </a:t>
            </a:r>
            <a:r>
              <a:rPr lang="fi-FI" dirty="0" smtClean="0"/>
              <a:t>varastosäiliöiden tarkastukset, </a:t>
            </a:r>
            <a:r>
              <a:rPr lang="fi-FI" dirty="0"/>
              <a:t>joilla varmistetaan, että nämä täyttävät niille tässä laissa säädetyt vaatimukset.</a:t>
            </a:r>
          </a:p>
          <a:p>
            <a:endParaRPr lang="fi-FI" dirty="0" smtClean="0"/>
          </a:p>
          <a:p>
            <a:r>
              <a:rPr lang="fi-FI" b="1" dirty="0" smtClean="0"/>
              <a:t>Tarkastuslaitoksia mm</a:t>
            </a:r>
          </a:p>
          <a:p>
            <a:r>
              <a:rPr lang="fi-FI" dirty="0" smtClean="0"/>
              <a:t>Inspecta</a:t>
            </a:r>
          </a:p>
          <a:p>
            <a:r>
              <a:rPr lang="fi-FI" dirty="0" smtClean="0"/>
              <a:t>Dekra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6304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729123" y="1124744"/>
            <a:ext cx="7792577" cy="4968552"/>
          </a:xfrm>
        </p:spPr>
        <p:txBody>
          <a:bodyPr/>
          <a:lstStyle/>
          <a:p>
            <a:r>
              <a:rPr lang="fi-FI" b="1" dirty="0">
                <a:hlinkClick r:id="rId2" tooltip="Voimaantulosäännös"/>
              </a:rPr>
              <a:t>51 §</a:t>
            </a:r>
            <a:endParaRPr lang="fi-FI" dirty="0"/>
          </a:p>
          <a:p>
            <a:r>
              <a:rPr lang="fi-FI" b="1" dirty="0"/>
              <a:t>Ohjeet ja merkinnät</a:t>
            </a:r>
            <a:endParaRPr lang="fi-FI" dirty="0"/>
          </a:p>
          <a:p>
            <a:r>
              <a:rPr lang="fi-FI" dirty="0"/>
              <a:t>Sen, joka saattaa </a:t>
            </a:r>
            <a:r>
              <a:rPr lang="fi-FI" dirty="0" smtClean="0"/>
              <a:t>esim. varastosäiliön </a:t>
            </a:r>
            <a:r>
              <a:rPr lang="fi-FI" dirty="0"/>
              <a:t>markkinoille, on huolehdittava, että tuotteen mukana seuraa tuotteen turvallisen asennuksen, käyttöönoton, käytön ja kunnossapidon edellyttämät tiedot ja ohjeet.</a:t>
            </a:r>
          </a:p>
          <a:p>
            <a:endParaRPr lang="fi-FI" dirty="0" smtClean="0"/>
          </a:p>
          <a:p>
            <a:r>
              <a:rPr lang="fi-FI" dirty="0" smtClean="0"/>
              <a:t>Sen</a:t>
            </a:r>
            <a:r>
              <a:rPr lang="fi-FI" dirty="0"/>
              <a:t>, joka saattaa </a:t>
            </a:r>
            <a:r>
              <a:rPr lang="fi-FI" dirty="0" smtClean="0"/>
              <a:t>säiliön </a:t>
            </a:r>
            <a:r>
              <a:rPr lang="fi-FI" dirty="0"/>
              <a:t>markkinoille, on huolehdittava, että tuote on varustettu tuotteen käyttöturvallisuuden ja tunnistamisen sekä valmistajan ja markkinoille saattajan selvittämisen edellyttämillä merkinnöillä sekä tuotteen vaatimustenmukaisuuden osoittavilla merkinnöillä.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331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/>
              <a:t>10.5.2016 | 10.5.2016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b="1" dirty="0"/>
              <a:t>Vaarallisiin kemikaaleihin liittyvien laitteistojen asennus ja huolto</a:t>
            </a:r>
            <a:endParaRPr lang="fi-FI" dirty="0"/>
          </a:p>
          <a:p>
            <a:r>
              <a:rPr lang="fi-FI" b="1" dirty="0">
                <a:hlinkClick r:id="rId2" tooltip="Voimaantulosäännös"/>
              </a:rPr>
              <a:t>53 §</a:t>
            </a:r>
            <a:endParaRPr lang="fi-FI" dirty="0"/>
          </a:p>
          <a:p>
            <a:r>
              <a:rPr lang="fi-FI" b="1" dirty="0"/>
              <a:t>Laitteistojen asennus ja huolto</a:t>
            </a:r>
            <a:endParaRPr lang="fi-FI" dirty="0"/>
          </a:p>
          <a:p>
            <a:r>
              <a:rPr lang="fi-FI" dirty="0"/>
              <a:t>Vaarallisten kemikaalien </a:t>
            </a:r>
            <a:r>
              <a:rPr lang="fi-FI" dirty="0" smtClean="0"/>
              <a:t>varastointi- </a:t>
            </a:r>
            <a:r>
              <a:rPr lang="fi-FI" dirty="0"/>
              <a:t>ja käyttölaitteistot tulee asentaa ja huoltaa asiantuntevasti ja huolellisesti siten, että niiden käytöstä ei aiheudu henkilö-, ympäristö- ja omaisuusvahingon vaaraa.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45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93037" cy="970514"/>
          </a:xfrm>
        </p:spPr>
        <p:txBody>
          <a:bodyPr/>
          <a:lstStyle/>
          <a:p>
            <a:r>
              <a:rPr lang="fi-FI" dirty="0" smtClean="0"/>
              <a:t>Vanhat varastosäiliöt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>
          <a:xfrm>
            <a:off x="2339752" y="6237312"/>
            <a:ext cx="5302250" cy="304808"/>
          </a:xfrm>
        </p:spPr>
        <p:txBody>
          <a:bodyPr/>
          <a:lstStyle/>
          <a:p>
            <a:r>
              <a:rPr lang="fi-FI" dirty="0" smtClean="0"/>
              <a:t>10.5.2016 | 10.5.201</a:t>
            </a:r>
            <a:endParaRPr lang="fi-FI" dirty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9F5-C6D5-464C-B5EE-FDAE4782BBC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7792577" cy="4752528"/>
          </a:xfrm>
        </p:spPr>
        <p:txBody>
          <a:bodyPr/>
          <a:lstStyle/>
          <a:p>
            <a:r>
              <a:rPr lang="fi-FI" b="1" dirty="0"/>
              <a:t>Valtioneuvoston asetus </a:t>
            </a:r>
            <a:r>
              <a:rPr lang="fi-FI" b="1" dirty="0" smtClean="0"/>
              <a:t>öljylämmityslaitteistojen </a:t>
            </a:r>
            <a:r>
              <a:rPr lang="fi-FI" b="1" dirty="0"/>
              <a:t>asennus- ja huoltotoimintaa sekä maanalaisten öljysäiliöiden tarkastusta harjoittavien hyväksymisestä 18.10.2012/558</a:t>
            </a:r>
          </a:p>
          <a:p>
            <a:r>
              <a:rPr lang="fi-FI" b="1" dirty="0" smtClean="0"/>
              <a:t>1 § </a:t>
            </a:r>
            <a:br>
              <a:rPr lang="fi-FI" b="1" dirty="0" smtClean="0"/>
            </a:br>
            <a:r>
              <a:rPr lang="fi-FI" dirty="0" smtClean="0"/>
              <a:t>öljylämmityslaitteistojen </a:t>
            </a:r>
            <a:r>
              <a:rPr lang="fi-FI" dirty="0"/>
              <a:t>asennus- ja huoltotoimintaa sekä maanalaisten öljysäiliöiden tarkastusta harjoittavan </a:t>
            </a:r>
            <a:r>
              <a:rPr lang="fi-FI" i="1" dirty="0"/>
              <a:t>(hyväksytty liike)</a:t>
            </a:r>
            <a:r>
              <a:rPr lang="fi-FI" dirty="0"/>
              <a:t> on haettava kirjallisesti hyväksyntää ennen toiminnan aloittamista Turvallisuus- ja kemikaalivirastolta.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484493"/>
      </p:ext>
    </p:extLst>
  </p:cSld>
  <p:clrMapOvr>
    <a:masterClrMapping/>
  </p:clrMapOvr>
</p:sld>
</file>

<file path=ppt/theme/theme1.xml><?xml version="1.0" encoding="utf-8"?>
<a:theme xmlns:a="http://schemas.openxmlformats.org/drawingml/2006/main" name="tukes">
  <a:themeElements>
    <a:clrScheme name="Tukes_varit">
      <a:dk1>
        <a:srgbClr val="000000"/>
      </a:dk1>
      <a:lt1>
        <a:srgbClr val="FFFFFF"/>
      </a:lt1>
      <a:dk2>
        <a:srgbClr val="00B487"/>
      </a:dk2>
      <a:lt2>
        <a:srgbClr val="FFFFFF"/>
      </a:lt2>
      <a:accent1>
        <a:srgbClr val="00B487"/>
      </a:accent1>
      <a:accent2>
        <a:srgbClr val="E016B8"/>
      </a:accent2>
      <a:accent3>
        <a:srgbClr val="818183"/>
      </a:accent3>
      <a:accent4>
        <a:srgbClr val="DCD9D3"/>
      </a:accent4>
      <a:accent5>
        <a:srgbClr val="FFFFFF"/>
      </a:accent5>
      <a:accent6>
        <a:srgbClr val="000000"/>
      </a:accent6>
      <a:hlink>
        <a:srgbClr val="00B487"/>
      </a:hlink>
      <a:folHlink>
        <a:srgbClr val="00B487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>
            <a:ln>
              <a:noFill/>
            </a:ln>
            <a:solidFill>
              <a:schemeClr val="bg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" charset="0"/>
            <a:ea typeface="ＭＳ Ｐゴシック" pitchFamily="-12" charset="-128"/>
            <a:cs typeface="ＭＳ Ｐゴシック" pitchFamily="-12" charset="-128"/>
          </a:defRPr>
        </a:defPPr>
      </a:lstStyle>
    </a:lnDef>
  </a:objectDefaults>
  <a:extraClrSchemeLst>
    <a:extraClrScheme>
      <a:clrScheme name="MLL esityspohja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L esityspohja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L esityspohja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600</Words>
  <Application>Microsoft Office PowerPoint</Application>
  <PresentationFormat>Näytössä katseltava diaesitys (4:3)</PresentationFormat>
  <Paragraphs>150</Paragraphs>
  <Slides>16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7" baseType="lpstr">
      <vt:lpstr>tukes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varastosäiliöt</vt:lpstr>
      <vt:lpstr>Vanhat varastosäilöt</vt:lpstr>
      <vt:lpstr>Vanha varastosäiliö</vt:lpstr>
      <vt:lpstr>Vanhat varastosäiliöt</vt:lpstr>
      <vt:lpstr>Vanhat varastosäiliöt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Vanhat varastosäiliöt</dc:title>
  <dc:creator>Kononen Hannu</dc:creator>
  <cp:keywords>vanhat varastosäiliöt</cp:keywords>
  <cp:lastModifiedBy>Kononen Hannu</cp:lastModifiedBy>
  <cp:revision>64</cp:revision>
  <dcterms:created xsi:type="dcterms:W3CDTF">2010-12-17T06:37:28Z</dcterms:created>
  <dcterms:modified xsi:type="dcterms:W3CDTF">2016-04-29T13:43:35Z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396.89.01.007</vt:lpwstr>
  </property>
  <property fmtid="{D5CDD505-2E9C-101B-9397-08002B2CF9AE}" pid="3" name="dvLanguage">
    <vt:lpwstr>1035</vt:lpwstr>
  </property>
  <property fmtid="{D5CDD505-2E9C-101B-9397-08002B2CF9AE}" pid="4" name="dvTemplate">
    <vt:lpwstr>tukes_vaaka.potx</vt:lpwstr>
  </property>
  <property fmtid="{D5CDD505-2E9C-101B-9397-08002B2CF9AE}" pid="5" name="dvDefinition">
    <vt:lpwstr>90 (dd_default.xml                                                                                      )</vt:lpwstr>
  </property>
  <property fmtid="{D5CDD505-2E9C-101B-9397-08002B2CF9AE}" pid="6" name="dvGlobalVerID">
    <vt:lpwstr>396.90.03.008</vt:lpwstr>
  </property>
  <property fmtid="{D5CDD505-2E9C-101B-9397-08002B2CF9AE}" pid="7" name="dvDefinitionVersion">
    <vt:lpwstr>3.0 / 2.2.2011</vt:lpwstr>
  </property>
  <property fmtid="{D5CDD505-2E9C-101B-9397-08002B2CF9AE}" pid="8" name="dvType">
    <vt:lpwstr>GENERAL</vt:lpwstr>
  </property>
  <property fmtid="{D5CDD505-2E9C-101B-9397-08002B2CF9AE}" pid="9" name="dvSite">
    <vt:lpwstr/>
  </property>
  <property fmtid="{D5CDD505-2E9C-101B-9397-08002B2CF9AE}" pid="10" name="dvDUTitle">
    <vt:lpwstr/>
  </property>
  <property fmtid="{D5CDD505-2E9C-101B-9397-08002B2CF9AE}" pid="11" name="dvDDate">
    <vt:lpwstr>10.5.2016</vt:lpwstr>
  </property>
  <property fmtid="{D5CDD505-2E9C-101B-9397-08002B2CF9AE}" pid="12" name="dvchkDate">
    <vt:lpwstr>-1</vt:lpwstr>
  </property>
  <property fmtid="{D5CDD505-2E9C-101B-9397-08002B2CF9AE}" pid="13" name="dvchkAuthor">
    <vt:lpwstr>-1</vt:lpwstr>
  </property>
  <property fmtid="{D5CDD505-2E9C-101B-9397-08002B2CF9AE}" pid="14" name="dvpresname">
    <vt:lpwstr>10.5.2016</vt:lpwstr>
  </property>
</Properties>
</file>