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1" r:id="rId2"/>
    <p:sldId id="330" r:id="rId3"/>
    <p:sldId id="281" r:id="rId4"/>
    <p:sldId id="315" r:id="rId5"/>
    <p:sldId id="308" r:id="rId6"/>
    <p:sldId id="335" r:id="rId7"/>
    <p:sldId id="339" r:id="rId8"/>
    <p:sldId id="338" r:id="rId9"/>
    <p:sldId id="340" r:id="rId10"/>
    <p:sldId id="336" r:id="rId11"/>
    <p:sldId id="343" r:id="rId12"/>
    <p:sldId id="337" r:id="rId13"/>
    <p:sldId id="341" r:id="rId14"/>
    <p:sldId id="342" r:id="rId15"/>
    <p:sldId id="283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3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4250F-7168-40DF-8801-479C4C6FAD4D}" type="datetimeFigureOut">
              <a:rPr lang="fi-FI" smtClean="0"/>
              <a:pPr/>
              <a:t>9.5.2016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95915-9F42-4031-9521-529200A1979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917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06756-0C74-4490-81F5-20775F0CB8C9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074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524328" y="6356350"/>
            <a:ext cx="1162472" cy="365125"/>
          </a:xfrm>
        </p:spPr>
        <p:txBody>
          <a:bodyPr/>
          <a:lstStyle/>
          <a:p>
            <a:fld id="{EC48A7B6-3EF0-4E7F-AE52-AB39430D093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7CD4-A06D-41F8-B0F8-18A422A90A0A}" type="datetime1">
              <a:rPr lang="fi-FI" smtClean="0"/>
              <a:pPr/>
              <a:t>9.5.2016</a:t>
            </a:fld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556248" y="6356350"/>
            <a:ext cx="3320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1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Räätälöityjä ratkaisuja vuodesta 1974</a:t>
            </a:r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9FA3-92E3-4BC5-9BCC-76D5ABA4EBD5}" type="datetime1">
              <a:rPr lang="fi-FI" smtClean="0"/>
              <a:pPr/>
              <a:t>9.5.2016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Räätälöityjä ratkaisuja vuodesta 1974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8D7-06B6-426C-8B35-FFED2AC7A98B}" type="datetime1">
              <a:rPr lang="fi-FI" smtClean="0"/>
              <a:pPr/>
              <a:t>9.5.2016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Räätälöityjä ratkaisuja vuodesta 1974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D867-BDDC-42E4-91F7-303057D57980}" type="datetime1">
              <a:rPr lang="fi-FI" smtClean="0"/>
              <a:pPr/>
              <a:t>9.5.2016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556248" y="6356350"/>
            <a:ext cx="3320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1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Räätälöityjä ratkaisuja vuodesta 1974</a:t>
            </a:r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022-0148-4CD2-8DBC-63EBBE927C8D}" type="datetime1">
              <a:rPr lang="fi-FI" smtClean="0"/>
              <a:pPr/>
              <a:t>9.5.2016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Räätälöityjä ratkaisuja vuodesta 1974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3B79-D070-4106-B2E4-8B4152BCE825}" type="datetime1">
              <a:rPr lang="fi-FI" smtClean="0"/>
              <a:pPr/>
              <a:t>9.5.2016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Räätälöityjä ratkaisuja vuodesta 1974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475D-79DA-47DE-8AB7-9AE6700829C3}" type="datetime1">
              <a:rPr lang="fi-FI" smtClean="0"/>
              <a:pPr/>
              <a:t>9.5.2016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Räätälöityjä ratkaisuja vuodesta 1974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D491-9E80-45CC-BBFD-19252148547F}" type="datetime1">
              <a:rPr lang="fi-FI" smtClean="0"/>
              <a:pPr/>
              <a:t>9.5.2016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Räätälöityjä ratkaisuja vuodesta 1974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25E9-C651-476C-A537-567151535CA7}" type="datetime1">
              <a:rPr lang="fi-FI" smtClean="0"/>
              <a:pPr/>
              <a:t>9.5.2016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Räätälöityjä ratkaisuja vuodesta 1974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F45B-AFCB-4E21-AB76-72AB47368768}" type="datetime1">
              <a:rPr lang="fi-FI" smtClean="0"/>
              <a:pPr/>
              <a:t>9.5.2016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Räätälöityjä ratkaisuja vuodesta 1974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39D9-4347-4D79-8B11-F3C586423287}" type="datetime1">
              <a:rPr lang="fi-FI" smtClean="0"/>
              <a:pPr/>
              <a:t>9.5.2016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Räätälöityjä ratkaisuja vuodesta 1974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0057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57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732240" y="0"/>
            <a:ext cx="194421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4652F32-B47E-429B-A5AC-8A1AF997D550}" type="datetime1">
              <a:rPr lang="fi-FI" smtClean="0"/>
              <a:pPr/>
              <a:t>9.5.2016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12232" y="6356350"/>
            <a:ext cx="3320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1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Räätälöityjä ratkaisuja vuodesta 1974</a:t>
            </a:r>
            <a:endParaRPr lang="fi-FI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6381328"/>
            <a:ext cx="2376264" cy="255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452320" y="635635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48A7B6-3EF0-4E7F-AE52-AB39430D0939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57A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hyperlink" Target="http://www.google.fi/url?sa=i&amp;rct=j&amp;q=valtra%20logo&amp;source=images&amp;cd=&amp;cad=rja&amp;docid=N6_vjsoVBdAW5M&amp;tbnid=5OOpIaJ8-xIVrM:&amp;ved=0CAUQjRw&amp;url=http://www.johnbownes.co.uk/&amp;ei=KYkpUp10x4HiBOfogaAE&amp;psig=AFQjCNFqgcl85BhHvlyftqJllk_dsChDYg&amp;ust=1378540184259978" TargetMode="External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9" Type="http://schemas.openxmlformats.org/officeDocument/2006/relationships/image" Target="../media/image44.png"/><Relationship Id="rId3" Type="http://schemas.openxmlformats.org/officeDocument/2006/relationships/image" Target="../media/image14.png"/><Relationship Id="rId21" Type="http://schemas.openxmlformats.org/officeDocument/2006/relationships/image" Target="../media/image26.jpeg"/><Relationship Id="rId34" Type="http://schemas.openxmlformats.org/officeDocument/2006/relationships/image" Target="../media/image39.jpeg"/><Relationship Id="rId42" Type="http://schemas.openxmlformats.org/officeDocument/2006/relationships/image" Target="../media/image47.jpeg"/><Relationship Id="rId7" Type="http://schemas.openxmlformats.org/officeDocument/2006/relationships/image" Target="../media/image17.png"/><Relationship Id="rId12" Type="http://schemas.openxmlformats.org/officeDocument/2006/relationships/image" Target="../media/image20.jpeg"/><Relationship Id="rId17" Type="http://schemas.openxmlformats.org/officeDocument/2006/relationships/hyperlink" Target="http://www.google.fi/url?sa=i&amp;rct=j&amp;q=John%20deere%20logo&amp;source=images&amp;cd=&amp;cad=rja&amp;docid=uzK8Vojb7pJgLM&amp;tbnid=q7ejOQcLqn-k-M:&amp;ved=0CAUQjRw&amp;url=http://www.prweb.com/releases/2007/05/prweb522924.htm&amp;ei=3IgpUo-gEMOl4AS4rYDoCw&amp;psig=AFQjCNG-bela9mK8XKJkApRuR4IS3pkjMQ&amp;ust=1378540088810686" TargetMode="External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13.jpeg"/><Relationship Id="rId16" Type="http://schemas.openxmlformats.org/officeDocument/2006/relationships/image" Target="../media/image22.jpeg"/><Relationship Id="rId20" Type="http://schemas.openxmlformats.org/officeDocument/2006/relationships/image" Target="../media/image25.jpeg"/><Relationship Id="rId29" Type="http://schemas.openxmlformats.org/officeDocument/2006/relationships/image" Target="../media/image34.jpeg"/><Relationship Id="rId41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24" Type="http://schemas.openxmlformats.org/officeDocument/2006/relationships/image" Target="../media/image29.jpe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jpeg"/><Relationship Id="rId5" Type="http://schemas.openxmlformats.org/officeDocument/2006/relationships/hyperlink" Target="http://www.google.fi/url?sa=i&amp;rct=j&amp;q=Brp%20logo&amp;source=images&amp;cd=&amp;cad=rja&amp;docid=7n2GYpYb4dIe1M&amp;tbnid=H2yYncoJdHI4iM:&amp;ved=0CAUQjRw&amp;url=http://logonoid.com/brp-logo/&amp;ei=iogpUuysIOKK4wSh94CQDw&amp;bvm=bv.51773540,d.bGE&amp;psig=AFQjCNF0bsaiRC1aD-Kg3hMM-Q6d_Q4Gng&amp;ust=1378540015888726" TargetMode="External"/><Relationship Id="rId15" Type="http://schemas.openxmlformats.org/officeDocument/2006/relationships/hyperlink" Target="http://www.google.fi/imgres?imgurl&amp;imgrefurl=http://fi.wikipedia.org/wiki/Tiedosto:RoclaLogo.jpg&amp;h=0&amp;w=0&amp;sz=1&amp;tbnid=0Rq6fbhSj2pdXM&amp;tbnh=135&amp;tbnw=375&amp;prev=/search?q=rocla&amp;tbm=isch&amp;tbo=u&amp;zoom=1&amp;q=rocla&amp;docid=TcE9fSDIOBRpYM&amp;hl=fi&amp;ei=DIgpUubqOOOA4gSMkYCgCw&amp;ved=0CAEQsCU" TargetMode="External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8.gif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15.png"/><Relationship Id="rId9" Type="http://schemas.openxmlformats.org/officeDocument/2006/relationships/hyperlink" Target="http://www.google.fi/url?sa=i&amp;rct=j&amp;q=can+am+logo&amp;source=images&amp;cd=&amp;cad=rja&amp;docid=HDb4KjNLEtjEjM&amp;tbnid=CoQ2bMbHldFu_M:&amp;ved=0CAUQjRw&amp;url=http://www.canamoffroad.com/&amp;ei=aqApUrKuPMbw4gS8zIHgAw&amp;bvm=bv.51773540,d.bGE&amp;psig=AFQjCNHkYwXZ1KTDyJvbRyWcgv1qL8OpDQ&amp;ust=1378546147331526" TargetMode="External"/><Relationship Id="rId14" Type="http://schemas.openxmlformats.org/officeDocument/2006/relationships/image" Target="../media/image21.jpeg"/><Relationship Id="rId22" Type="http://schemas.openxmlformats.org/officeDocument/2006/relationships/image" Target="../media/image27.jpeg"/><Relationship Id="rId27" Type="http://schemas.openxmlformats.org/officeDocument/2006/relationships/image" Target="../media/image32.png"/><Relationship Id="rId30" Type="http://schemas.openxmlformats.org/officeDocument/2006/relationships/image" Target="../media/image35.jpeg"/><Relationship Id="rId35" Type="http://schemas.openxmlformats.org/officeDocument/2006/relationships/image" Target="../media/image40.png"/><Relationship Id="rId43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752600"/>
          </a:xfrm>
        </p:spPr>
        <p:txBody>
          <a:bodyPr/>
          <a:lstStyle/>
          <a:p>
            <a:r>
              <a:rPr lang="fi-FI" dirty="0" smtClean="0"/>
              <a:t>Yritysesittely</a:t>
            </a:r>
          </a:p>
          <a:p>
            <a:r>
              <a:rPr lang="fi-FI" dirty="0" smtClean="0"/>
              <a:t>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6" name="Picture 9" descr="Finncont_R_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57340"/>
            <a:ext cx="5544616" cy="58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Ryhmä 8"/>
          <p:cNvGrpSpPr/>
          <p:nvPr/>
        </p:nvGrpSpPr>
        <p:grpSpPr>
          <a:xfrm>
            <a:off x="395536" y="5063455"/>
            <a:ext cx="8385720" cy="885825"/>
            <a:chOff x="395536" y="764704"/>
            <a:chExt cx="8385720" cy="885825"/>
          </a:xfrm>
        </p:grpSpPr>
        <p:pic>
          <p:nvPicPr>
            <p:cNvPr id="10" name="Picture 2" descr="http://finncont.com/templates/finncont/images/elintarvike_highlight_pictur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764704"/>
              <a:ext cx="1905000" cy="885825"/>
            </a:xfrm>
            <a:prstGeom prst="rect">
              <a:avLst/>
            </a:prstGeom>
            <a:noFill/>
          </p:spPr>
        </p:pic>
        <p:pic>
          <p:nvPicPr>
            <p:cNvPr id="11" name="Picture 4" descr="http://finncont.com/templates/finncont/images/kemia_highlight_pictur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764704"/>
              <a:ext cx="1905000" cy="885825"/>
            </a:xfrm>
            <a:prstGeom prst="rect">
              <a:avLst/>
            </a:prstGeom>
            <a:noFill/>
          </p:spPr>
        </p:pic>
        <p:pic>
          <p:nvPicPr>
            <p:cNvPr id="12" name="Picture 6" descr="http://finncont.com/templates/finncont/images/ymparisto_highlight_pictur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016" y="764704"/>
              <a:ext cx="1905000" cy="885825"/>
            </a:xfrm>
            <a:prstGeom prst="rect">
              <a:avLst/>
            </a:prstGeom>
            <a:noFill/>
          </p:spPr>
        </p:pic>
        <p:pic>
          <p:nvPicPr>
            <p:cNvPr id="13" name="Picture 10" descr="http://finncont.com/templates/finncont/images/energia_highlight_pictur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764704"/>
              <a:ext cx="1905000" cy="885825"/>
            </a:xfrm>
            <a:prstGeom prst="rect">
              <a:avLst/>
            </a:prstGeom>
            <a:noFill/>
          </p:spPr>
        </p:pic>
      </p:grpSp>
      <p:sp>
        <p:nvSpPr>
          <p:cNvPr id="2" name="Suorakulmio 1"/>
          <p:cNvSpPr/>
          <p:nvPr/>
        </p:nvSpPr>
        <p:spPr>
          <a:xfrm>
            <a:off x="323528" y="69269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MAATALOUDEN POLTTOAINESÄILIÖIDEN TARKASTUS JA MÄÄRÄYKSET </a:t>
            </a:r>
          </a:p>
          <a:p>
            <a:r>
              <a:rPr lang="fi-FI" dirty="0" smtClean="0"/>
              <a:t>Tampereen </a:t>
            </a:r>
            <a:r>
              <a:rPr lang="fi-FI" dirty="0"/>
              <a:t>keskuspaloasema, Satakunnankatu 16, 33100 Tampere.  </a:t>
            </a:r>
            <a:endParaRPr lang="fi-FI" dirty="0" smtClean="0"/>
          </a:p>
          <a:p>
            <a:r>
              <a:rPr lang="fi-FI" dirty="0" smtClean="0"/>
              <a:t>10.5.2016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05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D867-BDDC-42E4-91F7-303057D57980}" type="datetime1">
              <a:rPr lang="fi-FI" smtClean="0"/>
              <a:pPr/>
              <a:t>9.5.2016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Räätälöityjä ratkaisuja vuodesta 1974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83154"/>
            <a:ext cx="7632848" cy="528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899592" y="4046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TYYPPIKILPI</a:t>
            </a:r>
            <a:endParaRPr lang="fi-FI" sz="24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182" y="1196752"/>
            <a:ext cx="1680356" cy="243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2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D867-BDDC-42E4-91F7-303057D57980}" type="datetime1">
              <a:rPr lang="fi-FI" smtClean="0"/>
              <a:pPr/>
              <a:t>9.5.2016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Räätälöityjä ratkaisuja vuodesta 1974</a:t>
            </a:r>
            <a:endParaRPr lang="fi-F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7776864" cy="563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395536" y="6206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VARUSTEITA</a:t>
            </a:r>
            <a:endParaRPr lang="fi-FI" dirty="0"/>
          </a:p>
        </p:txBody>
      </p:sp>
      <p:cxnSp>
        <p:nvCxnSpPr>
          <p:cNvPr id="9" name="Suora nuoliyhdysviiva 8"/>
          <p:cNvCxnSpPr/>
          <p:nvPr/>
        </p:nvCxnSpPr>
        <p:spPr>
          <a:xfrm flipH="1" flipV="1">
            <a:off x="3779912" y="4365104"/>
            <a:ext cx="1728192" cy="11521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ruutu 9"/>
          <p:cNvSpPr txBox="1"/>
          <p:nvPr/>
        </p:nvSpPr>
        <p:spPr>
          <a:xfrm>
            <a:off x="5508104" y="5507940"/>
            <a:ext cx="1728192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Ylitäytönestin</a:t>
            </a:r>
          </a:p>
        </p:txBody>
      </p:sp>
      <p:cxnSp>
        <p:nvCxnSpPr>
          <p:cNvPr id="12" name="Suora nuoliyhdysviiva 11"/>
          <p:cNvCxnSpPr/>
          <p:nvPr/>
        </p:nvCxnSpPr>
        <p:spPr>
          <a:xfrm flipH="1" flipV="1">
            <a:off x="4932040" y="4005064"/>
            <a:ext cx="1224136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>
            <a:off x="5796136" y="4797152"/>
            <a:ext cx="1944216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Täyttöyhde,</a:t>
            </a:r>
          </a:p>
          <a:p>
            <a:r>
              <a:rPr lang="fi-FI" dirty="0" smtClean="0"/>
              <a:t>nokkavipuliitin 2”</a:t>
            </a:r>
          </a:p>
        </p:txBody>
      </p:sp>
      <p:cxnSp>
        <p:nvCxnSpPr>
          <p:cNvPr id="15" name="Suora nuoliyhdysviiva 14"/>
          <p:cNvCxnSpPr/>
          <p:nvPr/>
        </p:nvCxnSpPr>
        <p:spPr>
          <a:xfrm flipH="1">
            <a:off x="5652120" y="2852936"/>
            <a:ext cx="1224136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iruutu 19"/>
          <p:cNvSpPr txBox="1"/>
          <p:nvPr/>
        </p:nvSpPr>
        <p:spPr>
          <a:xfrm>
            <a:off x="6876256" y="2204864"/>
            <a:ext cx="1296144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Hönkäyhde, venttiilillä</a:t>
            </a:r>
          </a:p>
        </p:txBody>
      </p:sp>
      <p:cxnSp>
        <p:nvCxnSpPr>
          <p:cNvPr id="21" name="Suora nuoliyhdysviiva 20"/>
          <p:cNvCxnSpPr/>
          <p:nvPr/>
        </p:nvCxnSpPr>
        <p:spPr>
          <a:xfrm flipH="1">
            <a:off x="4788024" y="1916832"/>
            <a:ext cx="2030990" cy="11521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ruutu 24"/>
          <p:cNvSpPr txBox="1"/>
          <p:nvPr/>
        </p:nvSpPr>
        <p:spPr>
          <a:xfrm>
            <a:off x="6804248" y="1547500"/>
            <a:ext cx="1728192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Laponestoletku</a:t>
            </a:r>
          </a:p>
        </p:txBody>
      </p:sp>
    </p:spTree>
    <p:extLst>
      <p:ext uri="{BB962C8B-B14F-4D97-AF65-F5344CB8AC3E}">
        <p14:creationId xmlns:p14="http://schemas.microsoft.com/office/powerpoint/2010/main" val="1823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441" y="927571"/>
            <a:ext cx="6192837" cy="5165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749" name="AutoShape 5"/>
          <p:cNvSpPr>
            <a:spLocks/>
          </p:cNvSpPr>
          <p:nvPr/>
        </p:nvSpPr>
        <p:spPr bwMode="auto">
          <a:xfrm>
            <a:off x="5939979" y="2295996"/>
            <a:ext cx="504825" cy="1223962"/>
          </a:xfrm>
          <a:prstGeom prst="rightBrace">
            <a:avLst>
              <a:gd name="adj1" fmla="val 20204"/>
              <a:gd name="adj2" fmla="val 7396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516241" y="2973958"/>
            <a:ext cx="1655763" cy="527050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  <a:latin typeface="Futura BdCn BT"/>
              </a:rPr>
              <a:t>Merkintä kuljetus-</a:t>
            </a:r>
          </a:p>
          <a:p>
            <a:r>
              <a:rPr lang="fi-FI" sz="1400" dirty="0">
                <a:solidFill>
                  <a:schemeClr val="tx2"/>
                </a:solidFill>
                <a:latin typeface="Futura BdCn BT"/>
              </a:rPr>
              <a:t>hyväksynnästä</a:t>
            </a:r>
          </a:p>
        </p:txBody>
      </p:sp>
      <p:sp>
        <p:nvSpPr>
          <p:cNvPr id="31751" name="AutoShape 7"/>
          <p:cNvSpPr>
            <a:spLocks/>
          </p:cNvSpPr>
          <p:nvPr/>
        </p:nvSpPr>
        <p:spPr bwMode="auto">
          <a:xfrm>
            <a:off x="5939979" y="3664421"/>
            <a:ext cx="504825" cy="647700"/>
          </a:xfrm>
          <a:prstGeom prst="rightBrace">
            <a:avLst>
              <a:gd name="adj1" fmla="val 1069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516241" y="3591396"/>
            <a:ext cx="1655763" cy="739775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400">
                <a:solidFill>
                  <a:schemeClr val="tx2"/>
                </a:solidFill>
                <a:latin typeface="Futura BdCn BT"/>
              </a:rPr>
              <a:t>Merkintä varastointi- hyväksynnästä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1836291" y="4672483"/>
            <a:ext cx="4608513" cy="485775"/>
          </a:xfrm>
          <a:prstGeom prst="leftArrow">
            <a:avLst>
              <a:gd name="adj1" fmla="val 50000"/>
              <a:gd name="adj2" fmla="val 237173"/>
            </a:avLst>
          </a:prstGeom>
          <a:noFill/>
          <a:ln w="2857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516241" y="4580408"/>
            <a:ext cx="1655763" cy="1168400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  <a:latin typeface="Futura BdCn BT"/>
              </a:rPr>
              <a:t>Merkintä tarkastuksesta, myös pöytäkirja</a:t>
            </a:r>
          </a:p>
          <a:p>
            <a:pPr>
              <a:buFontTx/>
              <a:buChar char="•"/>
            </a:pPr>
            <a:r>
              <a:rPr lang="fi-FI" sz="1400" dirty="0">
                <a:solidFill>
                  <a:schemeClr val="tx2"/>
                </a:solidFill>
                <a:latin typeface="Futura BdCn BT"/>
              </a:rPr>
              <a:t> Tarkastus 2,5 -vuoden välein</a:t>
            </a:r>
          </a:p>
        </p:txBody>
      </p:sp>
      <p:sp>
        <p:nvSpPr>
          <p:cNvPr id="11" name="Alatunnisteen paikkamerkki 5"/>
          <p:cNvSpPr>
            <a:spLocks noGrp="1"/>
          </p:cNvSpPr>
          <p:nvPr>
            <p:ph type="ftr" sz="quarter" idx="12"/>
          </p:nvPr>
        </p:nvSpPr>
        <p:spPr bwMode="auto">
          <a:xfrm>
            <a:off x="3556000" y="6356350"/>
            <a:ext cx="3319463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/>
              <a:t>Räätälöityjä ratkaisuja </a:t>
            </a:r>
            <a:r>
              <a:rPr lang="fi-FI" dirty="0" smtClean="0"/>
              <a:t>40 vuotta</a:t>
            </a:r>
            <a:endParaRPr lang="fi-FI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81000"/>
            <a:ext cx="1888826" cy="2499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568489" y="476672"/>
            <a:ext cx="133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TYYPPIKILPI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59" y="381000"/>
            <a:ext cx="1017471" cy="103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49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1" grpId="0" animBg="1"/>
      <p:bldP spid="31752" grpId="0" animBg="1"/>
      <p:bldP spid="31753" grpId="0" animBg="1"/>
      <p:bldP spid="3175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D867-BDDC-42E4-91F7-303057D57980}" type="datetime1">
              <a:rPr lang="fi-FI" smtClean="0"/>
              <a:pPr/>
              <a:t>9.5.2016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Räätälöityjä ratkaisuja vuodesta 1974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899592" y="90872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TYYPPIKILPI</a:t>
            </a:r>
            <a:endParaRPr lang="fi-FI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66" y="451642"/>
            <a:ext cx="2130794" cy="195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09493"/>
            <a:ext cx="8784976" cy="332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orakulmio 11"/>
          <p:cNvSpPr/>
          <p:nvPr/>
        </p:nvSpPr>
        <p:spPr>
          <a:xfrm>
            <a:off x="6444208" y="4293096"/>
            <a:ext cx="2520280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/>
          <p:cNvSpPr/>
          <p:nvPr/>
        </p:nvSpPr>
        <p:spPr>
          <a:xfrm>
            <a:off x="6596608" y="4445496"/>
            <a:ext cx="1359768" cy="495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9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D867-BDDC-42E4-91F7-303057D57980}" type="datetime1">
              <a:rPr lang="fi-FI" smtClean="0"/>
              <a:pPr/>
              <a:t>9.5.2016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Räätälöityjä ratkaisuja vuodesta 1974</a:t>
            </a:r>
            <a:endParaRPr lang="fi-F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" y="1916832"/>
            <a:ext cx="9025880" cy="386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orakulmio 7"/>
          <p:cNvSpPr/>
          <p:nvPr/>
        </p:nvSpPr>
        <p:spPr>
          <a:xfrm>
            <a:off x="6300192" y="3851336"/>
            <a:ext cx="2520280" cy="405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6452592" y="3960450"/>
            <a:ext cx="1359768" cy="620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413313"/>
            <a:ext cx="1968278" cy="150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iruutu 13"/>
          <p:cNvSpPr txBox="1"/>
          <p:nvPr/>
        </p:nvSpPr>
        <p:spPr>
          <a:xfrm>
            <a:off x="899592" y="90872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TYYPPIKILPI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0978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/>
          <p:cNvGrpSpPr/>
          <p:nvPr/>
        </p:nvGrpSpPr>
        <p:grpSpPr>
          <a:xfrm>
            <a:off x="395536" y="4945831"/>
            <a:ext cx="8385720" cy="885825"/>
            <a:chOff x="395536" y="764704"/>
            <a:chExt cx="8385720" cy="885825"/>
          </a:xfrm>
        </p:grpSpPr>
        <p:pic>
          <p:nvPicPr>
            <p:cNvPr id="5" name="Picture 2" descr="http://finncont.com/templates/finncont/images/elintarvike_highlight_pictur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764704"/>
              <a:ext cx="1905000" cy="885825"/>
            </a:xfrm>
            <a:prstGeom prst="rect">
              <a:avLst/>
            </a:prstGeom>
            <a:noFill/>
          </p:spPr>
        </p:pic>
        <p:pic>
          <p:nvPicPr>
            <p:cNvPr id="6" name="Picture 4" descr="http://finncont.com/templates/finncont/images/kemia_highlight_pictur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764704"/>
              <a:ext cx="1905000" cy="885825"/>
            </a:xfrm>
            <a:prstGeom prst="rect">
              <a:avLst/>
            </a:prstGeom>
            <a:noFill/>
          </p:spPr>
        </p:pic>
        <p:pic>
          <p:nvPicPr>
            <p:cNvPr id="7" name="Picture 6" descr="http://finncont.com/templates/finncont/images/ymparisto_highlight_pictur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764704"/>
              <a:ext cx="1905000" cy="885825"/>
            </a:xfrm>
            <a:prstGeom prst="rect">
              <a:avLst/>
            </a:prstGeom>
            <a:noFill/>
          </p:spPr>
        </p:pic>
        <p:pic>
          <p:nvPicPr>
            <p:cNvPr id="8" name="Picture 10" descr="http://finncont.com/templates/finncont/images/energia_highlight_pictur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764704"/>
              <a:ext cx="1905000" cy="885825"/>
            </a:xfrm>
            <a:prstGeom prst="rect">
              <a:avLst/>
            </a:prstGeom>
            <a:noFill/>
          </p:spPr>
        </p:pic>
      </p:grpSp>
      <p:sp>
        <p:nvSpPr>
          <p:cNvPr id="10" name="Suorakulmio 9"/>
          <p:cNvSpPr/>
          <p:nvPr/>
        </p:nvSpPr>
        <p:spPr>
          <a:xfrm>
            <a:off x="1603276" y="3329116"/>
            <a:ext cx="61370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i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r>
              <a:rPr lang="fi-FI" sz="2400" i="1" dirty="0">
                <a:solidFill>
                  <a:schemeClr val="tx2"/>
                </a:solidFill>
                <a:cs typeface="Arial" panose="020B0604020202020204" pitchFamily="34" charset="0"/>
              </a:rPr>
              <a:t>Olemme ylpeitä osaamisestamme </a:t>
            </a:r>
            <a:r>
              <a:rPr lang="fi-FI" sz="24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ja  </a:t>
            </a:r>
            <a:r>
              <a:rPr lang="fi-FI" sz="2400" i="1" dirty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fi-FI" sz="2400" i="1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fi-FI" sz="24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autamme </a:t>
            </a:r>
            <a:r>
              <a:rPr lang="fi-FI" sz="2400" i="1" dirty="0">
                <a:solidFill>
                  <a:schemeClr val="tx2"/>
                </a:solidFill>
                <a:cs typeface="Arial" panose="020B0604020202020204" pitchFamily="34" charset="0"/>
              </a:rPr>
              <a:t>asiakkaitamme </a:t>
            </a:r>
            <a:r>
              <a:rPr lang="fi-FI" sz="2400" i="1" dirty="0" smtClean="0">
                <a:solidFill>
                  <a:schemeClr val="tx2"/>
                </a:solidFill>
                <a:cs typeface="Arial" panose="020B0604020202020204" pitchFamily="34" charset="0"/>
              </a:rPr>
              <a:t>menestymään</a:t>
            </a:r>
          </a:p>
        </p:txBody>
      </p:sp>
      <p:pic>
        <p:nvPicPr>
          <p:cNvPr id="11" name="Picture 9" descr="Finncont_R_cmy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57340"/>
            <a:ext cx="5544616" cy="58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9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Räätälöityjä ratkaisuja vuodesta 1974</a:t>
            </a:r>
            <a:endParaRPr lang="fi-FI" dirty="0"/>
          </a:p>
        </p:txBody>
      </p:sp>
      <p:sp>
        <p:nvSpPr>
          <p:cNvPr id="12" name="Otsikko 13"/>
          <p:cNvSpPr>
            <a:spLocks noGrp="1"/>
          </p:cNvSpPr>
          <p:nvPr>
            <p:ph type="title"/>
          </p:nvPr>
        </p:nvSpPr>
        <p:spPr>
          <a:xfrm>
            <a:off x="415856" y="116632"/>
            <a:ext cx="8229600" cy="1872208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0070C0"/>
                </a:solidFill>
              </a:rPr>
              <a:t>Asiakassegmenttimme</a:t>
            </a:r>
            <a:r>
              <a:rPr lang="fi-FI" sz="4900" dirty="0" smtClean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Pyöristetty suorakulmio 12"/>
          <p:cNvSpPr/>
          <p:nvPr/>
        </p:nvSpPr>
        <p:spPr>
          <a:xfrm>
            <a:off x="6909048" y="1556792"/>
            <a:ext cx="1872208" cy="892944"/>
          </a:xfrm>
          <a:prstGeom prst="roundRect">
            <a:avLst/>
          </a:prstGeom>
          <a:gradFill>
            <a:gsLst>
              <a:gs pos="0">
                <a:srgbClr val="0070C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Ajoneuvoteollisuus</a:t>
            </a:r>
          </a:p>
        </p:txBody>
      </p:sp>
      <p:sp>
        <p:nvSpPr>
          <p:cNvPr id="14" name="Pyöristetty suorakulmio 13"/>
          <p:cNvSpPr/>
          <p:nvPr/>
        </p:nvSpPr>
        <p:spPr>
          <a:xfrm>
            <a:off x="3673593" y="1556792"/>
            <a:ext cx="1906519" cy="892944"/>
          </a:xfrm>
          <a:prstGeom prst="roundRect">
            <a:avLst/>
          </a:prstGeom>
          <a:gradFill>
            <a:gsLst>
              <a:gs pos="0">
                <a:srgbClr val="0070C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Ympäristöteollisuus</a:t>
            </a:r>
          </a:p>
        </p:txBody>
      </p:sp>
      <p:sp>
        <p:nvSpPr>
          <p:cNvPr id="15" name="Pyöristetty suorakulmio 14"/>
          <p:cNvSpPr/>
          <p:nvPr/>
        </p:nvSpPr>
        <p:spPr>
          <a:xfrm>
            <a:off x="439664" y="1556792"/>
            <a:ext cx="1905000" cy="892944"/>
          </a:xfrm>
          <a:prstGeom prst="roundRect">
            <a:avLst/>
          </a:prstGeom>
          <a:gradFill>
            <a:gsLst>
              <a:gs pos="0">
                <a:srgbClr val="0070C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Kemia - ja elintarviketeollisuus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593" y="2996952"/>
            <a:ext cx="1905000" cy="126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Kuva 15" descr="elintarvi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437112"/>
            <a:ext cx="1898904" cy="1264920"/>
          </a:xfrm>
          <a:prstGeom prst="rect">
            <a:avLst/>
          </a:prstGeom>
        </p:spPr>
      </p:pic>
      <p:pic>
        <p:nvPicPr>
          <p:cNvPr id="17" name="Kuva 16" descr="polttoa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2996952"/>
            <a:ext cx="1898904" cy="1264920"/>
          </a:xfrm>
          <a:prstGeom prst="rect">
            <a:avLst/>
          </a:prstGeom>
        </p:spPr>
      </p:pic>
      <p:pic>
        <p:nvPicPr>
          <p:cNvPr id="18" name="Kuva 17" descr="sukl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996952"/>
            <a:ext cx="1898904" cy="1267968"/>
          </a:xfrm>
          <a:prstGeom prst="rect">
            <a:avLst/>
          </a:prstGeom>
        </p:spPr>
      </p:pic>
      <p:pic>
        <p:nvPicPr>
          <p:cNvPr id="20" name="Kuva 19" descr="valm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4437112"/>
            <a:ext cx="1898904" cy="1264920"/>
          </a:xfrm>
          <a:prstGeom prst="rect">
            <a:avLst/>
          </a:prstGeom>
        </p:spPr>
      </p:pic>
      <p:pic>
        <p:nvPicPr>
          <p:cNvPr id="21" name="Kuva 20" descr="luow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1208" y="4437112"/>
            <a:ext cx="1898904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/>
          <p:cNvGrpSpPr/>
          <p:nvPr/>
        </p:nvGrpSpPr>
        <p:grpSpPr>
          <a:xfrm>
            <a:off x="222573" y="1124744"/>
            <a:ext cx="8669907" cy="4968551"/>
            <a:chOff x="-25958" y="1345644"/>
            <a:chExt cx="9145258" cy="5488063"/>
          </a:xfrm>
        </p:grpSpPr>
        <p:sp>
          <p:nvSpPr>
            <p:cNvPr id="34" name="Ellipsi 33"/>
            <p:cNvSpPr/>
            <p:nvPr/>
          </p:nvSpPr>
          <p:spPr>
            <a:xfrm>
              <a:off x="5258864" y="2789658"/>
              <a:ext cx="45294" cy="45295"/>
            </a:xfrm>
            <a:prstGeom prst="ellipse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92" name="Ryhmä 91"/>
            <p:cNvGrpSpPr/>
            <p:nvPr/>
          </p:nvGrpSpPr>
          <p:grpSpPr>
            <a:xfrm>
              <a:off x="-25958" y="1345644"/>
              <a:ext cx="9145258" cy="5488063"/>
              <a:chOff x="-25958" y="1345644"/>
              <a:chExt cx="9145258" cy="5488063"/>
            </a:xfrm>
          </p:grpSpPr>
          <p:pic>
            <p:nvPicPr>
              <p:cNvPr id="1048" name="Picture 24" descr="D:\Finncont\Finncont DesignStudio\FC esitys\Kuvat\8a208d04ad7de520_org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0202" y="1580983"/>
                <a:ext cx="2259978" cy="3214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D:\Finncont\Finncont DesignStudio\FC esitys\Kuvat\lataus (1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5542" y="2416666"/>
                <a:ext cx="1643100" cy="4401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D:\Finncont\Finncont DesignStudio\FC esitys\Kuvat\Otto_Entsorgungssysteme_Logo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92" t="29946" r="15078" b="26247"/>
              <a:stretch/>
            </p:blipFill>
            <p:spPr bwMode="auto">
              <a:xfrm>
                <a:off x="7536340" y="2347008"/>
                <a:ext cx="1582960" cy="601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Ryhmä 7"/>
              <p:cNvGrpSpPr/>
              <p:nvPr/>
            </p:nvGrpSpPr>
            <p:grpSpPr>
              <a:xfrm>
                <a:off x="80535" y="3254536"/>
                <a:ext cx="1593808" cy="683165"/>
                <a:chOff x="5544278" y="190849"/>
                <a:chExt cx="2596409" cy="1112918"/>
              </a:xfrm>
            </p:grpSpPr>
            <p:pic>
              <p:nvPicPr>
                <p:cNvPr id="9" name="Picture 4" descr="http://logonoid.com/images/brp-logo.jpg">
                  <a:hlinkClick r:id="rId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76592" y="320420"/>
                  <a:ext cx="864095" cy="8640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17" descr="C:\VesaK\Finncont\Marketing material\Logot\SkiDoo_BRP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8000" contrast="82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4278" y="579562"/>
                  <a:ext cx="1348225" cy="3616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12" descr="http://www.canamoffroad.com/Files/en-US/images/Print_Logo.gif">
                  <a:hlinkClick r:id="rId9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4278" y="190849"/>
                  <a:ext cx="1375908" cy="3937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18" descr="C:\VesaK\Finncont\Marketing material\Logot\lynx_brp_rule_rgb_k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00072" y="968275"/>
                  <a:ext cx="1105313" cy="3354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4" name="Picture 2" descr="C:\VesaK\Finncont\Marketing material\Volvo\volvo_logo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591" y="2220553"/>
                <a:ext cx="1036193" cy="867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0" descr="http://www.johnbownes.co.uk/Valtra%20Logo.JPG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1564" y="2379627"/>
                <a:ext cx="1479439" cy="495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t1.gstatic.com/images?q=tbn:ANd9GcTTjbWGNuAf5vpHBcReLhl_Iq-oIzqLSxB-MTYtRSG4jDSuJfx8wCK0hS4x">
                <a:hlinkClick r:id="rId15"/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9433" y="4845279"/>
                <a:ext cx="1152128" cy="4147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8" descr="http://ww1.prweb.com/prfiles/2007/04/30/522924/JD3D4Cvert.jpg">
                <a:hlinkClick r:id="rId17"/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0453" y="2329253"/>
                <a:ext cx="999353" cy="686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30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2058" y="4208981"/>
                <a:ext cx="1116715" cy="228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14" descr="http://www.vaasantrukkihuolto.com/index/uploads/images/avant%20logo%20pelk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3648" y="1663793"/>
                <a:ext cx="1175126" cy="2820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3" descr="C:\VesaK\Finncont\Marketing material\Mitsubishi\mitsubishi-logo2.jp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1381" y="3334986"/>
                <a:ext cx="686514" cy="7149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D:\Finncont\Finncont DesignStudio\FC esitys\Kuvat\Agco_logo_rgb.jp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958" y="1426121"/>
                <a:ext cx="1625611" cy="6353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D:\Finncont\Finncont DesignStudio\FC esitys\Kuvat\Juncar-logo.png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356" y="4129444"/>
                <a:ext cx="986900" cy="484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5" descr="D:\Finncont\Finncont DesignStudio\FC esitys\Kuvat\Lastik_logo.jp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1196" y="3890833"/>
                <a:ext cx="1332148" cy="7060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1" name="Picture 7" descr="D:\Finncont\Finncont DesignStudio\FC esitys\Kuvat\Grundfos-logo.png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3630" y="3095461"/>
                <a:ext cx="2509931" cy="418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D:\Finncont\Finncont DesignStudio\FC esitys\Kuvat\Jita_Logo_Plastic_Pipes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0417" y="3076648"/>
                <a:ext cx="1226294" cy="5620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3" name="Picture 9" descr="D:\Finncont\Finncont DesignStudio\FC esitys\Kuvat\VALIO_logo_RGB53mm.pn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3213" y="4288518"/>
                <a:ext cx="1112549" cy="7793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D:\Finncont\Finncont DesignStudio\FC esitys\Kuvat\Procter_and_Gamble_Logo.svg.png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1345" y="3334414"/>
                <a:ext cx="911472" cy="397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5" name="Picture 11" descr="D:\Finncont\Finncont DesignStudio\FC esitys\Kuvat\tikkurila_yhtiologo_rgb.jpg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6025" y="6376777"/>
                <a:ext cx="1785627" cy="4217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D:\Finncont\Finncont DesignStudio\FC esitys\Kuvat\Univar_logo.jpg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3374" y="4765742"/>
                <a:ext cx="1597025" cy="436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7" name="Picture 13" descr="D:\Finncont\Finncont DesignStudio\FC esitys\Kuvat\Kemira.svg.png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1419" y="1663793"/>
                <a:ext cx="1204343" cy="238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D:\Finncont\Finncont DesignStudio\FC esitys\Kuvat\800px-Atrian_logo.svg.png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1345" y="5584286"/>
                <a:ext cx="1011338" cy="61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9" name="Picture 15" descr="D:\Finncont\Finncont DesignStudio\FC esitys\Kuvat\2000px-General_Electric_logo.svg.png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2880" y="1345644"/>
                <a:ext cx="696640" cy="696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D:\Finncont\Finncont DesignStudio\FC esitys\Kuvat\kiilto.jpg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6497" y="5322502"/>
                <a:ext cx="931668" cy="768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1" name="Picture 17" descr="D:\Finncont\Finncont DesignStudio\FC esitys\Kuvat\AkzoNobel_Logo.svg.png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8423" y="6183369"/>
                <a:ext cx="1068592" cy="650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18" descr="D:\Finncont\Finncont DesignStudio\FC esitys\Kuvat\logo_barry-callebaut.png"/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1565" y="6316444"/>
                <a:ext cx="3024745" cy="436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3" name="Picture 19" descr="D:\Finncont\Finncont DesignStudio\FC esitys\Kuvat\BASF-Logo.svg.png"/>
              <p:cNvPicPr>
                <a:picLocks noChangeAspect="1" noChangeArrowheads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4510" y="5263623"/>
                <a:ext cx="831078" cy="831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4" name="Picture 20" descr="D:\Finncont\Finncont DesignStudio\FC esitys\Kuvat\Martela_logo.png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268" y="5936183"/>
                <a:ext cx="738450" cy="738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22" descr="D:\Finncont\Finncont DesignStudio\FC esitys\Kuvat\Logo.png"/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5529" y="5799724"/>
                <a:ext cx="1311859" cy="3710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7" name="Picture 23" descr="D:\Finncont\Finncont DesignStudio\FC esitys\Kuvat\Kekkilän logo.jpg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590" y="4881997"/>
                <a:ext cx="1079151" cy="838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9" name="Picture 25" descr="C:\Users\VesaK\Desktop\Outotec piirustukset\Outotec_RGB.jpg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3410" y="3970370"/>
                <a:ext cx="1737856" cy="387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79" name="Picture 72" descr="17366v1v1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07" y="4295491"/>
            <a:ext cx="1110557" cy="57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Asiakkaitamme</a:t>
            </a:r>
            <a:endParaRPr lang="fi-FI" dirty="0"/>
          </a:p>
        </p:txBody>
      </p:sp>
      <p:sp>
        <p:nvSpPr>
          <p:cNvPr id="81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Räätälöityjä ratkaisuja vuodesta 1974</a:t>
            </a:r>
            <a:endParaRPr lang="fi-FI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48" y="4725144"/>
            <a:ext cx="1057988" cy="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Maantieteellinen peittomme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Räätälöityjä ratkaisuja vuodesta 1974</a:t>
            </a:r>
            <a:endParaRPr lang="fi-FI" dirty="0"/>
          </a:p>
        </p:txBody>
      </p:sp>
      <p:pic>
        <p:nvPicPr>
          <p:cNvPr id="1026" name="Picture 2" descr="C:\PetriR\Tiedostot\FC\esitysmateriaalit 2016\Maailmankartta Väritet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7469"/>
            <a:ext cx="7488832" cy="473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2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74296" cy="1143000"/>
          </a:xfrm>
        </p:spPr>
        <p:txBody>
          <a:bodyPr/>
          <a:lstStyle/>
          <a:p>
            <a:r>
              <a:rPr lang="fi-FI" dirty="0" smtClean="0"/>
              <a:t>Perustamme</a:t>
            </a:r>
            <a:endParaRPr lang="fi-FI" dirty="0"/>
          </a:p>
        </p:txBody>
      </p:sp>
      <p:sp>
        <p:nvSpPr>
          <p:cNvPr id="14" name="Sisällön paikkamerkki 13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Olemme 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uroopan merkittävimpiä muovien rotaatiovalajia</a:t>
            </a:r>
          </a:p>
          <a:p>
            <a:pPr lvl="1"/>
            <a:r>
              <a:rPr lang="fi-FI" dirty="0" smtClean="0"/>
              <a:t>Yksi maailman johtavista ruostumattomien </a:t>
            </a:r>
            <a:r>
              <a:rPr lang="fi-FI" dirty="0" err="1" smtClean="0"/>
              <a:t>IBC-säiliöiden</a:t>
            </a:r>
            <a:r>
              <a:rPr lang="fi-FI" dirty="0" smtClean="0"/>
              <a:t> valmistajista</a:t>
            </a:r>
          </a:p>
          <a:p>
            <a:r>
              <a:rPr lang="fi-FI" dirty="0" smtClean="0"/>
              <a:t>Liikevaihtomme on lähes 20 miljoonaa euroa </a:t>
            </a:r>
          </a:p>
          <a:p>
            <a:r>
              <a:rPr lang="fi-FI" dirty="0" smtClean="0"/>
              <a:t>Tuotteistamme yli puolet on käytössä Suomen ulkopuolella</a:t>
            </a:r>
          </a:p>
          <a:p>
            <a:r>
              <a:rPr lang="fi-FI" dirty="0" smtClean="0"/>
              <a:t>Olemme 1974 perustettu yksityinen yritys</a:t>
            </a:r>
          </a:p>
          <a:p>
            <a:r>
              <a:rPr lang="fi-FI" dirty="0" smtClean="0"/>
              <a:t>Työllistämme Virroilla noin 130 henkeä</a:t>
            </a:r>
          </a:p>
          <a:p>
            <a:r>
              <a:rPr lang="fi-FI" dirty="0" smtClean="0"/>
              <a:t>Avasimme myyntikonttorin Ruotsiin 2015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Räätälöityjä ratkaisuja vuodesta 1974</a:t>
            </a:r>
            <a:endParaRPr lang="fi-FI" dirty="0"/>
          </a:p>
        </p:txBody>
      </p:sp>
      <p:pic>
        <p:nvPicPr>
          <p:cNvPr id="10" name="Picture 6" descr="http://finncont.com/templates/finncont/images/ymparisto_highlight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496" y="476672"/>
            <a:ext cx="1905000" cy="885825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733" y="5013176"/>
            <a:ext cx="948755" cy="91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2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D867-BDDC-42E4-91F7-303057D57980}" type="datetime1">
              <a:rPr lang="fi-FI" smtClean="0"/>
              <a:pPr/>
              <a:t>9.5.2016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Räätälöityjä ratkaisuja vuodesta 1974</a:t>
            </a:r>
            <a:endParaRPr lang="fi-F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483945"/>
            <a:ext cx="2592288" cy="263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89071"/>
            <a:ext cx="1680356" cy="243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https://photos-2.dropbox.com/t/2/AAA0MwuK2GDwAH1pe4RAwT8nNkRgcmpFnWvCXN-C6_W-dQ/12/106056295/jpeg/32x32/1/1462100400/0/2/nasu-ja-catti-01-vaalennettu.jpg/ENCp46sDGL4BIAIoAg/wR1uCrkF6HhbPeOClzF0NVB9CzZrUzW6Krf5vEi-V1w?size_mode=3&amp;size=640x4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4" y="1412776"/>
            <a:ext cx="3696073" cy="204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s://photos-5.dropbox.com/t/2/AACeCbhffCfjsA2mw2xkC4q1Vll6Vad-fQ5wbFommWg48w/12/106056295/jpeg/32x32/1/1462795200/0/2/aiv6000-01.jpg/ENCp46sDGMEBIAIoAg/jkv5nvkqksO9JvaCDzMT2mD29IlN-D1MaPCkpk3pyDM?size_mode=5&amp;size=178x17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AutoShape 6" descr="https://photos-5.dropbox.com/t/2/AACeCbhffCfjsA2mw2xkC4q1Vll6Vad-fQ5wbFommWg48w/12/106056295/jpeg/32x32/1/1462795200/0/2/aiv6000-01.jpg/ENCp46sDGMEBIAIoAg/jkv5nvkqksO9JvaCDzMT2mD29IlN-D1MaPCkpk3pyDM?size_mode=5&amp;size=178x178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69" y="752617"/>
            <a:ext cx="3810455" cy="336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i-FI" dirty="0" smtClean="0"/>
              <a:t>Polttoaine- ja kemikaalisäiliöitä</a:t>
            </a:r>
            <a:endParaRPr lang="fi-FI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52272"/>
            <a:ext cx="1512168" cy="151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9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D867-BDDC-42E4-91F7-303057D57980}" type="datetime1">
              <a:rPr lang="fi-FI" smtClean="0"/>
              <a:pPr/>
              <a:t>9.5.2016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Räätälöityjä ratkaisuja vuodesta 1974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17351"/>
            <a:ext cx="5256584" cy="4943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776288" y="620688"/>
            <a:ext cx="826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ASETUS 856 /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8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D867-BDDC-42E4-91F7-303057D57980}" type="datetime1">
              <a:rPr lang="fi-FI" smtClean="0"/>
              <a:pPr/>
              <a:t>9.5.2016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Räätälöityjä ratkaisuja vuodesta 1974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40" y="1814513"/>
            <a:ext cx="7591425" cy="3228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776288" y="1196752"/>
            <a:ext cx="826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ASETUS 856 /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09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7B6-3EF0-4E7F-AE52-AB39430D0939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D867-BDDC-42E4-91F7-303057D57980}" type="datetime1">
              <a:rPr lang="fi-FI" smtClean="0"/>
              <a:pPr/>
              <a:t>9.5.2016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Räätälöityjä ratkaisuja vuodesta 1974</a:t>
            </a:r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7624">
            <a:off x="990706" y="1295414"/>
            <a:ext cx="6653986" cy="38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orakulmio 6"/>
          <p:cNvSpPr/>
          <p:nvPr/>
        </p:nvSpPr>
        <p:spPr>
          <a:xfrm>
            <a:off x="827584" y="4437112"/>
            <a:ext cx="7128792" cy="1635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179512" y="404664"/>
            <a:ext cx="7128792" cy="1650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 rot="4970112">
            <a:off x="6581170" y="2610536"/>
            <a:ext cx="2750411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 rot="4970112">
            <a:off x="-415572" y="2787434"/>
            <a:ext cx="2750411" cy="112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/>
          <p:cNvSpPr txBox="1"/>
          <p:nvPr/>
        </p:nvSpPr>
        <p:spPr>
          <a:xfrm>
            <a:off x="899592" y="90872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TYYPPIKILPI</a:t>
            </a:r>
            <a:endParaRPr lang="fi-FI" sz="2400" dirty="0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6893"/>
            <a:ext cx="1512168" cy="151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187</Words>
  <Application>Microsoft Office PowerPoint</Application>
  <PresentationFormat>Näytössä katseltava diaesitys (4:3)</PresentationFormat>
  <Paragraphs>75</Paragraphs>
  <Slides>15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Office-teema</vt:lpstr>
      <vt:lpstr>PowerPoint-esitys</vt:lpstr>
      <vt:lpstr>Asiakassegmenttimme  </vt:lpstr>
      <vt:lpstr>Asiakkaitamme</vt:lpstr>
      <vt:lpstr>Maantieteellinen peittomme</vt:lpstr>
      <vt:lpstr>Perustamme</vt:lpstr>
      <vt:lpstr>Polttoaine- ja kemikaalisäiliöitä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HP-omistaja</dc:creator>
  <cp:lastModifiedBy>Timo Linjamaa</cp:lastModifiedBy>
  <cp:revision>155</cp:revision>
  <dcterms:created xsi:type="dcterms:W3CDTF">2012-11-09T09:22:59Z</dcterms:created>
  <dcterms:modified xsi:type="dcterms:W3CDTF">2016-05-09T13:13:52Z</dcterms:modified>
</cp:coreProperties>
</file>