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0"/>
  </p:notesMasterIdLst>
  <p:sldIdLst>
    <p:sldId id="257" r:id="rId2"/>
    <p:sldId id="276" r:id="rId3"/>
    <p:sldId id="278" r:id="rId4"/>
    <p:sldId id="273" r:id="rId5"/>
    <p:sldId id="274" r:id="rId6"/>
    <p:sldId id="275" r:id="rId7"/>
    <p:sldId id="264" r:id="rId8"/>
    <p:sldId id="259" r:id="rId9"/>
    <p:sldId id="270" r:id="rId10"/>
    <p:sldId id="260" r:id="rId11"/>
    <p:sldId id="261" r:id="rId12"/>
    <p:sldId id="263" r:id="rId13"/>
    <p:sldId id="265" r:id="rId14"/>
    <p:sldId id="268" r:id="rId15"/>
    <p:sldId id="269" r:id="rId16"/>
    <p:sldId id="279" r:id="rId17"/>
    <p:sldId id="262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77" r:id="rId29"/>
  </p:sldIdLst>
  <p:sldSz cx="9144000" cy="6858000" type="screen4x3"/>
  <p:notesSz cx="6735763" cy="9866313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DD00"/>
    <a:srgbClr val="A5D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93088" autoAdjust="0"/>
  </p:normalViewPr>
  <p:slideViewPr>
    <p:cSldViewPr snapToGrid="0" snapToObjects="1" showGuides="1">
      <p:cViewPr>
        <p:scale>
          <a:sx n="84" d="100"/>
          <a:sy n="84" d="100"/>
        </p:scale>
        <p:origin x="-912" y="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21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56189A-B414-4045-968D-79D064D93ECC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BACD4B7D-7F9D-4B14-814C-3A00CF06DFA3}">
      <dgm:prSet phldrT="[Teksti]" custT="1"/>
      <dgm:spPr/>
      <dgm:t>
        <a:bodyPr/>
        <a:lstStyle/>
        <a:p>
          <a:r>
            <a:rPr lang="fi-FI" sz="1800" b="1" dirty="0" smtClean="0"/>
            <a:t>Toteutus- ja käyttöönottoprojekti</a:t>
          </a:r>
          <a:endParaRPr lang="fi-FI" sz="1800" b="1" dirty="0"/>
        </a:p>
      </dgm:t>
    </dgm:pt>
    <dgm:pt modelId="{358D15EC-B79F-4408-86EF-902A413AFD09}" type="parTrans" cxnId="{05BF5F92-4367-4710-8602-BE29A3A3E425}">
      <dgm:prSet/>
      <dgm:spPr/>
      <dgm:t>
        <a:bodyPr/>
        <a:lstStyle/>
        <a:p>
          <a:endParaRPr lang="fi-FI"/>
        </a:p>
      </dgm:t>
    </dgm:pt>
    <dgm:pt modelId="{81C9CCB6-3C88-4E34-807B-15D0D77B8F98}" type="sibTrans" cxnId="{05BF5F92-4367-4710-8602-BE29A3A3E425}">
      <dgm:prSet/>
      <dgm:spPr/>
      <dgm:t>
        <a:bodyPr/>
        <a:lstStyle/>
        <a:p>
          <a:endParaRPr lang="fi-FI"/>
        </a:p>
      </dgm:t>
    </dgm:pt>
    <dgm:pt modelId="{370CFB42-E11C-497A-B67B-20D3C406AC15}">
      <dgm:prSet phldrT="[Teksti]" custT="1"/>
      <dgm:spPr/>
      <dgm:t>
        <a:bodyPr/>
        <a:lstStyle/>
        <a:p>
          <a:r>
            <a:rPr lang="fi-FI" sz="1200" dirty="0" smtClean="0"/>
            <a:t>TVV lippu- ja maksu-järjestelmä Oy</a:t>
          </a:r>
          <a:endParaRPr lang="fi-FI" sz="1200" dirty="0"/>
        </a:p>
      </dgm:t>
    </dgm:pt>
    <dgm:pt modelId="{678F18EA-D1D4-4095-AC22-9874D06C2984}" type="parTrans" cxnId="{7F82151D-621C-422E-9838-E927FA821F5A}">
      <dgm:prSet/>
      <dgm:spPr/>
      <dgm:t>
        <a:bodyPr/>
        <a:lstStyle/>
        <a:p>
          <a:endParaRPr lang="fi-FI"/>
        </a:p>
      </dgm:t>
    </dgm:pt>
    <dgm:pt modelId="{883A6B73-577F-4422-82AC-B81F52534D10}" type="sibTrans" cxnId="{7F82151D-621C-422E-9838-E927FA821F5A}">
      <dgm:prSet/>
      <dgm:spPr/>
      <dgm:t>
        <a:bodyPr/>
        <a:lstStyle/>
        <a:p>
          <a:endParaRPr lang="fi-FI"/>
        </a:p>
      </dgm:t>
    </dgm:pt>
    <dgm:pt modelId="{0982B37D-4DA3-4AE7-A255-DE9324D37220}">
      <dgm:prSet phldrT="[Teksti]" custT="1"/>
      <dgm:spPr/>
      <dgm:t>
        <a:bodyPr/>
        <a:lstStyle/>
        <a:p>
          <a:r>
            <a:rPr lang="fi-FI" sz="1200" dirty="0" smtClean="0"/>
            <a:t>Järjestelmä-</a:t>
          </a:r>
        </a:p>
        <a:p>
          <a:r>
            <a:rPr lang="fi-FI" sz="1200" dirty="0" smtClean="0"/>
            <a:t>toimittaja</a:t>
          </a:r>
          <a:endParaRPr lang="fi-FI" sz="1200" dirty="0"/>
        </a:p>
      </dgm:t>
    </dgm:pt>
    <dgm:pt modelId="{DA968CE5-640B-4DB5-88B1-800E87A0536D}" type="parTrans" cxnId="{81A313A2-5F46-4B21-83FD-1A47D529B161}">
      <dgm:prSet/>
      <dgm:spPr/>
      <dgm:t>
        <a:bodyPr/>
        <a:lstStyle/>
        <a:p>
          <a:endParaRPr lang="fi-FI"/>
        </a:p>
      </dgm:t>
    </dgm:pt>
    <dgm:pt modelId="{1F4CD864-F201-42A3-9FAD-B6DAE02A0AF7}" type="sibTrans" cxnId="{81A313A2-5F46-4B21-83FD-1A47D529B161}">
      <dgm:prSet/>
      <dgm:spPr/>
      <dgm:t>
        <a:bodyPr/>
        <a:lstStyle/>
        <a:p>
          <a:endParaRPr lang="fi-FI"/>
        </a:p>
      </dgm:t>
    </dgm:pt>
    <dgm:pt modelId="{90D1A090-F97A-482F-8D4D-BA83A749B23F}">
      <dgm:prSet phldrT="[Teksti]" custT="1"/>
      <dgm:spPr/>
      <dgm:t>
        <a:bodyPr/>
        <a:lstStyle/>
        <a:p>
          <a:r>
            <a:rPr lang="fi-FI" sz="1200" dirty="0" smtClean="0"/>
            <a:t>Toimi-valtaiset viranomaiset</a:t>
          </a:r>
          <a:endParaRPr lang="fi-FI" sz="1200" dirty="0"/>
        </a:p>
      </dgm:t>
    </dgm:pt>
    <dgm:pt modelId="{9F131283-FB74-496C-945F-6379B6BC3551}" type="parTrans" cxnId="{E463577C-1FC0-446E-8893-91E730D458A0}">
      <dgm:prSet/>
      <dgm:spPr/>
      <dgm:t>
        <a:bodyPr/>
        <a:lstStyle/>
        <a:p>
          <a:endParaRPr lang="fi-FI"/>
        </a:p>
      </dgm:t>
    </dgm:pt>
    <dgm:pt modelId="{7DC5B3E6-160F-4EF3-987C-748DB761C581}" type="sibTrans" cxnId="{E463577C-1FC0-446E-8893-91E730D458A0}">
      <dgm:prSet/>
      <dgm:spPr/>
      <dgm:t>
        <a:bodyPr/>
        <a:lstStyle/>
        <a:p>
          <a:endParaRPr lang="fi-FI"/>
        </a:p>
      </dgm:t>
    </dgm:pt>
    <dgm:pt modelId="{2655E030-5919-4873-82F1-AF04F338C344}">
      <dgm:prSet phldrT="[Teksti]" custT="1"/>
      <dgm:spPr/>
      <dgm:t>
        <a:bodyPr/>
        <a:lstStyle/>
        <a:p>
          <a:r>
            <a:rPr lang="fi-FI" sz="1200" dirty="0" smtClean="0"/>
            <a:t>Myynti-</a:t>
          </a:r>
        </a:p>
        <a:p>
          <a:r>
            <a:rPr lang="fi-FI" sz="1200" dirty="0" smtClean="0"/>
            <a:t>pisteet</a:t>
          </a:r>
          <a:endParaRPr lang="fi-FI" sz="1200" dirty="0"/>
        </a:p>
      </dgm:t>
    </dgm:pt>
    <dgm:pt modelId="{B5E338C3-2E40-484A-B67A-655F8667DB53}" type="parTrans" cxnId="{837FAF30-8EC3-4587-9E38-64039B8A5B33}">
      <dgm:prSet/>
      <dgm:spPr/>
      <dgm:t>
        <a:bodyPr/>
        <a:lstStyle/>
        <a:p>
          <a:endParaRPr lang="fi-FI"/>
        </a:p>
      </dgm:t>
    </dgm:pt>
    <dgm:pt modelId="{8638C7AB-7F96-401A-B48E-A3A1F2F7BB82}" type="sibTrans" cxnId="{837FAF30-8EC3-4587-9E38-64039B8A5B33}">
      <dgm:prSet/>
      <dgm:spPr/>
      <dgm:t>
        <a:bodyPr/>
        <a:lstStyle/>
        <a:p>
          <a:endParaRPr lang="fi-FI"/>
        </a:p>
      </dgm:t>
    </dgm:pt>
    <dgm:pt modelId="{782F5FB9-C23C-4EE4-8089-684B0F3A218D}">
      <dgm:prSet phldrT="[Teksti]" custT="1"/>
      <dgm:spPr/>
      <dgm:t>
        <a:bodyPr/>
        <a:lstStyle/>
        <a:p>
          <a:r>
            <a:rPr lang="fi-FI" sz="1200" dirty="0" smtClean="0"/>
            <a:t>Liikennöit-sijät</a:t>
          </a:r>
          <a:endParaRPr lang="fi-FI" sz="1200" dirty="0"/>
        </a:p>
      </dgm:t>
    </dgm:pt>
    <dgm:pt modelId="{F277D1D0-9655-42C4-B612-82BA60F3497D}" type="parTrans" cxnId="{A533A262-3254-435E-9DE8-1530A13C9A7C}">
      <dgm:prSet/>
      <dgm:spPr/>
      <dgm:t>
        <a:bodyPr/>
        <a:lstStyle/>
        <a:p>
          <a:endParaRPr lang="fi-FI"/>
        </a:p>
      </dgm:t>
    </dgm:pt>
    <dgm:pt modelId="{D7217761-19E2-4378-BFFA-AE9039A6C9AC}" type="sibTrans" cxnId="{A533A262-3254-435E-9DE8-1530A13C9A7C}">
      <dgm:prSet/>
      <dgm:spPr/>
      <dgm:t>
        <a:bodyPr/>
        <a:lstStyle/>
        <a:p>
          <a:endParaRPr lang="fi-FI"/>
        </a:p>
      </dgm:t>
    </dgm:pt>
    <dgm:pt modelId="{427BC7EA-3EE0-404B-8CCE-03A48D9F4BF3}">
      <dgm:prSet phldrT="[Teksti]" custT="1"/>
      <dgm:spPr/>
      <dgm:t>
        <a:bodyPr/>
        <a:lstStyle/>
        <a:p>
          <a:r>
            <a:rPr lang="fi-FI" sz="1200" dirty="0" smtClean="0"/>
            <a:t>Ajoneuvo- ja varikko-järjestelmä-toimittajat</a:t>
          </a:r>
          <a:endParaRPr lang="fi-FI" sz="1200" dirty="0"/>
        </a:p>
      </dgm:t>
    </dgm:pt>
    <dgm:pt modelId="{F289107D-448B-486C-AC51-A2413FCFC82A}" type="parTrans" cxnId="{065D1B7C-025D-41AC-9B83-FBBD8BA17EC4}">
      <dgm:prSet/>
      <dgm:spPr/>
      <dgm:t>
        <a:bodyPr/>
        <a:lstStyle/>
        <a:p>
          <a:endParaRPr lang="fi-FI"/>
        </a:p>
      </dgm:t>
    </dgm:pt>
    <dgm:pt modelId="{A03E14F6-D7AB-4FDB-B424-E1E572541002}" type="sibTrans" cxnId="{065D1B7C-025D-41AC-9B83-FBBD8BA17EC4}">
      <dgm:prSet/>
      <dgm:spPr/>
      <dgm:t>
        <a:bodyPr/>
        <a:lstStyle/>
        <a:p>
          <a:endParaRPr lang="fi-FI"/>
        </a:p>
      </dgm:t>
    </dgm:pt>
    <dgm:pt modelId="{4F1207CE-9D3A-4EC7-946F-C22348B1F150}">
      <dgm:prSet phldrT="[Teksti]" custT="1"/>
      <dgm:spPr/>
      <dgm:t>
        <a:bodyPr/>
        <a:lstStyle/>
        <a:p>
          <a:r>
            <a:rPr lang="fi-FI" sz="1200" dirty="0" smtClean="0"/>
            <a:t>Muut järjestelmät ja palvelut</a:t>
          </a:r>
          <a:endParaRPr lang="fi-FI" sz="1200" dirty="0"/>
        </a:p>
      </dgm:t>
    </dgm:pt>
    <dgm:pt modelId="{A92F3310-2D88-4240-8ED5-6CBFA2E788C6}" type="parTrans" cxnId="{3D9DDA1C-A53B-441B-B0D9-49E74C0737BC}">
      <dgm:prSet/>
      <dgm:spPr/>
      <dgm:t>
        <a:bodyPr/>
        <a:lstStyle/>
        <a:p>
          <a:endParaRPr lang="fi-FI"/>
        </a:p>
      </dgm:t>
    </dgm:pt>
    <dgm:pt modelId="{9B01EE86-8C9E-4794-BDF7-9E37DFD6767D}" type="sibTrans" cxnId="{3D9DDA1C-A53B-441B-B0D9-49E74C0737BC}">
      <dgm:prSet/>
      <dgm:spPr/>
      <dgm:t>
        <a:bodyPr/>
        <a:lstStyle/>
        <a:p>
          <a:endParaRPr lang="fi-FI"/>
        </a:p>
      </dgm:t>
    </dgm:pt>
    <dgm:pt modelId="{5ABE8E88-FEFC-400F-9646-B41492B25DAC}">
      <dgm:prSet phldrT="[Teksti]" custT="1"/>
      <dgm:spPr/>
      <dgm:t>
        <a:bodyPr/>
        <a:lstStyle/>
        <a:p>
          <a:r>
            <a:rPr lang="fi-FI" sz="1200" dirty="0" smtClean="0"/>
            <a:t>Matkustajat</a:t>
          </a:r>
          <a:endParaRPr lang="fi-FI" sz="1200" dirty="0"/>
        </a:p>
      </dgm:t>
    </dgm:pt>
    <dgm:pt modelId="{C8BA8B84-02A0-4A3C-BB45-BAA6E8CEF96B}" type="parTrans" cxnId="{A8E6253E-F3CC-46FC-B164-0DCB0F04A574}">
      <dgm:prSet/>
      <dgm:spPr/>
      <dgm:t>
        <a:bodyPr/>
        <a:lstStyle/>
        <a:p>
          <a:endParaRPr lang="fi-FI"/>
        </a:p>
      </dgm:t>
    </dgm:pt>
    <dgm:pt modelId="{56E8CA42-5B9A-4634-AA9B-074DCA6F1B91}" type="sibTrans" cxnId="{A8E6253E-F3CC-46FC-B164-0DCB0F04A574}">
      <dgm:prSet/>
      <dgm:spPr/>
      <dgm:t>
        <a:bodyPr/>
        <a:lstStyle/>
        <a:p>
          <a:endParaRPr lang="fi-FI"/>
        </a:p>
      </dgm:t>
    </dgm:pt>
    <dgm:pt modelId="{4401975F-142A-4960-AFB3-47109684600A}">
      <dgm:prSet phldrT="[Teksti]" custT="1"/>
      <dgm:spPr/>
      <dgm:t>
        <a:bodyPr/>
        <a:lstStyle/>
        <a:p>
          <a:r>
            <a:rPr lang="fi-FI" sz="1200" dirty="0" smtClean="0"/>
            <a:t>Muut viranomaiset</a:t>
          </a:r>
          <a:endParaRPr lang="fi-FI" sz="1200" dirty="0"/>
        </a:p>
      </dgm:t>
    </dgm:pt>
    <dgm:pt modelId="{D1AE3E9B-1E50-45B9-8E40-9DFEB567B1FD}" type="parTrans" cxnId="{DA8044DF-A280-49BD-B430-9EC34B9697A0}">
      <dgm:prSet/>
      <dgm:spPr/>
      <dgm:t>
        <a:bodyPr/>
        <a:lstStyle/>
        <a:p>
          <a:endParaRPr lang="fi-FI"/>
        </a:p>
      </dgm:t>
    </dgm:pt>
    <dgm:pt modelId="{9FAA6979-D9AE-4562-B077-ECEF27D61248}" type="sibTrans" cxnId="{DA8044DF-A280-49BD-B430-9EC34B9697A0}">
      <dgm:prSet/>
      <dgm:spPr/>
      <dgm:t>
        <a:bodyPr/>
        <a:lstStyle/>
        <a:p>
          <a:endParaRPr lang="fi-FI"/>
        </a:p>
      </dgm:t>
    </dgm:pt>
    <dgm:pt modelId="{09618F26-D5A6-4C4A-92BE-9EE76F6CE082}">
      <dgm:prSet custT="1"/>
      <dgm:spPr/>
      <dgm:t>
        <a:bodyPr/>
        <a:lstStyle/>
        <a:p>
          <a:r>
            <a:rPr lang="fi-FI" sz="1200" dirty="0" smtClean="0"/>
            <a:t>Asiakas-palvelu-pisteet</a:t>
          </a:r>
          <a:endParaRPr lang="fi-FI" sz="1200" dirty="0"/>
        </a:p>
      </dgm:t>
    </dgm:pt>
    <dgm:pt modelId="{292849F9-A335-4060-BF5A-8584C79DB5C7}" type="parTrans" cxnId="{06FC7D71-B15A-46CA-AFFD-846490A4589E}">
      <dgm:prSet/>
      <dgm:spPr/>
      <dgm:t>
        <a:bodyPr/>
        <a:lstStyle/>
        <a:p>
          <a:endParaRPr lang="fi-FI"/>
        </a:p>
      </dgm:t>
    </dgm:pt>
    <dgm:pt modelId="{A7F94D13-2630-44CD-90E1-553DA6751814}" type="sibTrans" cxnId="{06FC7D71-B15A-46CA-AFFD-846490A4589E}">
      <dgm:prSet/>
      <dgm:spPr/>
      <dgm:t>
        <a:bodyPr/>
        <a:lstStyle/>
        <a:p>
          <a:endParaRPr lang="fi-FI"/>
        </a:p>
      </dgm:t>
    </dgm:pt>
    <dgm:pt modelId="{91F29FAC-5A1A-483B-9976-FC574447ACBD}" type="pres">
      <dgm:prSet presAssocID="{0A56189A-B414-4045-968D-79D064D93EC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702C8F33-7332-4F5A-9228-34F815EC08BB}" type="pres">
      <dgm:prSet presAssocID="{BACD4B7D-7F9D-4B14-814C-3A00CF06DFA3}" presName="centerShape" presStyleLbl="node0" presStyleIdx="0" presStyleCnt="1" custScaleX="307974" custScaleY="307974"/>
      <dgm:spPr/>
      <dgm:t>
        <a:bodyPr/>
        <a:lstStyle/>
        <a:p>
          <a:endParaRPr lang="fi-FI"/>
        </a:p>
      </dgm:t>
    </dgm:pt>
    <dgm:pt modelId="{4B721E9B-E49A-4F2A-B30B-51EAAC87384A}" type="pres">
      <dgm:prSet presAssocID="{370CFB42-E11C-497A-B67B-20D3C406AC15}" presName="node" presStyleLbl="node1" presStyleIdx="0" presStyleCnt="10" custScaleX="146465" custScaleY="14646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B97CD900-5818-43E1-AA1E-CC29813E2716}" type="pres">
      <dgm:prSet presAssocID="{370CFB42-E11C-497A-B67B-20D3C406AC15}" presName="dummy" presStyleCnt="0"/>
      <dgm:spPr/>
    </dgm:pt>
    <dgm:pt modelId="{FD8753F6-3FF6-471A-89DF-311E02F30921}" type="pres">
      <dgm:prSet presAssocID="{883A6B73-577F-4422-82AC-B81F52534D10}" presName="sibTrans" presStyleLbl="sibTrans2D1" presStyleIdx="0" presStyleCnt="10"/>
      <dgm:spPr/>
      <dgm:t>
        <a:bodyPr/>
        <a:lstStyle/>
        <a:p>
          <a:endParaRPr lang="fi-FI"/>
        </a:p>
      </dgm:t>
    </dgm:pt>
    <dgm:pt modelId="{D912AF01-99AB-40E9-BBBC-A48DC3C5FE1E}" type="pres">
      <dgm:prSet presAssocID="{0982B37D-4DA3-4AE7-A255-DE9324D37220}" presName="node" presStyleLbl="node1" presStyleIdx="1" presStyleCnt="10" custScaleX="146465" custScaleY="14646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FE739C8A-2200-498E-908F-062AEC53F9DE}" type="pres">
      <dgm:prSet presAssocID="{0982B37D-4DA3-4AE7-A255-DE9324D37220}" presName="dummy" presStyleCnt="0"/>
      <dgm:spPr/>
    </dgm:pt>
    <dgm:pt modelId="{410A33C4-E907-4178-A00D-EF0E1E00A24E}" type="pres">
      <dgm:prSet presAssocID="{1F4CD864-F201-42A3-9FAD-B6DAE02A0AF7}" presName="sibTrans" presStyleLbl="sibTrans2D1" presStyleIdx="1" presStyleCnt="10"/>
      <dgm:spPr/>
      <dgm:t>
        <a:bodyPr/>
        <a:lstStyle/>
        <a:p>
          <a:endParaRPr lang="fi-FI"/>
        </a:p>
      </dgm:t>
    </dgm:pt>
    <dgm:pt modelId="{42148C68-36BC-4E36-90E5-9A6405359F6E}" type="pres">
      <dgm:prSet presAssocID="{90D1A090-F97A-482F-8D4D-BA83A749B23F}" presName="node" presStyleLbl="node1" presStyleIdx="2" presStyleCnt="10" custScaleX="146465" custScaleY="14646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B2574BC8-E95C-4830-AAD2-137FA9B5ACB9}" type="pres">
      <dgm:prSet presAssocID="{90D1A090-F97A-482F-8D4D-BA83A749B23F}" presName="dummy" presStyleCnt="0"/>
      <dgm:spPr/>
    </dgm:pt>
    <dgm:pt modelId="{BC7961A0-93F5-4DC8-9A42-2C1D9C0799C6}" type="pres">
      <dgm:prSet presAssocID="{7DC5B3E6-160F-4EF3-987C-748DB761C581}" presName="sibTrans" presStyleLbl="sibTrans2D1" presStyleIdx="2" presStyleCnt="10"/>
      <dgm:spPr/>
      <dgm:t>
        <a:bodyPr/>
        <a:lstStyle/>
        <a:p>
          <a:endParaRPr lang="fi-FI"/>
        </a:p>
      </dgm:t>
    </dgm:pt>
    <dgm:pt modelId="{9992CC92-6B2D-46F1-AB64-F20A66CEBB48}" type="pres">
      <dgm:prSet presAssocID="{4401975F-142A-4960-AFB3-47109684600A}" presName="node" presStyleLbl="node1" presStyleIdx="3" presStyleCnt="10" custScaleX="146605" custScaleY="14660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4F4A03BD-BCE5-4C80-A6D7-71120C66C7CD}" type="pres">
      <dgm:prSet presAssocID="{4401975F-142A-4960-AFB3-47109684600A}" presName="dummy" presStyleCnt="0"/>
      <dgm:spPr/>
    </dgm:pt>
    <dgm:pt modelId="{52009586-2FAC-42C5-891B-BBF8365CE476}" type="pres">
      <dgm:prSet presAssocID="{9FAA6979-D9AE-4562-B077-ECEF27D61248}" presName="sibTrans" presStyleLbl="sibTrans2D1" presStyleIdx="3" presStyleCnt="10"/>
      <dgm:spPr/>
      <dgm:t>
        <a:bodyPr/>
        <a:lstStyle/>
        <a:p>
          <a:endParaRPr lang="fi-FI"/>
        </a:p>
      </dgm:t>
    </dgm:pt>
    <dgm:pt modelId="{569AF75B-DF6D-4557-A50D-9458290976C2}" type="pres">
      <dgm:prSet presAssocID="{09618F26-D5A6-4C4A-92BE-9EE76F6CE082}" presName="node" presStyleLbl="node1" presStyleIdx="4" presStyleCnt="10" custScaleX="146508" custScaleY="1465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0EF607-D400-485E-8710-43A68AB92B1D}" type="pres">
      <dgm:prSet presAssocID="{09618F26-D5A6-4C4A-92BE-9EE76F6CE082}" presName="dummy" presStyleCnt="0"/>
      <dgm:spPr/>
    </dgm:pt>
    <dgm:pt modelId="{6B12916D-122E-47B7-A18F-9B35BDA9F56D}" type="pres">
      <dgm:prSet presAssocID="{A7F94D13-2630-44CD-90E1-553DA6751814}" presName="sibTrans" presStyleLbl="sibTrans2D1" presStyleIdx="4" presStyleCnt="10"/>
      <dgm:spPr/>
      <dgm:t>
        <a:bodyPr/>
        <a:lstStyle/>
        <a:p>
          <a:endParaRPr lang="en-US"/>
        </a:p>
      </dgm:t>
    </dgm:pt>
    <dgm:pt modelId="{20D72D93-521B-4D7E-81F9-25499A10BC67}" type="pres">
      <dgm:prSet presAssocID="{2655E030-5919-4873-82F1-AF04F338C344}" presName="node" presStyleLbl="node1" presStyleIdx="5" presStyleCnt="10" custScaleX="146465" custScaleY="14646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D7CDD4B3-BC13-4695-BEEC-F2E2EFC964E5}" type="pres">
      <dgm:prSet presAssocID="{2655E030-5919-4873-82F1-AF04F338C344}" presName="dummy" presStyleCnt="0"/>
      <dgm:spPr/>
    </dgm:pt>
    <dgm:pt modelId="{0C1668D0-6457-40A9-B72F-219D622D227B}" type="pres">
      <dgm:prSet presAssocID="{8638C7AB-7F96-401A-B48E-A3A1F2F7BB82}" presName="sibTrans" presStyleLbl="sibTrans2D1" presStyleIdx="5" presStyleCnt="10"/>
      <dgm:spPr/>
      <dgm:t>
        <a:bodyPr/>
        <a:lstStyle/>
        <a:p>
          <a:endParaRPr lang="fi-FI"/>
        </a:p>
      </dgm:t>
    </dgm:pt>
    <dgm:pt modelId="{12F9AFC5-93E7-4EC4-90B2-DCF33CB0F0E6}" type="pres">
      <dgm:prSet presAssocID="{782F5FB9-C23C-4EE4-8089-684B0F3A218D}" presName="node" presStyleLbl="node1" presStyleIdx="6" presStyleCnt="10" custScaleX="146465" custScaleY="14646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33475E9F-BE00-4752-AA80-BD7ACC626999}" type="pres">
      <dgm:prSet presAssocID="{782F5FB9-C23C-4EE4-8089-684B0F3A218D}" presName="dummy" presStyleCnt="0"/>
      <dgm:spPr/>
    </dgm:pt>
    <dgm:pt modelId="{D448E005-B920-4282-A335-91AB5BA20CF6}" type="pres">
      <dgm:prSet presAssocID="{D7217761-19E2-4378-BFFA-AE9039A6C9AC}" presName="sibTrans" presStyleLbl="sibTrans2D1" presStyleIdx="6" presStyleCnt="10"/>
      <dgm:spPr/>
      <dgm:t>
        <a:bodyPr/>
        <a:lstStyle/>
        <a:p>
          <a:endParaRPr lang="fi-FI"/>
        </a:p>
      </dgm:t>
    </dgm:pt>
    <dgm:pt modelId="{C9359073-06AD-4859-A351-78B377D1F203}" type="pres">
      <dgm:prSet presAssocID="{427BC7EA-3EE0-404B-8CCE-03A48D9F4BF3}" presName="node" presStyleLbl="node1" presStyleIdx="7" presStyleCnt="10" custScaleX="146465" custScaleY="14646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7F7052AC-0858-4BA5-9EEF-11B9DAA54035}" type="pres">
      <dgm:prSet presAssocID="{427BC7EA-3EE0-404B-8CCE-03A48D9F4BF3}" presName="dummy" presStyleCnt="0"/>
      <dgm:spPr/>
    </dgm:pt>
    <dgm:pt modelId="{9FCEEEB7-1E47-4662-99CF-65F04CF47384}" type="pres">
      <dgm:prSet presAssocID="{A03E14F6-D7AB-4FDB-B424-E1E572541002}" presName="sibTrans" presStyleLbl="sibTrans2D1" presStyleIdx="7" presStyleCnt="10"/>
      <dgm:spPr/>
      <dgm:t>
        <a:bodyPr/>
        <a:lstStyle/>
        <a:p>
          <a:endParaRPr lang="fi-FI"/>
        </a:p>
      </dgm:t>
    </dgm:pt>
    <dgm:pt modelId="{9FD707C3-F924-46FB-B4E8-8CCC44949A17}" type="pres">
      <dgm:prSet presAssocID="{4F1207CE-9D3A-4EC7-946F-C22348B1F150}" presName="node" presStyleLbl="node1" presStyleIdx="8" presStyleCnt="10" custScaleX="146465" custScaleY="14646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4BF35E0B-63D6-4BD5-B6D6-5C794DC8BA32}" type="pres">
      <dgm:prSet presAssocID="{4F1207CE-9D3A-4EC7-946F-C22348B1F150}" presName="dummy" presStyleCnt="0"/>
      <dgm:spPr/>
    </dgm:pt>
    <dgm:pt modelId="{A529B711-234E-4B8E-9395-73F0B660B183}" type="pres">
      <dgm:prSet presAssocID="{9B01EE86-8C9E-4794-BDF7-9E37DFD6767D}" presName="sibTrans" presStyleLbl="sibTrans2D1" presStyleIdx="8" presStyleCnt="10"/>
      <dgm:spPr/>
      <dgm:t>
        <a:bodyPr/>
        <a:lstStyle/>
        <a:p>
          <a:endParaRPr lang="fi-FI"/>
        </a:p>
      </dgm:t>
    </dgm:pt>
    <dgm:pt modelId="{F6E9748D-6A8D-4D09-AEF4-4621C3153433}" type="pres">
      <dgm:prSet presAssocID="{5ABE8E88-FEFC-400F-9646-B41492B25DAC}" presName="node" presStyleLbl="node1" presStyleIdx="9" presStyleCnt="10" custScaleX="146465" custScaleY="14646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92DF8C8C-0892-4A5B-A81A-352060F131E9}" type="pres">
      <dgm:prSet presAssocID="{5ABE8E88-FEFC-400F-9646-B41492B25DAC}" presName="dummy" presStyleCnt="0"/>
      <dgm:spPr/>
    </dgm:pt>
    <dgm:pt modelId="{586093C1-2714-40D2-9629-778EFFEF97B0}" type="pres">
      <dgm:prSet presAssocID="{56E8CA42-5B9A-4634-AA9B-074DCA6F1B91}" presName="sibTrans" presStyleLbl="sibTrans2D1" presStyleIdx="9" presStyleCnt="10"/>
      <dgm:spPr/>
      <dgm:t>
        <a:bodyPr/>
        <a:lstStyle/>
        <a:p>
          <a:endParaRPr lang="fi-FI"/>
        </a:p>
      </dgm:t>
    </dgm:pt>
  </dgm:ptLst>
  <dgm:cxnLst>
    <dgm:cxn modelId="{176E42FF-E244-44AF-BC78-EEE4A936315B}" type="presOf" srcId="{9B01EE86-8C9E-4794-BDF7-9E37DFD6767D}" destId="{A529B711-234E-4B8E-9395-73F0B660B183}" srcOrd="0" destOrd="0" presId="urn:microsoft.com/office/officeart/2005/8/layout/radial6"/>
    <dgm:cxn modelId="{F27C8689-3E79-4F61-8F75-9C7A5368DC9C}" type="presOf" srcId="{A7F94D13-2630-44CD-90E1-553DA6751814}" destId="{6B12916D-122E-47B7-A18F-9B35BDA9F56D}" srcOrd="0" destOrd="0" presId="urn:microsoft.com/office/officeart/2005/8/layout/radial6"/>
    <dgm:cxn modelId="{837FAF30-8EC3-4587-9E38-64039B8A5B33}" srcId="{BACD4B7D-7F9D-4B14-814C-3A00CF06DFA3}" destId="{2655E030-5919-4873-82F1-AF04F338C344}" srcOrd="5" destOrd="0" parTransId="{B5E338C3-2E40-484A-B67A-655F8667DB53}" sibTransId="{8638C7AB-7F96-401A-B48E-A3A1F2F7BB82}"/>
    <dgm:cxn modelId="{81A313A2-5F46-4B21-83FD-1A47D529B161}" srcId="{BACD4B7D-7F9D-4B14-814C-3A00CF06DFA3}" destId="{0982B37D-4DA3-4AE7-A255-DE9324D37220}" srcOrd="1" destOrd="0" parTransId="{DA968CE5-640B-4DB5-88B1-800E87A0536D}" sibTransId="{1F4CD864-F201-42A3-9FAD-B6DAE02A0AF7}"/>
    <dgm:cxn modelId="{49E27810-871A-4C03-8878-396D8F6BE2AA}" type="presOf" srcId="{370CFB42-E11C-497A-B67B-20D3C406AC15}" destId="{4B721E9B-E49A-4F2A-B30B-51EAAC87384A}" srcOrd="0" destOrd="0" presId="urn:microsoft.com/office/officeart/2005/8/layout/radial6"/>
    <dgm:cxn modelId="{046BEFBB-7ED3-456D-AB87-AA11793DC00D}" type="presOf" srcId="{883A6B73-577F-4422-82AC-B81F52534D10}" destId="{FD8753F6-3FF6-471A-89DF-311E02F30921}" srcOrd="0" destOrd="0" presId="urn:microsoft.com/office/officeart/2005/8/layout/radial6"/>
    <dgm:cxn modelId="{A8E6253E-F3CC-46FC-B164-0DCB0F04A574}" srcId="{BACD4B7D-7F9D-4B14-814C-3A00CF06DFA3}" destId="{5ABE8E88-FEFC-400F-9646-B41492B25DAC}" srcOrd="9" destOrd="0" parTransId="{C8BA8B84-02A0-4A3C-BB45-BAA6E8CEF96B}" sibTransId="{56E8CA42-5B9A-4634-AA9B-074DCA6F1B91}"/>
    <dgm:cxn modelId="{115F834C-93CD-438D-B09F-4A23AFE0416E}" type="presOf" srcId="{427BC7EA-3EE0-404B-8CCE-03A48D9F4BF3}" destId="{C9359073-06AD-4859-A351-78B377D1F203}" srcOrd="0" destOrd="0" presId="urn:microsoft.com/office/officeart/2005/8/layout/radial6"/>
    <dgm:cxn modelId="{2DCF9190-69DA-48F4-B497-B39F6A323DB7}" type="presOf" srcId="{90D1A090-F97A-482F-8D4D-BA83A749B23F}" destId="{42148C68-36BC-4E36-90E5-9A6405359F6E}" srcOrd="0" destOrd="0" presId="urn:microsoft.com/office/officeart/2005/8/layout/radial6"/>
    <dgm:cxn modelId="{7F82151D-621C-422E-9838-E927FA821F5A}" srcId="{BACD4B7D-7F9D-4B14-814C-3A00CF06DFA3}" destId="{370CFB42-E11C-497A-B67B-20D3C406AC15}" srcOrd="0" destOrd="0" parTransId="{678F18EA-D1D4-4095-AC22-9874D06C2984}" sibTransId="{883A6B73-577F-4422-82AC-B81F52534D10}"/>
    <dgm:cxn modelId="{0FCC0ED7-5367-4116-80D6-3D416904C801}" type="presOf" srcId="{8638C7AB-7F96-401A-B48E-A3A1F2F7BB82}" destId="{0C1668D0-6457-40A9-B72F-219D622D227B}" srcOrd="0" destOrd="0" presId="urn:microsoft.com/office/officeart/2005/8/layout/radial6"/>
    <dgm:cxn modelId="{F3741DF3-B86A-43CC-B4E0-7498F4CA851E}" type="presOf" srcId="{4F1207CE-9D3A-4EC7-946F-C22348B1F150}" destId="{9FD707C3-F924-46FB-B4E8-8CCC44949A17}" srcOrd="0" destOrd="0" presId="urn:microsoft.com/office/officeart/2005/8/layout/radial6"/>
    <dgm:cxn modelId="{A533A262-3254-435E-9DE8-1530A13C9A7C}" srcId="{BACD4B7D-7F9D-4B14-814C-3A00CF06DFA3}" destId="{782F5FB9-C23C-4EE4-8089-684B0F3A218D}" srcOrd="6" destOrd="0" parTransId="{F277D1D0-9655-42C4-B612-82BA60F3497D}" sibTransId="{D7217761-19E2-4378-BFFA-AE9039A6C9AC}"/>
    <dgm:cxn modelId="{2F28F169-08D0-4C1F-8F07-E9899C6A0994}" type="presOf" srcId="{7DC5B3E6-160F-4EF3-987C-748DB761C581}" destId="{BC7961A0-93F5-4DC8-9A42-2C1D9C0799C6}" srcOrd="0" destOrd="0" presId="urn:microsoft.com/office/officeart/2005/8/layout/radial6"/>
    <dgm:cxn modelId="{789509C3-26A7-42B2-B976-815768349BDC}" type="presOf" srcId="{782F5FB9-C23C-4EE4-8089-684B0F3A218D}" destId="{12F9AFC5-93E7-4EC4-90B2-DCF33CB0F0E6}" srcOrd="0" destOrd="0" presId="urn:microsoft.com/office/officeart/2005/8/layout/radial6"/>
    <dgm:cxn modelId="{0F069800-FE83-44AC-AF30-B2FCE16DB9B4}" type="presOf" srcId="{A03E14F6-D7AB-4FDB-B424-E1E572541002}" destId="{9FCEEEB7-1E47-4662-99CF-65F04CF47384}" srcOrd="0" destOrd="0" presId="urn:microsoft.com/office/officeart/2005/8/layout/radial6"/>
    <dgm:cxn modelId="{033DFDF1-067B-4A36-9728-9BCFDADA2F61}" type="presOf" srcId="{BACD4B7D-7F9D-4B14-814C-3A00CF06DFA3}" destId="{702C8F33-7332-4F5A-9228-34F815EC08BB}" srcOrd="0" destOrd="0" presId="urn:microsoft.com/office/officeart/2005/8/layout/radial6"/>
    <dgm:cxn modelId="{7670A191-15D8-4D53-90CC-7189F794E2BE}" type="presOf" srcId="{D7217761-19E2-4378-BFFA-AE9039A6C9AC}" destId="{D448E005-B920-4282-A335-91AB5BA20CF6}" srcOrd="0" destOrd="0" presId="urn:microsoft.com/office/officeart/2005/8/layout/radial6"/>
    <dgm:cxn modelId="{8C8A4ABE-E371-429F-88F0-970F75C9DC36}" type="presOf" srcId="{1F4CD864-F201-42A3-9FAD-B6DAE02A0AF7}" destId="{410A33C4-E907-4178-A00D-EF0E1E00A24E}" srcOrd="0" destOrd="0" presId="urn:microsoft.com/office/officeart/2005/8/layout/radial6"/>
    <dgm:cxn modelId="{4E0BC174-886A-494D-BE9C-305A0FA41195}" type="presOf" srcId="{4401975F-142A-4960-AFB3-47109684600A}" destId="{9992CC92-6B2D-46F1-AB64-F20A66CEBB48}" srcOrd="0" destOrd="0" presId="urn:microsoft.com/office/officeart/2005/8/layout/radial6"/>
    <dgm:cxn modelId="{26A908BE-16C6-4418-8FE3-A7502B7BC630}" type="presOf" srcId="{5ABE8E88-FEFC-400F-9646-B41492B25DAC}" destId="{F6E9748D-6A8D-4D09-AEF4-4621C3153433}" srcOrd="0" destOrd="0" presId="urn:microsoft.com/office/officeart/2005/8/layout/radial6"/>
    <dgm:cxn modelId="{05BF5F92-4367-4710-8602-BE29A3A3E425}" srcId="{0A56189A-B414-4045-968D-79D064D93ECC}" destId="{BACD4B7D-7F9D-4B14-814C-3A00CF06DFA3}" srcOrd="0" destOrd="0" parTransId="{358D15EC-B79F-4408-86EF-902A413AFD09}" sibTransId="{81C9CCB6-3C88-4E34-807B-15D0D77B8F98}"/>
    <dgm:cxn modelId="{1041B48A-73D8-4482-AB26-76364D72C0B6}" type="presOf" srcId="{0A56189A-B414-4045-968D-79D064D93ECC}" destId="{91F29FAC-5A1A-483B-9976-FC574447ACBD}" srcOrd="0" destOrd="0" presId="urn:microsoft.com/office/officeart/2005/8/layout/radial6"/>
    <dgm:cxn modelId="{264A068D-3A2F-4D60-BE43-99C23FD2E93B}" type="presOf" srcId="{56E8CA42-5B9A-4634-AA9B-074DCA6F1B91}" destId="{586093C1-2714-40D2-9629-778EFFEF97B0}" srcOrd="0" destOrd="0" presId="urn:microsoft.com/office/officeart/2005/8/layout/radial6"/>
    <dgm:cxn modelId="{DA8044DF-A280-49BD-B430-9EC34B9697A0}" srcId="{BACD4B7D-7F9D-4B14-814C-3A00CF06DFA3}" destId="{4401975F-142A-4960-AFB3-47109684600A}" srcOrd="3" destOrd="0" parTransId="{D1AE3E9B-1E50-45B9-8E40-9DFEB567B1FD}" sibTransId="{9FAA6979-D9AE-4562-B077-ECEF27D61248}"/>
    <dgm:cxn modelId="{06FC7D71-B15A-46CA-AFFD-846490A4589E}" srcId="{BACD4B7D-7F9D-4B14-814C-3A00CF06DFA3}" destId="{09618F26-D5A6-4C4A-92BE-9EE76F6CE082}" srcOrd="4" destOrd="0" parTransId="{292849F9-A335-4060-BF5A-8584C79DB5C7}" sibTransId="{A7F94D13-2630-44CD-90E1-553DA6751814}"/>
    <dgm:cxn modelId="{E463577C-1FC0-446E-8893-91E730D458A0}" srcId="{BACD4B7D-7F9D-4B14-814C-3A00CF06DFA3}" destId="{90D1A090-F97A-482F-8D4D-BA83A749B23F}" srcOrd="2" destOrd="0" parTransId="{9F131283-FB74-496C-945F-6379B6BC3551}" sibTransId="{7DC5B3E6-160F-4EF3-987C-748DB761C581}"/>
    <dgm:cxn modelId="{A89BD976-8A05-4EA2-A829-D98A8124FA4E}" type="presOf" srcId="{9FAA6979-D9AE-4562-B077-ECEF27D61248}" destId="{52009586-2FAC-42C5-891B-BBF8365CE476}" srcOrd="0" destOrd="0" presId="urn:microsoft.com/office/officeart/2005/8/layout/radial6"/>
    <dgm:cxn modelId="{E08E4288-3E88-4F2C-B81F-84CC363DBA2E}" type="presOf" srcId="{0982B37D-4DA3-4AE7-A255-DE9324D37220}" destId="{D912AF01-99AB-40E9-BBBC-A48DC3C5FE1E}" srcOrd="0" destOrd="0" presId="urn:microsoft.com/office/officeart/2005/8/layout/radial6"/>
    <dgm:cxn modelId="{3D9DDA1C-A53B-441B-B0D9-49E74C0737BC}" srcId="{BACD4B7D-7F9D-4B14-814C-3A00CF06DFA3}" destId="{4F1207CE-9D3A-4EC7-946F-C22348B1F150}" srcOrd="8" destOrd="0" parTransId="{A92F3310-2D88-4240-8ED5-6CBFA2E788C6}" sibTransId="{9B01EE86-8C9E-4794-BDF7-9E37DFD6767D}"/>
    <dgm:cxn modelId="{065D1B7C-025D-41AC-9B83-FBBD8BA17EC4}" srcId="{BACD4B7D-7F9D-4B14-814C-3A00CF06DFA3}" destId="{427BC7EA-3EE0-404B-8CCE-03A48D9F4BF3}" srcOrd="7" destOrd="0" parTransId="{F289107D-448B-486C-AC51-A2413FCFC82A}" sibTransId="{A03E14F6-D7AB-4FDB-B424-E1E572541002}"/>
    <dgm:cxn modelId="{5252F35D-BEA0-48C3-B4C0-55F55D76B023}" type="presOf" srcId="{2655E030-5919-4873-82F1-AF04F338C344}" destId="{20D72D93-521B-4D7E-81F9-25499A10BC67}" srcOrd="0" destOrd="0" presId="urn:microsoft.com/office/officeart/2005/8/layout/radial6"/>
    <dgm:cxn modelId="{958CB0C2-33FA-4808-8BB7-AF5B25A71C72}" type="presOf" srcId="{09618F26-D5A6-4C4A-92BE-9EE76F6CE082}" destId="{569AF75B-DF6D-4557-A50D-9458290976C2}" srcOrd="0" destOrd="0" presId="urn:microsoft.com/office/officeart/2005/8/layout/radial6"/>
    <dgm:cxn modelId="{537A65E4-242E-4124-8C5C-6D6E645D5B6E}" type="presParOf" srcId="{91F29FAC-5A1A-483B-9976-FC574447ACBD}" destId="{702C8F33-7332-4F5A-9228-34F815EC08BB}" srcOrd="0" destOrd="0" presId="urn:microsoft.com/office/officeart/2005/8/layout/radial6"/>
    <dgm:cxn modelId="{2441D819-1ED3-4814-9E22-14CBD5F12146}" type="presParOf" srcId="{91F29FAC-5A1A-483B-9976-FC574447ACBD}" destId="{4B721E9B-E49A-4F2A-B30B-51EAAC87384A}" srcOrd="1" destOrd="0" presId="urn:microsoft.com/office/officeart/2005/8/layout/radial6"/>
    <dgm:cxn modelId="{822410C7-03AE-4BE9-B586-8CD1F3FC7888}" type="presParOf" srcId="{91F29FAC-5A1A-483B-9976-FC574447ACBD}" destId="{B97CD900-5818-43E1-AA1E-CC29813E2716}" srcOrd="2" destOrd="0" presId="urn:microsoft.com/office/officeart/2005/8/layout/radial6"/>
    <dgm:cxn modelId="{43A8047D-A821-434B-B3E6-3C27A24D702C}" type="presParOf" srcId="{91F29FAC-5A1A-483B-9976-FC574447ACBD}" destId="{FD8753F6-3FF6-471A-89DF-311E02F30921}" srcOrd="3" destOrd="0" presId="urn:microsoft.com/office/officeart/2005/8/layout/radial6"/>
    <dgm:cxn modelId="{8601336A-8140-42DE-9E8D-DB533C450D71}" type="presParOf" srcId="{91F29FAC-5A1A-483B-9976-FC574447ACBD}" destId="{D912AF01-99AB-40E9-BBBC-A48DC3C5FE1E}" srcOrd="4" destOrd="0" presId="urn:microsoft.com/office/officeart/2005/8/layout/radial6"/>
    <dgm:cxn modelId="{A83D7C5A-E8A5-4C41-9919-D7DD3E01E207}" type="presParOf" srcId="{91F29FAC-5A1A-483B-9976-FC574447ACBD}" destId="{FE739C8A-2200-498E-908F-062AEC53F9DE}" srcOrd="5" destOrd="0" presId="urn:microsoft.com/office/officeart/2005/8/layout/radial6"/>
    <dgm:cxn modelId="{54CDCB2C-1A30-400E-98CA-722BB47BE4B8}" type="presParOf" srcId="{91F29FAC-5A1A-483B-9976-FC574447ACBD}" destId="{410A33C4-E907-4178-A00D-EF0E1E00A24E}" srcOrd="6" destOrd="0" presId="urn:microsoft.com/office/officeart/2005/8/layout/radial6"/>
    <dgm:cxn modelId="{D77ABBA8-AA87-48F5-9B17-85F02A52CA93}" type="presParOf" srcId="{91F29FAC-5A1A-483B-9976-FC574447ACBD}" destId="{42148C68-36BC-4E36-90E5-9A6405359F6E}" srcOrd="7" destOrd="0" presId="urn:microsoft.com/office/officeart/2005/8/layout/radial6"/>
    <dgm:cxn modelId="{2EEE8685-097A-435A-84DB-19D2B4EFEE01}" type="presParOf" srcId="{91F29FAC-5A1A-483B-9976-FC574447ACBD}" destId="{B2574BC8-E95C-4830-AAD2-137FA9B5ACB9}" srcOrd="8" destOrd="0" presId="urn:microsoft.com/office/officeart/2005/8/layout/radial6"/>
    <dgm:cxn modelId="{DC62D7E9-AD6E-422F-A7FA-16CF81969CA1}" type="presParOf" srcId="{91F29FAC-5A1A-483B-9976-FC574447ACBD}" destId="{BC7961A0-93F5-4DC8-9A42-2C1D9C0799C6}" srcOrd="9" destOrd="0" presId="urn:microsoft.com/office/officeart/2005/8/layout/radial6"/>
    <dgm:cxn modelId="{F21779C3-D60E-49EF-BD50-D2BE4F2E739E}" type="presParOf" srcId="{91F29FAC-5A1A-483B-9976-FC574447ACBD}" destId="{9992CC92-6B2D-46F1-AB64-F20A66CEBB48}" srcOrd="10" destOrd="0" presId="urn:microsoft.com/office/officeart/2005/8/layout/radial6"/>
    <dgm:cxn modelId="{3A0C840D-543C-49F5-A92F-2F3AFCD80084}" type="presParOf" srcId="{91F29FAC-5A1A-483B-9976-FC574447ACBD}" destId="{4F4A03BD-BCE5-4C80-A6D7-71120C66C7CD}" srcOrd="11" destOrd="0" presId="urn:microsoft.com/office/officeart/2005/8/layout/radial6"/>
    <dgm:cxn modelId="{64369EE7-E1A5-4CC9-9953-A1D783532740}" type="presParOf" srcId="{91F29FAC-5A1A-483B-9976-FC574447ACBD}" destId="{52009586-2FAC-42C5-891B-BBF8365CE476}" srcOrd="12" destOrd="0" presId="urn:microsoft.com/office/officeart/2005/8/layout/radial6"/>
    <dgm:cxn modelId="{99A2E49C-2D66-47E3-9A1A-E07489AC8C08}" type="presParOf" srcId="{91F29FAC-5A1A-483B-9976-FC574447ACBD}" destId="{569AF75B-DF6D-4557-A50D-9458290976C2}" srcOrd="13" destOrd="0" presId="urn:microsoft.com/office/officeart/2005/8/layout/radial6"/>
    <dgm:cxn modelId="{B73132F6-96C2-44CF-9BF5-FB86D028E549}" type="presParOf" srcId="{91F29FAC-5A1A-483B-9976-FC574447ACBD}" destId="{8C0EF607-D400-485E-8710-43A68AB92B1D}" srcOrd="14" destOrd="0" presId="urn:microsoft.com/office/officeart/2005/8/layout/radial6"/>
    <dgm:cxn modelId="{5C1C228D-C365-40B1-929E-A15743113F04}" type="presParOf" srcId="{91F29FAC-5A1A-483B-9976-FC574447ACBD}" destId="{6B12916D-122E-47B7-A18F-9B35BDA9F56D}" srcOrd="15" destOrd="0" presId="urn:microsoft.com/office/officeart/2005/8/layout/radial6"/>
    <dgm:cxn modelId="{E736991F-2398-487F-8522-1B0771BEBBB6}" type="presParOf" srcId="{91F29FAC-5A1A-483B-9976-FC574447ACBD}" destId="{20D72D93-521B-4D7E-81F9-25499A10BC67}" srcOrd="16" destOrd="0" presId="urn:microsoft.com/office/officeart/2005/8/layout/radial6"/>
    <dgm:cxn modelId="{F5D6AAB5-57AA-4DB6-8C75-3AD35842D428}" type="presParOf" srcId="{91F29FAC-5A1A-483B-9976-FC574447ACBD}" destId="{D7CDD4B3-BC13-4695-BEEC-F2E2EFC964E5}" srcOrd="17" destOrd="0" presId="urn:microsoft.com/office/officeart/2005/8/layout/radial6"/>
    <dgm:cxn modelId="{F327959C-A81E-4CE6-B974-1EFB3D5EAD1F}" type="presParOf" srcId="{91F29FAC-5A1A-483B-9976-FC574447ACBD}" destId="{0C1668D0-6457-40A9-B72F-219D622D227B}" srcOrd="18" destOrd="0" presId="urn:microsoft.com/office/officeart/2005/8/layout/radial6"/>
    <dgm:cxn modelId="{9DA194C6-4580-4697-8C88-59FFF4F0D5D1}" type="presParOf" srcId="{91F29FAC-5A1A-483B-9976-FC574447ACBD}" destId="{12F9AFC5-93E7-4EC4-90B2-DCF33CB0F0E6}" srcOrd="19" destOrd="0" presId="urn:microsoft.com/office/officeart/2005/8/layout/radial6"/>
    <dgm:cxn modelId="{5E09A3CF-0146-4D7E-976F-32672B253E95}" type="presParOf" srcId="{91F29FAC-5A1A-483B-9976-FC574447ACBD}" destId="{33475E9F-BE00-4752-AA80-BD7ACC626999}" srcOrd="20" destOrd="0" presId="urn:microsoft.com/office/officeart/2005/8/layout/radial6"/>
    <dgm:cxn modelId="{B960B2CC-3714-4F26-941D-3EE0DFECD042}" type="presParOf" srcId="{91F29FAC-5A1A-483B-9976-FC574447ACBD}" destId="{D448E005-B920-4282-A335-91AB5BA20CF6}" srcOrd="21" destOrd="0" presId="urn:microsoft.com/office/officeart/2005/8/layout/radial6"/>
    <dgm:cxn modelId="{5EFDCFCC-82D7-4ED2-B70B-461A718AF0EA}" type="presParOf" srcId="{91F29FAC-5A1A-483B-9976-FC574447ACBD}" destId="{C9359073-06AD-4859-A351-78B377D1F203}" srcOrd="22" destOrd="0" presId="urn:microsoft.com/office/officeart/2005/8/layout/radial6"/>
    <dgm:cxn modelId="{38686552-0491-4AD4-BDC1-B927CA26AFFC}" type="presParOf" srcId="{91F29FAC-5A1A-483B-9976-FC574447ACBD}" destId="{7F7052AC-0858-4BA5-9EEF-11B9DAA54035}" srcOrd="23" destOrd="0" presId="urn:microsoft.com/office/officeart/2005/8/layout/radial6"/>
    <dgm:cxn modelId="{891E7CDB-259B-4DF3-BBED-8531601AFB0A}" type="presParOf" srcId="{91F29FAC-5A1A-483B-9976-FC574447ACBD}" destId="{9FCEEEB7-1E47-4662-99CF-65F04CF47384}" srcOrd="24" destOrd="0" presId="urn:microsoft.com/office/officeart/2005/8/layout/radial6"/>
    <dgm:cxn modelId="{3042AED4-87F8-4ABF-B36A-286D8A21A56B}" type="presParOf" srcId="{91F29FAC-5A1A-483B-9976-FC574447ACBD}" destId="{9FD707C3-F924-46FB-B4E8-8CCC44949A17}" srcOrd="25" destOrd="0" presId="urn:microsoft.com/office/officeart/2005/8/layout/radial6"/>
    <dgm:cxn modelId="{6A4EAEAB-AE78-4312-BD27-9B903BD61CCF}" type="presParOf" srcId="{91F29FAC-5A1A-483B-9976-FC574447ACBD}" destId="{4BF35E0B-63D6-4BD5-B6D6-5C794DC8BA32}" srcOrd="26" destOrd="0" presId="urn:microsoft.com/office/officeart/2005/8/layout/radial6"/>
    <dgm:cxn modelId="{EB805596-CC37-4919-8D61-87144A17DB3F}" type="presParOf" srcId="{91F29FAC-5A1A-483B-9976-FC574447ACBD}" destId="{A529B711-234E-4B8E-9395-73F0B660B183}" srcOrd="27" destOrd="0" presId="urn:microsoft.com/office/officeart/2005/8/layout/radial6"/>
    <dgm:cxn modelId="{E6D5994F-D62E-40FB-8DB9-D557E05FDA2D}" type="presParOf" srcId="{91F29FAC-5A1A-483B-9976-FC574447ACBD}" destId="{F6E9748D-6A8D-4D09-AEF4-4621C3153433}" srcOrd="28" destOrd="0" presId="urn:microsoft.com/office/officeart/2005/8/layout/radial6"/>
    <dgm:cxn modelId="{0BF6F2B9-D2F2-40FB-B279-4DFE204004BD}" type="presParOf" srcId="{91F29FAC-5A1A-483B-9976-FC574447ACBD}" destId="{92DF8C8C-0892-4A5B-A81A-352060F131E9}" srcOrd="29" destOrd="0" presId="urn:microsoft.com/office/officeart/2005/8/layout/radial6"/>
    <dgm:cxn modelId="{6336FBB7-802A-4C4F-9234-AF9282F93206}" type="presParOf" srcId="{91F29FAC-5A1A-483B-9976-FC574447ACBD}" destId="{586093C1-2714-40D2-9629-778EFFEF97B0}" srcOrd="30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6093C1-2714-40D2-9629-778EFFEF97B0}">
      <dsp:nvSpPr>
        <dsp:cNvPr id="0" name=""/>
        <dsp:cNvSpPr/>
      </dsp:nvSpPr>
      <dsp:spPr>
        <a:xfrm>
          <a:off x="1574194" y="383061"/>
          <a:ext cx="4274188" cy="4274188"/>
        </a:xfrm>
        <a:prstGeom prst="blockArc">
          <a:avLst>
            <a:gd name="adj1" fmla="val 14040000"/>
            <a:gd name="adj2" fmla="val 16200000"/>
            <a:gd name="adj3" fmla="val 275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29B711-234E-4B8E-9395-73F0B660B183}">
      <dsp:nvSpPr>
        <dsp:cNvPr id="0" name=""/>
        <dsp:cNvSpPr/>
      </dsp:nvSpPr>
      <dsp:spPr>
        <a:xfrm>
          <a:off x="1574194" y="383061"/>
          <a:ext cx="4274188" cy="4274188"/>
        </a:xfrm>
        <a:prstGeom prst="blockArc">
          <a:avLst>
            <a:gd name="adj1" fmla="val 11880000"/>
            <a:gd name="adj2" fmla="val 14040000"/>
            <a:gd name="adj3" fmla="val 275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CEEEB7-1E47-4662-99CF-65F04CF47384}">
      <dsp:nvSpPr>
        <dsp:cNvPr id="0" name=""/>
        <dsp:cNvSpPr/>
      </dsp:nvSpPr>
      <dsp:spPr>
        <a:xfrm>
          <a:off x="1574194" y="383061"/>
          <a:ext cx="4274188" cy="4274188"/>
        </a:xfrm>
        <a:prstGeom prst="blockArc">
          <a:avLst>
            <a:gd name="adj1" fmla="val 9720000"/>
            <a:gd name="adj2" fmla="val 11880000"/>
            <a:gd name="adj3" fmla="val 275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48E005-B920-4282-A335-91AB5BA20CF6}">
      <dsp:nvSpPr>
        <dsp:cNvPr id="0" name=""/>
        <dsp:cNvSpPr/>
      </dsp:nvSpPr>
      <dsp:spPr>
        <a:xfrm>
          <a:off x="1574194" y="383061"/>
          <a:ext cx="4274188" cy="4274188"/>
        </a:xfrm>
        <a:prstGeom prst="blockArc">
          <a:avLst>
            <a:gd name="adj1" fmla="val 7560000"/>
            <a:gd name="adj2" fmla="val 9720000"/>
            <a:gd name="adj3" fmla="val 275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1668D0-6457-40A9-B72F-219D622D227B}">
      <dsp:nvSpPr>
        <dsp:cNvPr id="0" name=""/>
        <dsp:cNvSpPr/>
      </dsp:nvSpPr>
      <dsp:spPr>
        <a:xfrm>
          <a:off x="1574194" y="383061"/>
          <a:ext cx="4274188" cy="4274188"/>
        </a:xfrm>
        <a:prstGeom prst="blockArc">
          <a:avLst>
            <a:gd name="adj1" fmla="val 5400000"/>
            <a:gd name="adj2" fmla="val 7560000"/>
            <a:gd name="adj3" fmla="val 275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12916D-122E-47B7-A18F-9B35BDA9F56D}">
      <dsp:nvSpPr>
        <dsp:cNvPr id="0" name=""/>
        <dsp:cNvSpPr/>
      </dsp:nvSpPr>
      <dsp:spPr>
        <a:xfrm>
          <a:off x="1574194" y="383061"/>
          <a:ext cx="4274188" cy="4274188"/>
        </a:xfrm>
        <a:prstGeom prst="blockArc">
          <a:avLst>
            <a:gd name="adj1" fmla="val 3240000"/>
            <a:gd name="adj2" fmla="val 5400000"/>
            <a:gd name="adj3" fmla="val 275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009586-2FAC-42C5-891B-BBF8365CE476}">
      <dsp:nvSpPr>
        <dsp:cNvPr id="0" name=""/>
        <dsp:cNvSpPr/>
      </dsp:nvSpPr>
      <dsp:spPr>
        <a:xfrm>
          <a:off x="1574194" y="383061"/>
          <a:ext cx="4274188" cy="4274188"/>
        </a:xfrm>
        <a:prstGeom prst="blockArc">
          <a:avLst>
            <a:gd name="adj1" fmla="val 1080000"/>
            <a:gd name="adj2" fmla="val 3240000"/>
            <a:gd name="adj3" fmla="val 275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7961A0-93F5-4DC8-9A42-2C1D9C0799C6}">
      <dsp:nvSpPr>
        <dsp:cNvPr id="0" name=""/>
        <dsp:cNvSpPr/>
      </dsp:nvSpPr>
      <dsp:spPr>
        <a:xfrm>
          <a:off x="1574194" y="383061"/>
          <a:ext cx="4274188" cy="4274188"/>
        </a:xfrm>
        <a:prstGeom prst="blockArc">
          <a:avLst>
            <a:gd name="adj1" fmla="val 20520000"/>
            <a:gd name="adj2" fmla="val 1080000"/>
            <a:gd name="adj3" fmla="val 275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0A33C4-E907-4178-A00D-EF0E1E00A24E}">
      <dsp:nvSpPr>
        <dsp:cNvPr id="0" name=""/>
        <dsp:cNvSpPr/>
      </dsp:nvSpPr>
      <dsp:spPr>
        <a:xfrm>
          <a:off x="1574194" y="383061"/>
          <a:ext cx="4274188" cy="4274188"/>
        </a:xfrm>
        <a:prstGeom prst="blockArc">
          <a:avLst>
            <a:gd name="adj1" fmla="val 18360000"/>
            <a:gd name="adj2" fmla="val 20520000"/>
            <a:gd name="adj3" fmla="val 275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8753F6-3FF6-471A-89DF-311E02F30921}">
      <dsp:nvSpPr>
        <dsp:cNvPr id="0" name=""/>
        <dsp:cNvSpPr/>
      </dsp:nvSpPr>
      <dsp:spPr>
        <a:xfrm>
          <a:off x="1574194" y="383061"/>
          <a:ext cx="4274188" cy="4274188"/>
        </a:xfrm>
        <a:prstGeom prst="blockArc">
          <a:avLst>
            <a:gd name="adj1" fmla="val 16200000"/>
            <a:gd name="adj2" fmla="val 18360000"/>
            <a:gd name="adj3" fmla="val 275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2C8F33-7332-4F5A-9228-34F815EC08BB}">
      <dsp:nvSpPr>
        <dsp:cNvPr id="0" name=""/>
        <dsp:cNvSpPr/>
      </dsp:nvSpPr>
      <dsp:spPr>
        <a:xfrm>
          <a:off x="1911290" y="720157"/>
          <a:ext cx="3599996" cy="35999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800" b="1" kern="1200" dirty="0" smtClean="0"/>
            <a:t>Toteutus- ja käyttöönottoprojekti</a:t>
          </a:r>
          <a:endParaRPr lang="fi-FI" sz="1800" b="1" kern="1200" dirty="0"/>
        </a:p>
      </dsp:txBody>
      <dsp:txXfrm>
        <a:off x="2438497" y="1247364"/>
        <a:ext cx="2545582" cy="2545582"/>
      </dsp:txXfrm>
    </dsp:sp>
    <dsp:sp modelId="{4B721E9B-E49A-4F2A-B30B-51EAAC87384A}">
      <dsp:nvSpPr>
        <dsp:cNvPr id="0" name=""/>
        <dsp:cNvSpPr/>
      </dsp:nvSpPr>
      <dsp:spPr>
        <a:xfrm>
          <a:off x="3112063" y="-186706"/>
          <a:ext cx="1198449" cy="11984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smtClean="0"/>
            <a:t>TVV lippu- ja maksu-järjestelmä Oy</a:t>
          </a:r>
          <a:endParaRPr lang="fi-FI" sz="1200" kern="1200" dirty="0"/>
        </a:p>
      </dsp:txBody>
      <dsp:txXfrm>
        <a:off x="3287572" y="-11197"/>
        <a:ext cx="847431" cy="847431"/>
      </dsp:txXfrm>
    </dsp:sp>
    <dsp:sp modelId="{D912AF01-99AB-40E9-BBBC-A48DC3C5FE1E}">
      <dsp:nvSpPr>
        <dsp:cNvPr id="0" name=""/>
        <dsp:cNvSpPr/>
      </dsp:nvSpPr>
      <dsp:spPr>
        <a:xfrm>
          <a:off x="4350901" y="215816"/>
          <a:ext cx="1198449" cy="11984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smtClean="0"/>
            <a:t>Järjestelmä-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smtClean="0"/>
            <a:t>toimittaja</a:t>
          </a:r>
          <a:endParaRPr lang="fi-FI" sz="1200" kern="1200" dirty="0"/>
        </a:p>
      </dsp:txBody>
      <dsp:txXfrm>
        <a:off x="4526410" y="391325"/>
        <a:ext cx="847431" cy="847431"/>
      </dsp:txXfrm>
    </dsp:sp>
    <dsp:sp modelId="{42148C68-36BC-4E36-90E5-9A6405359F6E}">
      <dsp:nvSpPr>
        <dsp:cNvPr id="0" name=""/>
        <dsp:cNvSpPr/>
      </dsp:nvSpPr>
      <dsp:spPr>
        <a:xfrm>
          <a:off x="5116545" y="1269635"/>
          <a:ext cx="1198449" cy="11984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smtClean="0"/>
            <a:t>Toimi-valtaiset viranomaiset</a:t>
          </a:r>
          <a:endParaRPr lang="fi-FI" sz="1200" kern="1200" dirty="0"/>
        </a:p>
      </dsp:txBody>
      <dsp:txXfrm>
        <a:off x="5292054" y="1445144"/>
        <a:ext cx="847431" cy="847431"/>
      </dsp:txXfrm>
    </dsp:sp>
    <dsp:sp modelId="{9992CC92-6B2D-46F1-AB64-F20A66CEBB48}">
      <dsp:nvSpPr>
        <dsp:cNvPr id="0" name=""/>
        <dsp:cNvSpPr/>
      </dsp:nvSpPr>
      <dsp:spPr>
        <a:xfrm>
          <a:off x="5115973" y="2571654"/>
          <a:ext cx="1199595" cy="11995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smtClean="0"/>
            <a:t>Muut viranomaiset</a:t>
          </a:r>
          <a:endParaRPr lang="fi-FI" sz="1200" kern="1200" dirty="0"/>
        </a:p>
      </dsp:txBody>
      <dsp:txXfrm>
        <a:off x="5291650" y="2747331"/>
        <a:ext cx="848241" cy="848241"/>
      </dsp:txXfrm>
    </dsp:sp>
    <dsp:sp modelId="{569AF75B-DF6D-4557-A50D-9458290976C2}">
      <dsp:nvSpPr>
        <dsp:cNvPr id="0" name=""/>
        <dsp:cNvSpPr/>
      </dsp:nvSpPr>
      <dsp:spPr>
        <a:xfrm>
          <a:off x="4350725" y="3625869"/>
          <a:ext cx="1198801" cy="11988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smtClean="0"/>
            <a:t>Asiakas-palvelu-pisteet</a:t>
          </a:r>
          <a:endParaRPr lang="fi-FI" sz="1200" kern="1200" dirty="0"/>
        </a:p>
      </dsp:txBody>
      <dsp:txXfrm>
        <a:off x="4526285" y="3801429"/>
        <a:ext cx="847681" cy="847681"/>
      </dsp:txXfrm>
    </dsp:sp>
    <dsp:sp modelId="{20D72D93-521B-4D7E-81F9-25499A10BC67}">
      <dsp:nvSpPr>
        <dsp:cNvPr id="0" name=""/>
        <dsp:cNvSpPr/>
      </dsp:nvSpPr>
      <dsp:spPr>
        <a:xfrm>
          <a:off x="3112063" y="4028568"/>
          <a:ext cx="1198449" cy="11984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smtClean="0"/>
            <a:t>Myynti-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smtClean="0"/>
            <a:t>pisteet</a:t>
          </a:r>
          <a:endParaRPr lang="fi-FI" sz="1200" kern="1200" dirty="0"/>
        </a:p>
      </dsp:txBody>
      <dsp:txXfrm>
        <a:off x="3287572" y="4204077"/>
        <a:ext cx="847431" cy="847431"/>
      </dsp:txXfrm>
    </dsp:sp>
    <dsp:sp modelId="{12F9AFC5-93E7-4EC4-90B2-DCF33CB0F0E6}">
      <dsp:nvSpPr>
        <dsp:cNvPr id="0" name=""/>
        <dsp:cNvSpPr/>
      </dsp:nvSpPr>
      <dsp:spPr>
        <a:xfrm>
          <a:off x="1873225" y="3626045"/>
          <a:ext cx="1198449" cy="11984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smtClean="0"/>
            <a:t>Liikennöit-sijät</a:t>
          </a:r>
          <a:endParaRPr lang="fi-FI" sz="1200" kern="1200" dirty="0"/>
        </a:p>
      </dsp:txBody>
      <dsp:txXfrm>
        <a:off x="2048734" y="3801554"/>
        <a:ext cx="847431" cy="847431"/>
      </dsp:txXfrm>
    </dsp:sp>
    <dsp:sp modelId="{C9359073-06AD-4859-A351-78B377D1F203}">
      <dsp:nvSpPr>
        <dsp:cNvPr id="0" name=""/>
        <dsp:cNvSpPr/>
      </dsp:nvSpPr>
      <dsp:spPr>
        <a:xfrm>
          <a:off x="1107581" y="2572226"/>
          <a:ext cx="1198449" cy="11984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smtClean="0"/>
            <a:t>Ajoneuvo- ja varikko-järjestelmä-toimittajat</a:t>
          </a:r>
          <a:endParaRPr lang="fi-FI" sz="1200" kern="1200" dirty="0"/>
        </a:p>
      </dsp:txBody>
      <dsp:txXfrm>
        <a:off x="1283090" y="2747735"/>
        <a:ext cx="847431" cy="847431"/>
      </dsp:txXfrm>
    </dsp:sp>
    <dsp:sp modelId="{9FD707C3-F924-46FB-B4E8-8CCC44949A17}">
      <dsp:nvSpPr>
        <dsp:cNvPr id="0" name=""/>
        <dsp:cNvSpPr/>
      </dsp:nvSpPr>
      <dsp:spPr>
        <a:xfrm>
          <a:off x="1107581" y="1269635"/>
          <a:ext cx="1198449" cy="11984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smtClean="0"/>
            <a:t>Muut järjestelmät ja palvelut</a:t>
          </a:r>
          <a:endParaRPr lang="fi-FI" sz="1200" kern="1200" dirty="0"/>
        </a:p>
      </dsp:txBody>
      <dsp:txXfrm>
        <a:off x="1283090" y="1445144"/>
        <a:ext cx="847431" cy="847431"/>
      </dsp:txXfrm>
    </dsp:sp>
    <dsp:sp modelId="{F6E9748D-6A8D-4D09-AEF4-4621C3153433}">
      <dsp:nvSpPr>
        <dsp:cNvPr id="0" name=""/>
        <dsp:cNvSpPr/>
      </dsp:nvSpPr>
      <dsp:spPr>
        <a:xfrm>
          <a:off x="1873225" y="215816"/>
          <a:ext cx="1198449" cy="11984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smtClean="0"/>
            <a:t>Matkustajat</a:t>
          </a:r>
          <a:endParaRPr lang="fi-FI" sz="1200" kern="1200" dirty="0"/>
        </a:p>
      </dsp:txBody>
      <dsp:txXfrm>
        <a:off x="2048734" y="391325"/>
        <a:ext cx="847431" cy="8474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9BCD45-C916-48EE-AEB4-9F80E8F1B26A}" type="datetimeFigureOut">
              <a:rPr lang="fi-FI" smtClean="0"/>
              <a:t>4.10.2013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C7C747-B0A2-4D86-81A9-5333BE2EC2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32431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17A292-AB21-40CD-AAA8-87FF4C1FC4BB}" type="slidenum">
              <a:rPr lang="fi-FI" smtClean="0"/>
              <a:t>4</a:t>
            </a:fld>
            <a:endParaRPr lang="fi-F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17A292-AB21-40CD-AAA8-87FF4C1FC4BB}" type="slidenum">
              <a:rPr lang="fi-FI" smtClean="0"/>
              <a:t>5</a:t>
            </a:fld>
            <a:endParaRPr lang="fi-FI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17A292-AB21-40CD-AAA8-87FF4C1FC4BB}" type="slidenum">
              <a:rPr lang="fi-FI" smtClean="0"/>
              <a:t>6</a:t>
            </a:fld>
            <a:endParaRPr lang="fi-FI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2FB1A6-B826-4E39-AB2D-613B7F3FCB68}" type="slidenum">
              <a:rPr lang="fi-FI" smtClean="0"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4330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osoitt.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osoitt.</a:t>
            </a:r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44C7-58E5-0A45-A6D9-DB31B461D1F3}" type="datetimeFigureOut">
              <a:t>10/4/2013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rgbClr val="7F7F7F"/>
                </a:solidFill>
                <a:latin typeface="Arial"/>
                <a:cs typeface="Arial"/>
              </a:defRPr>
            </a:lvl1pPr>
          </a:lstStyle>
          <a:p>
            <a:fld id="{21824D68-61BB-4C49-A096-C2EEA18B9177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osoitt.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osoittamalla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fld id="{340744C7-58E5-0A45-A6D9-DB31B461D1F3}" type="datetimeFigureOut">
              <a:rPr lang="fi-FI" smtClean="0"/>
              <a:pPr/>
              <a:t>4.10.2013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fld id="{21824D68-61BB-4C49-A096-C2EEA18B917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perustyylejä osoitt.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osoittamalla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fld id="{340744C7-58E5-0A45-A6D9-DB31B461D1F3}" type="datetimeFigureOut">
              <a:rPr lang="fi-FI" smtClean="0"/>
              <a:pPr/>
              <a:t>4.10.2013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fld id="{21824D68-61BB-4C49-A096-C2EEA18B917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ksti">
  <p:cSld name="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422976" cy="6096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533400" y="1268760"/>
            <a:ext cx="7422976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 smtClean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/>
              <a:t>20.9.2013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1115616" y="6409134"/>
            <a:ext cx="1872208" cy="476250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r>
              <a:rPr lang="fi-FI" smtClean="0"/>
              <a:t>Helge Finnberg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2987824" y="6408000"/>
            <a:ext cx="360160" cy="476250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fld id="{547DA567-BABC-43FD-9010-FA596CC6197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3495559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osoitt.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osoittamalla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44C7-58E5-0A45-A6D9-DB31B461D1F3}" type="datetimeFigureOut">
              <a:t>10/4/2013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defRPr>
            </a:lvl1pPr>
          </a:lstStyle>
          <a:p>
            <a:fld id="{CE2F57D0-20C2-344A-9A71-E113323AB3C3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osoitt.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osoittamalla</a:t>
            </a:r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fld id="{340744C7-58E5-0A45-A6D9-DB31B461D1F3}" type="datetimeFigureOut">
              <a:rPr lang="fi-FI" smtClean="0"/>
              <a:pPr/>
              <a:t>4.10.2013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824D68-61BB-4C49-A096-C2EEA18B9177}" type="slidenum"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osoitt.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osoittamalla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osoittamalla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fld id="{340744C7-58E5-0A45-A6D9-DB31B461D1F3}" type="datetimeFigureOut">
              <a:rPr lang="fi-FI" smtClean="0"/>
              <a:pPr/>
              <a:t>4.10.2013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fld id="{21824D68-61BB-4C49-A096-C2EEA18B917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perustyylejä osoitt.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osoittamalla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osoittamalla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osoittamalla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osoittamalla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ykse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fld id="{340744C7-58E5-0A45-A6D9-DB31B461D1F3}" type="datetimeFigureOut">
              <a:rPr lang="fi-FI" smtClean="0"/>
              <a:pPr/>
              <a:t>4.10.2013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fld id="{21824D68-61BB-4C49-A096-C2EEA18B917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osoitt.</a:t>
            </a:r>
          </a:p>
        </p:txBody>
      </p:sp>
      <p:sp>
        <p:nvSpPr>
          <p:cNvPr id="3" name="Päiväykse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fld id="{340744C7-58E5-0A45-A6D9-DB31B461D1F3}" type="datetimeFigureOut">
              <a:rPr lang="fi-FI" smtClean="0"/>
              <a:pPr/>
              <a:t>4.10.2013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fld id="{21824D68-61BB-4C49-A096-C2EEA18B917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ykse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fld id="{340744C7-58E5-0A45-A6D9-DB31B461D1F3}" type="datetimeFigureOut">
              <a:rPr lang="fi-FI" smtClean="0"/>
              <a:pPr/>
              <a:t>4.10.2013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fld id="{21824D68-61BB-4C49-A096-C2EEA18B917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osoitt.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osoittamalla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osoittamalla</a:t>
            </a:r>
          </a:p>
        </p:txBody>
      </p:sp>
      <p:sp>
        <p:nvSpPr>
          <p:cNvPr id="5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fld id="{340744C7-58E5-0A45-A6D9-DB31B461D1F3}" type="datetimeFigureOut">
              <a:rPr lang="fi-FI" smtClean="0"/>
              <a:pPr/>
              <a:t>4.10.2013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fld id="{21824D68-61BB-4C49-A096-C2EEA18B917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osoitt.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osoittamalla</a:t>
            </a:r>
          </a:p>
        </p:txBody>
      </p:sp>
      <p:sp>
        <p:nvSpPr>
          <p:cNvPr id="5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fld id="{340744C7-58E5-0A45-A6D9-DB31B461D1F3}" type="datetimeFigureOut">
              <a:rPr lang="fi-FI" smtClean="0"/>
              <a:pPr/>
              <a:t>4.10.2013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fld id="{21824D68-61BB-4C49-A096-C2EEA18B917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 descr="Piletti_ppt-pohja.jpg"/>
          <p:cNvPicPr>
            <a:picLocks noChangeAspect="1"/>
          </p:cNvPicPr>
          <p:nvPr userDrawn="1"/>
        </p:nvPicPr>
        <p:blipFill rotWithShape="1">
          <a:blip r:embed="rId14"/>
          <a:srcRect l="3215" t="15412"/>
          <a:stretch/>
        </p:blipFill>
        <p:spPr>
          <a:xfrm>
            <a:off x="0" y="320634"/>
            <a:ext cx="9140951" cy="6537366"/>
          </a:xfrm>
          <a:prstGeom prst="rect">
            <a:avLst/>
          </a:prstGeom>
        </p:spPr>
      </p:pic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876143"/>
            <a:ext cx="8229600" cy="7704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osoitt.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959429"/>
            <a:ext cx="8229600" cy="41667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osoittamalla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neljäs taso</a:t>
            </a:r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fld id="{340744C7-58E5-0A45-A6D9-DB31B461D1F3}" type="datetimeFigureOut">
              <a:rPr lang="fi-FI"/>
              <a:pPr/>
              <a:t>4.10.2013</a:t>
            </a:fld>
            <a:r>
              <a:rPr lang="fi-FI"/>
              <a:t>	</a:t>
            </a:r>
            <a:fld id="{27A032D0-9425-EE44-8A3F-8A0DC8F5EE07}" type="slidenum">
              <a:rPr lang="fi-FI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457200" rtl="0" eaLnBrk="1" latinLnBrk="0" hangingPunct="1">
        <a:spcBef>
          <a:spcPct val="0"/>
        </a:spcBef>
        <a:buNone/>
        <a:defRPr sz="2800" b="1" kern="1200">
          <a:solidFill>
            <a:srgbClr val="A5DBFB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E0DD00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E0DD00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LMJ (Piletti) ja viiveajan maksujärjestelmät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Toimitusjohtaja Ilkka Kankkunen</a:t>
            </a:r>
          </a:p>
          <a:p>
            <a:r>
              <a:rPr lang="fi-FI" dirty="0" smtClean="0"/>
              <a:t>TVV lippu- ja maksujärjestelmä Oy</a:t>
            </a:r>
          </a:p>
          <a:p>
            <a:endParaRPr lang="fi-FI" dirty="0"/>
          </a:p>
          <a:p>
            <a:r>
              <a:rPr lang="fi-FI" dirty="0" smtClean="0"/>
              <a:t>Projektipäällikkö Helge Finnberg</a:t>
            </a:r>
          </a:p>
          <a:p>
            <a:r>
              <a:rPr lang="fi-FI" dirty="0" smtClean="0"/>
              <a:t>Liikennevirasto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yöristetty suorakulmio 37"/>
          <p:cNvSpPr/>
          <p:nvPr/>
        </p:nvSpPr>
        <p:spPr>
          <a:xfrm>
            <a:off x="5148064" y="4520237"/>
            <a:ext cx="1440160" cy="673595"/>
          </a:xfrm>
          <a:prstGeom prst="round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600" dirty="0"/>
          </a:p>
        </p:txBody>
      </p:sp>
      <p:sp>
        <p:nvSpPr>
          <p:cNvPr id="57" name="Pyöristetty suorakulmio 56"/>
          <p:cNvSpPr/>
          <p:nvPr/>
        </p:nvSpPr>
        <p:spPr>
          <a:xfrm>
            <a:off x="827584" y="2065611"/>
            <a:ext cx="3456384" cy="1939453"/>
          </a:xfrm>
          <a:prstGeom prst="roundRect">
            <a:avLst/>
          </a:prstGeom>
          <a:noFill/>
          <a:ln w="25400"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600" dirty="0" smtClean="0"/>
          </a:p>
        </p:txBody>
      </p:sp>
      <p:sp>
        <p:nvSpPr>
          <p:cNvPr id="52" name="Pyöristetty suorakulmio 51"/>
          <p:cNvSpPr/>
          <p:nvPr/>
        </p:nvSpPr>
        <p:spPr>
          <a:xfrm>
            <a:off x="971600" y="4520237"/>
            <a:ext cx="1440160" cy="673595"/>
          </a:xfrm>
          <a:prstGeom prst="round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600" dirty="0" smtClean="0"/>
          </a:p>
        </p:txBody>
      </p:sp>
      <p:sp>
        <p:nvSpPr>
          <p:cNvPr id="41" name="Pyöristetty suorakulmio 40"/>
          <p:cNvSpPr/>
          <p:nvPr/>
        </p:nvSpPr>
        <p:spPr>
          <a:xfrm>
            <a:off x="6732240" y="4520237"/>
            <a:ext cx="1440160" cy="673595"/>
          </a:xfrm>
          <a:prstGeom prst="round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600" dirty="0"/>
          </a:p>
        </p:txBody>
      </p:sp>
      <p:sp>
        <p:nvSpPr>
          <p:cNvPr id="23" name="Pyöristetty suorakulmio 22"/>
          <p:cNvSpPr/>
          <p:nvPr/>
        </p:nvSpPr>
        <p:spPr>
          <a:xfrm>
            <a:off x="3635896" y="4520237"/>
            <a:ext cx="1440160" cy="673595"/>
          </a:xfrm>
          <a:prstGeom prst="round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600" dirty="0"/>
          </a:p>
        </p:txBody>
      </p:sp>
      <p:sp>
        <p:nvSpPr>
          <p:cNvPr id="20" name="Pyöristetty suorakulmio 19"/>
          <p:cNvSpPr/>
          <p:nvPr/>
        </p:nvSpPr>
        <p:spPr>
          <a:xfrm>
            <a:off x="2699792" y="4520237"/>
            <a:ext cx="1440160" cy="673595"/>
          </a:xfrm>
          <a:prstGeom prst="round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600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Lippu- ja maksujärjestelmä</a:t>
            </a:r>
            <a:endParaRPr lang="fi-FI" dirty="0"/>
          </a:p>
        </p:txBody>
      </p:sp>
      <p:pic>
        <p:nvPicPr>
          <p:cNvPr id="11" name="Kuva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9328" y="1833389"/>
            <a:ext cx="419100" cy="371475"/>
          </a:xfrm>
          <a:prstGeom prst="rect">
            <a:avLst/>
          </a:prstGeom>
        </p:spPr>
      </p:pic>
      <p:sp>
        <p:nvSpPr>
          <p:cNvPr id="12" name="Tekstiruutu 11"/>
          <p:cNvSpPr txBox="1"/>
          <p:nvPr/>
        </p:nvSpPr>
        <p:spPr>
          <a:xfrm>
            <a:off x="4976172" y="1510307"/>
            <a:ext cx="1107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i-FI" sz="1400" b="1" baseline="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Matkustaja</a:t>
            </a:r>
          </a:p>
        </p:txBody>
      </p:sp>
      <p:sp>
        <p:nvSpPr>
          <p:cNvPr id="15" name="Pyöristetty suorakulmio 14"/>
          <p:cNvSpPr/>
          <p:nvPr/>
        </p:nvSpPr>
        <p:spPr>
          <a:xfrm>
            <a:off x="2699792" y="2276872"/>
            <a:ext cx="1440160" cy="67359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 smtClean="0"/>
              <a:t>Palvelupiste</a:t>
            </a:r>
            <a:endParaRPr lang="fi-FI" sz="1600" dirty="0"/>
          </a:p>
        </p:txBody>
      </p:sp>
      <p:sp>
        <p:nvSpPr>
          <p:cNvPr id="16" name="Pyöristetty suorakulmio 15"/>
          <p:cNvSpPr/>
          <p:nvPr/>
        </p:nvSpPr>
        <p:spPr>
          <a:xfrm>
            <a:off x="3635896" y="3115445"/>
            <a:ext cx="1440160" cy="673595"/>
          </a:xfrm>
          <a:prstGeom prst="roundRect">
            <a:avLst/>
          </a:prstGeom>
          <a:gradFill flip="none" rotWithShape="1">
            <a:lin ang="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 smtClean="0"/>
              <a:t>Myyntipiste</a:t>
            </a:r>
            <a:endParaRPr lang="fi-FI" sz="1600" dirty="0"/>
          </a:p>
        </p:txBody>
      </p:sp>
      <p:sp>
        <p:nvSpPr>
          <p:cNvPr id="17" name="Pyöristetty suorakulmio 16"/>
          <p:cNvSpPr/>
          <p:nvPr/>
        </p:nvSpPr>
        <p:spPr>
          <a:xfrm>
            <a:off x="6732240" y="2251349"/>
            <a:ext cx="1440160" cy="673595"/>
          </a:xfrm>
          <a:prstGeom prst="round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 smtClean="0"/>
              <a:t>Ajoneuvo</a:t>
            </a:r>
            <a:endParaRPr lang="fi-FI" sz="1600" dirty="0"/>
          </a:p>
        </p:txBody>
      </p:sp>
      <p:sp>
        <p:nvSpPr>
          <p:cNvPr id="18" name="Pyöristetty suorakulmio 17"/>
          <p:cNvSpPr/>
          <p:nvPr/>
        </p:nvSpPr>
        <p:spPr>
          <a:xfrm>
            <a:off x="6732240" y="3331469"/>
            <a:ext cx="1440160" cy="673595"/>
          </a:xfrm>
          <a:prstGeom prst="round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 smtClean="0"/>
              <a:t>Liikenteen-harjoittaja</a:t>
            </a:r>
            <a:endParaRPr lang="fi-FI" sz="1600" dirty="0"/>
          </a:p>
        </p:txBody>
      </p:sp>
      <p:sp>
        <p:nvSpPr>
          <p:cNvPr id="19" name="Pyöristetty suorakulmio 18"/>
          <p:cNvSpPr/>
          <p:nvPr/>
        </p:nvSpPr>
        <p:spPr>
          <a:xfrm>
            <a:off x="971600" y="4520237"/>
            <a:ext cx="7200800" cy="67359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 smtClean="0"/>
              <a:t>Lippu- ja maksujärjestelmä</a:t>
            </a:r>
            <a:endParaRPr lang="fi-FI" sz="1600" dirty="0"/>
          </a:p>
        </p:txBody>
      </p:sp>
      <p:cxnSp>
        <p:nvCxnSpPr>
          <p:cNvPr id="22" name="Kulmayhdysviiva 21"/>
          <p:cNvCxnSpPr>
            <a:stCxn id="15" idx="2"/>
            <a:endCxn id="20" idx="0"/>
          </p:cNvCxnSpPr>
          <p:nvPr/>
        </p:nvCxnSpPr>
        <p:spPr>
          <a:xfrm>
            <a:off x="3419872" y="2950467"/>
            <a:ext cx="0" cy="156977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Kulmayhdysviiva 21"/>
          <p:cNvCxnSpPr>
            <a:stCxn id="16" idx="2"/>
            <a:endCxn id="23" idx="0"/>
          </p:cNvCxnSpPr>
          <p:nvPr/>
        </p:nvCxnSpPr>
        <p:spPr>
          <a:xfrm>
            <a:off x="4355976" y="3789040"/>
            <a:ext cx="0" cy="73119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Kulmayhdysviiva 21"/>
          <p:cNvCxnSpPr>
            <a:stCxn id="11" idx="1"/>
            <a:endCxn id="15" idx="3"/>
          </p:cNvCxnSpPr>
          <p:nvPr/>
        </p:nvCxnSpPr>
        <p:spPr>
          <a:xfrm flipH="1">
            <a:off x="4139952" y="2019127"/>
            <a:ext cx="1179376" cy="59454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Kulmayhdysviiva 21"/>
          <p:cNvCxnSpPr>
            <a:stCxn id="11" idx="2"/>
            <a:endCxn id="16" idx="0"/>
          </p:cNvCxnSpPr>
          <p:nvPr/>
        </p:nvCxnSpPr>
        <p:spPr>
          <a:xfrm flipH="1">
            <a:off x="4355976" y="2204864"/>
            <a:ext cx="1172902" cy="91058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Kulmayhdysviiva 21"/>
          <p:cNvCxnSpPr>
            <a:stCxn id="17" idx="1"/>
            <a:endCxn id="11" idx="3"/>
          </p:cNvCxnSpPr>
          <p:nvPr/>
        </p:nvCxnSpPr>
        <p:spPr>
          <a:xfrm flipH="1" flipV="1">
            <a:off x="5738428" y="2019127"/>
            <a:ext cx="993812" cy="56902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Kulmayhdysviiva 21"/>
          <p:cNvCxnSpPr>
            <a:stCxn id="18" idx="0"/>
            <a:endCxn id="17" idx="2"/>
          </p:cNvCxnSpPr>
          <p:nvPr/>
        </p:nvCxnSpPr>
        <p:spPr>
          <a:xfrm flipV="1">
            <a:off x="7452320" y="2924944"/>
            <a:ext cx="0" cy="40652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Kulmayhdysviiva 21"/>
          <p:cNvCxnSpPr>
            <a:stCxn id="18" idx="2"/>
            <a:endCxn id="41" idx="0"/>
          </p:cNvCxnSpPr>
          <p:nvPr/>
        </p:nvCxnSpPr>
        <p:spPr>
          <a:xfrm>
            <a:off x="7452320" y="4005064"/>
            <a:ext cx="0" cy="51517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Pyöristetty suorakulmio 50"/>
          <p:cNvSpPr/>
          <p:nvPr/>
        </p:nvSpPr>
        <p:spPr>
          <a:xfrm>
            <a:off x="971600" y="2276872"/>
            <a:ext cx="1440160" cy="67359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 smtClean="0"/>
              <a:t>TVV</a:t>
            </a:r>
          </a:p>
        </p:txBody>
      </p:sp>
      <p:cxnSp>
        <p:nvCxnSpPr>
          <p:cNvPr id="53" name="Kulmayhdysviiva 21"/>
          <p:cNvCxnSpPr>
            <a:stCxn id="51" idx="2"/>
            <a:endCxn id="52" idx="0"/>
          </p:cNvCxnSpPr>
          <p:nvPr/>
        </p:nvCxnSpPr>
        <p:spPr>
          <a:xfrm>
            <a:off x="1691680" y="2950467"/>
            <a:ext cx="0" cy="156977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Pyöristetty suorakulmio 57"/>
          <p:cNvSpPr/>
          <p:nvPr/>
        </p:nvSpPr>
        <p:spPr>
          <a:xfrm>
            <a:off x="2699792" y="5599599"/>
            <a:ext cx="1440160" cy="673595"/>
          </a:xfrm>
          <a:prstGeom prst="roundRect">
            <a:avLst/>
          </a:prstGeom>
          <a:solidFill>
            <a:srgbClr val="00B05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600" dirty="0"/>
          </a:p>
        </p:txBody>
      </p:sp>
      <p:cxnSp>
        <p:nvCxnSpPr>
          <p:cNvPr id="59" name="Kulmayhdysviiva 21"/>
          <p:cNvCxnSpPr>
            <a:stCxn id="20" idx="2"/>
            <a:endCxn id="58" idx="0"/>
          </p:cNvCxnSpPr>
          <p:nvPr/>
        </p:nvCxnSpPr>
        <p:spPr>
          <a:xfrm>
            <a:off x="3419872" y="5193832"/>
            <a:ext cx="0" cy="40576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Pyöristetty suorakulmio 33"/>
          <p:cNvSpPr/>
          <p:nvPr/>
        </p:nvSpPr>
        <p:spPr>
          <a:xfrm>
            <a:off x="5148064" y="3132883"/>
            <a:ext cx="1440160" cy="67359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 smtClean="0"/>
              <a:t>web</a:t>
            </a:r>
            <a:endParaRPr lang="fi-FI" sz="1600" dirty="0"/>
          </a:p>
        </p:txBody>
      </p:sp>
      <p:cxnSp>
        <p:nvCxnSpPr>
          <p:cNvPr id="35" name="Kulmayhdysviiva 21"/>
          <p:cNvCxnSpPr>
            <a:stCxn id="11" idx="2"/>
            <a:endCxn id="34" idx="0"/>
          </p:cNvCxnSpPr>
          <p:nvPr/>
        </p:nvCxnSpPr>
        <p:spPr>
          <a:xfrm>
            <a:off x="5528878" y="2204864"/>
            <a:ext cx="339266" cy="92801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Kulmayhdysviiva 21"/>
          <p:cNvCxnSpPr>
            <a:stCxn id="34" idx="2"/>
            <a:endCxn id="38" idx="0"/>
          </p:cNvCxnSpPr>
          <p:nvPr/>
        </p:nvCxnSpPr>
        <p:spPr>
          <a:xfrm>
            <a:off x="5868144" y="3806478"/>
            <a:ext cx="0" cy="713759"/>
          </a:xfrm>
          <a:prstGeom prst="straightConnector1">
            <a:avLst/>
          </a:prstGeom>
          <a:ln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Pyöristetty suorakulmio 31"/>
          <p:cNvSpPr/>
          <p:nvPr/>
        </p:nvSpPr>
        <p:spPr>
          <a:xfrm>
            <a:off x="5149625" y="5621374"/>
            <a:ext cx="1440160" cy="673595"/>
          </a:xfrm>
          <a:prstGeom prst="roundRect">
            <a:avLst/>
          </a:prstGeom>
          <a:solidFill>
            <a:srgbClr val="00B05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600" dirty="0"/>
          </a:p>
        </p:txBody>
      </p:sp>
      <p:cxnSp>
        <p:nvCxnSpPr>
          <p:cNvPr id="42" name="Kulmayhdysviiva 21"/>
          <p:cNvCxnSpPr>
            <a:stCxn id="38" idx="2"/>
            <a:endCxn id="32" idx="0"/>
          </p:cNvCxnSpPr>
          <p:nvPr/>
        </p:nvCxnSpPr>
        <p:spPr>
          <a:xfrm>
            <a:off x="5868144" y="5193832"/>
            <a:ext cx="1561" cy="42754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Pyöristetty suorakulmio 44"/>
          <p:cNvSpPr/>
          <p:nvPr/>
        </p:nvSpPr>
        <p:spPr>
          <a:xfrm>
            <a:off x="2693474" y="5599599"/>
            <a:ext cx="3894749" cy="695370"/>
          </a:xfrm>
          <a:prstGeom prst="roundRect">
            <a:avLst/>
          </a:prstGeom>
          <a:solidFill>
            <a:srgbClr val="00B05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 smtClean="0"/>
              <a:t>Ulkoiset järjestelmä</a:t>
            </a:r>
            <a:endParaRPr lang="fi-FI" sz="1600" dirty="0"/>
          </a:p>
        </p:txBody>
      </p:sp>
    </p:spTree>
    <p:extLst>
      <p:ext uri="{BB962C8B-B14F-4D97-AF65-F5344CB8AC3E}">
        <p14:creationId xmlns:p14="http://schemas.microsoft.com/office/powerpoint/2010/main" val="51792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Järjestelmä pähkinänkuoressa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Taustajärjestelmä</a:t>
            </a:r>
          </a:p>
          <a:p>
            <a:pPr lvl="1"/>
            <a:r>
              <a:rPr lang="fi-FI" dirty="0" smtClean="0"/>
              <a:t>Hallinnoi </a:t>
            </a:r>
            <a:r>
              <a:rPr lang="fi-FI" dirty="0"/>
              <a:t>ja </a:t>
            </a:r>
            <a:r>
              <a:rPr lang="fi-FI" dirty="0" smtClean="0"/>
              <a:t>ylläpitää </a:t>
            </a:r>
            <a:r>
              <a:rPr lang="fi-FI" dirty="0"/>
              <a:t>tariffeja, lippuvalikoimaa ja </a:t>
            </a:r>
            <a:r>
              <a:rPr lang="fi-FI" dirty="0" smtClean="0"/>
              <a:t>liikennöintitietoja</a:t>
            </a:r>
          </a:p>
          <a:p>
            <a:pPr lvl="1"/>
            <a:r>
              <a:rPr lang="fi-FI" dirty="0" smtClean="0"/>
              <a:t>Rahaliikenteen </a:t>
            </a:r>
            <a:r>
              <a:rPr lang="fi-FI" dirty="0"/>
              <a:t>hoitoon ja liikenteen </a:t>
            </a:r>
            <a:r>
              <a:rPr lang="fi-FI" dirty="0" smtClean="0"/>
              <a:t>seurantaan </a:t>
            </a:r>
            <a:r>
              <a:rPr lang="fi-FI" dirty="0"/>
              <a:t>tarvittavat </a:t>
            </a:r>
            <a:r>
              <a:rPr lang="fi-FI" dirty="0" smtClean="0"/>
              <a:t>raportit</a:t>
            </a:r>
            <a:endParaRPr lang="fi-FI" dirty="0"/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Rajapinta </a:t>
            </a:r>
            <a:r>
              <a:rPr lang="fi-FI" dirty="0"/>
              <a:t>liikennöitsijäkohtaisiin </a:t>
            </a:r>
            <a:r>
              <a:rPr lang="fi-FI" dirty="0" smtClean="0"/>
              <a:t>varikkojärjestelmiin</a:t>
            </a:r>
            <a:endParaRPr lang="fi-FI" dirty="0"/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Palvelupistesovellus </a:t>
            </a:r>
            <a:r>
              <a:rPr lang="fi-FI" dirty="0"/>
              <a:t>laitteineen palvelupisteiden </a:t>
            </a:r>
            <a:r>
              <a:rPr lang="fi-FI" dirty="0" smtClean="0"/>
              <a:t>käyttöön</a:t>
            </a:r>
            <a:endParaRPr lang="fi-FI" dirty="0"/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Myyntisovellus </a:t>
            </a:r>
            <a:r>
              <a:rPr lang="fi-FI" dirty="0"/>
              <a:t>laitteineen jälleenmyyntiketjujen ulkopuolisten myyntipisteiden </a:t>
            </a:r>
            <a:r>
              <a:rPr lang="fi-FI" dirty="0" smtClean="0"/>
              <a:t>käyttöön</a:t>
            </a:r>
            <a:endParaRPr lang="fi-FI" dirty="0"/>
          </a:p>
          <a:p>
            <a:pPr>
              <a:buFont typeface="Arial" pitchFamily="34" charset="0"/>
              <a:buChar char="•"/>
            </a:pPr>
            <a:r>
              <a:rPr lang="fi-FI" dirty="0"/>
              <a:t>Rajapinta kolmansien osapuolten myyntijärjestelmiin</a:t>
            </a:r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Rajapinnat </a:t>
            </a:r>
            <a:r>
              <a:rPr lang="fi-FI" dirty="0"/>
              <a:t>ulkoisiin </a:t>
            </a:r>
            <a:r>
              <a:rPr lang="fi-FI" dirty="0" smtClean="0"/>
              <a:t>järjestelmiin</a:t>
            </a:r>
            <a:endParaRPr lang="fi-FI" dirty="0"/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Korttisovellus</a:t>
            </a:r>
            <a:r>
              <a:rPr lang="fi-FI" dirty="0"/>
              <a:t>, turvaratkaisu ja sen </a:t>
            </a:r>
            <a:r>
              <a:rPr lang="fi-FI" dirty="0" smtClean="0"/>
              <a:t>toteutus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/>
              <a:t>20.9.2013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Helge Finnberg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A567-BABC-43FD-9010-FA596CC61970}" type="slidenum">
              <a:rPr lang="fi-FI" smtClean="0"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7301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Volyymeja</a:t>
            </a:r>
            <a:endParaRPr lang="fi-FI" dirty="0"/>
          </a:p>
        </p:txBody>
      </p:sp>
      <p:graphicFrame>
        <p:nvGraphicFramePr>
          <p:cNvPr id="7" name="Sisällön paikkamerkki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9002949"/>
              </p:ext>
            </p:extLst>
          </p:nvPr>
        </p:nvGraphicFramePr>
        <p:xfrm>
          <a:off x="261256" y="1686416"/>
          <a:ext cx="8609612" cy="400186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304806"/>
                <a:gridCol w="4304806"/>
              </a:tblGrid>
              <a:tr h="50023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Matkakortteja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300.000 –  600.000 </a:t>
                      </a:r>
                      <a:endParaRPr lang="fi-FI" dirty="0"/>
                    </a:p>
                  </a:txBody>
                  <a:tcPr/>
                </a:tc>
              </a:tr>
              <a:tr h="50023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Nousuja / arkipäivä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200.000 –  500.000</a:t>
                      </a:r>
                      <a:endParaRPr lang="fi-FI" dirty="0"/>
                    </a:p>
                  </a:txBody>
                  <a:tcPr/>
                </a:tc>
              </a:tr>
              <a:tr h="50023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Busseja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1.000 – 2.000 </a:t>
                      </a:r>
                    </a:p>
                  </a:txBody>
                  <a:tcPr/>
                </a:tc>
              </a:tr>
              <a:tr h="50023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Liikennöitsijöitä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100 - 200 </a:t>
                      </a:r>
                      <a:endParaRPr lang="fi-FI" dirty="0"/>
                    </a:p>
                  </a:txBody>
                  <a:tcPr/>
                </a:tc>
              </a:tr>
              <a:tr h="50023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Reittejä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1.500 – 2.000 </a:t>
                      </a:r>
                    </a:p>
                  </a:txBody>
                  <a:tcPr/>
                </a:tc>
              </a:tr>
              <a:tr h="50023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Pysäkkejä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30.000 – 45.000 </a:t>
                      </a:r>
                      <a:endParaRPr lang="fi-FI" dirty="0"/>
                    </a:p>
                  </a:txBody>
                  <a:tcPr/>
                </a:tc>
              </a:tr>
              <a:tr h="50023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Myyntipisteitä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200 - 300 </a:t>
                      </a:r>
                      <a:endParaRPr lang="fi-FI" dirty="0"/>
                    </a:p>
                  </a:txBody>
                  <a:tcPr/>
                </a:tc>
              </a:tr>
              <a:tr h="50023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Palvelupisteitä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120 - 140 </a:t>
                      </a:r>
                      <a:endParaRPr lang="fi-FI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/>
              <a:t>20.9.2013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Helge Finnberg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A567-BABC-43FD-9010-FA596CC61970}" type="slidenum">
              <a:rPr lang="fi-FI" smtClean="0"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4378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yöristetty suorakulmio 63"/>
          <p:cNvSpPr/>
          <p:nvPr/>
        </p:nvSpPr>
        <p:spPr>
          <a:xfrm>
            <a:off x="1703555" y="5232447"/>
            <a:ext cx="1570628" cy="523801"/>
          </a:xfrm>
          <a:prstGeom prst="round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400" dirty="0"/>
          </a:p>
        </p:txBody>
      </p:sp>
      <p:sp>
        <p:nvSpPr>
          <p:cNvPr id="59" name="Pyöristetty suorakulmio 58"/>
          <p:cNvSpPr/>
          <p:nvPr/>
        </p:nvSpPr>
        <p:spPr>
          <a:xfrm>
            <a:off x="3419872" y="5232447"/>
            <a:ext cx="1570628" cy="523801"/>
          </a:xfrm>
          <a:prstGeom prst="round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400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Käytön tuki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/>
              <a:t>20.9.2013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Helge Finnberg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C1A91-BC7F-4683-8FA1-EDAEE77FC7DF}" type="slidenum">
              <a:rPr lang="fi-FI" smtClean="0"/>
              <a:t>13</a:t>
            </a:fld>
            <a:endParaRPr lang="fi-FI"/>
          </a:p>
        </p:txBody>
      </p:sp>
      <p:pic>
        <p:nvPicPr>
          <p:cNvPr id="7" name="Kuva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2860" y="1704055"/>
            <a:ext cx="419100" cy="371475"/>
          </a:xfrm>
          <a:prstGeom prst="rect">
            <a:avLst/>
          </a:prstGeom>
        </p:spPr>
      </p:pic>
      <p:sp>
        <p:nvSpPr>
          <p:cNvPr id="8" name="Tekstiruutu 7"/>
          <p:cNvSpPr txBox="1"/>
          <p:nvPr/>
        </p:nvSpPr>
        <p:spPr>
          <a:xfrm>
            <a:off x="3595705" y="1992087"/>
            <a:ext cx="6527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i-FI" sz="1400" baseline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Myyjä</a:t>
            </a:r>
          </a:p>
        </p:txBody>
      </p:sp>
      <p:sp>
        <p:nvSpPr>
          <p:cNvPr id="9" name="Kuvaselitepilvi 8"/>
          <p:cNvSpPr/>
          <p:nvPr/>
        </p:nvSpPr>
        <p:spPr>
          <a:xfrm>
            <a:off x="3995936" y="1199999"/>
            <a:ext cx="432048" cy="473769"/>
          </a:xfrm>
          <a:prstGeom prst="cloudCallou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>
                <a:solidFill>
                  <a:schemeClr val="accent1">
                    <a:lumMod val="50000"/>
                  </a:schemeClr>
                </a:solidFill>
              </a:rPr>
              <a:t>?</a:t>
            </a:r>
            <a:endParaRPr lang="fi-FI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Tekstiruutu 9"/>
          <p:cNvSpPr txBox="1"/>
          <p:nvPr/>
        </p:nvSpPr>
        <p:spPr>
          <a:xfrm>
            <a:off x="980267" y="2640159"/>
            <a:ext cx="7114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i-FI" sz="1400" baseline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Taso 0</a:t>
            </a:r>
          </a:p>
        </p:txBody>
      </p:sp>
      <p:sp>
        <p:nvSpPr>
          <p:cNvPr id="11" name="Tekstiruutu 10"/>
          <p:cNvSpPr txBox="1"/>
          <p:nvPr/>
        </p:nvSpPr>
        <p:spPr>
          <a:xfrm>
            <a:off x="971600" y="3596008"/>
            <a:ext cx="7114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i-FI" sz="1400" baseline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Taso 1</a:t>
            </a:r>
          </a:p>
        </p:txBody>
      </p:sp>
      <p:sp>
        <p:nvSpPr>
          <p:cNvPr id="12" name="Tekstiruutu 11"/>
          <p:cNvSpPr txBox="1"/>
          <p:nvPr/>
        </p:nvSpPr>
        <p:spPr>
          <a:xfrm>
            <a:off x="962933" y="4551857"/>
            <a:ext cx="7114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i-FI" sz="1400" baseline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Taso 2</a:t>
            </a:r>
          </a:p>
        </p:txBody>
      </p:sp>
      <p:sp>
        <p:nvSpPr>
          <p:cNvPr id="13" name="Tekstiruutu 12"/>
          <p:cNvSpPr txBox="1"/>
          <p:nvPr/>
        </p:nvSpPr>
        <p:spPr>
          <a:xfrm>
            <a:off x="954266" y="5304455"/>
            <a:ext cx="7114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i-FI" sz="1400" baseline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Taso 3</a:t>
            </a:r>
          </a:p>
        </p:txBody>
      </p:sp>
      <p:pic>
        <p:nvPicPr>
          <p:cNvPr id="14" name="Kuva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5316" y="1507776"/>
            <a:ext cx="419100" cy="371475"/>
          </a:xfrm>
          <a:prstGeom prst="rect">
            <a:avLst/>
          </a:prstGeom>
        </p:spPr>
      </p:pic>
      <p:sp>
        <p:nvSpPr>
          <p:cNvPr id="15" name="Tekstiruutu 14"/>
          <p:cNvSpPr txBox="1"/>
          <p:nvPr/>
        </p:nvSpPr>
        <p:spPr>
          <a:xfrm>
            <a:off x="6012160" y="1795808"/>
            <a:ext cx="10502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i-FI" sz="1400" baseline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Matkustaja</a:t>
            </a:r>
          </a:p>
        </p:txBody>
      </p:sp>
      <p:sp>
        <p:nvSpPr>
          <p:cNvPr id="16" name="Kuvaselitepilvi 15"/>
          <p:cNvSpPr/>
          <p:nvPr/>
        </p:nvSpPr>
        <p:spPr>
          <a:xfrm>
            <a:off x="6558392" y="1003720"/>
            <a:ext cx="432048" cy="473769"/>
          </a:xfrm>
          <a:prstGeom prst="cloudCallou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>
                <a:solidFill>
                  <a:schemeClr val="accent1">
                    <a:lumMod val="50000"/>
                  </a:schemeClr>
                </a:solidFill>
              </a:rPr>
              <a:t>?</a:t>
            </a:r>
            <a:endParaRPr lang="fi-FI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7" name="Kuva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899" y="1660176"/>
            <a:ext cx="419100" cy="371475"/>
          </a:xfrm>
          <a:prstGeom prst="rect">
            <a:avLst/>
          </a:prstGeom>
        </p:spPr>
      </p:pic>
      <p:sp>
        <p:nvSpPr>
          <p:cNvPr id="18" name="Tekstiruutu 17"/>
          <p:cNvSpPr txBox="1"/>
          <p:nvPr/>
        </p:nvSpPr>
        <p:spPr>
          <a:xfrm>
            <a:off x="2051720" y="1948208"/>
            <a:ext cx="12105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i-FI" sz="1400" baseline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Liikennöitsijä</a:t>
            </a:r>
          </a:p>
        </p:txBody>
      </p:sp>
      <p:sp>
        <p:nvSpPr>
          <p:cNvPr id="19" name="Kuvaselitepilvi 18"/>
          <p:cNvSpPr/>
          <p:nvPr/>
        </p:nvSpPr>
        <p:spPr>
          <a:xfrm>
            <a:off x="2667975" y="1156120"/>
            <a:ext cx="432048" cy="473769"/>
          </a:xfrm>
          <a:prstGeom prst="cloudCallou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>
                <a:solidFill>
                  <a:schemeClr val="accent1">
                    <a:lumMod val="50000"/>
                  </a:schemeClr>
                </a:solidFill>
              </a:rPr>
              <a:t>?</a:t>
            </a:r>
            <a:endParaRPr lang="fi-FI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21" name="Suora yhdysviiva 20"/>
          <p:cNvCxnSpPr/>
          <p:nvPr/>
        </p:nvCxnSpPr>
        <p:spPr>
          <a:xfrm>
            <a:off x="962933" y="2443880"/>
            <a:ext cx="7209467" cy="0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uora yhdysviiva 21"/>
          <p:cNvCxnSpPr/>
          <p:nvPr/>
        </p:nvCxnSpPr>
        <p:spPr>
          <a:xfrm>
            <a:off x="971600" y="3307976"/>
            <a:ext cx="7209467" cy="0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uora yhdysviiva 22"/>
          <p:cNvCxnSpPr/>
          <p:nvPr/>
        </p:nvCxnSpPr>
        <p:spPr>
          <a:xfrm>
            <a:off x="962933" y="4172072"/>
            <a:ext cx="7209467" cy="0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uora yhdysviiva 23"/>
          <p:cNvCxnSpPr/>
          <p:nvPr/>
        </p:nvCxnSpPr>
        <p:spPr>
          <a:xfrm>
            <a:off x="962933" y="5046040"/>
            <a:ext cx="7209467" cy="0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uora yhdysviiva 24"/>
          <p:cNvCxnSpPr/>
          <p:nvPr/>
        </p:nvCxnSpPr>
        <p:spPr>
          <a:xfrm>
            <a:off x="945599" y="5900264"/>
            <a:ext cx="7209467" cy="0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Pyöristetty suorakulmio 25"/>
          <p:cNvSpPr/>
          <p:nvPr/>
        </p:nvSpPr>
        <p:spPr>
          <a:xfrm>
            <a:off x="6732240" y="2640159"/>
            <a:ext cx="1422826" cy="52380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 smtClean="0"/>
              <a:t>TVV Internet</a:t>
            </a:r>
            <a:endParaRPr lang="fi-FI" sz="1400" dirty="0"/>
          </a:p>
        </p:txBody>
      </p:sp>
      <p:sp>
        <p:nvSpPr>
          <p:cNvPr id="27" name="Pyöristetty suorakulmio 26"/>
          <p:cNvSpPr/>
          <p:nvPr/>
        </p:nvSpPr>
        <p:spPr>
          <a:xfrm>
            <a:off x="5165398" y="3504255"/>
            <a:ext cx="1422826" cy="52380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 smtClean="0"/>
              <a:t>TVV </a:t>
            </a:r>
            <a:r>
              <a:rPr lang="fi-FI" sz="1400" dirty="0" err="1" smtClean="0"/>
              <a:t>Asiakasp</a:t>
            </a:r>
            <a:r>
              <a:rPr lang="fi-FI" sz="1400" dirty="0" smtClean="0"/>
              <a:t>.</a:t>
            </a:r>
            <a:endParaRPr lang="fi-FI" sz="1400" dirty="0"/>
          </a:p>
        </p:txBody>
      </p:sp>
      <p:cxnSp>
        <p:nvCxnSpPr>
          <p:cNvPr id="29" name="Kulmayhdysviiva 28"/>
          <p:cNvCxnSpPr>
            <a:stCxn id="15" idx="2"/>
            <a:endCxn id="26" idx="0"/>
          </p:cNvCxnSpPr>
          <p:nvPr/>
        </p:nvCxnSpPr>
        <p:spPr>
          <a:xfrm>
            <a:off x="6537304" y="2103585"/>
            <a:ext cx="906349" cy="53657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Kulmayhdysviiva 29"/>
          <p:cNvCxnSpPr>
            <a:stCxn id="15" idx="2"/>
            <a:endCxn id="27" idx="0"/>
          </p:cNvCxnSpPr>
          <p:nvPr/>
        </p:nvCxnSpPr>
        <p:spPr>
          <a:xfrm flipH="1">
            <a:off x="5876811" y="2103585"/>
            <a:ext cx="660493" cy="140067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Kulmayhdysviiva 34"/>
          <p:cNvCxnSpPr>
            <a:stCxn id="26" idx="2"/>
            <a:endCxn id="27" idx="3"/>
          </p:cNvCxnSpPr>
          <p:nvPr/>
        </p:nvCxnSpPr>
        <p:spPr>
          <a:xfrm rot="5400000">
            <a:off x="6714841" y="3037344"/>
            <a:ext cx="602196" cy="855429"/>
          </a:xfrm>
          <a:prstGeom prst="bentConnector2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Pyöristetty suorakulmio 37"/>
          <p:cNvSpPr/>
          <p:nvPr/>
        </p:nvSpPr>
        <p:spPr>
          <a:xfrm>
            <a:off x="1691680" y="3504255"/>
            <a:ext cx="3151018" cy="52380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 smtClean="0"/>
              <a:t>Palvelutuottajan Service Desk</a:t>
            </a:r>
            <a:endParaRPr lang="fi-FI" sz="1400" dirty="0"/>
          </a:p>
        </p:txBody>
      </p:sp>
      <p:cxnSp>
        <p:nvCxnSpPr>
          <p:cNvPr id="39" name="Kulmayhdysviiva 38"/>
          <p:cNvCxnSpPr>
            <a:stCxn id="27" idx="1"/>
            <a:endCxn id="38" idx="3"/>
          </p:cNvCxnSpPr>
          <p:nvPr/>
        </p:nvCxnSpPr>
        <p:spPr>
          <a:xfrm flipH="1">
            <a:off x="4842698" y="3766156"/>
            <a:ext cx="3227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Kulmayhdysviiva 41"/>
          <p:cNvCxnSpPr>
            <a:stCxn id="8" idx="2"/>
            <a:endCxn id="38" idx="0"/>
          </p:cNvCxnSpPr>
          <p:nvPr/>
        </p:nvCxnSpPr>
        <p:spPr>
          <a:xfrm flipH="1">
            <a:off x="3267189" y="2299864"/>
            <a:ext cx="654888" cy="120439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Kulmayhdysviiva 44"/>
          <p:cNvCxnSpPr>
            <a:stCxn id="18" idx="2"/>
            <a:endCxn id="38" idx="0"/>
          </p:cNvCxnSpPr>
          <p:nvPr/>
        </p:nvCxnSpPr>
        <p:spPr>
          <a:xfrm>
            <a:off x="2657014" y="2255985"/>
            <a:ext cx="610175" cy="124827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Pyöristetty suorakulmio 49"/>
          <p:cNvSpPr/>
          <p:nvPr/>
        </p:nvSpPr>
        <p:spPr>
          <a:xfrm>
            <a:off x="1691680" y="4388096"/>
            <a:ext cx="1570628" cy="52380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 smtClean="0"/>
              <a:t>Palveluntuottaja</a:t>
            </a:r>
            <a:endParaRPr lang="fi-FI" sz="1400" dirty="0"/>
          </a:p>
        </p:txBody>
      </p:sp>
      <p:sp>
        <p:nvSpPr>
          <p:cNvPr id="51" name="Pyöristetty suorakulmio 50"/>
          <p:cNvSpPr/>
          <p:nvPr/>
        </p:nvSpPr>
        <p:spPr>
          <a:xfrm>
            <a:off x="3433420" y="4388096"/>
            <a:ext cx="1570628" cy="52380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 smtClean="0"/>
              <a:t>TVV LJM Oy</a:t>
            </a:r>
            <a:endParaRPr lang="fi-FI" sz="1400" dirty="0"/>
          </a:p>
        </p:txBody>
      </p:sp>
      <p:cxnSp>
        <p:nvCxnSpPr>
          <p:cNvPr id="52" name="Kulmayhdysviiva 51"/>
          <p:cNvCxnSpPr>
            <a:stCxn id="38" idx="2"/>
            <a:endCxn id="50" idx="0"/>
          </p:cNvCxnSpPr>
          <p:nvPr/>
        </p:nvCxnSpPr>
        <p:spPr>
          <a:xfrm rot="5400000">
            <a:off x="2692072" y="3812979"/>
            <a:ext cx="360040" cy="790195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Kulmayhdysviiva 54"/>
          <p:cNvCxnSpPr>
            <a:stCxn id="38" idx="2"/>
            <a:endCxn id="51" idx="0"/>
          </p:cNvCxnSpPr>
          <p:nvPr/>
        </p:nvCxnSpPr>
        <p:spPr>
          <a:xfrm rot="16200000" flipH="1">
            <a:off x="3562941" y="3732303"/>
            <a:ext cx="360040" cy="951545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Pyöristetty suorakulmio 57"/>
          <p:cNvSpPr/>
          <p:nvPr/>
        </p:nvSpPr>
        <p:spPr>
          <a:xfrm>
            <a:off x="1691680" y="5236452"/>
            <a:ext cx="3312368" cy="52380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 smtClean="0"/>
              <a:t>Muut toimittajat</a:t>
            </a:r>
            <a:endParaRPr lang="fi-FI" sz="1400" dirty="0"/>
          </a:p>
        </p:txBody>
      </p:sp>
      <p:cxnSp>
        <p:nvCxnSpPr>
          <p:cNvPr id="60" name="Kulmayhdysviiva 41"/>
          <p:cNvCxnSpPr>
            <a:stCxn id="51" idx="2"/>
            <a:endCxn id="59" idx="0"/>
          </p:cNvCxnSpPr>
          <p:nvPr/>
        </p:nvCxnSpPr>
        <p:spPr>
          <a:xfrm flipH="1">
            <a:off x="4205186" y="4911897"/>
            <a:ext cx="13548" cy="32055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Kulmayhdysviiva 41"/>
          <p:cNvCxnSpPr>
            <a:stCxn id="50" idx="2"/>
            <a:endCxn id="64" idx="0"/>
          </p:cNvCxnSpPr>
          <p:nvPr/>
        </p:nvCxnSpPr>
        <p:spPr>
          <a:xfrm>
            <a:off x="2476994" y="4911897"/>
            <a:ext cx="11875" cy="32055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856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Projektin sidosryhmiä</a:t>
            </a:r>
            <a:endParaRPr lang="fi-FI" dirty="0"/>
          </a:p>
        </p:txBody>
      </p:sp>
      <p:graphicFrame>
        <p:nvGraphicFramePr>
          <p:cNvPr id="7" name="Sisällön paikkamerkki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9611532"/>
              </p:ext>
            </p:extLst>
          </p:nvPr>
        </p:nvGraphicFramePr>
        <p:xfrm>
          <a:off x="913400" y="1387163"/>
          <a:ext cx="7423150" cy="504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/>
              <a:t>20.9.2013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Helge Finnberg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A567-BABC-43FD-9010-FA596CC61970}" type="slidenum">
              <a:rPr lang="fi-FI" smtClean="0"/>
              <a:pPr/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32601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Liittymät muihin hankkeisiin ja lähtöaineistot</a:t>
            </a:r>
            <a:endParaRPr lang="fi-FI" dirty="0"/>
          </a:p>
        </p:txBody>
      </p:sp>
      <p:sp>
        <p:nvSpPr>
          <p:cNvPr id="8" name="Sisällön paikkamerkki 7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FI" sz="1800" dirty="0" smtClean="0"/>
              <a:t>Liittymät:</a:t>
            </a:r>
          </a:p>
          <a:p>
            <a:endParaRPr lang="fi-FI" sz="1800" dirty="0" smtClean="0"/>
          </a:p>
          <a:p>
            <a:pPr>
              <a:buFont typeface="Arial" pitchFamily="34" charset="0"/>
              <a:buChar char="•"/>
            </a:pPr>
            <a:r>
              <a:rPr lang="fi-FI" sz="1800" dirty="0" smtClean="0"/>
              <a:t>TVV </a:t>
            </a:r>
            <a:r>
              <a:rPr lang="fi-FI" sz="1800" dirty="0"/>
              <a:t>lippu- ja maksujärjestelmä Oy:n toiminnan käynnistäminen</a:t>
            </a:r>
          </a:p>
          <a:p>
            <a:pPr>
              <a:buFont typeface="Arial" pitchFamily="34" charset="0"/>
              <a:buChar char="•"/>
            </a:pPr>
            <a:endParaRPr lang="fi-FI" sz="1800" dirty="0" smtClean="0"/>
          </a:p>
          <a:p>
            <a:pPr>
              <a:buFont typeface="Arial" pitchFamily="34" charset="0"/>
              <a:buChar char="•"/>
            </a:pPr>
            <a:r>
              <a:rPr lang="fi-FI" sz="1800" dirty="0" smtClean="0"/>
              <a:t>Pysäkkitietojen </a:t>
            </a:r>
            <a:r>
              <a:rPr lang="fi-FI" sz="1800" dirty="0"/>
              <a:t>kehittäminen</a:t>
            </a:r>
          </a:p>
          <a:p>
            <a:pPr>
              <a:buFont typeface="Arial" pitchFamily="34" charset="0"/>
              <a:buChar char="•"/>
            </a:pPr>
            <a:endParaRPr lang="fi-FI" sz="1800" dirty="0" smtClean="0"/>
          </a:p>
          <a:p>
            <a:pPr>
              <a:buFont typeface="Arial" pitchFamily="34" charset="0"/>
              <a:buChar char="•"/>
            </a:pPr>
            <a:r>
              <a:rPr lang="fi-FI" sz="1800" dirty="0" smtClean="0"/>
              <a:t>Vyöhyketietojen </a:t>
            </a:r>
            <a:r>
              <a:rPr lang="fi-FI" sz="1800" dirty="0"/>
              <a:t>kehittäminen</a:t>
            </a:r>
          </a:p>
          <a:p>
            <a:pPr>
              <a:buFont typeface="Arial" pitchFamily="34" charset="0"/>
              <a:buChar char="•"/>
            </a:pPr>
            <a:endParaRPr lang="fi-FI" sz="1800" dirty="0"/>
          </a:p>
        </p:txBody>
      </p:sp>
      <p:sp>
        <p:nvSpPr>
          <p:cNvPr id="9" name="Sisällön paikkamerkki 8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fi-FI" sz="1800" dirty="0" smtClean="0"/>
              <a:t>Lähtöaineistot:</a:t>
            </a:r>
          </a:p>
          <a:p>
            <a:endParaRPr lang="fi-FI" sz="1800" dirty="0" smtClean="0"/>
          </a:p>
          <a:p>
            <a:pPr>
              <a:buFont typeface="Arial" pitchFamily="34" charset="0"/>
              <a:buChar char="•"/>
            </a:pPr>
            <a:r>
              <a:rPr lang="fi-FI" sz="1800" dirty="0" smtClean="0"/>
              <a:t>Lipputuotteet</a:t>
            </a:r>
            <a:endParaRPr lang="fi-FI" sz="1800" dirty="0"/>
          </a:p>
          <a:p>
            <a:pPr>
              <a:buFont typeface="Arial" pitchFamily="34" charset="0"/>
              <a:buChar char="•"/>
            </a:pPr>
            <a:r>
              <a:rPr lang="fi-FI" sz="1800" dirty="0" smtClean="0"/>
              <a:t>Tariffit</a:t>
            </a:r>
            <a:endParaRPr lang="fi-FI" sz="1800" dirty="0"/>
          </a:p>
          <a:p>
            <a:pPr>
              <a:buFont typeface="Arial" pitchFamily="34" charset="0"/>
              <a:buChar char="•"/>
            </a:pPr>
            <a:r>
              <a:rPr lang="fi-FI" sz="1800" dirty="0" smtClean="0"/>
              <a:t>Vyöhykkeet</a:t>
            </a:r>
          </a:p>
          <a:p>
            <a:pPr>
              <a:buFont typeface="Arial" pitchFamily="34" charset="0"/>
              <a:buChar char="•"/>
            </a:pPr>
            <a:r>
              <a:rPr lang="fi-FI" sz="1800" dirty="0" smtClean="0"/>
              <a:t>Reitit</a:t>
            </a:r>
            <a:endParaRPr lang="fi-FI" sz="1800" dirty="0"/>
          </a:p>
          <a:p>
            <a:pPr>
              <a:buFont typeface="Arial" pitchFamily="34" charset="0"/>
              <a:buChar char="•"/>
            </a:pPr>
            <a:r>
              <a:rPr lang="fi-FI" sz="1800" dirty="0" smtClean="0"/>
              <a:t>Pysäkit</a:t>
            </a:r>
            <a:endParaRPr lang="fi-FI" sz="1800" dirty="0"/>
          </a:p>
          <a:p>
            <a:pPr>
              <a:buFont typeface="Arial" pitchFamily="34" charset="0"/>
              <a:buChar char="•"/>
            </a:pPr>
            <a:r>
              <a:rPr lang="fi-FI" sz="1800" dirty="0" smtClean="0"/>
              <a:t>Aikataulut</a:t>
            </a:r>
            <a:endParaRPr lang="fi-FI" sz="1800" dirty="0"/>
          </a:p>
          <a:p>
            <a:pPr>
              <a:buFont typeface="Arial" pitchFamily="34" charset="0"/>
              <a:buChar char="•"/>
            </a:pPr>
            <a:endParaRPr lang="fi-FI" sz="18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/>
              <a:t>20.9.2013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Helge Finnberg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A567-BABC-43FD-9010-FA596CC61970}" type="slidenum">
              <a:rPr lang="fi-FI" smtClean="0"/>
              <a:pPr/>
              <a:t>15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77379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Projektin eteneminen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1.10.2013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Helge Finnberg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E9A1C-EDBC-411B-A02C-5EAA788C9256}" type="slidenum">
              <a:rPr lang="fi-FI" smtClean="0"/>
              <a:t>16</a:t>
            </a:fld>
            <a:endParaRPr lang="fi-FI"/>
          </a:p>
        </p:txBody>
      </p:sp>
      <p:cxnSp>
        <p:nvCxnSpPr>
          <p:cNvPr id="9" name="Suora yhdysviiva 8"/>
          <p:cNvCxnSpPr/>
          <p:nvPr/>
        </p:nvCxnSpPr>
        <p:spPr>
          <a:xfrm>
            <a:off x="2411760" y="1268760"/>
            <a:ext cx="0" cy="4320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14"/>
          <p:cNvCxnSpPr/>
          <p:nvPr/>
        </p:nvCxnSpPr>
        <p:spPr>
          <a:xfrm>
            <a:off x="4716016" y="1268760"/>
            <a:ext cx="0" cy="4320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uora yhdysviiva 15"/>
          <p:cNvCxnSpPr/>
          <p:nvPr/>
        </p:nvCxnSpPr>
        <p:spPr>
          <a:xfrm>
            <a:off x="7020272" y="1268760"/>
            <a:ext cx="0" cy="4320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kstiruutu 17"/>
          <p:cNvSpPr txBox="1"/>
          <p:nvPr/>
        </p:nvSpPr>
        <p:spPr>
          <a:xfrm>
            <a:off x="2411760" y="1268760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i-FI" sz="1400" baseline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2013</a:t>
            </a:r>
          </a:p>
        </p:txBody>
      </p:sp>
      <p:sp>
        <p:nvSpPr>
          <p:cNvPr id="19" name="Tekstiruutu 18"/>
          <p:cNvSpPr txBox="1"/>
          <p:nvPr/>
        </p:nvSpPr>
        <p:spPr>
          <a:xfrm>
            <a:off x="4709869" y="1268760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i-FI" sz="1400" baseline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2014</a:t>
            </a:r>
          </a:p>
        </p:txBody>
      </p:sp>
      <p:sp>
        <p:nvSpPr>
          <p:cNvPr id="20" name="Tekstiruutu 19"/>
          <p:cNvSpPr txBox="1"/>
          <p:nvPr/>
        </p:nvSpPr>
        <p:spPr>
          <a:xfrm>
            <a:off x="7007978" y="1268760"/>
            <a:ext cx="8082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i-FI" sz="1400" baseline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2015 </a:t>
            </a:r>
            <a:r>
              <a:rPr lang="fi-FI" sz="1400" baseline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</a:t>
            </a:r>
            <a:endParaRPr lang="fi-FI" sz="1400" baseline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1" name="Suora yhdysviiva 20"/>
          <p:cNvCxnSpPr/>
          <p:nvPr/>
        </p:nvCxnSpPr>
        <p:spPr>
          <a:xfrm>
            <a:off x="2987824" y="1629240"/>
            <a:ext cx="0" cy="3960000"/>
          </a:xfrm>
          <a:prstGeom prst="line">
            <a:avLst/>
          </a:prstGeom>
          <a:ln w="3175"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uora yhdysviiva 21"/>
          <p:cNvCxnSpPr/>
          <p:nvPr/>
        </p:nvCxnSpPr>
        <p:spPr>
          <a:xfrm>
            <a:off x="3563888" y="1629240"/>
            <a:ext cx="0" cy="3960000"/>
          </a:xfrm>
          <a:prstGeom prst="line">
            <a:avLst/>
          </a:prstGeom>
          <a:ln w="3175"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uora yhdysviiva 22"/>
          <p:cNvCxnSpPr/>
          <p:nvPr/>
        </p:nvCxnSpPr>
        <p:spPr>
          <a:xfrm>
            <a:off x="4139952" y="1629240"/>
            <a:ext cx="0" cy="3960000"/>
          </a:xfrm>
          <a:prstGeom prst="line">
            <a:avLst/>
          </a:prstGeom>
          <a:ln w="3175">
            <a:solidFill>
              <a:srgbClr val="FF0000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uora yhdysviiva 23"/>
          <p:cNvCxnSpPr/>
          <p:nvPr/>
        </p:nvCxnSpPr>
        <p:spPr>
          <a:xfrm>
            <a:off x="5292080" y="1629240"/>
            <a:ext cx="0" cy="3960000"/>
          </a:xfrm>
          <a:prstGeom prst="line">
            <a:avLst/>
          </a:prstGeom>
          <a:ln w="3175"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uora yhdysviiva 24"/>
          <p:cNvCxnSpPr/>
          <p:nvPr/>
        </p:nvCxnSpPr>
        <p:spPr>
          <a:xfrm>
            <a:off x="5868144" y="1629240"/>
            <a:ext cx="0" cy="3960000"/>
          </a:xfrm>
          <a:prstGeom prst="line">
            <a:avLst/>
          </a:prstGeom>
          <a:ln w="3175"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uora yhdysviiva 25"/>
          <p:cNvCxnSpPr/>
          <p:nvPr/>
        </p:nvCxnSpPr>
        <p:spPr>
          <a:xfrm>
            <a:off x="6444208" y="1629240"/>
            <a:ext cx="0" cy="3960000"/>
          </a:xfrm>
          <a:prstGeom prst="line">
            <a:avLst/>
          </a:prstGeom>
          <a:ln w="3175"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kstiruutu 26"/>
          <p:cNvSpPr txBox="1"/>
          <p:nvPr/>
        </p:nvSpPr>
        <p:spPr>
          <a:xfrm>
            <a:off x="2492302" y="1648545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i-FI" sz="1400" baseline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Q1</a:t>
            </a:r>
          </a:p>
        </p:txBody>
      </p:sp>
      <p:sp>
        <p:nvSpPr>
          <p:cNvPr id="28" name="Tekstiruutu 27"/>
          <p:cNvSpPr txBox="1"/>
          <p:nvPr/>
        </p:nvSpPr>
        <p:spPr>
          <a:xfrm>
            <a:off x="3068366" y="1648545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i-FI" sz="1400" baseline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Q2</a:t>
            </a:r>
          </a:p>
        </p:txBody>
      </p:sp>
      <p:sp>
        <p:nvSpPr>
          <p:cNvPr id="29" name="Tekstiruutu 28"/>
          <p:cNvSpPr txBox="1"/>
          <p:nvPr/>
        </p:nvSpPr>
        <p:spPr>
          <a:xfrm>
            <a:off x="3644430" y="1648545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i-FI" sz="1400" baseline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Q3</a:t>
            </a:r>
          </a:p>
        </p:txBody>
      </p:sp>
      <p:sp>
        <p:nvSpPr>
          <p:cNvPr id="30" name="Tekstiruutu 29"/>
          <p:cNvSpPr txBox="1"/>
          <p:nvPr/>
        </p:nvSpPr>
        <p:spPr>
          <a:xfrm>
            <a:off x="4211960" y="1648545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i-FI" sz="1400" baseline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Q4</a:t>
            </a:r>
          </a:p>
        </p:txBody>
      </p:sp>
      <p:sp>
        <p:nvSpPr>
          <p:cNvPr id="31" name="Tekstiruutu 30"/>
          <p:cNvSpPr txBox="1"/>
          <p:nvPr/>
        </p:nvSpPr>
        <p:spPr>
          <a:xfrm>
            <a:off x="4796558" y="1648545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i-FI" sz="1400" baseline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Q1</a:t>
            </a:r>
          </a:p>
        </p:txBody>
      </p:sp>
      <p:sp>
        <p:nvSpPr>
          <p:cNvPr id="32" name="Tekstiruutu 31"/>
          <p:cNvSpPr txBox="1"/>
          <p:nvPr/>
        </p:nvSpPr>
        <p:spPr>
          <a:xfrm>
            <a:off x="5381156" y="1648545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i-FI" sz="1400" baseline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Q2</a:t>
            </a:r>
          </a:p>
        </p:txBody>
      </p:sp>
      <p:sp>
        <p:nvSpPr>
          <p:cNvPr id="33" name="Tekstiruutu 32"/>
          <p:cNvSpPr txBox="1"/>
          <p:nvPr/>
        </p:nvSpPr>
        <p:spPr>
          <a:xfrm>
            <a:off x="5965754" y="1648545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i-FI" sz="1400" baseline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Q3</a:t>
            </a:r>
          </a:p>
        </p:txBody>
      </p:sp>
      <p:sp>
        <p:nvSpPr>
          <p:cNvPr id="34" name="Tekstiruutu 33"/>
          <p:cNvSpPr txBox="1"/>
          <p:nvPr/>
        </p:nvSpPr>
        <p:spPr>
          <a:xfrm>
            <a:off x="6550352" y="1648545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i-FI" sz="1400" baseline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Q4</a:t>
            </a:r>
          </a:p>
        </p:txBody>
      </p:sp>
      <p:cxnSp>
        <p:nvCxnSpPr>
          <p:cNvPr id="35" name="Suora yhdysviiva 34"/>
          <p:cNvCxnSpPr/>
          <p:nvPr/>
        </p:nvCxnSpPr>
        <p:spPr>
          <a:xfrm>
            <a:off x="251520" y="2132856"/>
            <a:ext cx="7920880" cy="0"/>
          </a:xfrm>
          <a:prstGeom prst="line">
            <a:avLst/>
          </a:prstGeom>
          <a:ln w="3175"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uora yhdysviiva 37"/>
          <p:cNvCxnSpPr/>
          <p:nvPr/>
        </p:nvCxnSpPr>
        <p:spPr>
          <a:xfrm>
            <a:off x="251520" y="2708920"/>
            <a:ext cx="7920880" cy="0"/>
          </a:xfrm>
          <a:prstGeom prst="line">
            <a:avLst/>
          </a:prstGeom>
          <a:ln w="3175"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uora yhdysviiva 38"/>
          <p:cNvCxnSpPr/>
          <p:nvPr/>
        </p:nvCxnSpPr>
        <p:spPr>
          <a:xfrm>
            <a:off x="251520" y="3284984"/>
            <a:ext cx="7920880" cy="0"/>
          </a:xfrm>
          <a:prstGeom prst="line">
            <a:avLst/>
          </a:prstGeom>
          <a:ln w="3175"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uora yhdysviiva 39"/>
          <p:cNvCxnSpPr/>
          <p:nvPr/>
        </p:nvCxnSpPr>
        <p:spPr>
          <a:xfrm>
            <a:off x="251520" y="3861048"/>
            <a:ext cx="7920880" cy="0"/>
          </a:xfrm>
          <a:prstGeom prst="line">
            <a:avLst/>
          </a:prstGeom>
          <a:ln w="3175"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uora yhdysviiva 40"/>
          <p:cNvCxnSpPr/>
          <p:nvPr/>
        </p:nvCxnSpPr>
        <p:spPr>
          <a:xfrm>
            <a:off x="251520" y="4437112"/>
            <a:ext cx="7920880" cy="0"/>
          </a:xfrm>
          <a:prstGeom prst="line">
            <a:avLst/>
          </a:prstGeom>
          <a:ln w="3175"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uora yhdysviiva 41"/>
          <p:cNvCxnSpPr/>
          <p:nvPr/>
        </p:nvCxnSpPr>
        <p:spPr>
          <a:xfrm>
            <a:off x="251520" y="5013176"/>
            <a:ext cx="7920880" cy="0"/>
          </a:xfrm>
          <a:prstGeom prst="line">
            <a:avLst/>
          </a:prstGeom>
          <a:ln w="3175"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uora yhdysviiva 42"/>
          <p:cNvCxnSpPr/>
          <p:nvPr/>
        </p:nvCxnSpPr>
        <p:spPr>
          <a:xfrm>
            <a:off x="251520" y="5589240"/>
            <a:ext cx="7920880" cy="0"/>
          </a:xfrm>
          <a:prstGeom prst="line">
            <a:avLst/>
          </a:prstGeom>
          <a:ln w="3175"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kstiruutu 43"/>
          <p:cNvSpPr txBox="1"/>
          <p:nvPr/>
        </p:nvSpPr>
        <p:spPr>
          <a:xfrm>
            <a:off x="251520" y="2267580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i-FI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Hankinta</a:t>
            </a:r>
            <a:endParaRPr lang="fi-FI" baseline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Suorakulmio 44"/>
          <p:cNvSpPr/>
          <p:nvPr/>
        </p:nvSpPr>
        <p:spPr>
          <a:xfrm>
            <a:off x="2411760" y="2276872"/>
            <a:ext cx="1728192" cy="307777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6" name="Tekstiruutu 45"/>
          <p:cNvSpPr txBox="1"/>
          <p:nvPr/>
        </p:nvSpPr>
        <p:spPr>
          <a:xfrm>
            <a:off x="251520" y="2843644"/>
            <a:ext cx="1056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i-FI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Toteutus</a:t>
            </a:r>
            <a:endParaRPr lang="fi-FI" baseline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Suorakulmio 46"/>
          <p:cNvSpPr/>
          <p:nvPr/>
        </p:nvSpPr>
        <p:spPr>
          <a:xfrm>
            <a:off x="4139952" y="2852936"/>
            <a:ext cx="2304256" cy="307777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8" name="Tekstiruutu 47"/>
          <p:cNvSpPr txBox="1"/>
          <p:nvPr/>
        </p:nvSpPr>
        <p:spPr>
          <a:xfrm>
            <a:off x="251520" y="3429000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i-FI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Pilotointi</a:t>
            </a:r>
            <a:endParaRPr lang="fi-FI" baseline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Suorakulmio 48"/>
          <p:cNvSpPr/>
          <p:nvPr/>
        </p:nvSpPr>
        <p:spPr>
          <a:xfrm>
            <a:off x="5652120" y="3409255"/>
            <a:ext cx="792088" cy="307777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0" name="Tekstiruutu 49"/>
          <p:cNvSpPr txBox="1"/>
          <p:nvPr/>
        </p:nvSpPr>
        <p:spPr>
          <a:xfrm>
            <a:off x="251520" y="3995772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i-FI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Käyttöönotot</a:t>
            </a:r>
            <a:endParaRPr lang="fi-FI" baseline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Viisikulmio 50"/>
          <p:cNvSpPr/>
          <p:nvPr/>
        </p:nvSpPr>
        <p:spPr>
          <a:xfrm>
            <a:off x="6120172" y="3995772"/>
            <a:ext cx="2052228" cy="320400"/>
          </a:xfrm>
          <a:prstGeom prst="homePlat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2" name="Tekstiruutu 51"/>
          <p:cNvSpPr txBox="1"/>
          <p:nvPr/>
        </p:nvSpPr>
        <p:spPr>
          <a:xfrm>
            <a:off x="251520" y="5147900"/>
            <a:ext cx="2155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i-FI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Viiveajan järjestelyt</a:t>
            </a:r>
            <a:endParaRPr lang="fi-FI" baseline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Viisikulmio 52"/>
          <p:cNvSpPr/>
          <p:nvPr/>
        </p:nvSpPr>
        <p:spPr>
          <a:xfrm>
            <a:off x="5868144" y="5135624"/>
            <a:ext cx="2304256" cy="309600"/>
          </a:xfrm>
          <a:prstGeom prst="homePlat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4" name="Tekstiruutu 53"/>
          <p:cNvSpPr txBox="1"/>
          <p:nvPr/>
        </p:nvSpPr>
        <p:spPr>
          <a:xfrm>
            <a:off x="251520" y="4509120"/>
            <a:ext cx="263405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l"/>
            <a:r>
              <a:rPr lang="fi-FI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Käyttöönoton valmistelu</a:t>
            </a:r>
            <a:endParaRPr lang="fi-FI" baseline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Viisikulmio 55"/>
          <p:cNvSpPr/>
          <p:nvPr/>
        </p:nvSpPr>
        <p:spPr>
          <a:xfrm>
            <a:off x="4572000" y="4559560"/>
            <a:ext cx="3600400" cy="318892"/>
          </a:xfrm>
          <a:prstGeom prst="homePlat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5" name="Suorakulmio 54"/>
          <p:cNvSpPr/>
          <p:nvPr/>
        </p:nvSpPr>
        <p:spPr>
          <a:xfrm>
            <a:off x="2993971" y="5137447"/>
            <a:ext cx="2874173" cy="307777"/>
          </a:xfrm>
          <a:prstGeom prst="rect">
            <a:avLst/>
          </a:prstGeom>
          <a:pattFill prst="ltDnDiag">
            <a:fgClr>
              <a:srgbClr val="FFFF00"/>
            </a:fgClr>
            <a:bgClr>
              <a:schemeClr val="bg1"/>
            </a:bgClr>
          </a:patt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sz="1400" dirty="0" smtClean="0">
                <a:solidFill>
                  <a:srgbClr val="000000"/>
                </a:solidFill>
              </a:rPr>
              <a:t>Valmistelu</a:t>
            </a:r>
            <a:endParaRPr lang="fi-FI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31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19345"/>
            <a:ext cx="8476337" cy="4863729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Jatkokehitys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/>
              <a:t>20.9.2013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Helge Finnberg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A567-BABC-43FD-9010-FA596CC61970}" type="slidenum">
              <a:rPr lang="fi-FI" smtClean="0"/>
              <a:t>17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4653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Ajoneuvolaitteiden vaatimukset</a:t>
            </a:r>
            <a:endParaRPr lang="fi-FI" dirty="0"/>
          </a:p>
        </p:txBody>
      </p:sp>
      <p:sp>
        <p:nvSpPr>
          <p:cNvPr id="8" name="Sisällön paikkamerkki 7"/>
          <p:cNvSpPr>
            <a:spLocks noGrp="1"/>
          </p:cNvSpPr>
          <p:nvPr>
            <p:ph sz="half" idx="2"/>
          </p:nvPr>
        </p:nvSpPr>
        <p:spPr>
          <a:xfrm>
            <a:off x="527146" y="2129425"/>
            <a:ext cx="4038600" cy="3996738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fi-FI" sz="2000" dirty="0" smtClean="0"/>
              <a:t>Kortit ja turvaratkaisu</a:t>
            </a:r>
          </a:p>
          <a:p>
            <a:pPr>
              <a:buFont typeface="Arial" pitchFamily="34" charset="0"/>
              <a:buChar char="•"/>
            </a:pPr>
            <a:r>
              <a:rPr lang="fi-FI" sz="2000" dirty="0" smtClean="0"/>
              <a:t>Tariffijärjestelmä</a:t>
            </a:r>
          </a:p>
          <a:p>
            <a:pPr>
              <a:buFont typeface="Arial" pitchFamily="34" charset="0"/>
              <a:buChar char="•"/>
            </a:pPr>
            <a:r>
              <a:rPr lang="fi-FI" sz="2000" dirty="0" smtClean="0"/>
              <a:t>Reitti- ja aikataulutiedot</a:t>
            </a:r>
          </a:p>
          <a:p>
            <a:pPr>
              <a:buFont typeface="Arial" pitchFamily="34" charset="0"/>
              <a:buChar char="•"/>
            </a:pPr>
            <a:r>
              <a:rPr lang="fi-FI" sz="2000" dirty="0" smtClean="0"/>
              <a:t>Kertalippujen myynti</a:t>
            </a:r>
          </a:p>
          <a:p>
            <a:pPr>
              <a:buFont typeface="Arial" pitchFamily="34" charset="0"/>
              <a:buChar char="•"/>
            </a:pPr>
            <a:r>
              <a:rPr lang="fi-FI" sz="2000" dirty="0" smtClean="0"/>
              <a:t>Myynti matkakortille</a:t>
            </a:r>
          </a:p>
          <a:p>
            <a:pPr>
              <a:buFont typeface="Arial" pitchFamily="34" charset="0"/>
              <a:buChar char="•"/>
            </a:pPr>
            <a:r>
              <a:rPr lang="fi-FI" sz="2000" dirty="0" smtClean="0"/>
              <a:t>Rahastuslaitteen käyttöliittymä kuljettajalle</a:t>
            </a:r>
          </a:p>
          <a:p>
            <a:pPr>
              <a:buFont typeface="Arial" pitchFamily="34" charset="0"/>
              <a:buChar char="•"/>
            </a:pPr>
            <a:r>
              <a:rPr lang="fi-FI" sz="2000" dirty="0" smtClean="0"/>
              <a:t>Rahastuslaitteen tietojen purku taustajärjestelmään</a:t>
            </a:r>
          </a:p>
          <a:p>
            <a:pPr>
              <a:buFont typeface="Arial" pitchFamily="34" charset="0"/>
              <a:buChar char="•"/>
            </a:pPr>
            <a:r>
              <a:rPr lang="fi-FI" sz="2000" dirty="0" smtClean="0"/>
              <a:t>Etälukijan käyttöliittymä (optio)</a:t>
            </a:r>
          </a:p>
          <a:p>
            <a:pPr>
              <a:buFont typeface="Arial" pitchFamily="34" charset="0"/>
              <a:buChar char="•"/>
            </a:pPr>
            <a:r>
              <a:rPr lang="fi-FI" sz="2000" dirty="0" smtClean="0"/>
              <a:t>Kielivaatimukset (optio)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20.9.2013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Helge Finnberg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A567-BABC-43FD-9010-FA596CC61970}" type="slidenum">
              <a:rPr lang="fi-FI" smtClean="0"/>
              <a:pPr/>
              <a:t>18</a:t>
            </a:fld>
            <a:endParaRPr lang="fi-FI"/>
          </a:p>
        </p:txBody>
      </p:sp>
      <p:sp>
        <p:nvSpPr>
          <p:cNvPr id="10" name="Rectangle 9"/>
          <p:cNvSpPr/>
          <p:nvPr/>
        </p:nvSpPr>
        <p:spPr>
          <a:xfrm>
            <a:off x="576886" y="1527327"/>
            <a:ext cx="3572047" cy="453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1" dirty="0" smtClean="0">
                <a:ea typeface="Verdana" pitchFamily="34" charset="0"/>
                <a:cs typeface="Verdana" pitchFamily="34" charset="0"/>
              </a:rPr>
              <a:t>Viiveaika</a:t>
            </a:r>
            <a:endParaRPr lang="fi-FI" b="1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Sisällön paikkamerkki 6"/>
          <p:cNvSpPr>
            <a:spLocks noGrp="1"/>
          </p:cNvSpPr>
          <p:nvPr>
            <p:ph sz="half" idx="1"/>
          </p:nvPr>
        </p:nvSpPr>
        <p:spPr>
          <a:xfrm>
            <a:off x="4828774" y="2129425"/>
            <a:ext cx="4038600" cy="3996738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fi-FI" sz="2000" dirty="0" smtClean="0"/>
              <a:t>Kortit ja turvamoduulit</a:t>
            </a:r>
          </a:p>
          <a:p>
            <a:pPr>
              <a:buFont typeface="Arial" pitchFamily="34" charset="0"/>
              <a:buChar char="•"/>
            </a:pPr>
            <a:r>
              <a:rPr lang="fi-FI" sz="2000" dirty="0" smtClean="0"/>
              <a:t>Taksajärjestelmä</a:t>
            </a:r>
          </a:p>
          <a:p>
            <a:pPr>
              <a:buFont typeface="Arial" pitchFamily="34" charset="0"/>
              <a:buChar char="•"/>
            </a:pPr>
            <a:r>
              <a:rPr lang="fi-FI" sz="2000" dirty="0" smtClean="0"/>
              <a:t>Paikannus sekä reitti- ja aikataulutiedot</a:t>
            </a:r>
          </a:p>
          <a:p>
            <a:pPr>
              <a:buFont typeface="Arial" pitchFamily="34" charset="0"/>
              <a:buChar char="•"/>
            </a:pPr>
            <a:r>
              <a:rPr lang="fi-FI" sz="2000" dirty="0" smtClean="0"/>
              <a:t>Kertalippujen myynti</a:t>
            </a:r>
          </a:p>
          <a:p>
            <a:pPr>
              <a:buFont typeface="Arial" pitchFamily="34" charset="0"/>
              <a:buChar char="•"/>
            </a:pPr>
            <a:r>
              <a:rPr lang="fi-FI" sz="2000" dirty="0" smtClean="0"/>
              <a:t>Myynti matkakortille</a:t>
            </a:r>
          </a:p>
          <a:p>
            <a:pPr>
              <a:buFont typeface="Arial" pitchFamily="34" charset="0"/>
              <a:buChar char="•"/>
            </a:pPr>
            <a:r>
              <a:rPr lang="fi-FI" sz="2000" dirty="0" smtClean="0"/>
              <a:t>Rahastuslaitteen käyttöliittymä</a:t>
            </a:r>
          </a:p>
          <a:p>
            <a:pPr>
              <a:buFont typeface="Arial" pitchFamily="34" charset="0"/>
              <a:buChar char="•"/>
            </a:pPr>
            <a:r>
              <a:rPr lang="fi-FI" sz="2000" dirty="0"/>
              <a:t>Rahastuslaitteen tietojen purku taustajärjestelmään</a:t>
            </a:r>
          </a:p>
          <a:p>
            <a:pPr>
              <a:buFont typeface="Arial" pitchFamily="34" charset="0"/>
              <a:buChar char="•"/>
            </a:pPr>
            <a:r>
              <a:rPr lang="fi-FI" sz="2000" dirty="0" smtClean="0"/>
              <a:t>Etälukijan käyttöliittymä (optio)</a:t>
            </a:r>
          </a:p>
          <a:p>
            <a:pPr>
              <a:buFont typeface="Arial" pitchFamily="34" charset="0"/>
              <a:buChar char="•"/>
            </a:pPr>
            <a:r>
              <a:rPr lang="fi-FI" sz="2000" dirty="0" smtClean="0"/>
              <a:t>Kielivaatimukset (optio)</a:t>
            </a:r>
          </a:p>
        </p:txBody>
      </p:sp>
      <p:sp>
        <p:nvSpPr>
          <p:cNvPr id="12" name="Rectangle 9"/>
          <p:cNvSpPr/>
          <p:nvPr/>
        </p:nvSpPr>
        <p:spPr>
          <a:xfrm>
            <a:off x="4933846" y="1512713"/>
            <a:ext cx="3572047" cy="453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1" dirty="0" smtClean="0">
                <a:ea typeface="Verdana" pitchFamily="34" charset="0"/>
                <a:cs typeface="Verdana" pitchFamily="34" charset="0"/>
              </a:rPr>
              <a:t>Piletti</a:t>
            </a:r>
            <a:endParaRPr lang="fi-FI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11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Ajoneuvolaitteiden vaatimukset</a:t>
            </a:r>
            <a:endParaRPr lang="fi-FI" dirty="0"/>
          </a:p>
        </p:txBody>
      </p:sp>
      <p:sp>
        <p:nvSpPr>
          <p:cNvPr id="8" name="Sisällön paikkamerkki 7"/>
          <p:cNvSpPr>
            <a:spLocks noGrp="1"/>
          </p:cNvSpPr>
          <p:nvPr>
            <p:ph sz="half" idx="2"/>
          </p:nvPr>
        </p:nvSpPr>
        <p:spPr>
          <a:xfrm>
            <a:off x="527146" y="2129425"/>
            <a:ext cx="4038600" cy="3996738"/>
          </a:xfrm>
        </p:spPr>
        <p:txBody>
          <a:bodyPr>
            <a:normAutofit/>
          </a:bodyPr>
          <a:lstStyle/>
          <a:p>
            <a:pPr marL="0" indent="0"/>
            <a:r>
              <a:rPr lang="fi-FI" sz="2000" dirty="0" smtClean="0"/>
              <a:t>Kortit ja turvaratkaisu</a:t>
            </a:r>
          </a:p>
          <a:p>
            <a:pPr>
              <a:buFont typeface="Arial" pitchFamily="34" charset="0"/>
              <a:buChar char="•"/>
            </a:pPr>
            <a:r>
              <a:rPr lang="fi-FI" sz="2000" dirty="0"/>
              <a:t>Korttien tulee olla elektronisia älykortteja ja niiden tulee soveltua sopimuksen piirissä olevan liikenteen liikennöintiin. </a:t>
            </a:r>
            <a:endParaRPr lang="fi-FI" sz="2000" dirty="0" smtClean="0"/>
          </a:p>
          <a:p>
            <a:pPr>
              <a:buFont typeface="Arial" pitchFamily="34" charset="0"/>
              <a:buChar char="•"/>
            </a:pPr>
            <a:r>
              <a:rPr lang="fi-FI" sz="2000" dirty="0" smtClean="0"/>
              <a:t>Korttien </a:t>
            </a:r>
            <a:r>
              <a:rPr lang="fi-FI" sz="2000" dirty="0"/>
              <a:t>luku- ja </a:t>
            </a:r>
            <a:r>
              <a:rPr lang="fi-FI" sz="2000" dirty="0" smtClean="0"/>
              <a:t>kirjoitus-menetelmän </a:t>
            </a:r>
            <a:r>
              <a:rPr lang="fi-FI" sz="2000" dirty="0"/>
              <a:t>tulee olla riittävän suojattu väärinkäytöksiltä joukkoliikenteen tarpeisiin.</a:t>
            </a:r>
            <a:endParaRPr lang="fi-FI" sz="2000" dirty="0" smtClean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20.9.2013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Helge Finnberg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A567-BABC-43FD-9010-FA596CC61970}" type="slidenum">
              <a:rPr lang="fi-FI" smtClean="0"/>
              <a:pPr/>
              <a:t>19</a:t>
            </a:fld>
            <a:endParaRPr lang="fi-FI"/>
          </a:p>
        </p:txBody>
      </p:sp>
      <p:sp>
        <p:nvSpPr>
          <p:cNvPr id="10" name="Rectangle 9"/>
          <p:cNvSpPr/>
          <p:nvPr/>
        </p:nvSpPr>
        <p:spPr>
          <a:xfrm>
            <a:off x="576886" y="1527327"/>
            <a:ext cx="3572047" cy="453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1" dirty="0" smtClean="0">
                <a:ea typeface="Verdana" pitchFamily="34" charset="0"/>
                <a:cs typeface="Verdana" pitchFamily="34" charset="0"/>
              </a:rPr>
              <a:t>Viiveaika</a:t>
            </a:r>
            <a:endParaRPr lang="fi-FI" b="1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Sisällön paikkamerkki 6"/>
          <p:cNvSpPr>
            <a:spLocks noGrp="1"/>
          </p:cNvSpPr>
          <p:nvPr>
            <p:ph sz="half" idx="1"/>
          </p:nvPr>
        </p:nvSpPr>
        <p:spPr>
          <a:xfrm>
            <a:off x="4828774" y="2129425"/>
            <a:ext cx="4038600" cy="3996738"/>
          </a:xfrm>
        </p:spPr>
        <p:txBody>
          <a:bodyPr>
            <a:normAutofit/>
          </a:bodyPr>
          <a:lstStyle/>
          <a:p>
            <a:pPr marL="0" indent="0"/>
            <a:r>
              <a:rPr lang="fi-FI" sz="2000" dirty="0" smtClean="0"/>
              <a:t>Kortit ja turvamoduulit</a:t>
            </a:r>
          </a:p>
          <a:p>
            <a:pPr>
              <a:buFont typeface="Arial" pitchFamily="34" charset="0"/>
              <a:buChar char="•"/>
            </a:pPr>
            <a:r>
              <a:rPr lang="fi-FI" sz="2000" dirty="0"/>
              <a:t>Rahastuslaitteen tulee lukea ja kirjoittaa MIFARE DESFire EV1 ja MIFARE Ultralight C –kortteja. </a:t>
            </a:r>
            <a:endParaRPr lang="fi-FI" sz="2000" dirty="0" smtClean="0"/>
          </a:p>
          <a:p>
            <a:pPr>
              <a:buFont typeface="Arial" pitchFamily="34" charset="0"/>
              <a:buChar char="•"/>
            </a:pPr>
            <a:r>
              <a:rPr lang="fi-FI" sz="2000" dirty="0" smtClean="0"/>
              <a:t>Rahastuslaitteessa </a:t>
            </a:r>
            <a:r>
              <a:rPr lang="fi-FI" sz="2000" dirty="0"/>
              <a:t>on oltava yksi vapaa paikka </a:t>
            </a:r>
            <a:r>
              <a:rPr lang="fi-FI" sz="2000" dirty="0" smtClean="0"/>
              <a:t>DESFire-turva-moduulille</a:t>
            </a:r>
            <a:r>
              <a:rPr lang="fi-FI" sz="2000" dirty="0"/>
              <a:t>. </a:t>
            </a:r>
            <a:endParaRPr lang="fi-FI" sz="2000" dirty="0" smtClean="0"/>
          </a:p>
          <a:p>
            <a:pPr>
              <a:buFont typeface="Arial" pitchFamily="34" charset="0"/>
              <a:buChar char="•"/>
            </a:pPr>
            <a:r>
              <a:rPr lang="fi-FI" sz="2000" dirty="0" smtClean="0"/>
              <a:t>Tilaaja </a:t>
            </a:r>
            <a:r>
              <a:rPr lang="fi-FI" sz="2000" dirty="0"/>
              <a:t>toimittaa turvamoduulit  ja niiden asentamisesta vastaa </a:t>
            </a:r>
            <a:r>
              <a:rPr lang="fi-FI" sz="2000" dirty="0" smtClean="0"/>
              <a:t>liikenteenharjoittaja</a:t>
            </a:r>
            <a:r>
              <a:rPr lang="fi-FI" sz="2000" dirty="0"/>
              <a:t>.</a:t>
            </a:r>
            <a:endParaRPr lang="fi-FI" sz="2000" dirty="0" smtClean="0"/>
          </a:p>
        </p:txBody>
      </p:sp>
      <p:sp>
        <p:nvSpPr>
          <p:cNvPr id="12" name="Rectangle 9"/>
          <p:cNvSpPr/>
          <p:nvPr/>
        </p:nvSpPr>
        <p:spPr>
          <a:xfrm>
            <a:off x="4933846" y="1512713"/>
            <a:ext cx="3572047" cy="453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1" dirty="0" smtClean="0">
                <a:ea typeface="Verdana" pitchFamily="34" charset="0"/>
                <a:cs typeface="Verdana" pitchFamily="34" charset="0"/>
              </a:rPr>
              <a:t>Piletti</a:t>
            </a:r>
            <a:endParaRPr lang="fi-FI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560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Sisältö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TVV lippu- ja maksujärjestelmä Oy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Vastuut ja tehtävät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Kustannusten jako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Maksuliikenteen periaatteet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Projektin tavoitteet ja sisältö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Järjestelmä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Sidosryhmät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Liittymät muihin hankkeisiin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Projektin </a:t>
            </a:r>
            <a:r>
              <a:rPr lang="fi-FI" dirty="0" smtClean="0"/>
              <a:t>eteneminen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Jatkokehitys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Viiveaika</a:t>
            </a:r>
          </a:p>
          <a:p>
            <a:pPr marL="0" indent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42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Ajoneuvolaitteiden vaatimukset</a:t>
            </a:r>
            <a:endParaRPr lang="fi-FI" dirty="0"/>
          </a:p>
        </p:txBody>
      </p:sp>
      <p:sp>
        <p:nvSpPr>
          <p:cNvPr id="8" name="Sisällön paikkamerkki 7"/>
          <p:cNvSpPr>
            <a:spLocks noGrp="1"/>
          </p:cNvSpPr>
          <p:nvPr>
            <p:ph sz="half" idx="2"/>
          </p:nvPr>
        </p:nvSpPr>
        <p:spPr>
          <a:xfrm>
            <a:off x="527146" y="2129425"/>
            <a:ext cx="4038600" cy="3996738"/>
          </a:xfrm>
        </p:spPr>
        <p:txBody>
          <a:bodyPr>
            <a:normAutofit/>
          </a:bodyPr>
          <a:lstStyle/>
          <a:p>
            <a:pPr marL="0" indent="0"/>
            <a:r>
              <a:rPr lang="fi-FI" sz="2000" dirty="0" smtClean="0"/>
              <a:t>Tariffijärjestelmä</a:t>
            </a:r>
          </a:p>
          <a:p>
            <a:pPr>
              <a:buFont typeface="Arial" pitchFamily="34" charset="0"/>
              <a:buChar char="•"/>
            </a:pPr>
            <a:r>
              <a:rPr lang="fi-FI" sz="2000" dirty="0"/>
              <a:t>Rahastuslaitteella tulee voida olla usean eri viranomaisen lippujärjestelmä (vyöhykkeet tai kilometritaksaan perustuvat maksuportaat, lipputuotteet, hinnat).</a:t>
            </a:r>
            <a:endParaRPr lang="fi-FI" sz="2000" dirty="0" smtClean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20.9.2013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Helge Finnberg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A567-BABC-43FD-9010-FA596CC61970}" type="slidenum">
              <a:rPr lang="fi-FI" smtClean="0"/>
              <a:pPr/>
              <a:t>20</a:t>
            </a:fld>
            <a:endParaRPr lang="fi-FI"/>
          </a:p>
        </p:txBody>
      </p:sp>
      <p:sp>
        <p:nvSpPr>
          <p:cNvPr id="10" name="Rectangle 9"/>
          <p:cNvSpPr/>
          <p:nvPr/>
        </p:nvSpPr>
        <p:spPr>
          <a:xfrm>
            <a:off x="576886" y="1527327"/>
            <a:ext cx="3572047" cy="453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1" dirty="0" smtClean="0">
                <a:ea typeface="Verdana" pitchFamily="34" charset="0"/>
                <a:cs typeface="Verdana" pitchFamily="34" charset="0"/>
              </a:rPr>
              <a:t>Viiveaika</a:t>
            </a:r>
            <a:endParaRPr lang="fi-FI" b="1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Sisällön paikkamerkki 6"/>
          <p:cNvSpPr>
            <a:spLocks noGrp="1"/>
          </p:cNvSpPr>
          <p:nvPr>
            <p:ph sz="half" idx="1"/>
          </p:nvPr>
        </p:nvSpPr>
        <p:spPr>
          <a:xfrm>
            <a:off x="4828774" y="2129425"/>
            <a:ext cx="4038600" cy="3996738"/>
          </a:xfrm>
        </p:spPr>
        <p:txBody>
          <a:bodyPr>
            <a:normAutofit/>
          </a:bodyPr>
          <a:lstStyle/>
          <a:p>
            <a:pPr marL="0" indent="0"/>
            <a:r>
              <a:rPr lang="fi-FI" sz="2000" dirty="0" smtClean="0"/>
              <a:t>Taksajärjestelmä</a:t>
            </a:r>
          </a:p>
          <a:p>
            <a:pPr>
              <a:buFont typeface="Arial" pitchFamily="34" charset="0"/>
              <a:buChar char="•"/>
            </a:pPr>
            <a:r>
              <a:rPr lang="fi-FI" sz="2000" dirty="0"/>
              <a:t>Rahastuslaitteella tulee voida olla usean eri viranomaisen vyöhykkeisiin perustuva taksajärjestelmä.</a:t>
            </a:r>
            <a:endParaRPr lang="fi-FI" sz="2000" dirty="0" smtClean="0"/>
          </a:p>
        </p:txBody>
      </p:sp>
      <p:sp>
        <p:nvSpPr>
          <p:cNvPr id="12" name="Rectangle 9"/>
          <p:cNvSpPr/>
          <p:nvPr/>
        </p:nvSpPr>
        <p:spPr>
          <a:xfrm>
            <a:off x="4933846" y="1512713"/>
            <a:ext cx="3572047" cy="453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1" dirty="0" smtClean="0">
                <a:ea typeface="Verdana" pitchFamily="34" charset="0"/>
                <a:cs typeface="Verdana" pitchFamily="34" charset="0"/>
              </a:rPr>
              <a:t>Piletti</a:t>
            </a:r>
            <a:endParaRPr lang="fi-FI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13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Ajoneuvolaitteiden vaatimukset</a:t>
            </a:r>
            <a:endParaRPr lang="fi-FI" dirty="0"/>
          </a:p>
        </p:txBody>
      </p:sp>
      <p:sp>
        <p:nvSpPr>
          <p:cNvPr id="8" name="Sisällön paikkamerkki 7"/>
          <p:cNvSpPr>
            <a:spLocks noGrp="1"/>
          </p:cNvSpPr>
          <p:nvPr>
            <p:ph sz="half" idx="2"/>
          </p:nvPr>
        </p:nvSpPr>
        <p:spPr>
          <a:xfrm>
            <a:off x="527146" y="2129425"/>
            <a:ext cx="4038600" cy="3996738"/>
          </a:xfrm>
        </p:spPr>
        <p:txBody>
          <a:bodyPr>
            <a:normAutofit fontScale="85000" lnSpcReduction="20000"/>
          </a:bodyPr>
          <a:lstStyle/>
          <a:p>
            <a:pPr marL="0" indent="0"/>
            <a:r>
              <a:rPr lang="fi-FI" sz="2000" dirty="0" smtClean="0"/>
              <a:t>Reitti- ja aikataulutiedot</a:t>
            </a:r>
          </a:p>
          <a:p>
            <a:pPr>
              <a:buFont typeface="Arial" pitchFamily="34" charset="0"/>
              <a:buChar char="•"/>
            </a:pPr>
            <a:r>
              <a:rPr lang="fi-FI" sz="2000" dirty="0"/>
              <a:t>Rahastuslaitteen tapahtumat on rekisteröidyttävä oikealle lähdölle.</a:t>
            </a:r>
            <a:endParaRPr lang="fi-FI" sz="2000" dirty="0" smtClean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20.9.2013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Helge Finnberg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A567-BABC-43FD-9010-FA596CC61970}" type="slidenum">
              <a:rPr lang="fi-FI" smtClean="0"/>
              <a:pPr/>
              <a:t>21</a:t>
            </a:fld>
            <a:endParaRPr lang="fi-FI"/>
          </a:p>
        </p:txBody>
      </p:sp>
      <p:sp>
        <p:nvSpPr>
          <p:cNvPr id="10" name="Rectangle 9"/>
          <p:cNvSpPr/>
          <p:nvPr/>
        </p:nvSpPr>
        <p:spPr>
          <a:xfrm>
            <a:off x="576886" y="1527327"/>
            <a:ext cx="3572047" cy="453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1" dirty="0" smtClean="0">
                <a:ea typeface="Verdana" pitchFamily="34" charset="0"/>
                <a:cs typeface="Verdana" pitchFamily="34" charset="0"/>
              </a:rPr>
              <a:t>Viiveaika</a:t>
            </a:r>
            <a:endParaRPr lang="fi-FI" b="1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Sisällön paikkamerkki 6"/>
          <p:cNvSpPr>
            <a:spLocks noGrp="1"/>
          </p:cNvSpPr>
          <p:nvPr>
            <p:ph sz="half" idx="1"/>
          </p:nvPr>
        </p:nvSpPr>
        <p:spPr>
          <a:xfrm>
            <a:off x="4828774" y="2129425"/>
            <a:ext cx="4038600" cy="3996738"/>
          </a:xfrm>
        </p:spPr>
        <p:txBody>
          <a:bodyPr>
            <a:normAutofit fontScale="85000" lnSpcReduction="20000"/>
          </a:bodyPr>
          <a:lstStyle/>
          <a:p>
            <a:pPr marL="0" indent="0"/>
            <a:r>
              <a:rPr lang="fi-FI" sz="2000" dirty="0" smtClean="0"/>
              <a:t>Paikannus sekä reitti- ja aikataulutiedot</a:t>
            </a:r>
          </a:p>
          <a:p>
            <a:pPr>
              <a:buFont typeface="Arial" pitchFamily="34" charset="0"/>
              <a:buChar char="•"/>
            </a:pPr>
            <a:r>
              <a:rPr lang="fi-FI" sz="2000" dirty="0"/>
              <a:t>Rahastuslaitteella tulee olla liikennöitävän liikenteen reitti- ja aikataulutiedot. </a:t>
            </a:r>
            <a:endParaRPr lang="fi-FI" sz="2000" dirty="0" smtClean="0"/>
          </a:p>
          <a:p>
            <a:pPr>
              <a:buFont typeface="Arial" pitchFamily="34" charset="0"/>
              <a:buChar char="•"/>
            </a:pPr>
            <a:r>
              <a:rPr lang="fi-FI" sz="2000" dirty="0" smtClean="0"/>
              <a:t>Rahastuslaitteen </a:t>
            </a:r>
            <a:r>
              <a:rPr lang="fi-FI" sz="2000" dirty="0"/>
              <a:t>tapahtumat on rekisteröidyttävä oikealle lähdölle ja oikealle pysäkille. </a:t>
            </a:r>
            <a:endParaRPr lang="fi-FI" sz="2000" dirty="0" smtClean="0"/>
          </a:p>
          <a:p>
            <a:pPr lvl="1">
              <a:buFont typeface="Arial" pitchFamily="34" charset="0"/>
              <a:buChar char="•"/>
            </a:pPr>
            <a:r>
              <a:rPr lang="fi-FI" sz="1600" dirty="0" smtClean="0"/>
              <a:t>Kun </a:t>
            </a:r>
            <a:r>
              <a:rPr lang="fi-FI" sz="1600" dirty="0"/>
              <a:t>ajoneuvo liikennöi reitillä, laitteen tulee tietää kulloinenkin sijainti joko automaattisen paikantimen avulla, tai kuljettajan toimesta manuaalisesti askeltamalla. </a:t>
            </a:r>
            <a:endParaRPr lang="fi-FI" sz="1600" dirty="0" smtClean="0"/>
          </a:p>
          <a:p>
            <a:pPr lvl="1">
              <a:buFont typeface="Arial" pitchFamily="34" charset="0"/>
              <a:buChar char="•"/>
            </a:pPr>
            <a:r>
              <a:rPr lang="fi-FI" sz="1600" dirty="0" smtClean="0"/>
              <a:t>Paikantamista </a:t>
            </a:r>
            <a:r>
              <a:rPr lang="fi-FI" sz="1600" dirty="0"/>
              <a:t>varten rahastuslaitteella tulee olla kuljettajalle käyttöliittymä.</a:t>
            </a:r>
          </a:p>
          <a:p>
            <a:pPr>
              <a:buFont typeface="Arial" pitchFamily="34" charset="0"/>
              <a:buChar char="•"/>
            </a:pPr>
            <a:r>
              <a:rPr lang="fi-FI" sz="2000" dirty="0"/>
              <a:t>Ajoneuvolaitteella tehdyt </a:t>
            </a:r>
            <a:r>
              <a:rPr lang="fi-FI" sz="2000" dirty="0" smtClean="0"/>
              <a:t>kertalipun-myynnit</a:t>
            </a:r>
            <a:r>
              <a:rPr lang="fi-FI" sz="2000" dirty="0"/>
              <a:t>, sekä matkakorttileimaukset tulee kohdistaa sille pysäkille, jossa nousu tai myynti tapahtuu.</a:t>
            </a:r>
          </a:p>
        </p:txBody>
      </p:sp>
      <p:sp>
        <p:nvSpPr>
          <p:cNvPr id="12" name="Rectangle 9"/>
          <p:cNvSpPr/>
          <p:nvPr/>
        </p:nvSpPr>
        <p:spPr>
          <a:xfrm>
            <a:off x="4933846" y="1512713"/>
            <a:ext cx="3572047" cy="453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1" dirty="0" smtClean="0">
                <a:ea typeface="Verdana" pitchFamily="34" charset="0"/>
                <a:cs typeface="Verdana" pitchFamily="34" charset="0"/>
              </a:rPr>
              <a:t>Piletti</a:t>
            </a:r>
            <a:endParaRPr lang="fi-FI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47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Ajoneuvolaitteiden vaatimukset</a:t>
            </a:r>
            <a:endParaRPr lang="fi-FI" dirty="0"/>
          </a:p>
        </p:txBody>
      </p:sp>
      <p:sp>
        <p:nvSpPr>
          <p:cNvPr id="8" name="Sisällön paikkamerkki 7"/>
          <p:cNvSpPr>
            <a:spLocks noGrp="1"/>
          </p:cNvSpPr>
          <p:nvPr>
            <p:ph sz="half" idx="2"/>
          </p:nvPr>
        </p:nvSpPr>
        <p:spPr>
          <a:xfrm>
            <a:off x="527146" y="2129425"/>
            <a:ext cx="4038600" cy="3996738"/>
          </a:xfrm>
        </p:spPr>
        <p:txBody>
          <a:bodyPr>
            <a:normAutofit/>
          </a:bodyPr>
          <a:lstStyle/>
          <a:p>
            <a:pPr marL="0" indent="0"/>
            <a:r>
              <a:rPr lang="fi-FI" sz="2000" dirty="0" smtClean="0"/>
              <a:t>Kertalippujen myynti</a:t>
            </a:r>
          </a:p>
          <a:p>
            <a:pPr>
              <a:buFont typeface="Arial" pitchFamily="34" charset="0"/>
              <a:buChar char="•"/>
            </a:pPr>
            <a:r>
              <a:rPr lang="fi-FI" sz="2000" dirty="0"/>
              <a:t>Kertalippuun tulee tulostaa lipun myyjätiedot (liikennöitsijä), linja, [tieto viranomaisalueesta, kelpoisuusalue (vyöhykkeet) ja kelpoisuusaika].</a:t>
            </a:r>
            <a:endParaRPr lang="fi-FI" sz="2000" dirty="0" smtClean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20.9.2013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Helge Finnberg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A567-BABC-43FD-9010-FA596CC61970}" type="slidenum">
              <a:rPr lang="fi-FI" smtClean="0"/>
              <a:pPr/>
              <a:t>22</a:t>
            </a:fld>
            <a:endParaRPr lang="fi-FI"/>
          </a:p>
        </p:txBody>
      </p:sp>
      <p:sp>
        <p:nvSpPr>
          <p:cNvPr id="10" name="Rectangle 9"/>
          <p:cNvSpPr/>
          <p:nvPr/>
        </p:nvSpPr>
        <p:spPr>
          <a:xfrm>
            <a:off x="576886" y="1527327"/>
            <a:ext cx="3572047" cy="453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1" dirty="0" smtClean="0">
                <a:ea typeface="Verdana" pitchFamily="34" charset="0"/>
                <a:cs typeface="Verdana" pitchFamily="34" charset="0"/>
              </a:rPr>
              <a:t>Viiveaika</a:t>
            </a:r>
            <a:endParaRPr lang="fi-FI" b="1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Sisällön paikkamerkki 6"/>
          <p:cNvSpPr>
            <a:spLocks noGrp="1"/>
          </p:cNvSpPr>
          <p:nvPr>
            <p:ph sz="half" idx="1"/>
          </p:nvPr>
        </p:nvSpPr>
        <p:spPr>
          <a:xfrm>
            <a:off x="4828774" y="2129425"/>
            <a:ext cx="4038600" cy="3996738"/>
          </a:xfrm>
        </p:spPr>
        <p:txBody>
          <a:bodyPr>
            <a:normAutofit/>
          </a:bodyPr>
          <a:lstStyle/>
          <a:p>
            <a:pPr marL="0" indent="0"/>
            <a:r>
              <a:rPr lang="fi-FI" sz="2000" dirty="0" smtClean="0"/>
              <a:t>Kertalippujen myynti</a:t>
            </a:r>
          </a:p>
          <a:p>
            <a:pPr>
              <a:buFont typeface="Arial" pitchFamily="34" charset="0"/>
              <a:buChar char="•"/>
            </a:pPr>
            <a:r>
              <a:rPr lang="fi-FI" sz="2000" dirty="0"/>
              <a:t>Kertalippuun tulee tulostaa lipun myyjätiedot (liikennöitsijä), tieto viranomaisesta, kelpoisuusalue (vyöhykkeet) ja kelpoisuusaika. </a:t>
            </a:r>
            <a:endParaRPr lang="fi-FI" sz="2000" dirty="0" smtClean="0"/>
          </a:p>
          <a:p>
            <a:pPr>
              <a:buFont typeface="Arial" pitchFamily="34" charset="0"/>
              <a:buChar char="•"/>
            </a:pPr>
            <a:r>
              <a:rPr lang="fi-FI" sz="2000" dirty="0" smtClean="0"/>
              <a:t>Myyjätiedoissa </a:t>
            </a:r>
            <a:r>
              <a:rPr lang="fi-FI" sz="2000" dirty="0"/>
              <a:t>tulee olla mukana tieto liikennöitsijästä ja linjasta.</a:t>
            </a:r>
            <a:endParaRPr lang="fi-FI" sz="2000" dirty="0" smtClean="0"/>
          </a:p>
        </p:txBody>
      </p:sp>
      <p:sp>
        <p:nvSpPr>
          <p:cNvPr id="12" name="Rectangle 9"/>
          <p:cNvSpPr/>
          <p:nvPr/>
        </p:nvSpPr>
        <p:spPr>
          <a:xfrm>
            <a:off x="4933846" y="1512713"/>
            <a:ext cx="3572047" cy="453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1" dirty="0" smtClean="0">
                <a:ea typeface="Verdana" pitchFamily="34" charset="0"/>
                <a:cs typeface="Verdana" pitchFamily="34" charset="0"/>
              </a:rPr>
              <a:t>Piletti</a:t>
            </a:r>
            <a:endParaRPr lang="fi-FI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12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Ajoneuvolaitteiden vaatimukset</a:t>
            </a:r>
            <a:endParaRPr lang="fi-FI" dirty="0"/>
          </a:p>
        </p:txBody>
      </p:sp>
      <p:sp>
        <p:nvSpPr>
          <p:cNvPr id="8" name="Sisällön paikkamerkki 7"/>
          <p:cNvSpPr>
            <a:spLocks noGrp="1"/>
          </p:cNvSpPr>
          <p:nvPr>
            <p:ph sz="half" idx="2"/>
          </p:nvPr>
        </p:nvSpPr>
        <p:spPr>
          <a:xfrm>
            <a:off x="527146" y="2129425"/>
            <a:ext cx="4038600" cy="3996738"/>
          </a:xfrm>
        </p:spPr>
        <p:txBody>
          <a:bodyPr>
            <a:normAutofit/>
          </a:bodyPr>
          <a:lstStyle/>
          <a:p>
            <a:pPr marL="0" indent="0"/>
            <a:r>
              <a:rPr lang="fi-FI" sz="2000" dirty="0" smtClean="0"/>
              <a:t>Myynti matkakortille</a:t>
            </a:r>
          </a:p>
          <a:p>
            <a:pPr>
              <a:buFont typeface="Arial" pitchFamily="34" charset="0"/>
              <a:buChar char="•"/>
            </a:pPr>
            <a:r>
              <a:rPr lang="fi-FI" sz="2000" dirty="0"/>
              <a:t>Rahastuslaitteella on oltava mahdollista tehdä lisämyyntejä asiakkaan matkakortille. </a:t>
            </a:r>
            <a:endParaRPr lang="fi-FI" sz="2000" dirty="0" smtClean="0"/>
          </a:p>
          <a:p>
            <a:pPr>
              <a:buFont typeface="Arial" pitchFamily="34" charset="0"/>
              <a:buChar char="•"/>
            </a:pPr>
            <a:r>
              <a:rPr lang="fi-FI" sz="2000" dirty="0" smtClean="0"/>
              <a:t>Tilaaja </a:t>
            </a:r>
            <a:r>
              <a:rPr lang="fi-FI" sz="2000" dirty="0"/>
              <a:t>vahvistaa ne lipputuotteet, joiden lisämyyntejä tehdään ajoneuvossa.</a:t>
            </a:r>
            <a:endParaRPr lang="fi-FI" sz="2000" dirty="0" smtClean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20.9.2013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Helge Finnberg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A567-BABC-43FD-9010-FA596CC61970}" type="slidenum">
              <a:rPr lang="fi-FI" smtClean="0"/>
              <a:pPr/>
              <a:t>23</a:t>
            </a:fld>
            <a:endParaRPr lang="fi-FI"/>
          </a:p>
        </p:txBody>
      </p:sp>
      <p:sp>
        <p:nvSpPr>
          <p:cNvPr id="10" name="Rectangle 9"/>
          <p:cNvSpPr/>
          <p:nvPr/>
        </p:nvSpPr>
        <p:spPr>
          <a:xfrm>
            <a:off x="576886" y="1527327"/>
            <a:ext cx="3572047" cy="453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1" dirty="0" smtClean="0">
                <a:ea typeface="Verdana" pitchFamily="34" charset="0"/>
                <a:cs typeface="Verdana" pitchFamily="34" charset="0"/>
              </a:rPr>
              <a:t>Viiveaika</a:t>
            </a:r>
            <a:endParaRPr lang="fi-FI" b="1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Sisällön paikkamerkki 6"/>
          <p:cNvSpPr>
            <a:spLocks noGrp="1"/>
          </p:cNvSpPr>
          <p:nvPr>
            <p:ph sz="half" idx="1"/>
          </p:nvPr>
        </p:nvSpPr>
        <p:spPr>
          <a:xfrm>
            <a:off x="4828774" y="2129425"/>
            <a:ext cx="4038600" cy="3996738"/>
          </a:xfrm>
        </p:spPr>
        <p:txBody>
          <a:bodyPr>
            <a:normAutofit/>
          </a:bodyPr>
          <a:lstStyle/>
          <a:p>
            <a:pPr marL="0" indent="0"/>
            <a:r>
              <a:rPr lang="fi-FI" sz="2000" dirty="0" smtClean="0"/>
              <a:t>Myynti matkakortille</a:t>
            </a:r>
          </a:p>
          <a:p>
            <a:pPr>
              <a:buFont typeface="Arial" pitchFamily="34" charset="0"/>
              <a:buChar char="•"/>
            </a:pPr>
            <a:r>
              <a:rPr lang="fi-FI" sz="2000" dirty="0"/>
              <a:t>Rahastuslaitteella on oltava mahdollista tehdä lisämyyntejä asiakkaan matkakortille. </a:t>
            </a:r>
            <a:endParaRPr lang="fi-FI" sz="2000" dirty="0" smtClean="0"/>
          </a:p>
          <a:p>
            <a:pPr>
              <a:buFont typeface="Arial" pitchFamily="34" charset="0"/>
              <a:buChar char="•"/>
            </a:pPr>
            <a:r>
              <a:rPr lang="fi-FI" sz="2000" dirty="0" smtClean="0"/>
              <a:t>Tilaaja </a:t>
            </a:r>
            <a:r>
              <a:rPr lang="fi-FI" sz="2000" dirty="0"/>
              <a:t>vahvistaa ne lipputuotteet, joiden lisämyyntejä tehdään ajoneuvossa. </a:t>
            </a:r>
            <a:endParaRPr lang="fi-FI" sz="2000" dirty="0" smtClean="0"/>
          </a:p>
          <a:p>
            <a:pPr>
              <a:buFont typeface="Arial" pitchFamily="34" charset="0"/>
              <a:buChar char="•"/>
            </a:pPr>
            <a:r>
              <a:rPr lang="fi-FI" sz="2000" dirty="0" smtClean="0"/>
              <a:t>Lisämyyntejä </a:t>
            </a:r>
            <a:r>
              <a:rPr lang="fi-FI" sz="2000" dirty="0"/>
              <a:t>tehdään ajoneuvossa matkakorttien oletusvyöhykkeille.</a:t>
            </a:r>
            <a:endParaRPr lang="fi-FI" sz="2000" dirty="0" smtClean="0"/>
          </a:p>
        </p:txBody>
      </p:sp>
      <p:sp>
        <p:nvSpPr>
          <p:cNvPr id="12" name="Rectangle 9"/>
          <p:cNvSpPr/>
          <p:nvPr/>
        </p:nvSpPr>
        <p:spPr>
          <a:xfrm>
            <a:off x="4933846" y="1512713"/>
            <a:ext cx="3572047" cy="453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1" dirty="0" smtClean="0">
                <a:ea typeface="Verdana" pitchFamily="34" charset="0"/>
                <a:cs typeface="Verdana" pitchFamily="34" charset="0"/>
              </a:rPr>
              <a:t>Piletti</a:t>
            </a:r>
            <a:endParaRPr lang="fi-FI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07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Ajoneuvolaitteiden vaatimukset</a:t>
            </a:r>
            <a:endParaRPr lang="fi-FI" dirty="0"/>
          </a:p>
        </p:txBody>
      </p:sp>
      <p:sp>
        <p:nvSpPr>
          <p:cNvPr id="8" name="Sisällön paikkamerkki 7"/>
          <p:cNvSpPr>
            <a:spLocks noGrp="1"/>
          </p:cNvSpPr>
          <p:nvPr>
            <p:ph sz="half" idx="2"/>
          </p:nvPr>
        </p:nvSpPr>
        <p:spPr>
          <a:xfrm>
            <a:off x="527146" y="2129425"/>
            <a:ext cx="4038600" cy="3996738"/>
          </a:xfrm>
        </p:spPr>
        <p:txBody>
          <a:bodyPr>
            <a:normAutofit fontScale="70000" lnSpcReduction="20000"/>
          </a:bodyPr>
          <a:lstStyle/>
          <a:p>
            <a:pPr marL="0" indent="0"/>
            <a:r>
              <a:rPr lang="fi-FI" sz="2000" dirty="0" smtClean="0"/>
              <a:t>Rahastuslaitteen käyttöliittymä kuljettajalle</a:t>
            </a:r>
          </a:p>
          <a:p>
            <a:pPr>
              <a:buFont typeface="Arial" pitchFamily="34" charset="0"/>
              <a:buChar char="•"/>
            </a:pPr>
            <a:r>
              <a:rPr lang="fi-FI" sz="2000" dirty="0" smtClean="0"/>
              <a:t>Toiminto</a:t>
            </a:r>
            <a:r>
              <a:rPr lang="fi-FI" sz="2000" dirty="0"/>
              <a:t>, jolla kuljettaja rekisteröityy oikealle lähdölle.</a:t>
            </a:r>
          </a:p>
          <a:p>
            <a:pPr>
              <a:buFont typeface="Arial" pitchFamily="34" charset="0"/>
              <a:buChar char="•"/>
            </a:pPr>
            <a:r>
              <a:rPr lang="fi-FI" sz="2000" dirty="0" smtClean="0"/>
              <a:t>Toiminto</a:t>
            </a:r>
            <a:r>
              <a:rPr lang="fi-FI" sz="2000" dirty="0"/>
              <a:t>, jolla voi myydä kertalippuja ja valita myytävien vyöhykkeiden tai maksuportaiden määrän</a:t>
            </a:r>
          </a:p>
          <a:p>
            <a:pPr>
              <a:buFont typeface="Arial" pitchFamily="34" charset="0"/>
              <a:buChar char="•"/>
            </a:pPr>
            <a:r>
              <a:rPr lang="fi-FI" sz="2000" dirty="0"/>
              <a:t>R</a:t>
            </a:r>
            <a:r>
              <a:rPr lang="fi-FI" sz="2000" dirty="0" smtClean="0"/>
              <a:t>ekisteröintitoiminto</a:t>
            </a:r>
            <a:r>
              <a:rPr lang="fi-FI" sz="2000" dirty="0"/>
              <a:t>, jolla voi rekisteröidä veloituksettomat nousut (esim. kertalipulla tehdyt vaihdot, lastenvaunut, ryhmälipulla tehtävät vaihdot, jne.)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20.9.2013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Helge Finnberg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A567-BABC-43FD-9010-FA596CC61970}" type="slidenum">
              <a:rPr lang="fi-FI" smtClean="0"/>
              <a:pPr/>
              <a:t>24</a:t>
            </a:fld>
            <a:endParaRPr lang="fi-FI"/>
          </a:p>
        </p:txBody>
      </p:sp>
      <p:sp>
        <p:nvSpPr>
          <p:cNvPr id="10" name="Rectangle 9"/>
          <p:cNvSpPr/>
          <p:nvPr/>
        </p:nvSpPr>
        <p:spPr>
          <a:xfrm>
            <a:off x="576886" y="1527327"/>
            <a:ext cx="3572047" cy="453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1" dirty="0" smtClean="0">
                <a:ea typeface="Verdana" pitchFamily="34" charset="0"/>
                <a:cs typeface="Verdana" pitchFamily="34" charset="0"/>
              </a:rPr>
              <a:t>Viiveaika</a:t>
            </a:r>
            <a:endParaRPr lang="fi-FI" b="1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Sisällön paikkamerkki 6"/>
          <p:cNvSpPr>
            <a:spLocks noGrp="1"/>
          </p:cNvSpPr>
          <p:nvPr>
            <p:ph sz="half" idx="1"/>
          </p:nvPr>
        </p:nvSpPr>
        <p:spPr>
          <a:xfrm>
            <a:off x="4828774" y="2129425"/>
            <a:ext cx="4038600" cy="3996738"/>
          </a:xfrm>
        </p:spPr>
        <p:txBody>
          <a:bodyPr>
            <a:normAutofit fontScale="70000" lnSpcReduction="20000"/>
          </a:bodyPr>
          <a:lstStyle/>
          <a:p>
            <a:pPr marL="0" indent="0"/>
            <a:r>
              <a:rPr lang="fi-FI" sz="2000" dirty="0" smtClean="0"/>
              <a:t>Rahastuslaitteen käyttöliittymä</a:t>
            </a:r>
          </a:p>
          <a:p>
            <a:pPr>
              <a:buFont typeface="Arial" pitchFamily="34" charset="0"/>
              <a:buChar char="•"/>
            </a:pPr>
            <a:r>
              <a:rPr lang="fi-FI" sz="2000" dirty="0" smtClean="0"/>
              <a:t>Näytettävä </a:t>
            </a:r>
            <a:r>
              <a:rPr lang="fi-FI" sz="2000" dirty="0"/>
              <a:t>matkakorttia leimattaessa: kortin haltijan ikä, sukupuoli, kuntalaisuus, vaihto-oikeus, kauden voimassaolo ja arvolipun saldo, sekä oikeus matkustukseen ko. </a:t>
            </a:r>
            <a:r>
              <a:rPr lang="fi-FI" sz="2000" dirty="0" smtClean="0"/>
              <a:t>vyöhykkeellä.</a:t>
            </a:r>
          </a:p>
          <a:p>
            <a:pPr lvl="1">
              <a:buFont typeface="Arial" pitchFamily="34" charset="0"/>
              <a:buChar char="•"/>
            </a:pPr>
            <a:r>
              <a:rPr lang="fi-FI" sz="1600" dirty="0" smtClean="0"/>
              <a:t>Näytettävät </a:t>
            </a:r>
            <a:r>
              <a:rPr lang="fi-FI" sz="1600" dirty="0"/>
              <a:t>tiedot riippuvat lipputyypistä.</a:t>
            </a:r>
          </a:p>
          <a:p>
            <a:pPr>
              <a:buFont typeface="Arial" pitchFamily="34" charset="0"/>
              <a:buChar char="•"/>
            </a:pPr>
            <a:r>
              <a:rPr lang="fi-FI" sz="2000" dirty="0" smtClean="0"/>
              <a:t>Esitettävä </a:t>
            </a:r>
            <a:r>
              <a:rPr lang="fi-FI" sz="2000" dirty="0"/>
              <a:t>ajoneuvon kulloinenkin linja ja sijainti (pysäkki). </a:t>
            </a:r>
            <a:endParaRPr lang="fi-FI" sz="2000" dirty="0" smtClean="0"/>
          </a:p>
          <a:p>
            <a:pPr lvl="1">
              <a:buFont typeface="Arial" pitchFamily="34" charset="0"/>
              <a:buChar char="•"/>
            </a:pPr>
            <a:r>
              <a:rPr lang="fi-FI" sz="1600" dirty="0" smtClean="0"/>
              <a:t>Jos </a:t>
            </a:r>
            <a:r>
              <a:rPr lang="fi-FI" sz="1600" dirty="0"/>
              <a:t>laitteessa ei ole automaattista paikannusta, niin käyttöliittymästä tulee voida valita oikea pysäkki esim. lähdön pysäkkejä askeltamalla.</a:t>
            </a:r>
          </a:p>
          <a:p>
            <a:pPr>
              <a:buFont typeface="Arial" pitchFamily="34" charset="0"/>
              <a:buChar char="•"/>
            </a:pPr>
            <a:r>
              <a:rPr lang="fi-FI" sz="2000" dirty="0" smtClean="0"/>
              <a:t>Toiminto</a:t>
            </a:r>
            <a:r>
              <a:rPr lang="fi-FI" sz="2000" dirty="0"/>
              <a:t>, jolla voi valita arvolipulta veloitettavien vyöhykkeiden määrän</a:t>
            </a:r>
          </a:p>
          <a:p>
            <a:pPr>
              <a:buFont typeface="Arial" pitchFamily="34" charset="0"/>
              <a:buChar char="•"/>
            </a:pPr>
            <a:r>
              <a:rPr lang="fi-FI" sz="2000" dirty="0" smtClean="0"/>
              <a:t>Toiminto</a:t>
            </a:r>
            <a:r>
              <a:rPr lang="fi-FI" sz="2000" dirty="0"/>
              <a:t>, jolla voi myydä kertalippuja ja valita myytävien vyöhykkeiden määrän</a:t>
            </a:r>
          </a:p>
          <a:p>
            <a:pPr>
              <a:buFont typeface="Arial" pitchFamily="34" charset="0"/>
              <a:buChar char="•"/>
            </a:pPr>
            <a:r>
              <a:rPr lang="fi-FI" sz="2000" dirty="0" smtClean="0"/>
              <a:t>Rekisteröintitoiminto</a:t>
            </a:r>
            <a:r>
              <a:rPr lang="fi-FI" sz="2000" dirty="0"/>
              <a:t>, jolla voi rekisteröidä veloituksettomat nousut (esim. kertalipulla tehdyt vaihdot, lastenvaunut, ryhmälipulla tehtävät vaihdot, jne.)</a:t>
            </a:r>
          </a:p>
        </p:txBody>
      </p:sp>
      <p:sp>
        <p:nvSpPr>
          <p:cNvPr id="12" name="Rectangle 9"/>
          <p:cNvSpPr/>
          <p:nvPr/>
        </p:nvSpPr>
        <p:spPr>
          <a:xfrm>
            <a:off x="4933846" y="1512713"/>
            <a:ext cx="3572047" cy="453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1" dirty="0" smtClean="0">
                <a:ea typeface="Verdana" pitchFamily="34" charset="0"/>
                <a:cs typeface="Verdana" pitchFamily="34" charset="0"/>
              </a:rPr>
              <a:t>Piletti</a:t>
            </a:r>
            <a:endParaRPr lang="fi-FI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83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Ajoneuvolaitteiden vaatimukset</a:t>
            </a:r>
            <a:endParaRPr lang="fi-FI" dirty="0"/>
          </a:p>
        </p:txBody>
      </p:sp>
      <p:sp>
        <p:nvSpPr>
          <p:cNvPr id="8" name="Sisällön paikkamerkki 7"/>
          <p:cNvSpPr>
            <a:spLocks noGrp="1"/>
          </p:cNvSpPr>
          <p:nvPr>
            <p:ph sz="half" idx="2"/>
          </p:nvPr>
        </p:nvSpPr>
        <p:spPr>
          <a:xfrm>
            <a:off x="527146" y="2129425"/>
            <a:ext cx="4038600" cy="3996738"/>
          </a:xfrm>
        </p:spPr>
        <p:txBody>
          <a:bodyPr>
            <a:normAutofit/>
          </a:bodyPr>
          <a:lstStyle/>
          <a:p>
            <a:pPr marL="0" indent="0"/>
            <a:r>
              <a:rPr lang="fi-FI" sz="2000" dirty="0" smtClean="0"/>
              <a:t>Rahastuslaitteen tietojen purku taustajärjestelmään</a:t>
            </a:r>
          </a:p>
          <a:p>
            <a:pPr>
              <a:buFont typeface="Arial" pitchFamily="34" charset="0"/>
              <a:buChar char="•"/>
            </a:pPr>
            <a:r>
              <a:rPr lang="fi-FI" sz="2000" dirty="0"/>
              <a:t>Rahastuslaitteen </a:t>
            </a:r>
            <a:r>
              <a:rPr lang="fi-FI" sz="2000" dirty="0" smtClean="0"/>
              <a:t>tapahtuma-tiedot </a:t>
            </a:r>
            <a:r>
              <a:rPr lang="fi-FI" sz="2000" dirty="0"/>
              <a:t>tulee siirtää vähintään kerran vuorokaudessa </a:t>
            </a:r>
            <a:r>
              <a:rPr lang="fi-FI" sz="2000" dirty="0" smtClean="0"/>
              <a:t>varikko-järjestelmään</a:t>
            </a:r>
            <a:r>
              <a:rPr lang="fi-FI" sz="2000" dirty="0"/>
              <a:t>.</a:t>
            </a:r>
            <a:endParaRPr lang="fi-FI" sz="2000" dirty="0" smtClean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20.9.2013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Helge Finnberg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A567-BABC-43FD-9010-FA596CC61970}" type="slidenum">
              <a:rPr lang="fi-FI" smtClean="0"/>
              <a:pPr/>
              <a:t>25</a:t>
            </a:fld>
            <a:endParaRPr lang="fi-FI"/>
          </a:p>
        </p:txBody>
      </p:sp>
      <p:sp>
        <p:nvSpPr>
          <p:cNvPr id="10" name="Rectangle 9"/>
          <p:cNvSpPr/>
          <p:nvPr/>
        </p:nvSpPr>
        <p:spPr>
          <a:xfrm>
            <a:off x="576886" y="1527327"/>
            <a:ext cx="3572047" cy="453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1" dirty="0" smtClean="0">
                <a:ea typeface="Verdana" pitchFamily="34" charset="0"/>
                <a:cs typeface="Verdana" pitchFamily="34" charset="0"/>
              </a:rPr>
              <a:t>Viiveaika</a:t>
            </a:r>
            <a:endParaRPr lang="fi-FI" b="1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Sisällön paikkamerkki 6"/>
          <p:cNvSpPr>
            <a:spLocks noGrp="1"/>
          </p:cNvSpPr>
          <p:nvPr>
            <p:ph sz="half" idx="1"/>
          </p:nvPr>
        </p:nvSpPr>
        <p:spPr>
          <a:xfrm>
            <a:off x="4828774" y="2129425"/>
            <a:ext cx="4038600" cy="3996738"/>
          </a:xfrm>
        </p:spPr>
        <p:txBody>
          <a:bodyPr>
            <a:normAutofit/>
          </a:bodyPr>
          <a:lstStyle/>
          <a:p>
            <a:pPr marL="0" indent="0"/>
            <a:r>
              <a:rPr lang="fi-FI" sz="2000" dirty="0" smtClean="0"/>
              <a:t>Rahastuslaitteen </a:t>
            </a:r>
            <a:r>
              <a:rPr lang="fi-FI" sz="2000" dirty="0"/>
              <a:t>tietojen purku taustajärjestelmään</a:t>
            </a:r>
          </a:p>
          <a:p>
            <a:pPr>
              <a:buFont typeface="Arial" pitchFamily="34" charset="0"/>
              <a:buChar char="•"/>
            </a:pPr>
            <a:r>
              <a:rPr lang="fi-FI" sz="2000" dirty="0"/>
              <a:t>Rahastuslaitteen </a:t>
            </a:r>
            <a:r>
              <a:rPr lang="fi-FI" sz="2000" dirty="0" smtClean="0"/>
              <a:t>tapahtuma-tiedot </a:t>
            </a:r>
            <a:r>
              <a:rPr lang="fi-FI" sz="2000" dirty="0"/>
              <a:t>tulee siirtää vähintään kerran vuorokaudessa taustajärjestelmään. </a:t>
            </a:r>
            <a:endParaRPr lang="fi-FI" sz="2000" dirty="0" smtClean="0"/>
          </a:p>
          <a:p>
            <a:pPr>
              <a:buFont typeface="Arial" pitchFamily="34" charset="0"/>
              <a:buChar char="•"/>
            </a:pPr>
            <a:r>
              <a:rPr lang="fi-FI" sz="2000" dirty="0" smtClean="0"/>
              <a:t>Mikäli </a:t>
            </a:r>
            <a:r>
              <a:rPr lang="fi-FI" sz="2000" dirty="0"/>
              <a:t>Tilaaja ottaa käyttöön online-tiedonsiirron, on </a:t>
            </a:r>
            <a:r>
              <a:rPr lang="fi-FI" sz="2000" dirty="0" smtClean="0"/>
              <a:t>tapahtumatiedot </a:t>
            </a:r>
            <a:r>
              <a:rPr lang="fi-FI" sz="2000" dirty="0"/>
              <a:t>siirrettävä taustajärjestelmään välittömästi tapahtuman syntymisen jälkeen.</a:t>
            </a:r>
            <a:endParaRPr lang="fi-FI" sz="2000" dirty="0" smtClean="0"/>
          </a:p>
        </p:txBody>
      </p:sp>
      <p:sp>
        <p:nvSpPr>
          <p:cNvPr id="12" name="Rectangle 9"/>
          <p:cNvSpPr/>
          <p:nvPr/>
        </p:nvSpPr>
        <p:spPr>
          <a:xfrm>
            <a:off x="4933846" y="1512713"/>
            <a:ext cx="3572047" cy="453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1" dirty="0" smtClean="0">
                <a:ea typeface="Verdana" pitchFamily="34" charset="0"/>
                <a:cs typeface="Verdana" pitchFamily="34" charset="0"/>
              </a:rPr>
              <a:t>Piletti</a:t>
            </a:r>
            <a:endParaRPr lang="fi-FI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25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Ajoneuvolaitteiden vaatimukset</a:t>
            </a:r>
            <a:endParaRPr lang="fi-FI" dirty="0"/>
          </a:p>
        </p:txBody>
      </p:sp>
      <p:sp>
        <p:nvSpPr>
          <p:cNvPr id="8" name="Sisällön paikkamerkki 7"/>
          <p:cNvSpPr>
            <a:spLocks noGrp="1"/>
          </p:cNvSpPr>
          <p:nvPr>
            <p:ph sz="half" idx="2"/>
          </p:nvPr>
        </p:nvSpPr>
        <p:spPr>
          <a:xfrm>
            <a:off x="527146" y="2129425"/>
            <a:ext cx="4038600" cy="3996738"/>
          </a:xfrm>
        </p:spPr>
        <p:txBody>
          <a:bodyPr>
            <a:normAutofit fontScale="92500" lnSpcReduction="10000"/>
          </a:bodyPr>
          <a:lstStyle/>
          <a:p>
            <a:pPr marL="0" indent="0"/>
            <a:r>
              <a:rPr lang="fi-FI" sz="2000" dirty="0" smtClean="0"/>
              <a:t>Etälukijan käyttöliittymä (optio)</a:t>
            </a:r>
          </a:p>
          <a:p>
            <a:pPr>
              <a:buFont typeface="Arial" pitchFamily="34" charset="0"/>
              <a:buChar char="•"/>
            </a:pPr>
            <a:r>
              <a:rPr lang="fi-FI" sz="2000" dirty="0"/>
              <a:t>Etälukijassa matkustajalle tulee näkyä vaihto-oikeus, kauden voimassaolo [ja arvolipun saldo]</a:t>
            </a:r>
            <a:endParaRPr lang="fi-FI" sz="2000" dirty="0" smtClean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20.9.2013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Helge Finnberg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A567-BABC-43FD-9010-FA596CC61970}" type="slidenum">
              <a:rPr lang="fi-FI" smtClean="0"/>
              <a:pPr/>
              <a:t>26</a:t>
            </a:fld>
            <a:endParaRPr lang="fi-FI"/>
          </a:p>
        </p:txBody>
      </p:sp>
      <p:sp>
        <p:nvSpPr>
          <p:cNvPr id="10" name="Rectangle 9"/>
          <p:cNvSpPr/>
          <p:nvPr/>
        </p:nvSpPr>
        <p:spPr>
          <a:xfrm>
            <a:off x="576886" y="1527327"/>
            <a:ext cx="3572047" cy="453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1" dirty="0" smtClean="0">
                <a:ea typeface="Verdana" pitchFamily="34" charset="0"/>
                <a:cs typeface="Verdana" pitchFamily="34" charset="0"/>
              </a:rPr>
              <a:t>Viiveaika</a:t>
            </a:r>
            <a:endParaRPr lang="fi-FI" b="1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Sisällön paikkamerkki 6"/>
          <p:cNvSpPr>
            <a:spLocks noGrp="1"/>
          </p:cNvSpPr>
          <p:nvPr>
            <p:ph sz="half" idx="1"/>
          </p:nvPr>
        </p:nvSpPr>
        <p:spPr>
          <a:xfrm>
            <a:off x="4828774" y="2129425"/>
            <a:ext cx="4038600" cy="3996738"/>
          </a:xfrm>
        </p:spPr>
        <p:txBody>
          <a:bodyPr>
            <a:normAutofit fontScale="92500" lnSpcReduction="10000"/>
          </a:bodyPr>
          <a:lstStyle/>
          <a:p>
            <a:pPr marL="0" indent="0"/>
            <a:r>
              <a:rPr lang="fi-FI" sz="2000" dirty="0" smtClean="0"/>
              <a:t>Etälukijan käyttöliittymä (optio)</a:t>
            </a:r>
          </a:p>
          <a:p>
            <a:pPr>
              <a:buFont typeface="Arial" pitchFamily="34" charset="0"/>
              <a:buChar char="•"/>
            </a:pPr>
            <a:r>
              <a:rPr lang="fi-FI" sz="2000" dirty="0"/>
              <a:t>Etälukijassa matkustajalle tulee näkyä vaihto-oikeus, kauden voimassaolo ja arvolipun saldo, sekä oikeus matkustukseen ko. vyöhykkeellä.</a:t>
            </a:r>
          </a:p>
          <a:p>
            <a:pPr>
              <a:buFont typeface="Arial" pitchFamily="34" charset="0"/>
              <a:buChar char="•"/>
            </a:pPr>
            <a:r>
              <a:rPr lang="fi-FI" sz="2000" dirty="0"/>
              <a:t>Arvolippua käytettäessä arvolipulta perittävä hinta peritään arvolipun oletusvoimassaolovyöhykkeiden perusteella. </a:t>
            </a:r>
            <a:endParaRPr lang="fi-FI" sz="2000" dirty="0" smtClean="0"/>
          </a:p>
          <a:p>
            <a:pPr lvl="1">
              <a:buFont typeface="Arial" pitchFamily="34" charset="0"/>
              <a:buChar char="•"/>
            </a:pPr>
            <a:r>
              <a:rPr lang="fi-FI" sz="1600" dirty="0" smtClean="0"/>
              <a:t>Mikäli </a:t>
            </a:r>
            <a:r>
              <a:rPr lang="fi-FI" sz="1600" dirty="0"/>
              <a:t>matka poikkeaa </a:t>
            </a:r>
            <a:r>
              <a:rPr lang="fi-FI" sz="1600" dirty="0" smtClean="0"/>
              <a:t>oletus-vyöhykkeistä</a:t>
            </a:r>
            <a:r>
              <a:rPr lang="fi-FI" sz="1600" dirty="0"/>
              <a:t>, niin matkustajan tulee valita etälukijan käyttöliittymästä veloitettavien vyöhykkeiden määrä. </a:t>
            </a:r>
          </a:p>
        </p:txBody>
      </p:sp>
      <p:sp>
        <p:nvSpPr>
          <p:cNvPr id="12" name="Rectangle 9"/>
          <p:cNvSpPr/>
          <p:nvPr/>
        </p:nvSpPr>
        <p:spPr>
          <a:xfrm>
            <a:off x="4933846" y="1512713"/>
            <a:ext cx="3572047" cy="453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1" dirty="0" smtClean="0">
                <a:ea typeface="Verdana" pitchFamily="34" charset="0"/>
                <a:cs typeface="Verdana" pitchFamily="34" charset="0"/>
              </a:rPr>
              <a:t>Piletti</a:t>
            </a:r>
            <a:endParaRPr lang="fi-FI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83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Ajoneuvolaitteiden vaatimukset</a:t>
            </a:r>
            <a:endParaRPr lang="fi-FI" dirty="0"/>
          </a:p>
        </p:txBody>
      </p:sp>
      <p:sp>
        <p:nvSpPr>
          <p:cNvPr id="8" name="Sisällön paikkamerkki 7"/>
          <p:cNvSpPr>
            <a:spLocks noGrp="1"/>
          </p:cNvSpPr>
          <p:nvPr>
            <p:ph sz="half" idx="2"/>
          </p:nvPr>
        </p:nvSpPr>
        <p:spPr>
          <a:xfrm>
            <a:off x="527146" y="2129425"/>
            <a:ext cx="4038600" cy="3996738"/>
          </a:xfrm>
        </p:spPr>
        <p:txBody>
          <a:bodyPr>
            <a:normAutofit/>
          </a:bodyPr>
          <a:lstStyle/>
          <a:p>
            <a:pPr marL="0" indent="0"/>
            <a:r>
              <a:rPr lang="fi-FI" sz="2000" dirty="0" smtClean="0"/>
              <a:t>Kielivaatimukset (optio)</a:t>
            </a:r>
          </a:p>
          <a:p>
            <a:pPr>
              <a:buFont typeface="Arial" pitchFamily="34" charset="0"/>
              <a:buChar char="•"/>
            </a:pPr>
            <a:r>
              <a:rPr lang="fi-FI" sz="2000" dirty="0"/>
              <a:t>Etälukijan käyttöliittymä tulee toteuttaa suomen ja ruotsin kielellä. </a:t>
            </a:r>
            <a:endParaRPr lang="fi-FI" sz="2000" dirty="0" smtClean="0"/>
          </a:p>
          <a:p>
            <a:pPr>
              <a:buFont typeface="Arial" pitchFamily="34" charset="0"/>
              <a:buChar char="•"/>
            </a:pPr>
            <a:r>
              <a:rPr lang="fi-FI" sz="2000" dirty="0" smtClean="0"/>
              <a:t>Käyttöliittymä </a:t>
            </a:r>
            <a:r>
              <a:rPr lang="fi-FI" sz="2000" dirty="0"/>
              <a:t>vaihtaa esityskielen matkakortilla olevan kielitiedon mukaisesti.</a:t>
            </a:r>
            <a:endParaRPr lang="fi-FI" sz="2000" dirty="0" smtClean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20.9.2013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Helge Finnberg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A567-BABC-43FD-9010-FA596CC61970}" type="slidenum">
              <a:rPr lang="fi-FI" smtClean="0"/>
              <a:pPr/>
              <a:t>27</a:t>
            </a:fld>
            <a:endParaRPr lang="fi-FI"/>
          </a:p>
        </p:txBody>
      </p:sp>
      <p:sp>
        <p:nvSpPr>
          <p:cNvPr id="10" name="Rectangle 9"/>
          <p:cNvSpPr/>
          <p:nvPr/>
        </p:nvSpPr>
        <p:spPr>
          <a:xfrm>
            <a:off x="576886" y="1527327"/>
            <a:ext cx="3572047" cy="453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1" dirty="0" smtClean="0">
                <a:ea typeface="Verdana" pitchFamily="34" charset="0"/>
                <a:cs typeface="Verdana" pitchFamily="34" charset="0"/>
              </a:rPr>
              <a:t>Viiveaika</a:t>
            </a:r>
            <a:endParaRPr lang="fi-FI" b="1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Sisällön paikkamerkki 6"/>
          <p:cNvSpPr>
            <a:spLocks noGrp="1"/>
          </p:cNvSpPr>
          <p:nvPr>
            <p:ph sz="half" idx="1"/>
          </p:nvPr>
        </p:nvSpPr>
        <p:spPr>
          <a:xfrm>
            <a:off x="4828774" y="2129425"/>
            <a:ext cx="4038600" cy="3996738"/>
          </a:xfrm>
        </p:spPr>
        <p:txBody>
          <a:bodyPr>
            <a:normAutofit/>
          </a:bodyPr>
          <a:lstStyle/>
          <a:p>
            <a:pPr marL="0" indent="0"/>
            <a:r>
              <a:rPr lang="fi-FI" sz="2000" dirty="0" smtClean="0"/>
              <a:t>Kielivaatimukset (optio)</a:t>
            </a:r>
          </a:p>
          <a:p>
            <a:pPr>
              <a:buFont typeface="Arial" pitchFamily="34" charset="0"/>
              <a:buChar char="•"/>
            </a:pPr>
            <a:r>
              <a:rPr lang="fi-FI" sz="2000" dirty="0"/>
              <a:t>Etälukijan käyttöliittymä tulee toteuttaa suomen ja ruotsin kielellä. </a:t>
            </a:r>
            <a:endParaRPr lang="fi-FI" sz="2000" dirty="0" smtClean="0"/>
          </a:p>
          <a:p>
            <a:pPr>
              <a:buFont typeface="Arial" pitchFamily="34" charset="0"/>
              <a:buChar char="•"/>
            </a:pPr>
            <a:r>
              <a:rPr lang="fi-FI" sz="2000" dirty="0" smtClean="0"/>
              <a:t>Käyttöliittymä </a:t>
            </a:r>
            <a:r>
              <a:rPr lang="fi-FI" sz="2000" dirty="0"/>
              <a:t>vaihtaa esityskielen matkakortilla olevan kielitiedon mukaisesti.</a:t>
            </a:r>
            <a:endParaRPr lang="fi-FI" sz="2000" dirty="0" smtClean="0"/>
          </a:p>
        </p:txBody>
      </p:sp>
      <p:sp>
        <p:nvSpPr>
          <p:cNvPr id="12" name="Rectangle 9"/>
          <p:cNvSpPr/>
          <p:nvPr/>
        </p:nvSpPr>
        <p:spPr>
          <a:xfrm>
            <a:off x="4933846" y="1512713"/>
            <a:ext cx="3572047" cy="453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1" dirty="0" smtClean="0">
                <a:ea typeface="Verdana" pitchFamily="34" charset="0"/>
                <a:cs typeface="Verdana" pitchFamily="34" charset="0"/>
              </a:rPr>
              <a:t>Piletti</a:t>
            </a:r>
            <a:endParaRPr lang="fi-FI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86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tsikko 8"/>
          <p:cNvSpPr>
            <a:spLocks noGrp="1"/>
          </p:cNvSpPr>
          <p:nvPr>
            <p:ph type="ctrTitle"/>
          </p:nvPr>
        </p:nvSpPr>
        <p:spPr>
          <a:xfrm>
            <a:off x="685800" y="1299153"/>
            <a:ext cx="7772400" cy="1470025"/>
          </a:xfrm>
        </p:spPr>
        <p:txBody>
          <a:bodyPr/>
          <a:lstStyle/>
          <a:p>
            <a:pPr algn="ctr"/>
            <a:r>
              <a:rPr lang="fi-FI" dirty="0" smtClean="0"/>
              <a:t>Kiitos mielenkiinnosta</a:t>
            </a:r>
            <a:endParaRPr lang="fi-FI" dirty="0"/>
          </a:p>
        </p:txBody>
      </p:sp>
      <p:sp>
        <p:nvSpPr>
          <p:cNvPr id="10" name="Alaotsikko 9"/>
          <p:cNvSpPr>
            <a:spLocks noGrp="1"/>
          </p:cNvSpPr>
          <p:nvPr>
            <p:ph type="subTitle" idx="1"/>
          </p:nvPr>
        </p:nvSpPr>
        <p:spPr>
          <a:xfrm>
            <a:off x="1371600" y="2769178"/>
            <a:ext cx="6400800" cy="3322864"/>
          </a:xfrm>
        </p:spPr>
        <p:txBody>
          <a:bodyPr>
            <a:noAutofit/>
          </a:bodyPr>
          <a:lstStyle/>
          <a:p>
            <a:r>
              <a:rPr lang="fi-FI" sz="1800" dirty="0" smtClean="0">
                <a:solidFill>
                  <a:schemeClr val="tx1"/>
                </a:solidFill>
              </a:rPr>
              <a:t>Lisätietoja hankkeesta antavat:</a:t>
            </a:r>
          </a:p>
          <a:p>
            <a:endParaRPr lang="fi-FI" sz="1800" dirty="0" smtClean="0">
              <a:solidFill>
                <a:schemeClr val="tx1"/>
              </a:solidFill>
            </a:endParaRPr>
          </a:p>
          <a:p>
            <a:r>
              <a:rPr lang="fi-FI" sz="1800" dirty="0" smtClean="0">
                <a:solidFill>
                  <a:schemeClr val="tx1"/>
                </a:solidFill>
              </a:rPr>
              <a:t>Toimitusjohtaja Ilkka Kankkunen</a:t>
            </a:r>
          </a:p>
          <a:p>
            <a:r>
              <a:rPr lang="fi-FI" sz="1800" dirty="0" smtClean="0">
                <a:solidFill>
                  <a:schemeClr val="tx1"/>
                </a:solidFill>
              </a:rPr>
              <a:t>TVV lippu- ja maksujärjestelmä Oy</a:t>
            </a:r>
          </a:p>
          <a:p>
            <a:r>
              <a:rPr lang="fi-FI" sz="1800" dirty="0" smtClean="0">
                <a:solidFill>
                  <a:schemeClr val="tx1"/>
                </a:solidFill>
              </a:rPr>
              <a:t>Puh. 040 558 5002, sähköposti: ilkka.kankkunen@lmj.fi</a:t>
            </a:r>
          </a:p>
          <a:p>
            <a:endParaRPr lang="fi-FI" sz="1800" dirty="0">
              <a:solidFill>
                <a:schemeClr val="tx1"/>
              </a:solidFill>
            </a:endParaRPr>
          </a:p>
          <a:p>
            <a:r>
              <a:rPr lang="fi-FI" sz="1800" dirty="0" smtClean="0">
                <a:solidFill>
                  <a:schemeClr val="tx1"/>
                </a:solidFill>
              </a:rPr>
              <a:t>Projektipäällikkö Helge Finnberg</a:t>
            </a:r>
          </a:p>
          <a:p>
            <a:r>
              <a:rPr lang="fi-FI" sz="1800" dirty="0" smtClean="0">
                <a:solidFill>
                  <a:schemeClr val="tx1"/>
                </a:solidFill>
              </a:rPr>
              <a:t>Liikennevirasto</a:t>
            </a:r>
          </a:p>
          <a:p>
            <a:r>
              <a:rPr lang="fi-FI" sz="1800" dirty="0" smtClean="0">
                <a:solidFill>
                  <a:schemeClr val="tx1"/>
                </a:solidFill>
              </a:rPr>
              <a:t>Puh. 029 534 3209, sähköposti: helge.finnberg@liikennevirasto.fi</a:t>
            </a:r>
          </a:p>
          <a:p>
            <a:endParaRPr lang="fi-FI" sz="1800" dirty="0" smtClean="0">
              <a:solidFill>
                <a:schemeClr val="tx1"/>
              </a:solidFill>
            </a:endParaRPr>
          </a:p>
          <a:p>
            <a:endParaRPr lang="fi-FI" sz="1800" dirty="0" smtClean="0">
              <a:solidFill>
                <a:schemeClr val="tx1"/>
              </a:solidFill>
            </a:endParaRPr>
          </a:p>
          <a:p>
            <a:endParaRPr lang="fi-FI" sz="1800" dirty="0" smtClean="0">
              <a:solidFill>
                <a:schemeClr val="tx1"/>
              </a:solidFill>
            </a:endParaRPr>
          </a:p>
          <a:p>
            <a:endParaRPr lang="fi-FI" sz="1800" dirty="0">
              <a:solidFill>
                <a:schemeClr val="tx1"/>
              </a:solidFill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/>
              <a:t>20.9.2013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A567-BABC-43FD-9010-FA596CC61970}" type="slidenum">
              <a:rPr lang="fi-FI" smtClean="0"/>
              <a:pPr/>
              <a:t>28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7575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iruutu 4"/>
          <p:cNvSpPr txBox="1"/>
          <p:nvPr/>
        </p:nvSpPr>
        <p:spPr>
          <a:xfrm>
            <a:off x="7430591" y="1268760"/>
            <a:ext cx="1440160" cy="5040560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noAutofit/>
          </a:bodyPr>
          <a:lstStyle/>
          <a:p>
            <a:r>
              <a:rPr lang="fi-FI" sz="1400" baseline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Hämeenlinna</a:t>
            </a:r>
          </a:p>
          <a:p>
            <a:r>
              <a:rPr lang="fi-FI" sz="1400" baseline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Imatra</a:t>
            </a:r>
          </a:p>
          <a:p>
            <a:r>
              <a:rPr lang="fi-FI" sz="1400" baseline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Joensuu</a:t>
            </a:r>
          </a:p>
          <a:p>
            <a:r>
              <a:rPr lang="fi-FI" sz="1400" baseline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Jyväskylä</a:t>
            </a:r>
          </a:p>
          <a:p>
            <a:r>
              <a:rPr lang="fi-FI" sz="1400" baseline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Kajaani</a:t>
            </a:r>
          </a:p>
          <a:p>
            <a:r>
              <a:rPr lang="fi-FI" sz="1400" baseline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Kemi</a:t>
            </a:r>
          </a:p>
          <a:p>
            <a:r>
              <a:rPr lang="fi-FI" sz="1400" baseline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Kokkola</a:t>
            </a:r>
          </a:p>
          <a:p>
            <a:r>
              <a:rPr lang="fi-FI" sz="1400" baseline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Kotka</a:t>
            </a:r>
          </a:p>
          <a:p>
            <a:r>
              <a:rPr lang="fi-FI" sz="1400" baseline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Kouvola</a:t>
            </a:r>
          </a:p>
          <a:p>
            <a:r>
              <a:rPr lang="fi-FI" sz="1400" baseline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Kuopio</a:t>
            </a:r>
          </a:p>
          <a:p>
            <a:r>
              <a:rPr lang="fi-FI" sz="1400" baseline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Lahti</a:t>
            </a:r>
          </a:p>
          <a:p>
            <a:r>
              <a:rPr lang="fi-FI" sz="1400" baseline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Lappeenranta</a:t>
            </a:r>
          </a:p>
          <a:p>
            <a:r>
              <a:rPr lang="fi-FI" sz="1400" baseline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Mikkeli</a:t>
            </a:r>
          </a:p>
          <a:p>
            <a:r>
              <a:rPr lang="fi-FI" sz="1400" baseline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Oulu</a:t>
            </a:r>
          </a:p>
          <a:p>
            <a:r>
              <a:rPr lang="fi-FI" sz="1400" baseline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Pori</a:t>
            </a:r>
          </a:p>
          <a:p>
            <a:r>
              <a:rPr lang="fi-FI" sz="1400" baseline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Rovaniemi</a:t>
            </a:r>
          </a:p>
          <a:p>
            <a:r>
              <a:rPr lang="fi-FI" sz="1400" baseline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Salo</a:t>
            </a:r>
          </a:p>
          <a:p>
            <a:r>
              <a:rPr lang="fi-FI" sz="1400" baseline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Savonlinna</a:t>
            </a:r>
          </a:p>
          <a:p>
            <a:r>
              <a:rPr lang="fi-FI" sz="1400" baseline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Seinäjoki</a:t>
            </a:r>
          </a:p>
          <a:p>
            <a:r>
              <a:rPr lang="fi-FI" sz="1400" baseline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Tampere</a:t>
            </a:r>
          </a:p>
          <a:p>
            <a:r>
              <a:rPr lang="fi-FI" sz="1400" baseline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Turku</a:t>
            </a:r>
          </a:p>
          <a:p>
            <a:r>
              <a:rPr lang="fi-FI" sz="1400" baseline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Vaasa</a:t>
            </a:r>
          </a:p>
          <a:p>
            <a:r>
              <a:rPr lang="fi-FI" sz="1400" baseline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Liikennevirasto</a:t>
            </a:r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TVV lippu- ja maksujärjestelmä Oy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idx="1"/>
          </p:nvPr>
        </p:nvSpPr>
        <p:spPr>
          <a:xfrm>
            <a:off x="533399" y="1097310"/>
            <a:ext cx="6897192" cy="5040560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800" dirty="0" smtClean="0"/>
              <a:t>TVV </a:t>
            </a:r>
            <a:r>
              <a:rPr lang="fi-FI" sz="1800" dirty="0"/>
              <a:t>lippu- ja maksujärjestelmä </a:t>
            </a:r>
            <a:r>
              <a:rPr lang="fi-FI" sz="1800" dirty="0" smtClean="0"/>
              <a:t>on </a:t>
            </a:r>
            <a:r>
              <a:rPr lang="fi-FI" sz="1800" dirty="0"/>
              <a:t>joukkoliikenneviranomaisten yhteinen IT-palvelu- ja hankintayhtiö, joka hankkii, kehittää ja ylläpitää lippu- ja maksujärjestelmää yhteistyössä järjestelmätoimittajan ja järjestelmän käyttäjien kanssa</a:t>
            </a:r>
          </a:p>
          <a:p>
            <a:pPr marL="685800" lvl="2">
              <a:buClrTx/>
              <a:buFont typeface="Arial" panose="020B0604020202020204" pitchFamily="34" charset="0"/>
              <a:buChar char="•"/>
            </a:pPr>
            <a:r>
              <a:rPr lang="fi-FI" sz="1800" dirty="0" smtClean="0"/>
              <a:t>Mahdollistaa </a:t>
            </a:r>
            <a:r>
              <a:rPr lang="fi-FI" sz="1800" dirty="0"/>
              <a:t>yhden maksukortin käytön valtakunnallisesti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800" dirty="0"/>
              <a:t>Järjestelmän toteutus perustuu hallitusohjelman ja liikennepoliittisen selonteon lippu- ja maksujärjestelmien yhteiskäyttöisyyden tavoitteisiin.</a:t>
            </a:r>
          </a:p>
          <a:p>
            <a:pPr>
              <a:spcBef>
                <a:spcPts val="900"/>
              </a:spcBef>
              <a:buFont typeface="Arial" pitchFamily="34" charset="0"/>
              <a:buChar char="•"/>
            </a:pPr>
            <a:r>
              <a:rPr lang="fi-FI" sz="1800" dirty="0"/>
              <a:t>Yritys pyrkii tuottamaan laadukkaita ja kustannustehokkaita joukkoliikenteen järjestelmäpalveluita joukkoliikenteen toimivaltaisille viranomaisille sekä muille lippu- ja maksujärjestelmän käyttäjille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800" dirty="0" smtClean="0"/>
              <a:t>Voidakseen </a:t>
            </a:r>
            <a:r>
              <a:rPr lang="fi-FI" sz="1800" dirty="0"/>
              <a:t>käyttää </a:t>
            </a:r>
            <a:r>
              <a:rPr lang="fi-FI" sz="1800" dirty="0" smtClean="0"/>
              <a:t>järjestelmää </a:t>
            </a:r>
            <a:r>
              <a:rPr lang="fi-FI" sz="1800" dirty="0"/>
              <a:t>toimivaltaisen viranomaisen täytyy olla </a:t>
            </a:r>
            <a:r>
              <a:rPr lang="fi-FI" sz="1800" dirty="0" smtClean="0"/>
              <a:t>yhtiön osakas.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fi-FI" sz="1400" dirty="0" smtClean="0"/>
              <a:t>Muut </a:t>
            </a:r>
            <a:r>
              <a:rPr lang="fi-FI" sz="1400" dirty="0"/>
              <a:t>kuin joukkoliikenteen toimivaltaiset viranomaiset voivat käyttää Järjestelmää, vaikka eivät olisikaan Yhtiön Osakkaita – tällaisilta käyttäjiltä perittävistä käyttökustannuksista sovitaan erillisin sopimuksin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1800" dirty="0" smtClean="0"/>
          </a:p>
        </p:txBody>
      </p:sp>
    </p:spTree>
    <p:extLst>
      <p:ext uri="{BB962C8B-B14F-4D97-AF65-F5344CB8AC3E}">
        <p14:creationId xmlns:p14="http://schemas.microsoft.com/office/powerpoint/2010/main" val="245090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45650" y="2552182"/>
            <a:ext cx="3785901" cy="3507509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 tIns="72000" rIns="72000" rtlCol="0">
            <a:noAutofit/>
          </a:bodyPr>
          <a:lstStyle/>
          <a:p>
            <a:pPr marL="180000" indent="-180000">
              <a:spcBef>
                <a:spcPts val="200"/>
              </a:spcBef>
              <a:buFont typeface="Arial" pitchFamily="34" charset="0"/>
              <a:buChar char="•"/>
            </a:pPr>
            <a:r>
              <a:rPr lang="fi-FI" sz="1600" dirty="0" smtClean="0">
                <a:ea typeface="Verdana" pitchFamily="34" charset="0"/>
                <a:cs typeface="Verdana" pitchFamily="34" charset="0"/>
              </a:rPr>
              <a:t>Lippu- ja maksujärjestelmän hallinnointi- ja kehitysvastuu</a:t>
            </a:r>
            <a:endParaRPr lang="fi-FI" sz="1600" baseline="30000" dirty="0" smtClean="0">
              <a:ea typeface="Verdana" pitchFamily="34" charset="0"/>
              <a:cs typeface="Verdana" pitchFamily="34" charset="0"/>
            </a:endParaRPr>
          </a:p>
          <a:p>
            <a:pPr marL="180000" indent="-180000">
              <a:spcBef>
                <a:spcPts val="200"/>
              </a:spcBef>
              <a:buFont typeface="Arial" pitchFamily="34" charset="0"/>
              <a:buChar char="•"/>
            </a:pPr>
            <a:r>
              <a:rPr lang="fi-FI" sz="1600" dirty="0" smtClean="0">
                <a:ea typeface="Verdana" pitchFamily="34" charset="0"/>
                <a:cs typeface="Verdana" pitchFamily="34" charset="0"/>
              </a:rPr>
              <a:t>Lippu- ja alennusrekisterin ylläpito</a:t>
            </a:r>
          </a:p>
          <a:p>
            <a:pPr marL="180000" indent="-180000">
              <a:spcBef>
                <a:spcPts val="200"/>
              </a:spcBef>
              <a:buFont typeface="Arial" pitchFamily="34" charset="0"/>
              <a:buChar char="•"/>
            </a:pPr>
            <a:r>
              <a:rPr lang="fi-FI" sz="1600" dirty="0" smtClean="0">
                <a:ea typeface="Verdana" pitchFamily="34" charset="0"/>
                <a:cs typeface="Verdana" pitchFamily="34" charset="0"/>
              </a:rPr>
              <a:t>Keskitetyn teknisen tuen organisointi paikallisille asiakaspalveluille</a:t>
            </a:r>
          </a:p>
          <a:p>
            <a:pPr marL="180000" indent="-180000">
              <a:spcBef>
                <a:spcPts val="200"/>
              </a:spcBef>
              <a:buFont typeface="Arial" pitchFamily="34" charset="0"/>
              <a:buChar char="•"/>
            </a:pPr>
            <a:r>
              <a:rPr lang="fi-FI" sz="1600" dirty="0">
                <a:ea typeface="Verdana" pitchFamily="34" charset="0"/>
                <a:cs typeface="Verdana" pitchFamily="34" charset="0"/>
              </a:rPr>
              <a:t>Myyntipisteverkoston </a:t>
            </a:r>
            <a:r>
              <a:rPr lang="fi-FI" sz="1600" dirty="0" smtClean="0">
                <a:ea typeface="Verdana" pitchFamily="34" charset="0"/>
                <a:cs typeface="Verdana" pitchFamily="34" charset="0"/>
              </a:rPr>
              <a:t>valtakunnallinen organisointi ja koordinointi</a:t>
            </a:r>
          </a:p>
          <a:p>
            <a:pPr marL="180000" indent="-180000">
              <a:spcBef>
                <a:spcPts val="200"/>
              </a:spcBef>
              <a:buFont typeface="Arial" pitchFamily="34" charset="0"/>
              <a:buChar char="•"/>
            </a:pPr>
            <a:r>
              <a:rPr lang="fi-FI" sz="1600" dirty="0" smtClean="0">
                <a:ea typeface="Verdana" pitchFamily="34" charset="0"/>
                <a:cs typeface="Verdana" pitchFamily="34" charset="0"/>
              </a:rPr>
              <a:t>Clearing-laskujen toimittaminen viranomaisille sekä clearingin valvonta</a:t>
            </a:r>
          </a:p>
          <a:p>
            <a:pPr marL="180000" indent="-180000">
              <a:spcBef>
                <a:spcPts val="200"/>
              </a:spcBef>
              <a:buFont typeface="Arial" pitchFamily="34" charset="0"/>
              <a:buChar char="•"/>
            </a:pPr>
            <a:r>
              <a:rPr lang="fi-FI" sz="1600" dirty="0" smtClean="0">
                <a:ea typeface="Verdana" pitchFamily="34" charset="0"/>
                <a:cs typeface="Verdana" pitchFamily="34" charset="0"/>
              </a:rPr>
              <a:t>Korttien jakelu toimivaltaisille viranomaisille</a:t>
            </a:r>
          </a:p>
          <a:p>
            <a:pPr marL="180000" indent="-180000">
              <a:spcBef>
                <a:spcPts val="200"/>
              </a:spcBef>
              <a:buFont typeface="Arial" pitchFamily="34" charset="0"/>
              <a:buChar char="•"/>
            </a:pPr>
            <a:r>
              <a:rPr lang="fi-FI" sz="1600" dirty="0" smtClean="0">
                <a:ea typeface="Verdana" pitchFamily="34" charset="0"/>
                <a:cs typeface="Verdana" pitchFamily="34" charset="0"/>
              </a:rPr>
              <a:t>Järjestelmien ja laitteiden</a:t>
            </a:r>
            <a:r>
              <a:rPr lang="fi-FI" sz="1600" baseline="30000" dirty="0" smtClean="0">
                <a:ea typeface="Verdana" pitchFamily="34" charset="0"/>
                <a:cs typeface="Verdana" pitchFamily="34" charset="0"/>
              </a:rPr>
              <a:t>(1)</a:t>
            </a:r>
            <a:r>
              <a:rPr lang="fi-FI" sz="1600" dirty="0" smtClean="0">
                <a:ea typeface="Verdana" pitchFamily="34" charset="0"/>
                <a:cs typeface="Verdana" pitchFamily="34" charset="0"/>
              </a:rPr>
              <a:t> yhteishankinnat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82329" y="2552182"/>
            <a:ext cx="3920226" cy="3507509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 tIns="72000" rIns="72000" rtlCol="0">
            <a:noAutofit/>
          </a:bodyPr>
          <a:lstStyle/>
          <a:p>
            <a:pPr marL="180000" indent="-180000">
              <a:spcBef>
                <a:spcPts val="200"/>
              </a:spcBef>
              <a:buFont typeface="Arial" pitchFamily="34" charset="0"/>
              <a:buChar char="•"/>
            </a:pPr>
            <a:r>
              <a:rPr lang="fi-FI" sz="1600" dirty="0">
                <a:ea typeface="Verdana" pitchFamily="34" charset="0"/>
                <a:cs typeface="Verdana" pitchFamily="34" charset="0"/>
              </a:rPr>
              <a:t>Liikenteen suunnittelu</a:t>
            </a:r>
          </a:p>
          <a:p>
            <a:pPr marL="180000" indent="-180000">
              <a:spcBef>
                <a:spcPts val="200"/>
              </a:spcBef>
              <a:buFont typeface="Arial" pitchFamily="34" charset="0"/>
              <a:buChar char="•"/>
            </a:pPr>
            <a:r>
              <a:rPr lang="fi-FI" sz="1600" dirty="0" smtClean="0">
                <a:ea typeface="Verdana" pitchFamily="34" charset="0"/>
                <a:cs typeface="Verdana" pitchFamily="34" charset="0"/>
              </a:rPr>
              <a:t>Vyöhykerajojen määrittely</a:t>
            </a:r>
          </a:p>
          <a:p>
            <a:pPr marL="180000" indent="-180000">
              <a:spcBef>
                <a:spcPts val="200"/>
              </a:spcBef>
              <a:buFont typeface="Arial" pitchFamily="34" charset="0"/>
              <a:buChar char="•"/>
            </a:pPr>
            <a:r>
              <a:rPr lang="fi-FI" sz="1600" dirty="0" smtClean="0">
                <a:ea typeface="Verdana" pitchFamily="34" charset="0"/>
                <a:cs typeface="Verdana" pitchFamily="34" charset="0"/>
              </a:rPr>
              <a:t>Tuotevalikoiman määrittely lippurekisterin vaihtoehtojen puitteissa</a:t>
            </a:r>
            <a:endParaRPr lang="fi-FI" sz="1600" dirty="0">
              <a:ea typeface="Verdana" pitchFamily="34" charset="0"/>
              <a:cs typeface="Verdana" pitchFamily="34" charset="0"/>
            </a:endParaRPr>
          </a:p>
          <a:p>
            <a:pPr marL="180000" indent="-180000">
              <a:spcBef>
                <a:spcPts val="200"/>
              </a:spcBef>
              <a:buFont typeface="Arial" pitchFamily="34" charset="0"/>
              <a:buChar char="•"/>
            </a:pPr>
            <a:r>
              <a:rPr lang="fi-FI" sz="1600" dirty="0" smtClean="0">
                <a:ea typeface="Verdana" pitchFamily="34" charset="0"/>
                <a:cs typeface="Verdana" pitchFamily="34" charset="0"/>
              </a:rPr>
              <a:t>Hintojen määrittely</a:t>
            </a:r>
          </a:p>
          <a:p>
            <a:pPr marL="180000" indent="-180000">
              <a:spcBef>
                <a:spcPts val="200"/>
              </a:spcBef>
              <a:buFont typeface="Arial" pitchFamily="34" charset="0"/>
              <a:buChar char="•"/>
            </a:pPr>
            <a:r>
              <a:rPr lang="fi-FI" sz="1600" dirty="0" smtClean="0">
                <a:ea typeface="Verdana" pitchFamily="34" charset="0"/>
                <a:cs typeface="Verdana" pitchFamily="34" charset="0"/>
              </a:rPr>
              <a:t>Liikenteen seuranta ja kilpailutus</a:t>
            </a:r>
            <a:endParaRPr lang="fi-FI" sz="1600" dirty="0">
              <a:ea typeface="Verdana" pitchFamily="34" charset="0"/>
              <a:cs typeface="Verdana" pitchFamily="34" charset="0"/>
            </a:endParaRPr>
          </a:p>
          <a:p>
            <a:pPr marL="180000" indent="-180000">
              <a:spcBef>
                <a:spcPts val="200"/>
              </a:spcBef>
              <a:buFont typeface="Arial" pitchFamily="34" charset="0"/>
              <a:buChar char="•"/>
            </a:pPr>
            <a:r>
              <a:rPr lang="fi-FI" sz="1600" dirty="0" smtClean="0">
                <a:ea typeface="Verdana" pitchFamily="34" charset="0"/>
                <a:cs typeface="Verdana" pitchFamily="34" charset="0"/>
              </a:rPr>
              <a:t>Asiakaspalvelu (esim. ostopalveluna) </a:t>
            </a:r>
          </a:p>
          <a:p>
            <a:pPr marL="180000" indent="-180000">
              <a:spcBef>
                <a:spcPts val="200"/>
              </a:spcBef>
              <a:buFont typeface="Arial" pitchFamily="34" charset="0"/>
              <a:buChar char="•"/>
            </a:pPr>
            <a:r>
              <a:rPr lang="fi-FI" sz="1600" dirty="0" smtClean="0">
                <a:ea typeface="Verdana" pitchFamily="34" charset="0"/>
                <a:cs typeface="Verdana" pitchFamily="34" charset="0"/>
              </a:rPr>
              <a:t>Korttien jakelu loppukäyttäjille</a:t>
            </a:r>
          </a:p>
          <a:p>
            <a:pPr marL="180000" indent="-180000">
              <a:spcBef>
                <a:spcPts val="200"/>
              </a:spcBef>
              <a:buFont typeface="Arial" pitchFamily="34" charset="0"/>
              <a:buChar char="•"/>
            </a:pPr>
            <a:r>
              <a:rPr lang="fi-FI" sz="1600" dirty="0" smtClean="0">
                <a:ea typeface="Verdana" pitchFamily="34" charset="0"/>
                <a:cs typeface="Verdana" pitchFamily="34" charset="0"/>
              </a:rPr>
              <a:t>Mahdollisten paikallisten lisämyyntipisteiden organisointi</a:t>
            </a:r>
          </a:p>
          <a:p>
            <a:pPr marL="180000" indent="-180000">
              <a:spcBef>
                <a:spcPts val="200"/>
              </a:spcBef>
              <a:buFont typeface="Arial" pitchFamily="34" charset="0"/>
              <a:buChar char="•"/>
            </a:pPr>
            <a:r>
              <a:rPr lang="fi-FI" sz="1600" dirty="0" smtClean="0">
                <a:ea typeface="Verdana" pitchFamily="34" charset="0"/>
                <a:cs typeface="Verdana" pitchFamily="34" charset="0"/>
              </a:rPr>
              <a:t>Clearing-nettolaskujen säännöllinen maksu</a:t>
            </a:r>
          </a:p>
          <a:p>
            <a:pPr marL="180000" indent="-180000">
              <a:spcBef>
                <a:spcPts val="200"/>
              </a:spcBef>
              <a:buFont typeface="Arial" pitchFamily="34" charset="0"/>
              <a:buChar char="•"/>
            </a:pPr>
            <a:r>
              <a:rPr lang="fi-FI" sz="1600" dirty="0">
                <a:ea typeface="Verdana" pitchFamily="34" charset="0"/>
                <a:cs typeface="Verdana" pitchFamily="34" charset="0"/>
              </a:rPr>
              <a:t>Aikatauluinformaation </a:t>
            </a:r>
            <a:r>
              <a:rPr lang="fi-FI" sz="1600" dirty="0" smtClean="0">
                <a:ea typeface="Verdana" pitchFamily="34" charset="0"/>
                <a:cs typeface="Verdana" pitchFamily="34" charset="0"/>
              </a:rPr>
              <a:t>jako</a:t>
            </a:r>
            <a:r>
              <a:rPr lang="fi-FI" sz="1600" baseline="30000" dirty="0" smtClean="0">
                <a:ea typeface="Verdana" pitchFamily="34" charset="0"/>
                <a:cs typeface="Verdana" pitchFamily="34" charset="0"/>
              </a:rPr>
              <a:t>(2)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582329" y="1968037"/>
            <a:ext cx="3920226" cy="57842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1" dirty="0" smtClean="0">
                <a:solidFill>
                  <a:schemeClr val="bg1"/>
                </a:solidFill>
              </a:rPr>
              <a:t>Joukkoliikenteen toimivaltaiset </a:t>
            </a:r>
            <a:r>
              <a:rPr lang="fi-FI" b="1" dirty="0">
                <a:solidFill>
                  <a:schemeClr val="bg1"/>
                </a:solidFill>
              </a:rPr>
              <a:t>viranomaiset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45650" y="1973753"/>
            <a:ext cx="3785900" cy="57842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1" dirty="0" smtClean="0">
                <a:solidFill>
                  <a:schemeClr val="bg1"/>
                </a:solidFill>
              </a:rPr>
              <a:t>Yhtiö</a:t>
            </a:r>
            <a:endParaRPr lang="fi-FI" b="1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r>
              <a:rPr lang="fi-FI" dirty="0"/>
              <a:t>Yrityksen vastuut ja tehtävät (1/2)</a:t>
            </a:r>
            <a:br>
              <a:rPr lang="fi-FI" dirty="0"/>
            </a:br>
            <a:r>
              <a:rPr lang="fi-FI" sz="1600" dirty="0"/>
              <a:t>Joukkoliikenteen lippu- ja maksujärjestelmä Oy on </a:t>
            </a:r>
            <a:r>
              <a:rPr lang="fi-FI" sz="1600" dirty="0" smtClean="0"/>
              <a:t>joukkoliikenneviranomaisten</a:t>
            </a:r>
            <a:br>
              <a:rPr lang="fi-FI" sz="1600" dirty="0" smtClean="0"/>
            </a:br>
            <a:r>
              <a:rPr lang="fi-FI" sz="1600" dirty="0" smtClean="0"/>
              <a:t> </a:t>
            </a:r>
            <a:r>
              <a:rPr lang="fi-FI" sz="1600" dirty="0"/>
              <a:t>yhteinen IT-palvelu- ja hankintayhtiö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53309" y="6069310"/>
            <a:ext cx="7430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4000" indent="-144000">
              <a:buAutoNum type="arabicPeriod"/>
            </a:pPr>
            <a:r>
              <a:rPr lang="fi-FI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Koskee myyntiin ja asiakaspalveluun tarvittavia laitteita, ei ajoneuvokohtaisia laitteita</a:t>
            </a:r>
          </a:p>
          <a:p>
            <a:pPr marL="144000" indent="-144000">
              <a:buAutoNum type="arabicPeriod"/>
            </a:pPr>
            <a:r>
              <a:rPr lang="fi-FI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Voidaan myöhemmin siirtää Yhtiön vastuulle, jos osakkaat näin päättävät – samoin kuin ns. reittioppaiden ylläpito</a:t>
            </a:r>
          </a:p>
          <a:p>
            <a:r>
              <a:rPr lang="fi-FI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Lähde: NAG Oy: </a:t>
            </a:r>
            <a:r>
              <a:rPr lang="fi-FI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”Kaupunkiseutujen </a:t>
            </a:r>
            <a:r>
              <a:rPr lang="fi-FI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joukkoliikenteen yhteisen lippu- ja </a:t>
            </a:r>
            <a:r>
              <a:rPr lang="fi-FI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maksujärjestelmän </a:t>
            </a:r>
            <a:r>
              <a:rPr lang="fi-FI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hallinta- ja </a:t>
            </a:r>
            <a:r>
              <a:rPr lang="fi-FI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organisoitumissuunnitelma”, 12/2012</a:t>
            </a:r>
          </a:p>
        </p:txBody>
      </p:sp>
      <p:sp>
        <p:nvSpPr>
          <p:cNvPr id="13" name="Päiväyksen paikkamerkki 3"/>
          <p:cNvSpPr>
            <a:spLocks noGrp="1"/>
          </p:cNvSpPr>
          <p:nvPr>
            <p:ph type="dt" sz="half" idx="4294967295"/>
          </p:nvPr>
        </p:nvSpPr>
        <p:spPr>
          <a:xfrm>
            <a:off x="6553200" y="61658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i-FI" dirty="0"/>
              <a:t>	</a:t>
            </a:r>
            <a:fld id="{27A032D0-9425-EE44-8A3F-8A0DC8F5EE07}" type="slidenum">
              <a:rPr lang="fi-FI"/>
              <a:pPr/>
              <a:t>4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8298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850371" y="2931230"/>
            <a:ext cx="3572048" cy="2649743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 tIns="72000" rIns="72000" rtlCol="0">
            <a:noAutofit/>
          </a:bodyPr>
          <a:lstStyle/>
          <a:p>
            <a:pPr marL="180000" indent="-180000">
              <a:spcBef>
                <a:spcPts val="300"/>
              </a:spcBef>
              <a:buFont typeface="Arial" pitchFamily="34" charset="0"/>
              <a:buChar char="•"/>
            </a:pPr>
            <a:r>
              <a:rPr lang="fi-FI" sz="1600" dirty="0" smtClean="0">
                <a:ea typeface="Verdana" pitchFamily="34" charset="0"/>
                <a:cs typeface="Verdana" pitchFamily="34" charset="0"/>
              </a:rPr>
              <a:t>TVV </a:t>
            </a:r>
            <a:r>
              <a:rPr lang="fi-FI" sz="1600" dirty="0">
                <a:ea typeface="Verdana" pitchFamily="34" charset="0"/>
                <a:cs typeface="Verdana" pitchFamily="34" charset="0"/>
              </a:rPr>
              <a:t>järjestää </a:t>
            </a:r>
            <a:r>
              <a:rPr lang="fi-FI" sz="1600" dirty="0" smtClean="0">
                <a:ea typeface="Verdana" pitchFamily="34" charset="0"/>
                <a:cs typeface="Verdana" pitchFamily="34" charset="0"/>
              </a:rPr>
              <a:t>(</a:t>
            </a:r>
            <a:r>
              <a:rPr lang="fi-FI" sz="1600" dirty="0">
                <a:ea typeface="Verdana" pitchFamily="34" charset="0"/>
                <a:cs typeface="Verdana" pitchFamily="34" charset="0"/>
              </a:rPr>
              <a:t>e</a:t>
            </a:r>
            <a:r>
              <a:rPr lang="fi-FI" sz="1600" dirty="0" smtClean="0">
                <a:ea typeface="Verdana" pitchFamily="34" charset="0"/>
                <a:cs typeface="Verdana" pitchFamily="34" charset="0"/>
              </a:rPr>
              <a:t>sim. ostopalveluna) asiakaspalvelupisteet</a:t>
            </a:r>
            <a:r>
              <a:rPr lang="fi-FI" sz="1600" baseline="30000" dirty="0" smtClean="0">
                <a:ea typeface="Verdana" pitchFamily="34" charset="0"/>
                <a:cs typeface="Verdana" pitchFamily="34" charset="0"/>
              </a:rPr>
              <a:t>(1)</a:t>
            </a:r>
            <a:r>
              <a:rPr lang="fi-FI" sz="1600" dirty="0" smtClean="0">
                <a:ea typeface="Verdana" pitchFamily="34" charset="0"/>
                <a:cs typeface="Verdana" pitchFamily="34" charset="0"/>
              </a:rPr>
              <a:t> </a:t>
            </a:r>
            <a:r>
              <a:rPr lang="fi-FI" sz="1600" dirty="0">
                <a:ea typeface="Verdana" pitchFamily="34" charset="0"/>
                <a:cs typeface="Verdana" pitchFamily="34" charset="0"/>
              </a:rPr>
              <a:t>ja </a:t>
            </a:r>
            <a:r>
              <a:rPr lang="fi-FI" sz="1600" dirty="0" smtClean="0">
                <a:ea typeface="Verdana" pitchFamily="34" charset="0"/>
                <a:cs typeface="Verdana" pitchFamily="34" charset="0"/>
              </a:rPr>
              <a:t>hankkii niihin </a:t>
            </a:r>
            <a:r>
              <a:rPr lang="fi-FI" sz="1600" dirty="0">
                <a:ea typeface="Verdana" pitchFamily="34" charset="0"/>
                <a:cs typeface="Verdana" pitchFamily="34" charset="0"/>
              </a:rPr>
              <a:t>luku-</a:t>
            </a:r>
            <a:r>
              <a:rPr lang="fi-FI" sz="1600" dirty="0" smtClean="0">
                <a:ea typeface="Verdana" pitchFamily="34" charset="0"/>
                <a:cs typeface="Verdana" pitchFamily="34" charset="0"/>
              </a:rPr>
              <a:t>/ maksulaitteet</a:t>
            </a:r>
            <a:endParaRPr lang="fi-FI" sz="1600" baseline="30000" dirty="0">
              <a:ea typeface="Verdana" pitchFamily="34" charset="0"/>
              <a:cs typeface="Verdana" pitchFamily="34" charset="0"/>
            </a:endParaRPr>
          </a:p>
          <a:p>
            <a:pPr marL="180000" indent="-180000">
              <a:spcBef>
                <a:spcPts val="300"/>
              </a:spcBef>
              <a:buFont typeface="Arial" pitchFamily="34" charset="0"/>
              <a:buChar char="•"/>
            </a:pPr>
            <a:r>
              <a:rPr lang="fi-FI" sz="1600" dirty="0" smtClean="0">
                <a:ea typeface="Verdana" pitchFamily="34" charset="0"/>
                <a:cs typeface="Verdana" pitchFamily="34" charset="0"/>
              </a:rPr>
              <a:t>TVV järjestää koulutuksen </a:t>
            </a:r>
            <a:r>
              <a:rPr lang="fi-FI" sz="1600" dirty="0">
                <a:ea typeface="Verdana" pitchFamily="34" charset="0"/>
                <a:cs typeface="Verdana" pitchFamily="34" charset="0"/>
              </a:rPr>
              <a:t>ja resurssit asiakkuuksien perustamiseksi, korttien jakelun järjestämiseksi ja ongelmatilanteiden ratkaisemiseksi</a:t>
            </a:r>
          </a:p>
          <a:p>
            <a:pPr marL="180000" indent="-180000">
              <a:spcBef>
                <a:spcPts val="300"/>
              </a:spcBef>
              <a:buFont typeface="Arial" pitchFamily="34" charset="0"/>
              <a:buChar char="•"/>
            </a:pPr>
            <a:r>
              <a:rPr lang="fi-FI" sz="1600" dirty="0">
                <a:ea typeface="Verdana" pitchFamily="34" charset="0"/>
                <a:cs typeface="Verdana" pitchFamily="34" charset="0"/>
              </a:rPr>
              <a:t>Käyttöoikeussopimusmallissa </a:t>
            </a:r>
            <a:r>
              <a:rPr lang="fi-FI" sz="1600" dirty="0" smtClean="0">
                <a:ea typeface="Verdana" pitchFamily="34" charset="0"/>
                <a:cs typeface="Verdana" pitchFamily="34" charset="0"/>
              </a:rPr>
              <a:t>TVV </a:t>
            </a:r>
            <a:r>
              <a:rPr lang="fi-FI" sz="1600" dirty="0">
                <a:ea typeface="Verdana" pitchFamily="34" charset="0"/>
                <a:cs typeface="Verdana" pitchFamily="34" charset="0"/>
              </a:rPr>
              <a:t>voi siirtää asiakaspalvelu- ja myyntitehtäviä liikennöitsijälle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82329" y="2931230"/>
            <a:ext cx="3698786" cy="2649743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 tIns="72000" rIns="72000" rtlCol="0">
            <a:noAutofit/>
          </a:bodyPr>
          <a:lstStyle/>
          <a:p>
            <a:pPr marL="180000" indent="-180000">
              <a:spcBef>
                <a:spcPts val="300"/>
              </a:spcBef>
              <a:buFont typeface="Arial" pitchFamily="34" charset="0"/>
              <a:buChar char="•"/>
            </a:pPr>
            <a:r>
              <a:rPr lang="fi-FI" sz="1600" dirty="0" smtClean="0">
                <a:ea typeface="Verdana" pitchFamily="34" charset="0"/>
                <a:cs typeface="Verdana" pitchFamily="34" charset="0"/>
              </a:rPr>
              <a:t>TVV:n vastuulla on muiden paikallisten jälleenmyyntipisteiden järjestäminen, jos sellaisia halutaan</a:t>
            </a:r>
          </a:p>
          <a:p>
            <a:pPr marL="180000" indent="-180000">
              <a:spcBef>
                <a:spcPts val="300"/>
              </a:spcBef>
              <a:buFont typeface="Arial" pitchFamily="34" charset="0"/>
              <a:buChar char="•"/>
            </a:pPr>
            <a:r>
              <a:rPr lang="fi-FI" sz="1600" dirty="0" smtClean="0">
                <a:ea typeface="Verdana" pitchFamily="34" charset="0"/>
                <a:cs typeface="Verdana" pitchFamily="34" charset="0"/>
              </a:rPr>
              <a:t>Kunnallisen asiakaspalvelupisteen yhteydessä voi </a:t>
            </a:r>
            <a:r>
              <a:rPr lang="fi-FI" sz="1600" dirty="0">
                <a:ea typeface="Verdana" pitchFamily="34" charset="0"/>
                <a:cs typeface="Verdana" pitchFamily="34" charset="0"/>
              </a:rPr>
              <a:t>toimia </a:t>
            </a:r>
            <a:r>
              <a:rPr lang="fi-FI" sz="1600" dirty="0" smtClean="0">
                <a:ea typeface="Verdana" pitchFamily="34" charset="0"/>
                <a:cs typeface="Verdana" pitchFamily="34" charset="0"/>
              </a:rPr>
              <a:t>myös paikallinen myyntipiste</a:t>
            </a:r>
            <a:endParaRPr lang="fi-FI" sz="1600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Yrityksen vastuut ja tehtävät (2/2)</a:t>
            </a:r>
            <a:br>
              <a:rPr lang="fi-FI" dirty="0"/>
            </a:br>
            <a:r>
              <a:rPr lang="fi-FI" sz="1600" dirty="0"/>
              <a:t>Kuntien joukkoliikenneorganisaatioilla on päärooli asiakaspalvelu- ja myyntitoiminnoissa </a:t>
            </a:r>
          </a:p>
        </p:txBody>
      </p:sp>
      <p:sp>
        <p:nvSpPr>
          <p:cNvPr id="9" name="Rectangle 8"/>
          <p:cNvSpPr/>
          <p:nvPr/>
        </p:nvSpPr>
        <p:spPr>
          <a:xfrm>
            <a:off x="4582329" y="2477215"/>
            <a:ext cx="3698786" cy="453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1" dirty="0">
                <a:solidFill>
                  <a:schemeClr val="bg1"/>
                </a:solidFill>
              </a:rPr>
              <a:t>Paikallinen myynti</a:t>
            </a:r>
          </a:p>
        </p:txBody>
      </p:sp>
      <p:sp>
        <p:nvSpPr>
          <p:cNvPr id="10" name="Rectangle 9"/>
          <p:cNvSpPr/>
          <p:nvPr/>
        </p:nvSpPr>
        <p:spPr>
          <a:xfrm>
            <a:off x="850370" y="2477215"/>
            <a:ext cx="3572047" cy="453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1" dirty="0">
                <a:ea typeface="Verdana" pitchFamily="34" charset="0"/>
                <a:cs typeface="Verdana" pitchFamily="34" charset="0"/>
              </a:rPr>
              <a:t>Asiakaspalvelu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50371" y="5580974"/>
            <a:ext cx="75410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4000" indent="-144000">
              <a:buFont typeface="Arial" pitchFamily="34" charset="0"/>
              <a:buChar char="•"/>
            </a:pPr>
            <a:r>
              <a:rPr lang="fi-FI" sz="1400" i="1" dirty="0" smtClean="0">
                <a:ea typeface="Verdana" pitchFamily="34" charset="0"/>
                <a:cs typeface="Verdana" pitchFamily="34" charset="0"/>
              </a:rPr>
              <a:t>Lisäksi TVV:illa on tärkeä rooli oman toimialueensa ja muiden järjestelmää käyttävien viranomaisten välisten nettolaskujen maksuliikenteessä (clearing-maksujen hoitaminen)</a:t>
            </a:r>
          </a:p>
        </p:txBody>
      </p:sp>
      <p:sp>
        <p:nvSpPr>
          <p:cNvPr id="12" name="Päiväyksen paikkamerkki 3"/>
          <p:cNvSpPr>
            <a:spLocks noGrp="1"/>
          </p:cNvSpPr>
          <p:nvPr>
            <p:ph type="dt" sz="half" idx="4294967295"/>
          </p:nvPr>
        </p:nvSpPr>
        <p:spPr>
          <a:xfrm>
            <a:off x="6553200" y="61658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i-FI" dirty="0"/>
              <a:t>	</a:t>
            </a:r>
            <a:fld id="{27A032D0-9425-EE44-8A3F-8A0DC8F5EE07}" type="slidenum">
              <a:rPr lang="fi-FI"/>
              <a:pPr/>
              <a:t>5</a:t>
            </a:fld>
            <a:endParaRPr lang="fi-FI" dirty="0"/>
          </a:p>
        </p:txBody>
      </p:sp>
      <p:sp>
        <p:nvSpPr>
          <p:cNvPr id="13" name="TextBox 12"/>
          <p:cNvSpPr txBox="1"/>
          <p:nvPr/>
        </p:nvSpPr>
        <p:spPr>
          <a:xfrm>
            <a:off x="750181" y="1739287"/>
            <a:ext cx="76385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180000">
              <a:spcBef>
                <a:spcPts val="300"/>
              </a:spcBef>
              <a:buFont typeface="Arial" pitchFamily="34" charset="0"/>
              <a:buChar char="•"/>
            </a:pPr>
            <a:r>
              <a:rPr lang="fi-FI" sz="1600" dirty="0">
                <a:ea typeface="Verdana" pitchFamily="34" charset="0"/>
                <a:cs typeface="Verdana" pitchFamily="34" charset="0"/>
              </a:rPr>
              <a:t>Yhtiö tekee </a:t>
            </a:r>
            <a:r>
              <a:rPr lang="fi-FI" sz="1600" dirty="0" smtClean="0">
                <a:ea typeface="Verdana" pitchFamily="34" charset="0"/>
                <a:cs typeface="Verdana" pitchFamily="34" charset="0"/>
              </a:rPr>
              <a:t>myyntipisteitä </a:t>
            </a:r>
            <a:r>
              <a:rPr lang="fi-FI" sz="1600" dirty="0">
                <a:ea typeface="Verdana" pitchFamily="34" charset="0"/>
                <a:cs typeface="Verdana" pitchFamily="34" charset="0"/>
              </a:rPr>
              <a:t>koskevat valtakunnalliset jälleenmyyntisopimukset esim. suurten kioski- tai kauppaketjujen kanssa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54078" y="6069310"/>
            <a:ext cx="74307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4000" indent="-144000">
              <a:buAutoNum type="arabicPeriod"/>
            </a:pPr>
            <a:r>
              <a:rPr lang="fi-FI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Asiakaspalvelupisteestä hankitaan matkakortit ja hoidetaan esim. kadonneisiin matkakortteihin liittyviä asioita</a:t>
            </a:r>
          </a:p>
        </p:txBody>
      </p:sp>
    </p:spTree>
    <p:extLst>
      <p:ext uri="{BB962C8B-B14F-4D97-AF65-F5344CB8AC3E}">
        <p14:creationId xmlns:p14="http://schemas.microsoft.com/office/powerpoint/2010/main" val="384813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dirty="0"/>
              <a:t>K</a:t>
            </a:r>
            <a:r>
              <a:rPr lang="fi-FI" dirty="0" smtClean="0"/>
              <a:t>ustannusten jakomalli</a:t>
            </a:r>
            <a:br>
              <a:rPr lang="fi-FI" dirty="0" smtClean="0"/>
            </a:br>
            <a:r>
              <a:rPr lang="fi-FI" sz="1600" dirty="0"/>
              <a:t>Valtio vastaa Yhtiön kustannuksista ja investoinneista vuoteen 2015 asti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4180"/>
            <a:ext cx="8147248" cy="4302170"/>
          </a:xfrm>
        </p:spPr>
        <p:txBody>
          <a:bodyPr>
            <a:noAutofit/>
          </a:bodyPr>
          <a:lstStyle/>
          <a:p>
            <a:pPr>
              <a:spcBef>
                <a:spcPts val="900"/>
              </a:spcBef>
              <a:buFont typeface="Arial" pitchFamily="34" charset="0"/>
              <a:buChar char="•"/>
            </a:pPr>
            <a:r>
              <a:rPr lang="fi-FI" sz="1800" dirty="0" smtClean="0"/>
              <a:t>Järjestelmä hankitaan palvelumallilla</a:t>
            </a:r>
          </a:p>
          <a:p>
            <a:pPr>
              <a:spcBef>
                <a:spcPts val="900"/>
              </a:spcBef>
              <a:buFont typeface="Arial" pitchFamily="34" charset="0"/>
              <a:buChar char="•"/>
            </a:pPr>
            <a:r>
              <a:rPr lang="fi-FI" sz="1800" dirty="0" smtClean="0"/>
              <a:t>Valtio vastaa Yhtiön ja Järjestelmän kustannuksista sekä Järjestelmään liittyvistä investoinneista vuoden 2015 loppuun asti, jonka jälkeen ne siirtyvät Järjestelmänkäyttäjien maksettaviksi</a:t>
            </a:r>
            <a:endParaRPr lang="fi-FI" sz="1800" baseline="30000" dirty="0" smtClean="0"/>
          </a:p>
          <a:p>
            <a:pPr>
              <a:spcBef>
                <a:spcPts val="900"/>
              </a:spcBef>
              <a:buFont typeface="Arial" pitchFamily="34" charset="0"/>
              <a:buChar char="•"/>
            </a:pPr>
            <a:r>
              <a:rPr lang="fi-FI" sz="1800" dirty="0"/>
              <a:t>Yhtiö kattaa kustannuksensa ja rahoittaa investointinsa järjestelmän käyttäjiltä perittävillä palvelumaksuilla 1.1.2016 alkaen</a:t>
            </a:r>
          </a:p>
          <a:p>
            <a:pPr>
              <a:spcBef>
                <a:spcPts val="900"/>
              </a:spcBef>
              <a:buFont typeface="Arial" pitchFamily="34" charset="0"/>
              <a:buChar char="•"/>
            </a:pPr>
            <a:r>
              <a:rPr lang="fi-FI" sz="1800" dirty="0" smtClean="0"/>
              <a:t>Yhtiön kustannukset (mukaan lukien Järjestelmän käyttökustannukset) kohdennetaan käyttäjille eri tavalla kuin mahdolliset järjestelmän kehittämisestä syntyvät investoinnin kaltaiset kertaluonteiset kustannukset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800" dirty="0" smtClean="0"/>
              <a:t>Järjestelmän rahavirrat kulkevat viranomaisten kautta. Matkalipuista tai matkakorttien latauksista ei kerry yhtiölle liikevaihtoa.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800" dirty="0" smtClean="0"/>
              <a:t>Yhtiön </a:t>
            </a:r>
            <a:r>
              <a:rPr lang="fi-FI" sz="1800" dirty="0"/>
              <a:t>tarkoituksena ei ole tavoitella voittoa eikä se jaa omistajilleen osinkoa, vaan mahdollinen voitto käytetään yhtiön oman toiminnan tukemiseen ja kehittämiseen</a:t>
            </a:r>
          </a:p>
          <a:p>
            <a:pPr marL="0" indent="0"/>
            <a:endParaRPr lang="fi-FI" sz="1800" dirty="0" smtClean="0"/>
          </a:p>
          <a:p>
            <a:pPr>
              <a:spcBef>
                <a:spcPts val="900"/>
              </a:spcBef>
              <a:buFont typeface="Arial" pitchFamily="34" charset="0"/>
              <a:buChar char="•"/>
            </a:pPr>
            <a:endParaRPr lang="fi-FI" sz="1800" dirty="0"/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i-FI" dirty="0"/>
              <a:t>	</a:t>
            </a:r>
            <a:fld id="{27A032D0-9425-EE44-8A3F-8A0DC8F5EE07}" type="slidenum">
              <a:rPr lang="fi-FI"/>
              <a:pPr/>
              <a:t>6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2186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Maksuliikenteen periaatteet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/>
              <a:t>20.9.2013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Helge Finnberg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A567-BABC-43FD-9010-FA596CC61970}" type="slidenum">
              <a:rPr lang="fi-FI" smtClean="0"/>
              <a:t>7</a:t>
            </a:fld>
            <a:endParaRPr lang="fi-FI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447" y="1446885"/>
            <a:ext cx="8584041" cy="4087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077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Järjestelmän tavoitteita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3400" y="1268760"/>
            <a:ext cx="8052460" cy="504056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Joukkoliikenteen </a:t>
            </a:r>
            <a:r>
              <a:rPr lang="fi-FI" dirty="0"/>
              <a:t>matkojen maksaminen </a:t>
            </a:r>
            <a:r>
              <a:rPr lang="fi-FI" dirty="0" smtClean="0"/>
              <a:t>on helppoa </a:t>
            </a:r>
            <a:r>
              <a:rPr lang="fi-FI" dirty="0"/>
              <a:t>koko seudun </a:t>
            </a:r>
            <a:r>
              <a:rPr lang="fi-FI" dirty="0" smtClean="0"/>
              <a:t>alueella</a:t>
            </a:r>
          </a:p>
          <a:p>
            <a:pPr>
              <a:buFont typeface="Arial" pitchFamily="34" charset="0"/>
              <a:buChar char="•"/>
            </a:pPr>
            <a:endParaRPr lang="fi-FI" dirty="0" smtClean="0"/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Joustava </a:t>
            </a:r>
            <a:r>
              <a:rPr lang="fi-FI" dirty="0"/>
              <a:t>ja </a:t>
            </a:r>
            <a:r>
              <a:rPr lang="fi-FI" dirty="0" smtClean="0"/>
              <a:t>oikeudenmukainen hinnoittelu, matkustajalta </a:t>
            </a:r>
            <a:r>
              <a:rPr lang="fi-FI" dirty="0"/>
              <a:t>aina </a:t>
            </a:r>
            <a:r>
              <a:rPr lang="fi-FI" dirty="0" smtClean="0"/>
              <a:t>oikea maksu</a:t>
            </a:r>
          </a:p>
          <a:p>
            <a:pPr>
              <a:buFont typeface="Arial" pitchFamily="34" charset="0"/>
              <a:buChar char="•"/>
            </a:pPr>
            <a:endParaRPr lang="fi-FI" dirty="0" smtClean="0"/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Viranomaiselle </a:t>
            </a:r>
            <a:r>
              <a:rPr lang="fi-FI" dirty="0"/>
              <a:t>riittävästi helppokäyttöistä ja ajantasaista tietoa sähköisessä muodossa </a:t>
            </a:r>
            <a:r>
              <a:rPr lang="fi-FI" dirty="0" smtClean="0"/>
              <a:t>suunnittelun</a:t>
            </a:r>
            <a:r>
              <a:rPr lang="fi-FI" dirty="0"/>
              <a:t>, päätöksenteon, kilpailuttamisen ja seurannan </a:t>
            </a:r>
            <a:r>
              <a:rPr lang="fi-FI" dirty="0" smtClean="0"/>
              <a:t>tueksi</a:t>
            </a:r>
          </a:p>
          <a:p>
            <a:pPr>
              <a:buFont typeface="Arial" pitchFamily="34" charset="0"/>
              <a:buChar char="•"/>
            </a:pPr>
            <a:endParaRPr lang="fi-FI" dirty="0" smtClean="0"/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Ensimmäisessä </a:t>
            </a:r>
            <a:r>
              <a:rPr lang="fi-FI" dirty="0"/>
              <a:t>vaiheessa järjestelmän </a:t>
            </a:r>
            <a:r>
              <a:rPr lang="fi-FI" dirty="0" smtClean="0"/>
              <a:t>toteutetaan työssäkäyntialueiden maksujärjestelmien </a:t>
            </a:r>
            <a:r>
              <a:rPr lang="fi-FI" dirty="0"/>
              <a:t>tarpeet. Seuraavissa </a:t>
            </a:r>
            <a:r>
              <a:rPr lang="fi-FI" dirty="0" smtClean="0"/>
              <a:t>vaiheissa toteutetaan </a:t>
            </a:r>
            <a:r>
              <a:rPr lang="fi-FI" dirty="0"/>
              <a:t>työssäkäyntialueiden </a:t>
            </a:r>
            <a:r>
              <a:rPr lang="fi-FI" dirty="0" smtClean="0"/>
              <a:t>välisen </a:t>
            </a:r>
            <a:r>
              <a:rPr lang="fi-FI" dirty="0"/>
              <a:t>liikenteen tarpeet, sekä laajamittainen mm. junaliikenteen käsittävä yhteiskäyttöisyys. 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/>
              <a:t>20.9.2013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Helge Finnberg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A567-BABC-43FD-9010-FA596CC61970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576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Projektin keskeinen sisältö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3400" y="1268760"/>
            <a:ext cx="7624948" cy="504056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endParaRPr lang="fi-FI" dirty="0" smtClean="0"/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Järjestelmän </a:t>
            </a:r>
            <a:r>
              <a:rPr lang="fi-FI" dirty="0"/>
              <a:t>toteuttaminen ja palvelutoiminnan </a:t>
            </a:r>
            <a:r>
              <a:rPr lang="fi-FI" dirty="0" smtClean="0"/>
              <a:t>käynnistäminen </a:t>
            </a:r>
            <a:r>
              <a:rPr lang="fi-FI" dirty="0"/>
              <a:t>määrittelyjen </a:t>
            </a:r>
            <a:r>
              <a:rPr lang="fi-FI" dirty="0" smtClean="0"/>
              <a:t>mukaisesti</a:t>
            </a:r>
          </a:p>
          <a:p>
            <a:pPr>
              <a:buFont typeface="Arial" pitchFamily="34" charset="0"/>
              <a:buChar char="•"/>
            </a:pPr>
            <a:endParaRPr lang="fi-FI" dirty="0"/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Järjestelmän </a:t>
            </a:r>
            <a:r>
              <a:rPr lang="fi-FI" dirty="0"/>
              <a:t>käyttöönotto toimivaltaisten viranomaisten </a:t>
            </a:r>
            <a:r>
              <a:rPr lang="fi-FI" dirty="0" smtClean="0"/>
              <a:t>alueilla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Jokainen </a:t>
            </a:r>
            <a:r>
              <a:rPr lang="fi-FI" dirty="0"/>
              <a:t>viranomainen otetaan käyttöön erillisinä aliprojekteina, joihin kuuluvat mm. asiakaspalvelu- ja myyntipisteiden käynnistäminen, matkakorttien jakelu, </a:t>
            </a:r>
            <a:r>
              <a:rPr lang="fi-FI" dirty="0" smtClean="0"/>
              <a:t>koulutus ja tiedotus</a:t>
            </a:r>
            <a:r>
              <a:rPr lang="fi-FI" dirty="0"/>
              <a:t>.</a:t>
            </a:r>
          </a:p>
          <a:p>
            <a:pPr>
              <a:buFont typeface="Arial" pitchFamily="34" charset="0"/>
              <a:buChar char="•"/>
            </a:pP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/>
              <a:t>20.9.2013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Helge Finnberg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A567-BABC-43FD-9010-FA596CC61970}" type="slidenum">
              <a:rPr lang="fi-FI" smtClean="0"/>
              <a:pPr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5453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7960</TotalTime>
  <Words>1592</Words>
  <Application>Microsoft Office PowerPoint</Application>
  <PresentationFormat>On-screen Show (4:3)</PresentationFormat>
  <Paragraphs>397</Paragraphs>
  <Slides>28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Office-teema</vt:lpstr>
      <vt:lpstr>LMJ (Piletti) ja viiveajan maksujärjestelmät</vt:lpstr>
      <vt:lpstr>Sisältö</vt:lpstr>
      <vt:lpstr>TVV lippu- ja maksujärjestelmä Oy</vt:lpstr>
      <vt:lpstr>Yrityksen vastuut ja tehtävät (1/2) Joukkoliikenteen lippu- ja maksujärjestelmä Oy on joukkoliikenneviranomaisten  yhteinen IT-palvelu- ja hankintayhtiö</vt:lpstr>
      <vt:lpstr>Yrityksen vastuut ja tehtävät (2/2) Kuntien joukkoliikenneorganisaatioilla on päärooli asiakaspalvelu- ja myyntitoiminnoissa </vt:lpstr>
      <vt:lpstr>Kustannusten jakomalli Valtio vastaa Yhtiön kustannuksista ja investoinneista vuoteen 2015 asti</vt:lpstr>
      <vt:lpstr>Maksuliikenteen periaatteet</vt:lpstr>
      <vt:lpstr>Järjestelmän tavoitteita</vt:lpstr>
      <vt:lpstr>Projektin keskeinen sisältö</vt:lpstr>
      <vt:lpstr>Lippu- ja maksujärjestelmä</vt:lpstr>
      <vt:lpstr>Järjestelmä pähkinänkuoressa</vt:lpstr>
      <vt:lpstr>Volyymeja</vt:lpstr>
      <vt:lpstr>Käytön tuki</vt:lpstr>
      <vt:lpstr>Projektin sidosryhmiä</vt:lpstr>
      <vt:lpstr>Liittymät muihin hankkeisiin ja lähtöaineistot</vt:lpstr>
      <vt:lpstr>Projektin eteneminen</vt:lpstr>
      <vt:lpstr>Jatkokehitys</vt:lpstr>
      <vt:lpstr>Ajoneuvolaitteiden vaatimukset</vt:lpstr>
      <vt:lpstr>Ajoneuvolaitteiden vaatimukset</vt:lpstr>
      <vt:lpstr>Ajoneuvolaitteiden vaatimukset</vt:lpstr>
      <vt:lpstr>Ajoneuvolaitteiden vaatimukset</vt:lpstr>
      <vt:lpstr>Ajoneuvolaitteiden vaatimukset</vt:lpstr>
      <vt:lpstr>Ajoneuvolaitteiden vaatimukset</vt:lpstr>
      <vt:lpstr>Ajoneuvolaitteiden vaatimukset</vt:lpstr>
      <vt:lpstr>Ajoneuvolaitteiden vaatimukset</vt:lpstr>
      <vt:lpstr>Ajoneuvolaitteiden vaatimukset</vt:lpstr>
      <vt:lpstr>Ajoneuvolaitteiden vaatimukset</vt:lpstr>
      <vt:lpstr>Kiitos mielenkiinnosta</vt:lpstr>
    </vt:vector>
  </TitlesOfParts>
  <Company>Viestintätoimisto Pohjoisranta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Maarit Hara</dc:creator>
  <cp:lastModifiedBy>Ikankkunen</cp:lastModifiedBy>
  <cp:revision>54</cp:revision>
  <cp:lastPrinted>2013-10-02T09:24:04Z</cp:lastPrinted>
  <dcterms:created xsi:type="dcterms:W3CDTF">2012-10-01T11:30:13Z</dcterms:created>
  <dcterms:modified xsi:type="dcterms:W3CDTF">2013-10-04T06:04:12Z</dcterms:modified>
</cp:coreProperties>
</file>