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7" r:id="rId1"/>
    <p:sldMasterId id="2147483673" r:id="rId2"/>
    <p:sldMasterId id="2147483676" r:id="rId3"/>
  </p:sldMasterIdLst>
  <p:notesMasterIdLst>
    <p:notesMasterId r:id="rId29"/>
  </p:notesMasterIdLst>
  <p:sldIdLst>
    <p:sldId id="257" r:id="rId4"/>
    <p:sldId id="264" r:id="rId5"/>
    <p:sldId id="295" r:id="rId6"/>
    <p:sldId id="296" r:id="rId7"/>
    <p:sldId id="262" r:id="rId8"/>
    <p:sldId id="265" r:id="rId9"/>
    <p:sldId id="297" r:id="rId10"/>
    <p:sldId id="263" r:id="rId11"/>
    <p:sldId id="269" r:id="rId12"/>
    <p:sldId id="270" r:id="rId13"/>
    <p:sldId id="267" r:id="rId14"/>
    <p:sldId id="273" r:id="rId15"/>
    <p:sldId id="271" r:id="rId16"/>
    <p:sldId id="274" r:id="rId17"/>
    <p:sldId id="272" r:id="rId18"/>
    <p:sldId id="275" r:id="rId19"/>
    <p:sldId id="276" r:id="rId20"/>
    <p:sldId id="277" r:id="rId21"/>
    <p:sldId id="268" r:id="rId22"/>
    <p:sldId id="278" r:id="rId23"/>
    <p:sldId id="279" r:id="rId24"/>
    <p:sldId id="280" r:id="rId25"/>
    <p:sldId id="281" r:id="rId26"/>
    <p:sldId id="282" r:id="rId27"/>
    <p:sldId id="294" r:id="rId28"/>
  </p:sldIdLst>
  <p:sldSz cx="9144000" cy="5143500" type="screen16x9"/>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3" userDrawn="1">
          <p15:clr>
            <a:srgbClr val="A4A3A4"/>
          </p15:clr>
        </p15:guide>
        <p15:guide id="2" pos="1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16" autoAdjust="0"/>
    <p:restoredTop sz="94514" autoAdjust="0"/>
  </p:normalViewPr>
  <p:slideViewPr>
    <p:cSldViewPr>
      <p:cViewPr>
        <p:scale>
          <a:sx n="112" d="100"/>
          <a:sy n="112" d="100"/>
        </p:scale>
        <p:origin x="-1800" y="-654"/>
      </p:cViewPr>
      <p:guideLst>
        <p:guide orient="horz" pos="123"/>
        <p:guide pos="1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212BE7-12CD-400C-A170-99CAD3E160EC}" type="datetimeFigureOut">
              <a:rPr lang="fi-FI" smtClean="0"/>
              <a:pPr/>
              <a:t>7.9.2015</a:t>
            </a:fld>
            <a:endParaRPr lang="fi-F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CD62EA-3D08-4FA1-B6F7-F9F9DF18C038}" type="slidenum">
              <a:rPr lang="fi-FI" smtClean="0"/>
              <a:pPr/>
              <a:t>‹#›</a:t>
            </a:fld>
            <a:endParaRPr lang="fi-FI"/>
          </a:p>
        </p:txBody>
      </p:sp>
    </p:spTree>
    <p:extLst>
      <p:ext uri="{BB962C8B-B14F-4D97-AF65-F5344CB8AC3E}">
        <p14:creationId xmlns:p14="http://schemas.microsoft.com/office/powerpoint/2010/main" val="1026454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a:t>
            </a:fld>
            <a:endParaRPr lang="fi-FI"/>
          </a:p>
        </p:txBody>
      </p:sp>
    </p:spTree>
    <p:extLst>
      <p:ext uri="{BB962C8B-B14F-4D97-AF65-F5344CB8AC3E}">
        <p14:creationId xmlns:p14="http://schemas.microsoft.com/office/powerpoint/2010/main" val="3307829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10</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11</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12</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13</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14</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15</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16</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17</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18</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19</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20</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21</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22</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23</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24</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3</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4</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5</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6</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7</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8</a:t>
            </a:fld>
            <a:endParaRPr lang="fi-FI"/>
          </a:p>
        </p:txBody>
      </p:sp>
    </p:spTree>
    <p:extLst>
      <p:ext uri="{BB962C8B-B14F-4D97-AF65-F5344CB8AC3E}">
        <p14:creationId xmlns:p14="http://schemas.microsoft.com/office/powerpoint/2010/main" val="102243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79CD62EA-3D08-4FA1-B6F7-F9F9DF18C038}" type="slidenum">
              <a:rPr lang="fi-FI" smtClean="0"/>
              <a:pPr/>
              <a:t>9</a:t>
            </a:fld>
            <a:endParaRPr lang="fi-FI"/>
          </a:p>
        </p:txBody>
      </p:sp>
    </p:spTree>
    <p:extLst>
      <p:ext uri="{BB962C8B-B14F-4D97-AF65-F5344CB8AC3E}">
        <p14:creationId xmlns:p14="http://schemas.microsoft.com/office/powerpoint/2010/main" val="102243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eruskalv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Muokkaa perustyyl. napsautt.</a:t>
            </a:r>
            <a:endParaRPr lang="fi-FI" noProof="1"/>
          </a:p>
        </p:txBody>
      </p:sp>
      <p:sp>
        <p:nvSpPr>
          <p:cNvPr id="3" name="Content Placeholder 2"/>
          <p:cNvSpPr>
            <a:spLocks noGrp="1"/>
          </p:cNvSpPr>
          <p:nvPr>
            <p:ph idx="1"/>
          </p:nvPr>
        </p:nvSpPr>
        <p:spPr/>
        <p:txBody>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5" name="Footer Placeholder 4"/>
          <p:cNvSpPr>
            <a:spLocks noGrp="1"/>
          </p:cNvSpPr>
          <p:nvPr>
            <p:ph type="ftr" sz="quarter" idx="11"/>
          </p:nvPr>
        </p:nvSpPr>
        <p:spPr/>
        <p:txBody>
          <a:bodyPr/>
          <a:lstStyle/>
          <a:p>
            <a:r>
              <a:rPr lang="fi-FI" smtClean="0"/>
              <a:t>Esittäjän nimi alatunnisteeseen</a:t>
            </a:r>
            <a:endParaRPr lang="fi-FI"/>
          </a:p>
        </p:txBody>
      </p:sp>
      <p:sp>
        <p:nvSpPr>
          <p:cNvPr id="6" name="Slide Number Placeholder 5"/>
          <p:cNvSpPr>
            <a:spLocks noGrp="1"/>
          </p:cNvSpPr>
          <p:nvPr>
            <p:ph type="sldNum" sz="quarter" idx="12"/>
          </p:nvPr>
        </p:nvSpPr>
        <p:spPr/>
        <p:txBody>
          <a:bodyPr/>
          <a:lstStyle/>
          <a:p>
            <a:fld id="{B63888E4-B065-43EF-8E16-5918655F770D}" type="slidenum">
              <a:rPr lang="fi-FI" smtClean="0"/>
              <a:pPr/>
              <a:t>‹#›</a:t>
            </a:fld>
            <a:endParaRPr lang="fi-FI"/>
          </a:p>
        </p:txBody>
      </p:sp>
      <p:sp>
        <p:nvSpPr>
          <p:cNvPr id="8" name="Text Placeholder 9"/>
          <p:cNvSpPr>
            <a:spLocks noGrp="1"/>
          </p:cNvSpPr>
          <p:nvPr>
            <p:ph type="body" sz="quarter" idx="14"/>
          </p:nvPr>
        </p:nvSpPr>
        <p:spPr>
          <a:xfrm>
            <a:off x="539552" y="4587974"/>
            <a:ext cx="4176463" cy="225026"/>
          </a:xfrm>
        </p:spPr>
        <p:txBody>
          <a:bodyPr anchor="t" anchorCtr="0"/>
          <a:lstStyle>
            <a:lvl1pPr>
              <a:lnSpc>
                <a:spcPts val="975"/>
              </a:lnSpc>
              <a:defRPr sz="1200"/>
            </a:lvl1pPr>
          </a:lstStyle>
          <a:p>
            <a:pPr lvl="0"/>
            <a:r>
              <a:rPr lang="fi-FI" noProof="1" smtClean="0"/>
              <a:t>Muokkaa tekstin perustyylejä napsauttamalla</a:t>
            </a:r>
          </a:p>
        </p:txBody>
      </p:sp>
    </p:spTree>
    <p:extLst>
      <p:ext uri="{BB962C8B-B14F-4D97-AF65-F5344CB8AC3E}">
        <p14:creationId xmlns:p14="http://schemas.microsoft.com/office/powerpoint/2010/main" val="8321419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i ja kuva - vierekkä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Click to edit Master title style</a:t>
            </a:r>
            <a:endParaRPr lang="fi-FI" noProof="1"/>
          </a:p>
        </p:txBody>
      </p:sp>
      <p:sp>
        <p:nvSpPr>
          <p:cNvPr id="3" name="Content Placeholder 2"/>
          <p:cNvSpPr>
            <a:spLocks noGrp="1"/>
          </p:cNvSpPr>
          <p:nvPr>
            <p:ph idx="1"/>
          </p:nvPr>
        </p:nvSpPr>
        <p:spPr>
          <a:xfrm>
            <a:off x="539552" y="1350000"/>
            <a:ext cx="3240000" cy="3145500"/>
          </a:xfrm>
        </p:spPr>
        <p:txBody>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5" name="Footer Placeholder 4"/>
          <p:cNvSpPr>
            <a:spLocks noGrp="1"/>
          </p:cNvSpPr>
          <p:nvPr>
            <p:ph type="ftr" sz="quarter" idx="11"/>
          </p:nvPr>
        </p:nvSpPr>
        <p:spPr/>
        <p:txBody>
          <a:bodyPr/>
          <a:lstStyle/>
          <a:p>
            <a:r>
              <a:rPr lang="fi-FI" smtClean="0">
                <a:solidFill>
                  <a:prstClr val="white"/>
                </a:solidFill>
              </a:rPr>
              <a:t>Erityisasiantuntija Matleena Haapala</a:t>
            </a:r>
            <a:endParaRPr lang="fi-FI">
              <a:solidFill>
                <a:prstClr val="white"/>
              </a:solidFill>
            </a:endParaRPr>
          </a:p>
        </p:txBody>
      </p:sp>
      <p:sp>
        <p:nvSpPr>
          <p:cNvPr id="6" name="Slide Number Placeholder 5"/>
          <p:cNvSpPr>
            <a:spLocks noGrp="1"/>
          </p:cNvSpPr>
          <p:nvPr>
            <p:ph type="sldNum" sz="quarter" idx="12"/>
          </p:nvPr>
        </p:nvSpPr>
        <p:spPr/>
        <p:txBody>
          <a:bodyPr/>
          <a:lstStyle/>
          <a:p>
            <a:fld id="{B63888E4-B065-43EF-8E16-5918655F770D}" type="slidenum">
              <a:rPr lang="fi-FI" smtClean="0">
                <a:solidFill>
                  <a:prstClr val="white"/>
                </a:solidFill>
              </a:rPr>
              <a:pPr/>
              <a:t>‹#›</a:t>
            </a:fld>
            <a:endParaRPr lang="fi-FI">
              <a:solidFill>
                <a:prstClr val="white"/>
              </a:solidFill>
            </a:endParaRPr>
          </a:p>
        </p:txBody>
      </p:sp>
      <p:sp>
        <p:nvSpPr>
          <p:cNvPr id="8" name="Picture Placeholder 7"/>
          <p:cNvSpPr>
            <a:spLocks noGrp="1"/>
          </p:cNvSpPr>
          <p:nvPr>
            <p:ph type="pic" sz="quarter" idx="13"/>
          </p:nvPr>
        </p:nvSpPr>
        <p:spPr>
          <a:xfrm>
            <a:off x="4104000" y="1107000"/>
            <a:ext cx="4680000" cy="3078000"/>
          </a:xfrm>
        </p:spPr>
        <p:txBody>
          <a:bodyPr/>
          <a:lstStyle/>
          <a:p>
            <a:endParaRPr lang="fi-FI"/>
          </a:p>
        </p:txBody>
      </p:sp>
      <p:sp>
        <p:nvSpPr>
          <p:cNvPr id="7" name="Text Placeholder 9"/>
          <p:cNvSpPr>
            <a:spLocks noGrp="1"/>
          </p:cNvSpPr>
          <p:nvPr>
            <p:ph type="body" sz="quarter" idx="14"/>
          </p:nvPr>
        </p:nvSpPr>
        <p:spPr>
          <a:xfrm>
            <a:off x="4103948" y="4245936"/>
            <a:ext cx="3024336" cy="135015"/>
          </a:xfrm>
        </p:spPr>
        <p:txBody>
          <a:bodyPr anchor="t" anchorCtr="0"/>
          <a:lstStyle>
            <a:lvl1pPr>
              <a:lnSpc>
                <a:spcPts val="1300"/>
              </a:lnSpc>
              <a:defRPr sz="1200"/>
            </a:lvl1pPr>
          </a:lstStyle>
          <a:p>
            <a:pPr lvl="0"/>
            <a:r>
              <a:rPr lang="fi-FI" noProof="1" smtClean="0"/>
              <a:t>Click to edit Master text styles</a:t>
            </a:r>
          </a:p>
        </p:txBody>
      </p:sp>
    </p:spTree>
    <p:extLst>
      <p:ext uri="{BB962C8B-B14F-4D97-AF65-F5344CB8AC3E}">
        <p14:creationId xmlns:p14="http://schemas.microsoft.com/office/powerpoint/2010/main" val="23424418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i ja kuva - päällekkä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Click to edit Master title style</a:t>
            </a:r>
            <a:endParaRPr lang="fi-FI" noProof="1"/>
          </a:p>
        </p:txBody>
      </p:sp>
      <p:sp>
        <p:nvSpPr>
          <p:cNvPr id="3" name="Content Placeholder 2"/>
          <p:cNvSpPr>
            <a:spLocks noGrp="1"/>
          </p:cNvSpPr>
          <p:nvPr>
            <p:ph idx="1"/>
          </p:nvPr>
        </p:nvSpPr>
        <p:spPr>
          <a:xfrm>
            <a:off x="539552" y="1350000"/>
            <a:ext cx="8244000" cy="972000"/>
          </a:xfrm>
        </p:spPr>
        <p:txBody>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5" name="Footer Placeholder 4"/>
          <p:cNvSpPr>
            <a:spLocks noGrp="1"/>
          </p:cNvSpPr>
          <p:nvPr>
            <p:ph type="ftr" sz="quarter" idx="11"/>
          </p:nvPr>
        </p:nvSpPr>
        <p:spPr/>
        <p:txBody>
          <a:bodyPr/>
          <a:lstStyle/>
          <a:p>
            <a:r>
              <a:rPr lang="fi-FI" smtClean="0">
                <a:solidFill>
                  <a:prstClr val="white"/>
                </a:solidFill>
              </a:rPr>
              <a:t>Erityisasiantuntija Matleena Haapala</a:t>
            </a:r>
            <a:endParaRPr lang="fi-FI">
              <a:solidFill>
                <a:prstClr val="white"/>
              </a:solidFill>
            </a:endParaRPr>
          </a:p>
        </p:txBody>
      </p:sp>
      <p:sp>
        <p:nvSpPr>
          <p:cNvPr id="6" name="Slide Number Placeholder 5"/>
          <p:cNvSpPr>
            <a:spLocks noGrp="1"/>
          </p:cNvSpPr>
          <p:nvPr>
            <p:ph type="sldNum" sz="quarter" idx="12"/>
          </p:nvPr>
        </p:nvSpPr>
        <p:spPr/>
        <p:txBody>
          <a:bodyPr/>
          <a:lstStyle/>
          <a:p>
            <a:fld id="{B63888E4-B065-43EF-8E16-5918655F770D}" type="slidenum">
              <a:rPr lang="fi-FI" smtClean="0">
                <a:solidFill>
                  <a:prstClr val="white"/>
                </a:solidFill>
              </a:rPr>
              <a:pPr/>
              <a:t>‹#›</a:t>
            </a:fld>
            <a:endParaRPr lang="fi-FI">
              <a:solidFill>
                <a:prstClr val="white"/>
              </a:solidFill>
            </a:endParaRPr>
          </a:p>
        </p:txBody>
      </p:sp>
      <p:sp>
        <p:nvSpPr>
          <p:cNvPr id="8" name="Picture Placeholder 7"/>
          <p:cNvSpPr>
            <a:spLocks noGrp="1"/>
          </p:cNvSpPr>
          <p:nvPr>
            <p:ph type="pic" sz="quarter" idx="13"/>
          </p:nvPr>
        </p:nvSpPr>
        <p:spPr>
          <a:xfrm>
            <a:off x="539552" y="2362500"/>
            <a:ext cx="8244448" cy="2187000"/>
          </a:xfrm>
        </p:spPr>
        <p:txBody>
          <a:bodyPr/>
          <a:lstStyle/>
          <a:p>
            <a:endParaRPr lang="fi-FI"/>
          </a:p>
        </p:txBody>
      </p:sp>
      <p:sp>
        <p:nvSpPr>
          <p:cNvPr id="9" name="Text Placeholder 9"/>
          <p:cNvSpPr>
            <a:spLocks noGrp="1"/>
          </p:cNvSpPr>
          <p:nvPr>
            <p:ph type="body" sz="quarter" idx="14"/>
          </p:nvPr>
        </p:nvSpPr>
        <p:spPr>
          <a:xfrm>
            <a:off x="539553" y="4596975"/>
            <a:ext cx="6733505" cy="188119"/>
          </a:xfrm>
        </p:spPr>
        <p:txBody>
          <a:bodyPr anchor="t" anchorCtr="0"/>
          <a:lstStyle>
            <a:lvl1pPr>
              <a:lnSpc>
                <a:spcPts val="1600"/>
              </a:lnSpc>
              <a:defRPr sz="1400"/>
            </a:lvl1pPr>
          </a:lstStyle>
          <a:p>
            <a:pPr lvl="0"/>
            <a:r>
              <a:rPr lang="fi-FI" noProof="1" smtClean="0"/>
              <a:t>Click to edit Master text styles</a:t>
            </a:r>
          </a:p>
        </p:txBody>
      </p:sp>
    </p:spTree>
    <p:extLst>
      <p:ext uri="{BB962C8B-B14F-4D97-AF65-F5344CB8AC3E}">
        <p14:creationId xmlns:p14="http://schemas.microsoft.com/office/powerpoint/2010/main" val="246431207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uvakalv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fi-FI">
              <a:solidFill>
                <a:prstClr val="white"/>
              </a:solidFill>
            </a:endParaRPr>
          </a:p>
        </p:txBody>
      </p:sp>
      <p:sp>
        <p:nvSpPr>
          <p:cNvPr id="4" name="Footer Placeholder 3"/>
          <p:cNvSpPr>
            <a:spLocks noGrp="1"/>
          </p:cNvSpPr>
          <p:nvPr>
            <p:ph type="ftr" sz="quarter" idx="11"/>
          </p:nvPr>
        </p:nvSpPr>
        <p:spPr/>
        <p:txBody>
          <a:bodyPr/>
          <a:lstStyle/>
          <a:p>
            <a:r>
              <a:rPr lang="fi-FI" smtClean="0">
                <a:solidFill>
                  <a:prstClr val="white"/>
                </a:solidFill>
              </a:rPr>
              <a:t>Erityisasiantuntija Matleena Haapala</a:t>
            </a:r>
            <a:endParaRPr lang="fi-FI">
              <a:solidFill>
                <a:prstClr val="white"/>
              </a:solidFill>
            </a:endParaRPr>
          </a:p>
        </p:txBody>
      </p:sp>
      <p:sp>
        <p:nvSpPr>
          <p:cNvPr id="5" name="Slide Number Placeholder 4"/>
          <p:cNvSpPr>
            <a:spLocks noGrp="1"/>
          </p:cNvSpPr>
          <p:nvPr>
            <p:ph type="sldNum" sz="quarter" idx="12"/>
          </p:nvPr>
        </p:nvSpPr>
        <p:spPr/>
        <p:txBody>
          <a:bodyPr/>
          <a:lstStyle/>
          <a:p>
            <a:fld id="{B63888E4-B065-43EF-8E16-5918655F770D}" type="slidenum">
              <a:rPr lang="fi-FI" smtClean="0">
                <a:solidFill>
                  <a:prstClr val="white"/>
                </a:solidFill>
              </a:rPr>
              <a:pPr/>
              <a:t>‹#›</a:t>
            </a:fld>
            <a:endParaRPr lang="fi-FI">
              <a:solidFill>
                <a:prstClr val="white"/>
              </a:solidFill>
            </a:endParaRPr>
          </a:p>
        </p:txBody>
      </p:sp>
      <p:sp>
        <p:nvSpPr>
          <p:cNvPr id="7" name="Picture Placeholder 6"/>
          <p:cNvSpPr>
            <a:spLocks noGrp="1"/>
          </p:cNvSpPr>
          <p:nvPr>
            <p:ph type="pic" sz="quarter" idx="13"/>
          </p:nvPr>
        </p:nvSpPr>
        <p:spPr>
          <a:xfrm>
            <a:off x="360000" y="270000"/>
            <a:ext cx="8424000" cy="4225500"/>
          </a:xfrm>
        </p:spPr>
        <p:txBody>
          <a:bodyPr/>
          <a:lstStyle/>
          <a:p>
            <a:endParaRPr lang="fi-FI"/>
          </a:p>
        </p:txBody>
      </p:sp>
      <p:sp>
        <p:nvSpPr>
          <p:cNvPr id="10" name="Text Placeholder 9"/>
          <p:cNvSpPr>
            <a:spLocks noGrp="1"/>
          </p:cNvSpPr>
          <p:nvPr>
            <p:ph type="body" sz="quarter" idx="14"/>
          </p:nvPr>
        </p:nvSpPr>
        <p:spPr>
          <a:xfrm>
            <a:off x="359532" y="4536000"/>
            <a:ext cx="6733505" cy="188119"/>
          </a:xfrm>
        </p:spPr>
        <p:txBody>
          <a:bodyPr anchor="t" anchorCtr="0"/>
          <a:lstStyle>
            <a:lvl1pPr>
              <a:lnSpc>
                <a:spcPts val="1600"/>
              </a:lnSpc>
              <a:defRPr sz="1400"/>
            </a:lvl1pPr>
          </a:lstStyle>
          <a:p>
            <a:pPr lvl="0"/>
            <a:r>
              <a:rPr lang="fi-FI" noProof="1" smtClean="0"/>
              <a:t>Click to edit Master text styles</a:t>
            </a:r>
          </a:p>
        </p:txBody>
      </p:sp>
    </p:spTree>
    <p:extLst>
      <p:ext uri="{BB962C8B-B14F-4D97-AF65-F5344CB8AC3E}">
        <p14:creationId xmlns:p14="http://schemas.microsoft.com/office/powerpoint/2010/main" val="28254827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eruskalvo - 2 palsta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Muokkaa perustyyl. napsautt.</a:t>
            </a:r>
            <a:endParaRPr lang="fi-FI" noProof="1"/>
          </a:p>
        </p:txBody>
      </p:sp>
      <p:sp>
        <p:nvSpPr>
          <p:cNvPr id="3" name="Content Placeholder 2"/>
          <p:cNvSpPr>
            <a:spLocks noGrp="1"/>
          </p:cNvSpPr>
          <p:nvPr>
            <p:ph idx="1"/>
          </p:nvPr>
        </p:nvSpPr>
        <p:spPr>
          <a:xfrm>
            <a:off x="539552" y="1152000"/>
            <a:ext cx="4777200" cy="3345902"/>
          </a:xfrm>
        </p:spPr>
        <p:txBody>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5" name="Footer Placeholder 4"/>
          <p:cNvSpPr>
            <a:spLocks noGrp="1"/>
          </p:cNvSpPr>
          <p:nvPr>
            <p:ph type="ftr" sz="quarter" idx="11"/>
          </p:nvPr>
        </p:nvSpPr>
        <p:spPr/>
        <p:txBody>
          <a:bodyPr/>
          <a:lstStyle/>
          <a:p>
            <a:r>
              <a:rPr lang="fi-FI" smtClean="0"/>
              <a:t>Esittäjän nimi alatunnisteeseen</a:t>
            </a:r>
            <a:endParaRPr lang="fi-FI"/>
          </a:p>
        </p:txBody>
      </p:sp>
      <p:sp>
        <p:nvSpPr>
          <p:cNvPr id="6" name="Slide Number Placeholder 5"/>
          <p:cNvSpPr>
            <a:spLocks noGrp="1"/>
          </p:cNvSpPr>
          <p:nvPr>
            <p:ph type="sldNum" sz="quarter" idx="12"/>
          </p:nvPr>
        </p:nvSpPr>
        <p:spPr/>
        <p:txBody>
          <a:bodyPr/>
          <a:lstStyle/>
          <a:p>
            <a:fld id="{B63888E4-B065-43EF-8E16-5918655F770D}" type="slidenum">
              <a:rPr lang="fi-FI" smtClean="0"/>
              <a:pPr/>
              <a:t>‹#›</a:t>
            </a:fld>
            <a:endParaRPr lang="fi-FI"/>
          </a:p>
        </p:txBody>
      </p:sp>
      <p:sp>
        <p:nvSpPr>
          <p:cNvPr id="7" name="Content Placeholder 2"/>
          <p:cNvSpPr>
            <a:spLocks noGrp="1"/>
          </p:cNvSpPr>
          <p:nvPr>
            <p:ph idx="13"/>
          </p:nvPr>
        </p:nvSpPr>
        <p:spPr>
          <a:xfrm>
            <a:off x="5400093" y="1152000"/>
            <a:ext cx="3384376" cy="3345902"/>
          </a:xfrm>
        </p:spPr>
        <p:txBody>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8" name="Text Placeholder 9"/>
          <p:cNvSpPr>
            <a:spLocks noGrp="1"/>
          </p:cNvSpPr>
          <p:nvPr>
            <p:ph type="body" sz="quarter" idx="14"/>
          </p:nvPr>
        </p:nvSpPr>
        <p:spPr>
          <a:xfrm>
            <a:off x="539552" y="4587974"/>
            <a:ext cx="4777199" cy="225026"/>
          </a:xfrm>
        </p:spPr>
        <p:txBody>
          <a:bodyPr anchor="t" anchorCtr="0"/>
          <a:lstStyle>
            <a:lvl1pPr>
              <a:lnSpc>
                <a:spcPts val="975"/>
              </a:lnSpc>
              <a:defRPr sz="1200"/>
            </a:lvl1pPr>
          </a:lstStyle>
          <a:p>
            <a:pPr lvl="0"/>
            <a:r>
              <a:rPr lang="fi-FI" noProof="1" smtClean="0"/>
              <a:t>Muokkaa tekstin perustyylejä napsauttamalla</a:t>
            </a:r>
          </a:p>
        </p:txBody>
      </p:sp>
    </p:spTree>
    <p:extLst>
      <p:ext uri="{BB962C8B-B14F-4D97-AF65-F5344CB8AC3E}">
        <p14:creationId xmlns:p14="http://schemas.microsoft.com/office/powerpoint/2010/main" val="18600716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i ja kuva - vierekkä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Muokkaa perustyyl. napsautt.</a:t>
            </a:r>
            <a:endParaRPr lang="fi-FI" noProof="1"/>
          </a:p>
        </p:txBody>
      </p:sp>
      <p:sp>
        <p:nvSpPr>
          <p:cNvPr id="3" name="Content Placeholder 2"/>
          <p:cNvSpPr>
            <a:spLocks noGrp="1"/>
          </p:cNvSpPr>
          <p:nvPr>
            <p:ph idx="1"/>
          </p:nvPr>
        </p:nvSpPr>
        <p:spPr>
          <a:xfrm>
            <a:off x="539552" y="1152000"/>
            <a:ext cx="3240000" cy="3291902"/>
          </a:xfrm>
        </p:spPr>
        <p:txBody>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5" name="Footer Placeholder 4"/>
          <p:cNvSpPr>
            <a:spLocks noGrp="1"/>
          </p:cNvSpPr>
          <p:nvPr>
            <p:ph type="ftr" sz="quarter" idx="11"/>
          </p:nvPr>
        </p:nvSpPr>
        <p:spPr/>
        <p:txBody>
          <a:bodyPr/>
          <a:lstStyle/>
          <a:p>
            <a:r>
              <a:rPr lang="fi-FI" smtClean="0"/>
              <a:t>Esittäjän nimi alatunnisteeseen</a:t>
            </a:r>
            <a:endParaRPr lang="fi-FI"/>
          </a:p>
        </p:txBody>
      </p:sp>
      <p:sp>
        <p:nvSpPr>
          <p:cNvPr id="6" name="Slide Number Placeholder 5"/>
          <p:cNvSpPr>
            <a:spLocks noGrp="1"/>
          </p:cNvSpPr>
          <p:nvPr>
            <p:ph type="sldNum" sz="quarter" idx="12"/>
          </p:nvPr>
        </p:nvSpPr>
        <p:spPr/>
        <p:txBody>
          <a:bodyPr/>
          <a:lstStyle/>
          <a:p>
            <a:fld id="{B63888E4-B065-43EF-8E16-5918655F770D}" type="slidenum">
              <a:rPr lang="fi-FI" smtClean="0"/>
              <a:pPr/>
              <a:t>‹#›</a:t>
            </a:fld>
            <a:endParaRPr lang="fi-FI"/>
          </a:p>
        </p:txBody>
      </p:sp>
      <p:sp>
        <p:nvSpPr>
          <p:cNvPr id="8" name="Picture Placeholder 7"/>
          <p:cNvSpPr>
            <a:spLocks noGrp="1"/>
          </p:cNvSpPr>
          <p:nvPr>
            <p:ph type="pic" sz="quarter" idx="13"/>
          </p:nvPr>
        </p:nvSpPr>
        <p:spPr>
          <a:xfrm>
            <a:off x="4104000" y="1152000"/>
            <a:ext cx="4680000" cy="3033000"/>
          </a:xfrm>
        </p:spPr>
        <p:txBody>
          <a:bodyPr/>
          <a:lstStyle/>
          <a:p>
            <a:r>
              <a:rPr lang="fi-FI" smtClean="0"/>
              <a:t>Lisää kuva napsauttamalla kuvaketta</a:t>
            </a:r>
            <a:endParaRPr lang="fi-FI"/>
          </a:p>
        </p:txBody>
      </p:sp>
      <p:sp>
        <p:nvSpPr>
          <p:cNvPr id="7" name="Text Placeholder 9"/>
          <p:cNvSpPr>
            <a:spLocks noGrp="1"/>
          </p:cNvSpPr>
          <p:nvPr>
            <p:ph type="body" sz="quarter" idx="14"/>
          </p:nvPr>
        </p:nvSpPr>
        <p:spPr>
          <a:xfrm>
            <a:off x="4103948" y="4245937"/>
            <a:ext cx="4068452" cy="197965"/>
          </a:xfrm>
        </p:spPr>
        <p:txBody>
          <a:bodyPr anchor="t" anchorCtr="0"/>
          <a:lstStyle>
            <a:lvl1pPr>
              <a:lnSpc>
                <a:spcPts val="975"/>
              </a:lnSpc>
              <a:defRPr sz="1200"/>
            </a:lvl1pPr>
          </a:lstStyle>
          <a:p>
            <a:pPr lvl="0"/>
            <a:r>
              <a:rPr lang="fi-FI" noProof="1" smtClean="0"/>
              <a:t>Muokkaa tekstin perustyylejä napsauttamalla</a:t>
            </a:r>
          </a:p>
        </p:txBody>
      </p:sp>
    </p:spTree>
    <p:extLst>
      <p:ext uri="{BB962C8B-B14F-4D97-AF65-F5344CB8AC3E}">
        <p14:creationId xmlns:p14="http://schemas.microsoft.com/office/powerpoint/2010/main" val="32769395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i ja kuva - päällekkä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Muokkaa perustyyl. napsautt.</a:t>
            </a:r>
            <a:endParaRPr lang="fi-FI" noProof="1"/>
          </a:p>
        </p:txBody>
      </p:sp>
      <p:sp>
        <p:nvSpPr>
          <p:cNvPr id="3" name="Content Placeholder 2"/>
          <p:cNvSpPr>
            <a:spLocks noGrp="1"/>
          </p:cNvSpPr>
          <p:nvPr>
            <p:ph idx="1"/>
          </p:nvPr>
        </p:nvSpPr>
        <p:spPr>
          <a:xfrm>
            <a:off x="539552" y="1152000"/>
            <a:ext cx="8244000" cy="1032997"/>
          </a:xfrm>
        </p:spPr>
        <p:txBody>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5" name="Footer Placeholder 4"/>
          <p:cNvSpPr>
            <a:spLocks noGrp="1"/>
          </p:cNvSpPr>
          <p:nvPr>
            <p:ph type="ftr" sz="quarter" idx="11"/>
          </p:nvPr>
        </p:nvSpPr>
        <p:spPr/>
        <p:txBody>
          <a:bodyPr/>
          <a:lstStyle/>
          <a:p>
            <a:r>
              <a:rPr lang="fi-FI" smtClean="0"/>
              <a:t>Esittäjän nimi alatunnisteeseen</a:t>
            </a:r>
            <a:endParaRPr lang="fi-FI"/>
          </a:p>
        </p:txBody>
      </p:sp>
      <p:sp>
        <p:nvSpPr>
          <p:cNvPr id="6" name="Slide Number Placeholder 5"/>
          <p:cNvSpPr>
            <a:spLocks noGrp="1"/>
          </p:cNvSpPr>
          <p:nvPr>
            <p:ph type="sldNum" sz="quarter" idx="12"/>
          </p:nvPr>
        </p:nvSpPr>
        <p:spPr/>
        <p:txBody>
          <a:bodyPr/>
          <a:lstStyle/>
          <a:p>
            <a:fld id="{B63888E4-B065-43EF-8E16-5918655F770D}" type="slidenum">
              <a:rPr lang="fi-FI" smtClean="0"/>
              <a:pPr/>
              <a:t>‹#›</a:t>
            </a:fld>
            <a:endParaRPr lang="fi-FI"/>
          </a:p>
        </p:txBody>
      </p:sp>
      <p:sp>
        <p:nvSpPr>
          <p:cNvPr id="8" name="Picture Placeholder 7"/>
          <p:cNvSpPr>
            <a:spLocks noGrp="1"/>
          </p:cNvSpPr>
          <p:nvPr>
            <p:ph type="pic" sz="quarter" idx="13"/>
          </p:nvPr>
        </p:nvSpPr>
        <p:spPr>
          <a:xfrm>
            <a:off x="539553" y="2265997"/>
            <a:ext cx="8244448" cy="2283503"/>
          </a:xfrm>
        </p:spPr>
        <p:txBody>
          <a:bodyPr/>
          <a:lstStyle/>
          <a:p>
            <a:r>
              <a:rPr lang="fi-FI" smtClean="0"/>
              <a:t>Lisää kuva napsauttamalla kuvaketta</a:t>
            </a:r>
            <a:endParaRPr lang="fi-FI"/>
          </a:p>
        </p:txBody>
      </p:sp>
      <p:sp>
        <p:nvSpPr>
          <p:cNvPr id="9" name="Text Placeholder 9"/>
          <p:cNvSpPr>
            <a:spLocks noGrp="1"/>
          </p:cNvSpPr>
          <p:nvPr>
            <p:ph type="body" sz="quarter" idx="14"/>
          </p:nvPr>
        </p:nvSpPr>
        <p:spPr>
          <a:xfrm>
            <a:off x="539554" y="4596978"/>
            <a:ext cx="6733505" cy="188119"/>
          </a:xfrm>
        </p:spPr>
        <p:txBody>
          <a:bodyPr anchor="t" anchorCtr="0"/>
          <a:lstStyle>
            <a:lvl1pPr>
              <a:lnSpc>
                <a:spcPts val="1200"/>
              </a:lnSpc>
              <a:defRPr sz="1200"/>
            </a:lvl1pPr>
          </a:lstStyle>
          <a:p>
            <a:pPr lvl="0"/>
            <a:r>
              <a:rPr lang="fi-FI" noProof="1" smtClean="0"/>
              <a:t>Muokkaa tekstin perustyylejä napsauttamalla</a:t>
            </a:r>
          </a:p>
        </p:txBody>
      </p:sp>
    </p:spTree>
    <p:extLst>
      <p:ext uri="{BB962C8B-B14F-4D97-AF65-F5344CB8AC3E}">
        <p14:creationId xmlns:p14="http://schemas.microsoft.com/office/powerpoint/2010/main" val="25614350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uvakalvo">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i-FI" smtClean="0"/>
              <a:t>Esittäjän nimi alatunnisteeseen</a:t>
            </a:r>
            <a:endParaRPr lang="fi-FI"/>
          </a:p>
        </p:txBody>
      </p:sp>
      <p:sp>
        <p:nvSpPr>
          <p:cNvPr id="5" name="Slide Number Placeholder 4"/>
          <p:cNvSpPr>
            <a:spLocks noGrp="1"/>
          </p:cNvSpPr>
          <p:nvPr>
            <p:ph type="sldNum" sz="quarter" idx="12"/>
          </p:nvPr>
        </p:nvSpPr>
        <p:spPr/>
        <p:txBody>
          <a:bodyPr/>
          <a:lstStyle/>
          <a:p>
            <a:fld id="{B63888E4-B065-43EF-8E16-5918655F770D}" type="slidenum">
              <a:rPr lang="fi-FI" smtClean="0"/>
              <a:pPr/>
              <a:t>‹#›</a:t>
            </a:fld>
            <a:endParaRPr lang="fi-FI"/>
          </a:p>
        </p:txBody>
      </p:sp>
      <p:sp>
        <p:nvSpPr>
          <p:cNvPr id="7" name="Picture Placeholder 6"/>
          <p:cNvSpPr>
            <a:spLocks noGrp="1"/>
          </p:cNvSpPr>
          <p:nvPr>
            <p:ph type="pic" sz="quarter" idx="13"/>
          </p:nvPr>
        </p:nvSpPr>
        <p:spPr>
          <a:xfrm>
            <a:off x="360000" y="270000"/>
            <a:ext cx="8424000" cy="4225500"/>
          </a:xfrm>
        </p:spPr>
        <p:txBody>
          <a:bodyPr/>
          <a:lstStyle/>
          <a:p>
            <a:r>
              <a:rPr lang="fi-FI" smtClean="0"/>
              <a:t>Lisää kuva napsauttamalla kuvaketta</a:t>
            </a:r>
            <a:endParaRPr lang="fi-FI"/>
          </a:p>
        </p:txBody>
      </p:sp>
      <p:sp>
        <p:nvSpPr>
          <p:cNvPr id="10" name="Text Placeholder 9"/>
          <p:cNvSpPr>
            <a:spLocks noGrp="1"/>
          </p:cNvSpPr>
          <p:nvPr>
            <p:ph type="body" sz="quarter" idx="14"/>
          </p:nvPr>
        </p:nvSpPr>
        <p:spPr>
          <a:xfrm>
            <a:off x="359536" y="4536003"/>
            <a:ext cx="6733505" cy="188119"/>
          </a:xfrm>
        </p:spPr>
        <p:txBody>
          <a:bodyPr anchor="t" anchorCtr="0"/>
          <a:lstStyle>
            <a:lvl1pPr>
              <a:lnSpc>
                <a:spcPts val="1200"/>
              </a:lnSpc>
              <a:defRPr sz="1200"/>
            </a:lvl1pPr>
          </a:lstStyle>
          <a:p>
            <a:pPr lvl="0"/>
            <a:r>
              <a:rPr lang="fi-FI" noProof="1" smtClean="0"/>
              <a:t>Muokkaa tekstin perustyylejä napsauttamalla</a:t>
            </a:r>
          </a:p>
        </p:txBody>
      </p:sp>
    </p:spTree>
    <p:extLst>
      <p:ext uri="{BB962C8B-B14F-4D97-AF65-F5344CB8AC3E}">
        <p14:creationId xmlns:p14="http://schemas.microsoft.com/office/powerpoint/2010/main" val="3876169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oituskalv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1295804" y="2103698"/>
            <a:ext cx="4572000" cy="1116125"/>
          </a:xfrm>
        </p:spPr>
        <p:txBody>
          <a:bodyPr anchor="b" anchorCtr="0"/>
          <a:lstStyle>
            <a:lvl1pPr>
              <a:lnSpc>
                <a:spcPts val="3600"/>
              </a:lnSpc>
              <a:defRPr sz="3600" b="0">
                <a:solidFill>
                  <a:srgbClr val="FFFFFF"/>
                </a:solidFill>
              </a:defRPr>
            </a:lvl1pPr>
          </a:lstStyle>
          <a:p>
            <a:r>
              <a:rPr lang="fi-FI" noProof="1" smtClean="0"/>
              <a:t>Click to edit Master title style</a:t>
            </a:r>
            <a:endParaRPr lang="fi-FI" noProof="1"/>
          </a:p>
        </p:txBody>
      </p:sp>
      <p:sp>
        <p:nvSpPr>
          <p:cNvPr id="6" name="Content Placeholder 2"/>
          <p:cNvSpPr>
            <a:spLocks noGrp="1"/>
          </p:cNvSpPr>
          <p:nvPr>
            <p:ph idx="1"/>
          </p:nvPr>
        </p:nvSpPr>
        <p:spPr>
          <a:xfrm>
            <a:off x="1295636" y="3638436"/>
            <a:ext cx="4626000" cy="949538"/>
          </a:xfrm>
        </p:spPr>
        <p:txBody>
          <a:bodyPr/>
          <a:lstStyle>
            <a:lvl1pPr>
              <a:lnSpc>
                <a:spcPts val="2000"/>
              </a:lnSpc>
              <a:defRPr sz="1800">
                <a:solidFill>
                  <a:srgbClr val="FFFFFF"/>
                </a:solidFill>
              </a:defRPr>
            </a:lvl1pPr>
            <a:lvl2pPr>
              <a:lnSpc>
                <a:spcPts val="2000"/>
              </a:lnSpc>
              <a:defRPr sz="1800">
                <a:solidFill>
                  <a:srgbClr val="FFFFFF"/>
                </a:solidFill>
              </a:defRPr>
            </a:lvl2pPr>
            <a:lvl3pPr>
              <a:lnSpc>
                <a:spcPts val="2000"/>
              </a:lnSpc>
              <a:defRPr sz="1800">
                <a:solidFill>
                  <a:srgbClr val="FFFFFF"/>
                </a:solidFill>
              </a:defRPr>
            </a:lvl3pPr>
            <a:lvl4pPr>
              <a:lnSpc>
                <a:spcPts val="2000"/>
              </a:lnSpc>
              <a:defRPr sz="1800">
                <a:solidFill>
                  <a:srgbClr val="FFFFFF"/>
                </a:solidFill>
              </a:defRPr>
            </a:lvl4pPr>
            <a:lvl5pPr>
              <a:lnSpc>
                <a:spcPts val="2000"/>
              </a:lnSpc>
              <a:defRPr sz="1800">
                <a:solidFill>
                  <a:srgbClr val="FFFFFF"/>
                </a:solidFill>
              </a:defRPr>
            </a:lvl5p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cxnSp>
        <p:nvCxnSpPr>
          <p:cNvPr id="7" name="Straight Connector 6"/>
          <p:cNvCxnSpPr/>
          <p:nvPr userDrawn="1"/>
        </p:nvCxnSpPr>
        <p:spPr>
          <a:xfrm>
            <a:off x="1295637" y="3410100"/>
            <a:ext cx="4608512" cy="0"/>
          </a:xfrm>
          <a:prstGeom prst="line">
            <a:avLst/>
          </a:prstGeom>
          <a:ln w="12700" cmpd="sng">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539968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petuskalv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1295804" y="2103698"/>
            <a:ext cx="4572000" cy="1116125"/>
          </a:xfrm>
        </p:spPr>
        <p:txBody>
          <a:bodyPr anchor="b" anchorCtr="0"/>
          <a:lstStyle>
            <a:lvl1pPr>
              <a:lnSpc>
                <a:spcPts val="3600"/>
              </a:lnSpc>
              <a:defRPr sz="3600" b="0">
                <a:solidFill>
                  <a:srgbClr val="FFFFFF"/>
                </a:solidFill>
              </a:defRPr>
            </a:lvl1pPr>
          </a:lstStyle>
          <a:p>
            <a:r>
              <a:rPr lang="fi-FI" noProof="1" smtClean="0"/>
              <a:t>Click to edit Master title style</a:t>
            </a:r>
            <a:endParaRPr lang="fi-FI" noProof="1"/>
          </a:p>
        </p:txBody>
      </p:sp>
      <p:sp>
        <p:nvSpPr>
          <p:cNvPr id="7" name="Content Placeholder 2"/>
          <p:cNvSpPr>
            <a:spLocks noGrp="1"/>
          </p:cNvSpPr>
          <p:nvPr>
            <p:ph idx="1"/>
          </p:nvPr>
        </p:nvSpPr>
        <p:spPr>
          <a:xfrm>
            <a:off x="1295636" y="3638436"/>
            <a:ext cx="4626000" cy="949538"/>
          </a:xfrm>
        </p:spPr>
        <p:txBody>
          <a:bodyPr/>
          <a:lstStyle>
            <a:lvl1pPr>
              <a:lnSpc>
                <a:spcPts val="2000"/>
              </a:lnSpc>
              <a:defRPr sz="1800">
                <a:solidFill>
                  <a:srgbClr val="FFFFFF"/>
                </a:solidFill>
              </a:defRPr>
            </a:lvl1pPr>
            <a:lvl2pPr>
              <a:lnSpc>
                <a:spcPts val="2000"/>
              </a:lnSpc>
              <a:defRPr sz="1800">
                <a:solidFill>
                  <a:srgbClr val="FFFFFF"/>
                </a:solidFill>
              </a:defRPr>
            </a:lvl2pPr>
            <a:lvl3pPr>
              <a:lnSpc>
                <a:spcPts val="2000"/>
              </a:lnSpc>
              <a:defRPr sz="1800">
                <a:solidFill>
                  <a:srgbClr val="FFFFFF"/>
                </a:solidFill>
              </a:defRPr>
            </a:lvl3pPr>
            <a:lvl4pPr>
              <a:lnSpc>
                <a:spcPts val="2000"/>
              </a:lnSpc>
              <a:defRPr sz="1800">
                <a:solidFill>
                  <a:srgbClr val="FFFFFF"/>
                </a:solidFill>
              </a:defRPr>
            </a:lvl4pPr>
            <a:lvl5pPr>
              <a:lnSpc>
                <a:spcPts val="2000"/>
              </a:lnSpc>
              <a:defRPr sz="1800">
                <a:solidFill>
                  <a:srgbClr val="FFFFFF"/>
                </a:solidFill>
              </a:defRPr>
            </a:lvl5p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cxnSp>
        <p:nvCxnSpPr>
          <p:cNvPr id="8" name="Straight Connector 7"/>
          <p:cNvCxnSpPr/>
          <p:nvPr userDrawn="1"/>
        </p:nvCxnSpPr>
        <p:spPr>
          <a:xfrm>
            <a:off x="1295637" y="3410100"/>
            <a:ext cx="4608512" cy="0"/>
          </a:xfrm>
          <a:prstGeom prst="line">
            <a:avLst/>
          </a:prstGeom>
          <a:ln w="12700" cmpd="sng">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687045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eruskalv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Click to edit Master title style</a:t>
            </a:r>
            <a:endParaRPr lang="fi-FI" noProof="1"/>
          </a:p>
        </p:txBody>
      </p:sp>
      <p:sp>
        <p:nvSpPr>
          <p:cNvPr id="3" name="Content Placeholder 2"/>
          <p:cNvSpPr>
            <a:spLocks noGrp="1"/>
          </p:cNvSpPr>
          <p:nvPr>
            <p:ph idx="1"/>
          </p:nvPr>
        </p:nvSpPr>
        <p:spPr/>
        <p:txBody>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5" name="Footer Placeholder 4"/>
          <p:cNvSpPr>
            <a:spLocks noGrp="1"/>
          </p:cNvSpPr>
          <p:nvPr>
            <p:ph type="ftr" sz="quarter" idx="11"/>
          </p:nvPr>
        </p:nvSpPr>
        <p:spPr/>
        <p:txBody>
          <a:bodyPr/>
          <a:lstStyle/>
          <a:p>
            <a:r>
              <a:rPr lang="fi-FI" smtClean="0">
                <a:solidFill>
                  <a:prstClr val="white"/>
                </a:solidFill>
              </a:rPr>
              <a:t>Erityisasiantuntija Matleena Haapala</a:t>
            </a:r>
            <a:endParaRPr lang="fi-FI">
              <a:solidFill>
                <a:prstClr val="white"/>
              </a:solidFill>
            </a:endParaRPr>
          </a:p>
        </p:txBody>
      </p:sp>
      <p:sp>
        <p:nvSpPr>
          <p:cNvPr id="6" name="Slide Number Placeholder 5"/>
          <p:cNvSpPr>
            <a:spLocks noGrp="1"/>
          </p:cNvSpPr>
          <p:nvPr>
            <p:ph type="sldNum" sz="quarter" idx="12"/>
          </p:nvPr>
        </p:nvSpPr>
        <p:spPr/>
        <p:txBody>
          <a:bodyPr/>
          <a:lstStyle/>
          <a:p>
            <a:fld id="{B63888E4-B065-43EF-8E16-5918655F770D}" type="slidenum">
              <a:rPr lang="fi-FI" smtClean="0">
                <a:solidFill>
                  <a:prstClr val="white"/>
                </a:solidFill>
              </a:rPr>
              <a:pPr/>
              <a:t>‹#›</a:t>
            </a:fld>
            <a:endParaRPr lang="fi-FI">
              <a:solidFill>
                <a:prstClr val="white"/>
              </a:solidFill>
            </a:endParaRPr>
          </a:p>
        </p:txBody>
      </p:sp>
      <p:sp>
        <p:nvSpPr>
          <p:cNvPr id="7" name="Text Placeholder 9"/>
          <p:cNvSpPr>
            <a:spLocks noGrp="1"/>
          </p:cNvSpPr>
          <p:nvPr>
            <p:ph type="body" sz="quarter" idx="14"/>
          </p:nvPr>
        </p:nvSpPr>
        <p:spPr>
          <a:xfrm>
            <a:off x="539553" y="4785996"/>
            <a:ext cx="3024336" cy="135015"/>
          </a:xfrm>
        </p:spPr>
        <p:txBody>
          <a:bodyPr anchor="t" anchorCtr="0"/>
          <a:lstStyle>
            <a:lvl1pPr>
              <a:lnSpc>
                <a:spcPts val="1300"/>
              </a:lnSpc>
              <a:defRPr sz="1200"/>
            </a:lvl1pPr>
          </a:lstStyle>
          <a:p>
            <a:pPr lvl="0"/>
            <a:r>
              <a:rPr lang="fi-FI" noProof="1" smtClean="0"/>
              <a:t>Click to edit Master text styles</a:t>
            </a:r>
          </a:p>
        </p:txBody>
      </p:sp>
    </p:spTree>
    <p:extLst>
      <p:ext uri="{BB962C8B-B14F-4D97-AF65-F5344CB8AC3E}">
        <p14:creationId xmlns:p14="http://schemas.microsoft.com/office/powerpoint/2010/main" val="11226326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eruskalvo - 2 palsta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1" smtClean="0"/>
              <a:t>Click to edit Master title style</a:t>
            </a:r>
            <a:endParaRPr lang="fi-FI" noProof="1"/>
          </a:p>
        </p:txBody>
      </p:sp>
      <p:sp>
        <p:nvSpPr>
          <p:cNvPr id="3" name="Content Placeholder 2"/>
          <p:cNvSpPr>
            <a:spLocks noGrp="1"/>
          </p:cNvSpPr>
          <p:nvPr>
            <p:ph idx="1"/>
          </p:nvPr>
        </p:nvSpPr>
        <p:spPr>
          <a:xfrm>
            <a:off x="539552" y="1350000"/>
            <a:ext cx="4777200" cy="3199500"/>
          </a:xfrm>
        </p:spPr>
        <p:txBody>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5" name="Footer Placeholder 4"/>
          <p:cNvSpPr>
            <a:spLocks noGrp="1"/>
          </p:cNvSpPr>
          <p:nvPr>
            <p:ph type="ftr" sz="quarter" idx="11"/>
          </p:nvPr>
        </p:nvSpPr>
        <p:spPr/>
        <p:txBody>
          <a:bodyPr/>
          <a:lstStyle/>
          <a:p>
            <a:r>
              <a:rPr lang="fi-FI" smtClean="0">
                <a:solidFill>
                  <a:prstClr val="white"/>
                </a:solidFill>
              </a:rPr>
              <a:t>Erityisasiantuntija Matleena Haapala</a:t>
            </a:r>
            <a:endParaRPr lang="fi-FI">
              <a:solidFill>
                <a:prstClr val="white"/>
              </a:solidFill>
            </a:endParaRPr>
          </a:p>
        </p:txBody>
      </p:sp>
      <p:sp>
        <p:nvSpPr>
          <p:cNvPr id="6" name="Slide Number Placeholder 5"/>
          <p:cNvSpPr>
            <a:spLocks noGrp="1"/>
          </p:cNvSpPr>
          <p:nvPr>
            <p:ph type="sldNum" sz="quarter" idx="12"/>
          </p:nvPr>
        </p:nvSpPr>
        <p:spPr/>
        <p:txBody>
          <a:bodyPr/>
          <a:lstStyle/>
          <a:p>
            <a:fld id="{B63888E4-B065-43EF-8E16-5918655F770D}" type="slidenum">
              <a:rPr lang="fi-FI" smtClean="0">
                <a:solidFill>
                  <a:prstClr val="white"/>
                </a:solidFill>
              </a:rPr>
              <a:pPr/>
              <a:t>‹#›</a:t>
            </a:fld>
            <a:endParaRPr lang="fi-FI">
              <a:solidFill>
                <a:prstClr val="white"/>
              </a:solidFill>
            </a:endParaRPr>
          </a:p>
        </p:txBody>
      </p:sp>
      <p:sp>
        <p:nvSpPr>
          <p:cNvPr id="7" name="Content Placeholder 2"/>
          <p:cNvSpPr>
            <a:spLocks noGrp="1"/>
          </p:cNvSpPr>
          <p:nvPr>
            <p:ph idx="13"/>
          </p:nvPr>
        </p:nvSpPr>
        <p:spPr>
          <a:xfrm>
            <a:off x="5400092" y="1350000"/>
            <a:ext cx="3384376" cy="3199500"/>
          </a:xfrm>
        </p:spPr>
        <p:txBody>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12" name="Text Placeholder 9"/>
          <p:cNvSpPr>
            <a:spLocks noGrp="1"/>
          </p:cNvSpPr>
          <p:nvPr>
            <p:ph type="body" sz="quarter" idx="14"/>
          </p:nvPr>
        </p:nvSpPr>
        <p:spPr>
          <a:xfrm>
            <a:off x="539553" y="4785996"/>
            <a:ext cx="3024336" cy="135015"/>
          </a:xfrm>
        </p:spPr>
        <p:txBody>
          <a:bodyPr anchor="t" anchorCtr="0"/>
          <a:lstStyle>
            <a:lvl1pPr>
              <a:lnSpc>
                <a:spcPts val="1300"/>
              </a:lnSpc>
              <a:defRPr sz="1200"/>
            </a:lvl1pPr>
          </a:lstStyle>
          <a:p>
            <a:pPr lvl="0"/>
            <a:r>
              <a:rPr lang="fi-FI" noProof="1" smtClean="0"/>
              <a:t>Click to edit Master text styles</a:t>
            </a:r>
          </a:p>
        </p:txBody>
      </p:sp>
    </p:spTree>
    <p:extLst>
      <p:ext uri="{BB962C8B-B14F-4D97-AF65-F5344CB8AC3E}">
        <p14:creationId xmlns:p14="http://schemas.microsoft.com/office/powerpoint/2010/main" val="3478458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5.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2" y="4334400"/>
            <a:ext cx="9144019" cy="810770"/>
          </a:xfrm>
          <a:prstGeom prst="rect">
            <a:avLst/>
          </a:prstGeom>
        </p:spPr>
      </p:pic>
      <p:sp>
        <p:nvSpPr>
          <p:cNvPr id="2" name="Title Placeholder 1"/>
          <p:cNvSpPr>
            <a:spLocks noGrp="1"/>
          </p:cNvSpPr>
          <p:nvPr>
            <p:ph type="title"/>
          </p:nvPr>
        </p:nvSpPr>
        <p:spPr>
          <a:xfrm>
            <a:off x="540003" y="396000"/>
            <a:ext cx="8245225" cy="675000"/>
          </a:xfrm>
          <a:prstGeom prst="rect">
            <a:avLst/>
          </a:prstGeom>
        </p:spPr>
        <p:txBody>
          <a:bodyPr vert="horz" lIns="0" tIns="0" rIns="0" bIns="0" rtlCol="0" anchor="t" anchorCtr="0">
            <a:noAutofit/>
          </a:bodyPr>
          <a:lstStyle/>
          <a:p>
            <a:r>
              <a:rPr lang="fi-FI" noProof="1" smtClean="0"/>
              <a:t>Muokkaa perustyyl. napsautt.</a:t>
            </a:r>
            <a:endParaRPr lang="fi-FI" noProof="1"/>
          </a:p>
        </p:txBody>
      </p:sp>
      <p:sp>
        <p:nvSpPr>
          <p:cNvPr id="3" name="Text Placeholder 2"/>
          <p:cNvSpPr>
            <a:spLocks noGrp="1"/>
          </p:cNvSpPr>
          <p:nvPr>
            <p:ph type="body" idx="1"/>
          </p:nvPr>
        </p:nvSpPr>
        <p:spPr>
          <a:xfrm>
            <a:off x="539552" y="1152000"/>
            <a:ext cx="8244000" cy="3381906"/>
          </a:xfrm>
          <a:prstGeom prst="rect">
            <a:avLst/>
          </a:prstGeom>
        </p:spPr>
        <p:txBody>
          <a:bodyPr vert="horz" lIns="0" tIns="0" rIns="0" bIns="0" rtlCol="0">
            <a:noAutofit/>
          </a:bodyPr>
          <a:lstStyle/>
          <a:p>
            <a:pPr lvl="0"/>
            <a:r>
              <a:rPr lang="fi-FI" noProof="1" smtClean="0"/>
              <a:t>Muokkaa tekstin perustyylejä napsauttamalla</a:t>
            </a:r>
          </a:p>
          <a:p>
            <a:pPr lvl="1"/>
            <a:r>
              <a:rPr lang="fi-FI" noProof="1" smtClean="0"/>
              <a:t>toinen taso</a:t>
            </a:r>
          </a:p>
          <a:p>
            <a:pPr lvl="2"/>
            <a:r>
              <a:rPr lang="fi-FI" noProof="1" smtClean="0"/>
              <a:t>kolmas taso</a:t>
            </a:r>
          </a:p>
          <a:p>
            <a:pPr lvl="3"/>
            <a:r>
              <a:rPr lang="fi-FI" noProof="1" smtClean="0"/>
              <a:t>neljäs taso</a:t>
            </a:r>
          </a:p>
          <a:p>
            <a:pPr lvl="4"/>
            <a:r>
              <a:rPr lang="fi-FI" noProof="1" smtClean="0"/>
              <a:t>viides taso</a:t>
            </a:r>
            <a:endParaRPr lang="fi-FI" noProof="1"/>
          </a:p>
        </p:txBody>
      </p:sp>
      <p:sp>
        <p:nvSpPr>
          <p:cNvPr id="4" name="Date Placeholder 3"/>
          <p:cNvSpPr>
            <a:spLocks noGrp="1"/>
          </p:cNvSpPr>
          <p:nvPr>
            <p:ph type="dt" sz="half" idx="2"/>
          </p:nvPr>
        </p:nvSpPr>
        <p:spPr>
          <a:xfrm>
            <a:off x="540000" y="4962600"/>
            <a:ext cx="2555836" cy="135000"/>
          </a:xfrm>
          <a:prstGeom prst="rect">
            <a:avLst/>
          </a:prstGeom>
        </p:spPr>
        <p:txBody>
          <a:bodyPr vert="horz" lIns="0" tIns="0" rIns="0" bIns="0" rtlCol="0" anchor="ctr"/>
          <a:lstStyle>
            <a:lvl1pPr algn="r">
              <a:lnSpc>
                <a:spcPts val="1050"/>
              </a:lnSpc>
              <a:defRPr sz="800">
                <a:solidFill>
                  <a:schemeClr val="bg1"/>
                </a:solidFill>
              </a:defRPr>
            </a:lvl1pPr>
          </a:lstStyle>
          <a:p>
            <a:fld id="{10CE0D2C-5E23-47A5-9959-BC7167834D6C}" type="datetime1">
              <a:rPr lang="fi-FI" noProof="1" smtClean="0"/>
              <a:t>7.9.2015</a:t>
            </a:fld>
            <a:endParaRPr lang="fi-FI" noProof="1"/>
          </a:p>
        </p:txBody>
      </p:sp>
      <p:sp>
        <p:nvSpPr>
          <p:cNvPr id="5" name="Footer Placeholder 4"/>
          <p:cNvSpPr>
            <a:spLocks noGrp="1"/>
          </p:cNvSpPr>
          <p:nvPr>
            <p:ph type="ftr" sz="quarter" idx="3"/>
          </p:nvPr>
        </p:nvSpPr>
        <p:spPr>
          <a:xfrm>
            <a:off x="3348000" y="4962600"/>
            <a:ext cx="2304120" cy="135000"/>
          </a:xfrm>
          <a:prstGeom prst="rect">
            <a:avLst/>
          </a:prstGeom>
        </p:spPr>
        <p:txBody>
          <a:bodyPr vert="horz" lIns="0" tIns="0" rIns="0" bIns="0" rtlCol="0" anchor="ctr"/>
          <a:lstStyle>
            <a:lvl1pPr algn="l">
              <a:lnSpc>
                <a:spcPts val="1050"/>
              </a:lnSpc>
              <a:defRPr sz="800">
                <a:solidFill>
                  <a:schemeClr val="bg1"/>
                </a:solidFill>
              </a:defRPr>
            </a:lvl1pPr>
          </a:lstStyle>
          <a:p>
            <a:r>
              <a:rPr lang="fi-FI" noProof="1" smtClean="0"/>
              <a:t>Esittäjän nimi alatunnisteeseen</a:t>
            </a:r>
            <a:endParaRPr lang="fi-FI" noProof="1"/>
          </a:p>
        </p:txBody>
      </p:sp>
      <p:sp>
        <p:nvSpPr>
          <p:cNvPr id="6" name="Slide Number Placeholder 5"/>
          <p:cNvSpPr>
            <a:spLocks noGrp="1"/>
          </p:cNvSpPr>
          <p:nvPr>
            <p:ph type="sldNum" sz="quarter" idx="4"/>
          </p:nvPr>
        </p:nvSpPr>
        <p:spPr>
          <a:xfrm>
            <a:off x="6553204" y="4962600"/>
            <a:ext cx="2232025" cy="135000"/>
          </a:xfrm>
          <a:prstGeom prst="rect">
            <a:avLst/>
          </a:prstGeom>
        </p:spPr>
        <p:txBody>
          <a:bodyPr vert="horz" lIns="0" tIns="0" rIns="0" bIns="0" rtlCol="0" anchor="ctr"/>
          <a:lstStyle>
            <a:lvl1pPr algn="r">
              <a:lnSpc>
                <a:spcPts val="1050"/>
              </a:lnSpc>
              <a:defRPr sz="1000" b="1">
                <a:solidFill>
                  <a:schemeClr val="bg1"/>
                </a:solidFill>
              </a:defRPr>
            </a:lvl1pPr>
          </a:lstStyle>
          <a:p>
            <a:fld id="{B63888E4-B065-43EF-8E16-5918655F770D}" type="slidenum">
              <a:rPr lang="fi-FI" noProof="1" smtClean="0"/>
              <a:pPr/>
              <a:t>‹#›</a:t>
            </a:fld>
            <a:endParaRPr lang="fi-FI" noProof="1"/>
          </a:p>
        </p:txBody>
      </p:sp>
    </p:spTree>
    <p:extLst>
      <p:ext uri="{BB962C8B-B14F-4D97-AF65-F5344CB8AC3E}">
        <p14:creationId xmlns:p14="http://schemas.microsoft.com/office/powerpoint/2010/main" val="3171067809"/>
      </p:ext>
    </p:extLst>
  </p:cSld>
  <p:clrMap bg1="lt1" tx1="dk1" bg2="lt2" tx2="dk2" accent1="accent1" accent2="accent2" accent3="accent3" accent4="accent4" accent5="accent5" accent6="accent6" hlink="hlink" folHlink="folHlink"/>
  <p:sldLayoutIdLst>
    <p:sldLayoutId id="2147483668" r:id="rId1"/>
    <p:sldLayoutId id="2147483672" r:id="rId2"/>
    <p:sldLayoutId id="2147483670" r:id="rId3"/>
    <p:sldLayoutId id="2147483671" r:id="rId4"/>
    <p:sldLayoutId id="2147483669" r:id="rId5"/>
  </p:sldLayoutIdLst>
  <p:timing>
    <p:tnLst>
      <p:par>
        <p:cTn id="1" dur="indefinite" restart="never" nodeType="tmRoot"/>
      </p:par>
    </p:tnLst>
  </p:timing>
  <p:hf hdr="0"/>
  <p:txStyles>
    <p:titleStyle>
      <a:lvl1pPr algn="l" defTabSz="685783" rtl="0" eaLnBrk="1" latinLnBrk="0" hangingPunct="1">
        <a:lnSpc>
          <a:spcPts val="3200"/>
        </a:lnSpc>
        <a:spcBef>
          <a:spcPct val="0"/>
        </a:spcBef>
        <a:buNone/>
        <a:defRPr sz="3200" b="1" kern="1200">
          <a:solidFill>
            <a:schemeClr val="tx2"/>
          </a:solidFill>
          <a:latin typeface="+mj-lt"/>
          <a:ea typeface="+mj-ea"/>
          <a:cs typeface="+mj-cs"/>
        </a:defRPr>
      </a:lvl1pPr>
    </p:titleStyle>
    <p:bodyStyle>
      <a:lvl1pPr marL="0" indent="0" algn="l" defTabSz="685783" rtl="0" eaLnBrk="1" latinLnBrk="0" hangingPunct="1">
        <a:lnSpc>
          <a:spcPts val="2600"/>
        </a:lnSpc>
        <a:spcBef>
          <a:spcPts val="0"/>
        </a:spcBef>
        <a:buFont typeface="Arial" pitchFamily="34" charset="0"/>
        <a:buNone/>
        <a:defRPr sz="2400" kern="1200">
          <a:solidFill>
            <a:schemeClr val="tx1"/>
          </a:solidFill>
          <a:latin typeface="+mn-lt"/>
          <a:ea typeface="+mn-ea"/>
          <a:cs typeface="+mn-cs"/>
        </a:defRPr>
      </a:lvl1pPr>
      <a:lvl2pPr marL="252000" indent="-252000" algn="l" defTabSz="685783" rtl="0" eaLnBrk="1" latinLnBrk="0" hangingPunct="1">
        <a:lnSpc>
          <a:spcPts val="2600"/>
        </a:lnSpc>
        <a:spcBef>
          <a:spcPts val="0"/>
        </a:spcBef>
        <a:buClr>
          <a:schemeClr val="tx2"/>
        </a:buClr>
        <a:buSzPct val="115000"/>
        <a:buFont typeface="Calibri" pitchFamily="34" charset="0"/>
        <a:buChar char="•"/>
        <a:defRPr sz="2400" kern="1200">
          <a:solidFill>
            <a:schemeClr val="tx1"/>
          </a:solidFill>
          <a:latin typeface="+mn-lt"/>
          <a:ea typeface="+mn-ea"/>
          <a:cs typeface="+mn-cs"/>
        </a:defRPr>
      </a:lvl2pPr>
      <a:lvl3pPr marL="504000" indent="-252000"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3pPr>
      <a:lvl4pPr marL="756000" indent="-252000"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4pPr>
      <a:lvl5pPr marL="1008000" indent="-252000"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5pPr>
      <a:lvl6pPr marL="1885903"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i-FI"/>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9536" y="2166705"/>
            <a:ext cx="8245225" cy="675000"/>
          </a:xfrm>
          <a:prstGeom prst="rect">
            <a:avLst/>
          </a:prstGeom>
        </p:spPr>
        <p:txBody>
          <a:bodyPr vert="horz" lIns="0" tIns="0" rIns="0" bIns="0" rtlCol="0" anchor="t" anchorCtr="0">
            <a:noAutofit/>
          </a:bodyPr>
          <a:lstStyle/>
          <a:p>
            <a:r>
              <a:rPr lang="fi-FI" noProof="1" smtClean="0"/>
              <a:t>Click to edit Master title style</a:t>
            </a:r>
            <a:endParaRPr lang="fi-FI" noProof="1"/>
          </a:p>
        </p:txBody>
      </p:sp>
      <p:sp>
        <p:nvSpPr>
          <p:cNvPr id="3" name="Text Placeholder 2"/>
          <p:cNvSpPr>
            <a:spLocks noGrp="1"/>
          </p:cNvSpPr>
          <p:nvPr>
            <p:ph type="body" idx="1"/>
          </p:nvPr>
        </p:nvSpPr>
        <p:spPr>
          <a:xfrm>
            <a:off x="539552" y="3111810"/>
            <a:ext cx="8244000" cy="1437690"/>
          </a:xfrm>
          <a:prstGeom prst="rect">
            <a:avLst/>
          </a:prstGeom>
        </p:spPr>
        <p:txBody>
          <a:bodyPr vert="horz" lIns="0" tIns="0" rIns="0" bIns="0" rtlCol="0">
            <a:noAutofit/>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5" y="342901"/>
            <a:ext cx="2528321" cy="646940"/>
          </a:xfrm>
          <a:prstGeom prst="rect">
            <a:avLst/>
          </a:prstGeom>
        </p:spPr>
      </p:pic>
    </p:spTree>
    <p:extLst>
      <p:ext uri="{BB962C8B-B14F-4D97-AF65-F5344CB8AC3E}">
        <p14:creationId xmlns:p14="http://schemas.microsoft.com/office/powerpoint/2010/main" val="3336674108"/>
      </p:ext>
    </p:extLst>
  </p:cSld>
  <p:clrMap bg1="lt1" tx1="dk1" bg2="lt2" tx2="dk2" accent1="accent1" accent2="accent2" accent3="accent3" accent4="accent4" accent5="accent5" accent6="accent6" hlink="hlink" folHlink="folHlink"/>
  <p:sldLayoutIdLst>
    <p:sldLayoutId id="2147483674" r:id="rId1"/>
    <p:sldLayoutId id="2147483675" r:id="rId2"/>
  </p:sldLayoutIdLst>
  <p:timing>
    <p:tnLst>
      <p:par>
        <p:cTn id="1" dur="indefinite" restart="never" nodeType="tmRoot"/>
      </p:par>
    </p:tnLst>
  </p:timing>
  <p:hf hdr="0"/>
  <p:txStyles>
    <p:titleStyle>
      <a:lvl1pPr algn="l" defTabSz="685783" rtl="0" eaLnBrk="1" latinLnBrk="0" hangingPunct="1">
        <a:lnSpc>
          <a:spcPts val="3200"/>
        </a:lnSpc>
        <a:spcBef>
          <a:spcPct val="0"/>
        </a:spcBef>
        <a:buNone/>
        <a:defRPr sz="3200" b="1" kern="1200">
          <a:solidFill>
            <a:schemeClr val="tx2"/>
          </a:solidFill>
          <a:latin typeface="+mj-lt"/>
          <a:ea typeface="+mj-ea"/>
          <a:cs typeface="+mj-cs"/>
        </a:defRPr>
      </a:lvl1pPr>
    </p:titleStyle>
    <p:bodyStyle>
      <a:lvl1pPr marL="0" indent="0" algn="l" defTabSz="685783" rtl="0" eaLnBrk="1" latinLnBrk="0" hangingPunct="1">
        <a:lnSpc>
          <a:spcPts val="2600"/>
        </a:lnSpc>
        <a:spcBef>
          <a:spcPts val="0"/>
        </a:spcBef>
        <a:buFont typeface="Arial" pitchFamily="34" charset="0"/>
        <a:buNone/>
        <a:defRPr sz="2400" kern="1200">
          <a:solidFill>
            <a:schemeClr val="tx1"/>
          </a:solidFill>
          <a:latin typeface="+mn-lt"/>
          <a:ea typeface="+mn-ea"/>
          <a:cs typeface="+mn-cs"/>
        </a:defRPr>
      </a:lvl1pPr>
      <a:lvl2pPr marL="188996" indent="-188996" algn="l" defTabSz="685783" rtl="0" eaLnBrk="1" latinLnBrk="0" hangingPunct="1">
        <a:lnSpc>
          <a:spcPts val="2600"/>
        </a:lnSpc>
        <a:spcBef>
          <a:spcPts val="0"/>
        </a:spcBef>
        <a:buClr>
          <a:schemeClr val="tx2"/>
        </a:buClr>
        <a:buSzPct val="115000"/>
        <a:buFont typeface="Calibri" pitchFamily="34" charset="0"/>
        <a:buChar char="•"/>
        <a:defRPr sz="2400" kern="1200">
          <a:solidFill>
            <a:schemeClr val="tx1"/>
          </a:solidFill>
          <a:latin typeface="+mn-lt"/>
          <a:ea typeface="+mn-ea"/>
          <a:cs typeface="+mn-cs"/>
        </a:defRPr>
      </a:lvl2pPr>
      <a:lvl3pPr marL="377990" indent="-188996"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3pPr>
      <a:lvl4pPr marL="566986" indent="-188996"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4pPr>
      <a:lvl5pPr marL="755981" indent="-188996" algn="l" defTabSz="685783"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5pPr>
      <a:lvl6pPr marL="1885903"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i-FI"/>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8" y="4538700"/>
            <a:ext cx="9143245" cy="608026"/>
          </a:xfrm>
          <a:prstGeom prst="rect">
            <a:avLst/>
          </a:prstGeom>
        </p:spPr>
      </p:pic>
      <p:sp>
        <p:nvSpPr>
          <p:cNvPr id="2" name="Title Placeholder 1"/>
          <p:cNvSpPr>
            <a:spLocks noGrp="1"/>
          </p:cNvSpPr>
          <p:nvPr>
            <p:ph type="title"/>
          </p:nvPr>
        </p:nvSpPr>
        <p:spPr>
          <a:xfrm>
            <a:off x="540000" y="405000"/>
            <a:ext cx="8245225" cy="675000"/>
          </a:xfrm>
          <a:prstGeom prst="rect">
            <a:avLst/>
          </a:prstGeom>
        </p:spPr>
        <p:txBody>
          <a:bodyPr vert="horz" lIns="0" tIns="0" rIns="0" bIns="0" rtlCol="0" anchor="t" anchorCtr="0">
            <a:noAutofit/>
          </a:bodyPr>
          <a:lstStyle/>
          <a:p>
            <a:r>
              <a:rPr lang="fi-FI" noProof="1" smtClean="0"/>
              <a:t>Click to edit Master title style</a:t>
            </a:r>
            <a:endParaRPr lang="fi-FI" noProof="1"/>
          </a:p>
        </p:txBody>
      </p:sp>
      <p:sp>
        <p:nvSpPr>
          <p:cNvPr id="3" name="Text Placeholder 2"/>
          <p:cNvSpPr>
            <a:spLocks noGrp="1"/>
          </p:cNvSpPr>
          <p:nvPr>
            <p:ph type="body" idx="1"/>
          </p:nvPr>
        </p:nvSpPr>
        <p:spPr>
          <a:xfrm>
            <a:off x="539552" y="1350000"/>
            <a:ext cx="8244000" cy="3199500"/>
          </a:xfrm>
          <a:prstGeom prst="rect">
            <a:avLst/>
          </a:prstGeom>
        </p:spPr>
        <p:txBody>
          <a:bodyPr vert="horz" lIns="0" tIns="0" rIns="0" bIns="0" rtlCol="0">
            <a:noAutofit/>
          </a:bodyPr>
          <a:lstStyle/>
          <a:p>
            <a:pPr lvl="0"/>
            <a:r>
              <a:rPr lang="fi-FI" noProof="1" smtClean="0"/>
              <a:t>Click to edit Master text styles</a:t>
            </a:r>
          </a:p>
          <a:p>
            <a:pPr lvl="1"/>
            <a:r>
              <a:rPr lang="fi-FI" noProof="1" smtClean="0"/>
              <a:t>Second level</a:t>
            </a:r>
          </a:p>
          <a:p>
            <a:pPr lvl="2"/>
            <a:r>
              <a:rPr lang="fi-FI" noProof="1" smtClean="0"/>
              <a:t>Third level</a:t>
            </a:r>
          </a:p>
          <a:p>
            <a:pPr lvl="3"/>
            <a:r>
              <a:rPr lang="fi-FI" noProof="1" smtClean="0"/>
              <a:t>Fourth level</a:t>
            </a:r>
          </a:p>
          <a:p>
            <a:pPr lvl="4"/>
            <a:r>
              <a:rPr lang="fi-FI" noProof="1" smtClean="0"/>
              <a:t>Fifth level</a:t>
            </a:r>
            <a:endParaRPr lang="fi-FI" noProof="1"/>
          </a:p>
        </p:txBody>
      </p:sp>
      <p:sp>
        <p:nvSpPr>
          <p:cNvPr id="4" name="Date Placeholder 3"/>
          <p:cNvSpPr>
            <a:spLocks noGrp="1"/>
          </p:cNvSpPr>
          <p:nvPr>
            <p:ph type="dt" sz="half" idx="2"/>
          </p:nvPr>
        </p:nvSpPr>
        <p:spPr>
          <a:xfrm>
            <a:off x="540000" y="4962600"/>
            <a:ext cx="2555836" cy="135000"/>
          </a:xfrm>
          <a:prstGeom prst="rect">
            <a:avLst/>
          </a:prstGeom>
        </p:spPr>
        <p:txBody>
          <a:bodyPr vert="horz" lIns="0" tIns="0" rIns="0" bIns="0" rtlCol="0" anchor="ctr"/>
          <a:lstStyle>
            <a:lvl1pPr algn="r">
              <a:lnSpc>
                <a:spcPts val="1400"/>
              </a:lnSpc>
              <a:defRPr sz="800">
                <a:solidFill>
                  <a:schemeClr val="bg1"/>
                </a:solidFill>
              </a:defRPr>
            </a:lvl1pPr>
          </a:lstStyle>
          <a:p>
            <a:endParaRPr lang="fi-FI" noProof="1">
              <a:solidFill>
                <a:prstClr val="white"/>
              </a:solidFill>
            </a:endParaRPr>
          </a:p>
        </p:txBody>
      </p:sp>
      <p:sp>
        <p:nvSpPr>
          <p:cNvPr id="5" name="Footer Placeholder 4"/>
          <p:cNvSpPr>
            <a:spLocks noGrp="1"/>
          </p:cNvSpPr>
          <p:nvPr>
            <p:ph type="ftr" sz="quarter" idx="3"/>
          </p:nvPr>
        </p:nvSpPr>
        <p:spPr>
          <a:xfrm>
            <a:off x="3348000" y="4962600"/>
            <a:ext cx="2304120" cy="135000"/>
          </a:xfrm>
          <a:prstGeom prst="rect">
            <a:avLst/>
          </a:prstGeom>
        </p:spPr>
        <p:txBody>
          <a:bodyPr vert="horz" lIns="0" tIns="0" rIns="0" bIns="0" rtlCol="0" anchor="ctr"/>
          <a:lstStyle>
            <a:lvl1pPr algn="l">
              <a:lnSpc>
                <a:spcPts val="1400"/>
              </a:lnSpc>
              <a:defRPr sz="800">
                <a:solidFill>
                  <a:schemeClr val="bg1"/>
                </a:solidFill>
              </a:defRPr>
            </a:lvl1pPr>
          </a:lstStyle>
          <a:p>
            <a:r>
              <a:rPr lang="fi-FI" noProof="1" smtClean="0">
                <a:solidFill>
                  <a:prstClr val="white"/>
                </a:solidFill>
              </a:rPr>
              <a:t>Erityisasiantuntija Matleena Haapala</a:t>
            </a:r>
            <a:endParaRPr lang="fi-FI" noProof="1">
              <a:solidFill>
                <a:prstClr val="white"/>
              </a:solidFill>
            </a:endParaRPr>
          </a:p>
        </p:txBody>
      </p:sp>
      <p:sp>
        <p:nvSpPr>
          <p:cNvPr id="6" name="Slide Number Placeholder 5"/>
          <p:cNvSpPr>
            <a:spLocks noGrp="1"/>
          </p:cNvSpPr>
          <p:nvPr>
            <p:ph type="sldNum" sz="quarter" idx="4"/>
          </p:nvPr>
        </p:nvSpPr>
        <p:spPr>
          <a:xfrm>
            <a:off x="6553201" y="4962600"/>
            <a:ext cx="2232025" cy="135000"/>
          </a:xfrm>
          <a:prstGeom prst="rect">
            <a:avLst/>
          </a:prstGeom>
        </p:spPr>
        <p:txBody>
          <a:bodyPr vert="horz" lIns="0" tIns="0" rIns="0" bIns="0" rtlCol="0" anchor="ctr"/>
          <a:lstStyle>
            <a:lvl1pPr algn="r">
              <a:lnSpc>
                <a:spcPts val="1400"/>
              </a:lnSpc>
              <a:defRPr sz="1000" b="1">
                <a:solidFill>
                  <a:schemeClr val="bg1"/>
                </a:solidFill>
              </a:defRPr>
            </a:lvl1pPr>
          </a:lstStyle>
          <a:p>
            <a:fld id="{B63888E4-B065-43EF-8E16-5918655F770D}" type="slidenum">
              <a:rPr lang="fi-FI" noProof="1" dirty="0" smtClean="0">
                <a:solidFill>
                  <a:prstClr val="white"/>
                </a:solidFill>
              </a:rPr>
              <a:pPr/>
              <a:t>‹#›</a:t>
            </a:fld>
            <a:endParaRPr lang="fi-FI" noProof="1">
              <a:solidFill>
                <a:prstClr val="white"/>
              </a:solidFill>
            </a:endParaRPr>
          </a:p>
        </p:txBody>
      </p:sp>
    </p:spTree>
    <p:extLst>
      <p:ext uri="{BB962C8B-B14F-4D97-AF65-F5344CB8AC3E}">
        <p14:creationId xmlns:p14="http://schemas.microsoft.com/office/powerpoint/2010/main" val="332691629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timing>
    <p:tnLst>
      <p:par>
        <p:cTn id="1" dur="indefinite" restart="never" nodeType="tmRoot"/>
      </p:par>
    </p:tnLst>
  </p:timing>
  <p:hf hdr="0" dt="0"/>
  <p:txStyles>
    <p:titleStyle>
      <a:lvl1pPr algn="l" defTabSz="914400" rtl="0" eaLnBrk="1" latinLnBrk="0" hangingPunct="1">
        <a:lnSpc>
          <a:spcPts val="3200"/>
        </a:lnSpc>
        <a:spcBef>
          <a:spcPct val="0"/>
        </a:spcBef>
        <a:buNone/>
        <a:defRPr sz="3200" b="1" kern="1200">
          <a:solidFill>
            <a:schemeClr val="tx2"/>
          </a:solidFill>
          <a:latin typeface="+mj-lt"/>
          <a:ea typeface="+mj-ea"/>
          <a:cs typeface="+mj-cs"/>
        </a:defRPr>
      </a:lvl1pPr>
    </p:titleStyle>
    <p:bodyStyle>
      <a:lvl1pPr marL="0" indent="0" algn="l" defTabSz="914400" rtl="0" eaLnBrk="1" latinLnBrk="0" hangingPunct="1">
        <a:lnSpc>
          <a:spcPts val="2600"/>
        </a:lnSpc>
        <a:spcBef>
          <a:spcPts val="0"/>
        </a:spcBef>
        <a:buFont typeface="Arial" pitchFamily="34" charset="0"/>
        <a:buNone/>
        <a:defRPr sz="2400" kern="1200">
          <a:solidFill>
            <a:schemeClr val="tx1"/>
          </a:solidFill>
          <a:latin typeface="+mn-lt"/>
          <a:ea typeface="+mn-ea"/>
          <a:cs typeface="+mn-cs"/>
        </a:defRPr>
      </a:lvl1pPr>
      <a:lvl2pPr marL="252000" indent="-252000" algn="l" defTabSz="914400" rtl="0" eaLnBrk="1" latinLnBrk="0" hangingPunct="1">
        <a:lnSpc>
          <a:spcPts val="2600"/>
        </a:lnSpc>
        <a:spcBef>
          <a:spcPts val="0"/>
        </a:spcBef>
        <a:buClr>
          <a:schemeClr val="tx2"/>
        </a:buClr>
        <a:buSzPct val="115000"/>
        <a:buFont typeface="Calibri" pitchFamily="34" charset="0"/>
        <a:buChar char="•"/>
        <a:defRPr sz="2400" kern="1200">
          <a:solidFill>
            <a:schemeClr val="tx1"/>
          </a:solidFill>
          <a:latin typeface="+mn-lt"/>
          <a:ea typeface="+mn-ea"/>
          <a:cs typeface="+mn-cs"/>
        </a:defRPr>
      </a:lvl2pPr>
      <a:lvl3pPr marL="504000" indent="-252000" algn="l" defTabSz="914400"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3pPr>
      <a:lvl4pPr marL="756000" indent="-252000" algn="l" defTabSz="914400"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4pPr>
      <a:lvl5pPr marL="1008000" indent="-252000" algn="l" defTabSz="914400" rtl="0" eaLnBrk="1" latinLnBrk="0" hangingPunct="1">
        <a:lnSpc>
          <a:spcPts val="2200"/>
        </a:lnSpc>
        <a:spcBef>
          <a:spcPts val="0"/>
        </a:spcBef>
        <a:buClr>
          <a:schemeClr val="tx2"/>
        </a:buClr>
        <a:buSzPct val="115000"/>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finlex.fi/fi/laki/ajantasa/1999/1999013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95804" y="1851670"/>
            <a:ext cx="4572000" cy="1368153"/>
          </a:xfrm>
        </p:spPr>
        <p:txBody>
          <a:bodyPr/>
          <a:lstStyle/>
          <a:p>
            <a:r>
              <a:rPr lang="fi-FI" sz="3200" dirty="0" smtClean="0"/>
              <a:t>Lainsäädäntöä ja tulkintoja rakennetun ympäristön suojelusta</a:t>
            </a:r>
            <a:endParaRPr lang="fi-FI" sz="3200" dirty="0"/>
          </a:p>
        </p:txBody>
      </p:sp>
      <p:sp>
        <p:nvSpPr>
          <p:cNvPr id="9" name="Content Placeholder 8"/>
          <p:cNvSpPr>
            <a:spLocks noGrp="1"/>
          </p:cNvSpPr>
          <p:nvPr>
            <p:ph idx="1"/>
          </p:nvPr>
        </p:nvSpPr>
        <p:spPr/>
        <p:txBody>
          <a:bodyPr/>
          <a:lstStyle/>
          <a:p>
            <a:r>
              <a:rPr lang="fi-FI" dirty="0" smtClean="0"/>
              <a:t>Kulttuuriympäristön ja rakennusperinnön hoidon seminaari, Tampereen Museokeskus </a:t>
            </a:r>
            <a:r>
              <a:rPr lang="fi-FI" dirty="0" err="1" smtClean="0"/>
              <a:t>Vapriikki</a:t>
            </a:r>
            <a:r>
              <a:rPr lang="fi-FI" dirty="0" smtClean="0"/>
              <a:t> 8.9.2015</a:t>
            </a:r>
          </a:p>
          <a:p>
            <a:endParaRPr lang="fi-FI" dirty="0"/>
          </a:p>
        </p:txBody>
      </p:sp>
    </p:spTree>
    <p:extLst>
      <p:ext uri="{BB962C8B-B14F-4D97-AF65-F5344CB8AC3E}">
        <p14:creationId xmlns:p14="http://schemas.microsoft.com/office/powerpoint/2010/main" val="1274826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HFD 25.6.2015 </a:t>
            </a:r>
            <a:r>
              <a:rPr lang="fi-FI" sz="2000" b="1" u="sng" dirty="0" err="1" smtClean="0"/>
              <a:t>liggarnr</a:t>
            </a:r>
            <a:r>
              <a:rPr lang="fi-FI" sz="2000" b="1" u="sng" dirty="0" smtClean="0"/>
              <a:t>. 1810</a:t>
            </a:r>
          </a:p>
          <a:p>
            <a:pPr marL="342900" indent="-342900">
              <a:buFontTx/>
              <a:buChar char="-"/>
            </a:pPr>
            <a:r>
              <a:rPr lang="fi-FI" sz="2000" dirty="0" smtClean="0"/>
              <a:t>Oppilaitoksen suojelu ratkaistaan ensisijaisesti asemakaavalla, kaavoitus on pidettävä ajan </a:t>
            </a:r>
            <a:r>
              <a:rPr lang="fi-FI" sz="2000" dirty="0" smtClean="0"/>
              <a:t>tasalla </a:t>
            </a:r>
            <a:r>
              <a:rPr lang="fi-FI" sz="2000" dirty="0" smtClean="0"/>
              <a:t>ja tontin maankäyttö omistajan suunnitelmat huomioiden on muutenkin ratkaistava asemakaavalla</a:t>
            </a:r>
          </a:p>
          <a:p>
            <a:pPr marL="342900" indent="-342900">
              <a:buFontTx/>
              <a:buChar char="-"/>
            </a:pPr>
            <a:r>
              <a:rPr lang="fi-FI" sz="2000" dirty="0" smtClean="0"/>
              <a:t>Museokeskuksen lausunnon mukaan oppilaitos on kulttuurihistoriallisesti, rakennustaiteellisesti ja kaupunkikuvan kannalta arvokas</a:t>
            </a:r>
          </a:p>
          <a:p>
            <a:pPr marL="342900" indent="-342900">
              <a:buFontTx/>
              <a:buChar char="-"/>
            </a:pPr>
            <a:r>
              <a:rPr lang="fi-FI" sz="2000" dirty="0" smtClean="0"/>
              <a:t>Perusteluissa ei kommentoitu rakennuksen kuntoa, josta oli </a:t>
            </a:r>
            <a:r>
              <a:rPr lang="fi-FI" sz="2000" dirty="0" smtClean="0"/>
              <a:t>esitetty toisistaan poikkeavia näkemyksiä</a:t>
            </a:r>
            <a:endParaRPr lang="fi-FI" sz="2000" dirty="0" smtClean="0"/>
          </a:p>
          <a:p>
            <a:pPr marL="342900" indent="-342900">
              <a:buFont typeface="Arial" panose="020B0604020202020204" pitchFamily="34" charset="0"/>
              <a:buChar char="•"/>
            </a:pPr>
            <a:r>
              <a:rPr lang="fi-FI" sz="2000" b="1" dirty="0" smtClean="0"/>
              <a:t>KHO pysytti päätöksen </a:t>
            </a:r>
            <a:r>
              <a:rPr lang="fi-FI" sz="2000" b="1" dirty="0" err="1" smtClean="0"/>
              <a:t>HAO:n</a:t>
            </a:r>
            <a:r>
              <a:rPr lang="fi-FI" sz="2000" b="1" dirty="0" smtClean="0"/>
              <a:t> perusteluihin viitaten</a:t>
            </a:r>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10</a:t>
            </a:fld>
            <a:endParaRPr lang="fi-FI"/>
          </a:p>
        </p:txBody>
      </p:sp>
    </p:spTree>
    <p:extLst>
      <p:ext uri="{BB962C8B-B14F-4D97-AF65-F5344CB8AC3E}">
        <p14:creationId xmlns:p14="http://schemas.microsoft.com/office/powerpoint/2010/main" val="3653497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12.6.2015 taltio 1655</a:t>
            </a:r>
          </a:p>
          <a:p>
            <a:pPr marL="342900" indent="-342900">
              <a:buFont typeface="Arial" panose="020B0604020202020204" pitchFamily="34" charset="0"/>
              <a:buChar char="•"/>
            </a:pPr>
            <a:r>
              <a:rPr lang="fi-FI" sz="2000" b="1" dirty="0" smtClean="0"/>
              <a:t>Lapuan linja-autoasemarakennus</a:t>
            </a:r>
          </a:p>
          <a:p>
            <a:pPr marL="342900" indent="-342900">
              <a:buFontTx/>
              <a:buChar char="-"/>
            </a:pPr>
            <a:r>
              <a:rPr lang="fi-FI" sz="2000" dirty="0" smtClean="0"/>
              <a:t>Valmistunut 1964, arkkitehti Ahti Korhonen</a:t>
            </a:r>
          </a:p>
          <a:p>
            <a:pPr marL="342900" lvl="0" indent="-342900">
              <a:buFont typeface="Arial" pitchFamily="34" charset="0"/>
              <a:buChar char="•"/>
            </a:pPr>
            <a:r>
              <a:rPr lang="fi-FI" sz="2000" b="1" dirty="0">
                <a:solidFill>
                  <a:prstClr val="black"/>
                </a:solidFill>
              </a:rPr>
              <a:t>Purkamislupa, rakennustarkastaja 4.12.2012, </a:t>
            </a:r>
            <a:r>
              <a:rPr lang="fi-FI" sz="2000" b="1" dirty="0" err="1">
                <a:solidFill>
                  <a:prstClr val="black"/>
                </a:solidFill>
              </a:rPr>
              <a:t>ympäristöltk</a:t>
            </a:r>
            <a:r>
              <a:rPr lang="fi-FI" sz="2000" b="1" dirty="0">
                <a:solidFill>
                  <a:prstClr val="black"/>
                </a:solidFill>
              </a:rPr>
              <a:t> 30.1.2013</a:t>
            </a:r>
          </a:p>
          <a:p>
            <a:pPr marL="342900" lvl="0" indent="-342900">
              <a:buFontTx/>
              <a:buChar char="-"/>
            </a:pPr>
            <a:r>
              <a:rPr lang="fi-FI" sz="2000" dirty="0">
                <a:solidFill>
                  <a:prstClr val="black"/>
                </a:solidFill>
              </a:rPr>
              <a:t>Valittaja Nurkkakivi </a:t>
            </a:r>
            <a:r>
              <a:rPr lang="fi-FI" sz="2000" dirty="0" smtClean="0">
                <a:solidFill>
                  <a:prstClr val="black"/>
                </a:solidFill>
              </a:rPr>
              <a:t>ry</a:t>
            </a:r>
            <a:endParaRPr lang="fi-FI" sz="2000" dirty="0" smtClean="0"/>
          </a:p>
          <a:p>
            <a:pPr marL="342900" lvl="0" indent="-342900">
              <a:buFont typeface="Arial" pitchFamily="34" charset="0"/>
              <a:buChar char="•"/>
            </a:pPr>
            <a:r>
              <a:rPr lang="fi-FI" sz="2000" b="1" dirty="0" smtClean="0">
                <a:solidFill>
                  <a:prstClr val="black"/>
                </a:solidFill>
              </a:rPr>
              <a:t>Kaavoitustilanne</a:t>
            </a:r>
            <a:endParaRPr lang="fi-FI" sz="2000" b="1" dirty="0">
              <a:solidFill>
                <a:prstClr val="black"/>
              </a:solidFill>
            </a:endParaRPr>
          </a:p>
          <a:p>
            <a:pPr marL="342900" lvl="0" indent="-342900">
              <a:buFontTx/>
              <a:buChar char="-"/>
            </a:pPr>
            <a:r>
              <a:rPr lang="fi-FI" sz="2000" dirty="0">
                <a:solidFill>
                  <a:prstClr val="black"/>
                </a:solidFill>
              </a:rPr>
              <a:t>Asemakaavan muutos hyväksytty 1999 ja tullut voimaan 2002</a:t>
            </a:r>
          </a:p>
          <a:p>
            <a:pPr marL="342900" lvl="0" indent="-342900">
              <a:buFontTx/>
              <a:buChar char="-"/>
            </a:pPr>
            <a:r>
              <a:rPr lang="fi-FI" sz="2000" dirty="0">
                <a:solidFill>
                  <a:prstClr val="black"/>
                </a:solidFill>
              </a:rPr>
              <a:t>Liikerakennusten korttelialue (KL-3), jolle saa sijoittaa vähittäiskaupan suuryksikön purettavaksi suunnitellun linja-autoaseman paikalle</a:t>
            </a:r>
          </a:p>
          <a:p>
            <a:endParaRPr lang="fi-FI" sz="2000" dirty="0" smtClean="0"/>
          </a:p>
          <a:p>
            <a:endParaRPr lang="fi-FI" sz="2000" dirty="0" smtClean="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11</a:t>
            </a:fld>
            <a:endParaRPr lang="fi-FI"/>
          </a:p>
        </p:txBody>
      </p:sp>
    </p:spTree>
    <p:extLst>
      <p:ext uri="{BB962C8B-B14F-4D97-AF65-F5344CB8AC3E}">
        <p14:creationId xmlns:p14="http://schemas.microsoft.com/office/powerpoint/2010/main" val="849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12.6.2015 taltio 1655</a:t>
            </a:r>
            <a:endParaRPr lang="fi-FI" sz="2000" dirty="0" smtClean="0"/>
          </a:p>
          <a:p>
            <a:pPr marL="342900" indent="-342900">
              <a:buFont typeface="Arial" panose="020B0604020202020204" pitchFamily="34" charset="0"/>
              <a:buChar char="•"/>
            </a:pPr>
            <a:r>
              <a:rPr lang="fi-FI" sz="2000" b="1" dirty="0" smtClean="0"/>
              <a:t>YKE ja YM hylkäsivät suojelun rakennussuojelulain nojalla 2009/2010</a:t>
            </a:r>
          </a:p>
          <a:p>
            <a:pPr marL="342900" lvl="0" indent="-342900">
              <a:buFontTx/>
              <a:buChar char="-"/>
            </a:pPr>
            <a:r>
              <a:rPr lang="fi-FI" sz="2000" dirty="0" smtClean="0">
                <a:solidFill>
                  <a:prstClr val="black"/>
                </a:solidFill>
              </a:rPr>
              <a:t>Nurkkakivi ry:n esitys</a:t>
            </a:r>
          </a:p>
          <a:p>
            <a:pPr marL="342900" lvl="0" indent="-342900">
              <a:buFontTx/>
              <a:buChar char="-"/>
            </a:pPr>
            <a:r>
              <a:rPr lang="fi-FI" sz="2000" dirty="0" smtClean="0">
                <a:solidFill>
                  <a:prstClr val="black"/>
                </a:solidFill>
              </a:rPr>
              <a:t>Museoviraston lausunto: </a:t>
            </a:r>
            <a:r>
              <a:rPr lang="fi-FI" sz="2000" dirty="0">
                <a:solidFill>
                  <a:prstClr val="black"/>
                </a:solidFill>
              </a:rPr>
              <a:t>tyylikäs ja varhainen esimerkki 1960-luvun selkeän puhdaslinjaisesta, konstruktiivisesta arkkitehtuurista; sopeutuu erinomaisesti ympäristöönsä; maakunnallisesti ainutlaatuinen; ansaitsee tulla huomioiduksi myös valtakunnallisella </a:t>
            </a:r>
            <a:r>
              <a:rPr lang="fi-FI" sz="2000" dirty="0" smtClean="0">
                <a:solidFill>
                  <a:prstClr val="black"/>
                </a:solidFill>
              </a:rPr>
              <a:t>tasolla</a:t>
            </a:r>
          </a:p>
          <a:p>
            <a:pPr marL="342900" lvl="0" indent="-342900">
              <a:buFontTx/>
              <a:buChar char="-"/>
            </a:pPr>
            <a:r>
              <a:rPr lang="fi-FI" sz="2000" dirty="0" smtClean="0">
                <a:solidFill>
                  <a:prstClr val="black"/>
                </a:solidFill>
              </a:rPr>
              <a:t>Rakennusta voidaan pitää sellaisena, jota rakennussuojelulaissa tarkoitetaan, mutta perusteita suojeluun ei ole, koska säilyttäminen ja suojelu voidaan selvittää asemakaavassa</a:t>
            </a:r>
            <a:endParaRPr lang="fi-FI" sz="2000" dirty="0">
              <a:solidFill>
                <a:prstClr val="black"/>
              </a:solidFill>
            </a:endParaRPr>
          </a:p>
          <a:p>
            <a:endParaRPr lang="fi-FI" sz="2000" dirty="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12</a:t>
            </a:fld>
            <a:endParaRPr lang="fi-FI"/>
          </a:p>
        </p:txBody>
      </p:sp>
    </p:spTree>
    <p:extLst>
      <p:ext uri="{BB962C8B-B14F-4D97-AF65-F5344CB8AC3E}">
        <p14:creationId xmlns:p14="http://schemas.microsoft.com/office/powerpoint/2010/main" val="2063394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12.6.2015 taltio 1655</a:t>
            </a:r>
          </a:p>
          <a:p>
            <a:pPr marL="342900" indent="-342900">
              <a:buFont typeface="Arial" panose="020B0604020202020204" pitchFamily="34" charset="0"/>
              <a:buChar char="•"/>
            </a:pPr>
            <a:r>
              <a:rPr lang="fi-FI" sz="2000" b="1" dirty="0" smtClean="0"/>
              <a:t>Vaasan hallinto-oikeus hylkäsi valituksen purkamisluvasta</a:t>
            </a:r>
          </a:p>
          <a:p>
            <a:pPr marL="342900" indent="-342900">
              <a:buFontTx/>
              <a:buChar char="-"/>
            </a:pPr>
            <a:r>
              <a:rPr lang="fi-FI" sz="2000" dirty="0" smtClean="0"/>
              <a:t>Rakennussuojelu asemakaava-alueella ratkaistaan myös vuonna 2010 voimaan tulleen rakennusperintölain mukaan ensi sijassa asemakaavalla</a:t>
            </a:r>
          </a:p>
          <a:p>
            <a:pPr marL="342900" indent="-342900">
              <a:buFontTx/>
              <a:buChar char="-"/>
            </a:pPr>
            <a:r>
              <a:rPr lang="fi-FI" sz="2000" dirty="0" smtClean="0"/>
              <a:t>Asemakaavan muutos on laadittu ja vahvistettu sen jälkeen kun rakennuslain silloisiin säännöksiin oli rakennussuojelulain (60/1985) säätämisen yhteydessä sisällytetty rakennussuojelua koskevat kaavan laatimissäännöt</a:t>
            </a:r>
          </a:p>
          <a:p>
            <a:pPr marL="342900" indent="-342900">
              <a:buFontTx/>
              <a:buChar char="-"/>
            </a:pPr>
            <a:r>
              <a:rPr lang="fi-FI" sz="2000" dirty="0" smtClean="0"/>
              <a:t>Linja-autoaseman tapauksessa kaavoituksen keinoja on pidettävä sinänsä riittävinä suojelun tarpeeseen nähden</a:t>
            </a:r>
          </a:p>
          <a:p>
            <a:endParaRPr lang="fi-FI" sz="2000" b="1" dirty="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13</a:t>
            </a:fld>
            <a:endParaRPr lang="fi-FI"/>
          </a:p>
        </p:txBody>
      </p:sp>
    </p:spTree>
    <p:extLst>
      <p:ext uri="{BB962C8B-B14F-4D97-AF65-F5344CB8AC3E}">
        <p14:creationId xmlns:p14="http://schemas.microsoft.com/office/powerpoint/2010/main" val="2573994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a:xfrm>
            <a:off x="539552" y="1059582"/>
            <a:ext cx="8244000" cy="3600400"/>
          </a:xfrm>
        </p:spPr>
        <p:txBody>
          <a:bodyPr/>
          <a:lstStyle/>
          <a:p>
            <a:r>
              <a:rPr lang="fi-FI" sz="2000" b="1" u="sng" dirty="0" smtClean="0"/>
              <a:t>KHO 12.6.2015 taltio 1655</a:t>
            </a:r>
          </a:p>
          <a:p>
            <a:pPr marL="342900" indent="-342900">
              <a:buFontTx/>
              <a:buChar char="-"/>
            </a:pPr>
            <a:r>
              <a:rPr lang="fi-FI" sz="2000" dirty="0" smtClean="0"/>
              <a:t>Rakennussuojelua koskevat kysymykset on tutkittu ja ratkaistu asemakaavan muutoksen yhteydessä eikä purkaminen haittaa kaavoituksen toteuttamista</a:t>
            </a:r>
          </a:p>
          <a:p>
            <a:pPr marL="342900" indent="-342900">
              <a:buFontTx/>
              <a:buChar char="-"/>
            </a:pPr>
            <a:r>
              <a:rPr lang="fi-FI" sz="2000" dirty="0" smtClean="0"/>
              <a:t>Asiassa ei ole esitetty sellaista selvitystä, jonka perusteella vuonna 2002 voimaan tulleen asemakaavan muutoksen tulisi katsoa olevan vanhentunut</a:t>
            </a:r>
          </a:p>
          <a:p>
            <a:pPr marL="342900" indent="-342900">
              <a:buFont typeface="Arial" panose="020B0604020202020204" pitchFamily="34" charset="0"/>
              <a:buChar char="•"/>
            </a:pPr>
            <a:r>
              <a:rPr lang="fi-FI" sz="2000" b="1" dirty="0" smtClean="0"/>
              <a:t>KHO </a:t>
            </a:r>
            <a:r>
              <a:rPr lang="fi-FI" sz="2000" b="1" dirty="0"/>
              <a:t>pysytti päätöksen </a:t>
            </a:r>
            <a:r>
              <a:rPr lang="fi-FI" sz="2000" b="1" dirty="0" err="1"/>
              <a:t>HAO:n</a:t>
            </a:r>
            <a:r>
              <a:rPr lang="fi-FI" sz="2000" b="1" dirty="0"/>
              <a:t> perusteluihin </a:t>
            </a:r>
            <a:r>
              <a:rPr lang="fi-FI" sz="2000" b="1" dirty="0" smtClean="0"/>
              <a:t>viitaten</a:t>
            </a:r>
          </a:p>
          <a:p>
            <a:pPr marL="342900" indent="-342900">
              <a:buFontTx/>
              <a:buChar char="-"/>
            </a:pPr>
            <a:r>
              <a:rPr lang="fi-FI" sz="2000" dirty="0" smtClean="0"/>
              <a:t>Valittaja oli vedonnut siihen, että rakennuksen arvostuksessa oli tapahtunut vuosien kuluessa muutos ja että asiantuntijaviranomaisten lausunnot oli saatu vasta 2009 ja 2010</a:t>
            </a:r>
          </a:p>
          <a:p>
            <a:pPr marL="342900" indent="-342900">
              <a:buFontTx/>
              <a:buChar char="-"/>
            </a:pPr>
            <a:r>
              <a:rPr lang="fi-FI" sz="2000" dirty="0" smtClean="0"/>
              <a:t>Valittaja katsoi, että asemakaavan ajanmukaisuuden tarkistaminen voi johtaa rakennuksen suojelemiseen</a:t>
            </a:r>
          </a:p>
          <a:p>
            <a:pPr marL="342900" indent="-342900">
              <a:buFontTx/>
              <a:buChar char="-"/>
            </a:pPr>
            <a:endParaRPr lang="fi-FI" sz="2000" dirty="0"/>
          </a:p>
          <a:p>
            <a:pPr marL="342900" indent="-342900">
              <a:buFont typeface="Arial" panose="020B0604020202020204" pitchFamily="34" charset="0"/>
              <a:buChar char="•"/>
            </a:pPr>
            <a:endParaRPr lang="fi-FI" sz="2000" b="1" dirty="0"/>
          </a:p>
        </p:txBody>
      </p:sp>
      <p:sp>
        <p:nvSpPr>
          <p:cNvPr id="18" name="Text Placeholder 17"/>
          <p:cNvSpPr>
            <a:spLocks noGrp="1"/>
          </p:cNvSpPr>
          <p:nvPr>
            <p:ph type="body" sz="quarter" idx="14"/>
          </p:nvPr>
        </p:nvSpPr>
        <p:spPr>
          <a:xfrm>
            <a:off x="539552" y="4767280"/>
            <a:ext cx="4176463" cy="45719"/>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14</a:t>
            </a:fld>
            <a:endParaRPr lang="fi-FI"/>
          </a:p>
        </p:txBody>
      </p:sp>
    </p:spTree>
    <p:extLst>
      <p:ext uri="{BB962C8B-B14F-4D97-AF65-F5344CB8AC3E}">
        <p14:creationId xmlns:p14="http://schemas.microsoft.com/office/powerpoint/2010/main" val="3660570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a:xfrm>
            <a:off x="539552" y="1131590"/>
            <a:ext cx="8244000" cy="3744416"/>
          </a:xfrm>
        </p:spPr>
        <p:txBody>
          <a:bodyPr/>
          <a:lstStyle/>
          <a:p>
            <a:r>
              <a:rPr lang="fi-FI" sz="2000" b="1" u="sng" dirty="0" smtClean="0"/>
              <a:t>KHO 29.5.2015 taltio </a:t>
            </a:r>
            <a:r>
              <a:rPr lang="fi-FI" sz="2000" b="1" u="sng" dirty="0" smtClean="0"/>
              <a:t>1409</a:t>
            </a:r>
            <a:endParaRPr lang="fi-FI" sz="2000" b="1" u="sng" dirty="0" smtClean="0"/>
          </a:p>
          <a:p>
            <a:pPr marL="342900" indent="-342900">
              <a:buFont typeface="Arial" panose="020B0604020202020204" pitchFamily="34" charset="0"/>
              <a:buChar char="•"/>
            </a:pPr>
            <a:r>
              <a:rPr lang="fi-FI" sz="2000" b="1" dirty="0" smtClean="0"/>
              <a:t>Salo, </a:t>
            </a:r>
            <a:r>
              <a:rPr lang="fi-FI" sz="2000" b="1" dirty="0" err="1" smtClean="0"/>
              <a:t>Suur-Seudun</a:t>
            </a:r>
            <a:r>
              <a:rPr lang="fi-FI" sz="2000" b="1" dirty="0" smtClean="0"/>
              <a:t> Osuuskaupan viljavarasto</a:t>
            </a:r>
          </a:p>
          <a:p>
            <a:pPr marL="342900" indent="-342900">
              <a:buFontTx/>
              <a:buChar char="-"/>
            </a:pPr>
            <a:r>
              <a:rPr lang="fi-FI" sz="2000" dirty="0" smtClean="0"/>
              <a:t>Salon rautatieasemanseudun ja vanhan kauppalamiljöön valtakunnallisesti merkittävää rakennettua kulttuuriympäristöä (RKY 2009) yhdessä viljasiilojen kanssa</a:t>
            </a:r>
          </a:p>
          <a:p>
            <a:pPr marL="342900" indent="-342900">
              <a:buFontTx/>
              <a:buChar char="-"/>
            </a:pPr>
            <a:r>
              <a:rPr lang="fi-FI" sz="2000" dirty="0" smtClean="0"/>
              <a:t>Keskusliike Hankkijan suunnittelutoimisto 1935, 1941 ja </a:t>
            </a:r>
            <a:r>
              <a:rPr lang="fi-FI" sz="2000" dirty="0" smtClean="0"/>
              <a:t>1950</a:t>
            </a:r>
            <a:endParaRPr lang="fi-FI" sz="2000" dirty="0" smtClean="0"/>
          </a:p>
          <a:p>
            <a:pPr marL="342900" indent="-342900">
              <a:buFont typeface="Arial" panose="020B0604020202020204" pitchFamily="34" charset="0"/>
              <a:buChar char="•"/>
            </a:pPr>
            <a:r>
              <a:rPr lang="fi-FI" sz="2000" b="1" dirty="0" smtClean="0"/>
              <a:t>Purkamislupa, rakennus- ja ympäristölautakunta 13.11.2013</a:t>
            </a:r>
          </a:p>
          <a:p>
            <a:pPr marL="342900" indent="-342900">
              <a:buFontTx/>
              <a:buChar char="-"/>
            </a:pPr>
            <a:r>
              <a:rPr lang="fi-FI" sz="2000" dirty="0" smtClean="0"/>
              <a:t>Valittajat Varsinais-Suomen </a:t>
            </a:r>
            <a:r>
              <a:rPr lang="fi-FI" sz="2000" dirty="0" err="1" smtClean="0"/>
              <a:t>ELY-keskus</a:t>
            </a:r>
            <a:r>
              <a:rPr lang="fi-FI" sz="2000" dirty="0" smtClean="0"/>
              <a:t> ja yksityishenkilö</a:t>
            </a:r>
          </a:p>
          <a:p>
            <a:pPr marL="342900" indent="-342900">
              <a:buFontTx/>
              <a:buChar char="-"/>
            </a:pPr>
            <a:r>
              <a:rPr lang="fi-FI" sz="2000" dirty="0" err="1" smtClean="0"/>
              <a:t>ELY-keskus</a:t>
            </a:r>
            <a:r>
              <a:rPr lang="fi-FI" sz="2000" dirty="0" smtClean="0"/>
              <a:t> on pannut vireille suojeluasian rakennusperintölain nojalla</a:t>
            </a:r>
          </a:p>
          <a:p>
            <a:endParaRPr lang="fi-FI" sz="2000" dirty="0"/>
          </a:p>
        </p:txBody>
      </p:sp>
      <p:sp>
        <p:nvSpPr>
          <p:cNvPr id="18" name="Text Placeholder 17"/>
          <p:cNvSpPr>
            <a:spLocks noGrp="1"/>
          </p:cNvSpPr>
          <p:nvPr>
            <p:ph type="body" sz="quarter" idx="14"/>
          </p:nvPr>
        </p:nvSpPr>
        <p:spPr>
          <a:xfrm>
            <a:off x="539552" y="4767280"/>
            <a:ext cx="4176463" cy="45719"/>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15</a:t>
            </a:fld>
            <a:endParaRPr lang="fi-FI"/>
          </a:p>
        </p:txBody>
      </p:sp>
    </p:spTree>
    <p:extLst>
      <p:ext uri="{BB962C8B-B14F-4D97-AF65-F5344CB8AC3E}">
        <p14:creationId xmlns:p14="http://schemas.microsoft.com/office/powerpoint/2010/main" val="2677850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29.5.2015 taltio </a:t>
            </a:r>
            <a:r>
              <a:rPr lang="fi-FI" sz="2000" b="1" u="sng" dirty="0" smtClean="0"/>
              <a:t>1409</a:t>
            </a:r>
            <a:endParaRPr lang="fi-FI" sz="2000" b="1" u="sng" dirty="0" smtClean="0"/>
          </a:p>
          <a:p>
            <a:pPr marL="342900" indent="-342900">
              <a:buFont typeface="Arial" panose="020B0604020202020204" pitchFamily="34" charset="0"/>
              <a:buChar char="•"/>
            </a:pPr>
            <a:r>
              <a:rPr lang="fi-FI" sz="2000" b="1" dirty="0" smtClean="0"/>
              <a:t>Kaavoitustilanne</a:t>
            </a:r>
          </a:p>
          <a:p>
            <a:pPr marL="342900" indent="-342900">
              <a:buFontTx/>
              <a:buChar char="-"/>
            </a:pPr>
            <a:r>
              <a:rPr lang="fi-FI" sz="2000" dirty="0" smtClean="0"/>
              <a:t>Asemakaava vahvistettu 31.1.1994: liike- ja toimistorakennusten sekä ympäristöhäiriöitä aiheuttamattomien teollisuusrakennusten korttelialue (KTY), ei suojelumerkintöjä</a:t>
            </a:r>
          </a:p>
          <a:p>
            <a:pPr marL="342900" indent="-342900">
              <a:buFontTx/>
              <a:buChar char="-"/>
            </a:pPr>
            <a:r>
              <a:rPr lang="fi-FI" sz="2000" dirty="0" smtClean="0"/>
              <a:t>Salon yleiskaava 2020: sr2 50, arvoltaan maakunnallinen kohde</a:t>
            </a:r>
          </a:p>
          <a:p>
            <a:pPr marL="342900" indent="-342900">
              <a:buFontTx/>
              <a:buChar char="-"/>
            </a:pPr>
            <a:r>
              <a:rPr lang="fi-FI" sz="2000" dirty="0" smtClean="0"/>
              <a:t>Salon keskustan osayleiskaavaluonnos 2035 (nähtävillä 12.11.-21.12.2012): SR 50 - suojelumääräys</a:t>
            </a:r>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16</a:t>
            </a:fld>
            <a:endParaRPr lang="fi-FI"/>
          </a:p>
        </p:txBody>
      </p:sp>
    </p:spTree>
    <p:extLst>
      <p:ext uri="{BB962C8B-B14F-4D97-AF65-F5344CB8AC3E}">
        <p14:creationId xmlns:p14="http://schemas.microsoft.com/office/powerpoint/2010/main" val="2709748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29.5.2015 taltio </a:t>
            </a:r>
            <a:r>
              <a:rPr lang="fi-FI" sz="2000" b="1" u="sng" dirty="0" smtClean="0"/>
              <a:t>1409</a:t>
            </a:r>
            <a:endParaRPr lang="fi-FI" sz="2000" b="1" u="sng" dirty="0" smtClean="0"/>
          </a:p>
          <a:p>
            <a:pPr marL="342900" indent="-342900">
              <a:buFont typeface="Arial" panose="020B0604020202020204" pitchFamily="34" charset="0"/>
              <a:buChar char="•"/>
            </a:pPr>
            <a:r>
              <a:rPr lang="fi-FI" sz="2000" b="1" dirty="0" smtClean="0"/>
              <a:t>Turun hallinto-oikeus kumosi purkamisluvan</a:t>
            </a:r>
          </a:p>
          <a:p>
            <a:pPr marL="342900" indent="-342900">
              <a:buFontTx/>
              <a:buChar char="-"/>
            </a:pPr>
            <a:r>
              <a:rPr lang="fi-FI" sz="2000" dirty="0" smtClean="0"/>
              <a:t>Purkamisluvan myöntämisen edellytyksiä ei ole suojeluasian ollessa vireillä ja koska rakennus saattaa olla rakennusperintölaissa tarkoitettu suojelukohde</a:t>
            </a:r>
          </a:p>
          <a:p>
            <a:pPr marL="342900" indent="-342900">
              <a:buFontTx/>
              <a:buChar char="-"/>
            </a:pPr>
            <a:r>
              <a:rPr lang="fi-FI" sz="2000" dirty="0" smtClean="0"/>
              <a:t>Omistajan valitus: </a:t>
            </a:r>
            <a:r>
              <a:rPr lang="fi-FI" sz="2000" dirty="0"/>
              <a:t>erittäin huonokuntoinen ja vaaraa aiheuttava; ei kohtuullisesti hyödynnettävissä eikä ostajaa löytynyt; heikentää säilytettävien viljasiilojen </a:t>
            </a:r>
            <a:r>
              <a:rPr lang="fi-FI" sz="2000" dirty="0" smtClean="0"/>
              <a:t>näkyvyyttä</a:t>
            </a:r>
          </a:p>
          <a:p>
            <a:pPr marL="342900" indent="-342900">
              <a:buFontTx/>
              <a:buChar char="-"/>
            </a:pPr>
            <a:r>
              <a:rPr lang="fi-FI" sz="2000" dirty="0" smtClean="0"/>
              <a:t>Kaupungin valitus: asemakaava ei ole vanhentunut; osayleiskaava on 2014 hyväksytty ilman suojelumerkintää; kohde ei sisälly vuosien 2000-2004 Salon seudun kuntien kulttuuriympäristöinventointiin</a:t>
            </a:r>
            <a:endParaRPr lang="fi-FI" sz="2000" dirty="0"/>
          </a:p>
          <a:p>
            <a:pPr marL="342900" indent="-342900">
              <a:buFontTx/>
              <a:buChar char="-"/>
            </a:pPr>
            <a:endParaRPr lang="fi-FI" sz="2000" dirty="0" smtClean="0"/>
          </a:p>
          <a:p>
            <a:endParaRPr lang="fi-FI" sz="2000" b="1" dirty="0"/>
          </a:p>
        </p:txBody>
      </p:sp>
      <p:sp>
        <p:nvSpPr>
          <p:cNvPr id="18" name="Text Placeholder 17"/>
          <p:cNvSpPr>
            <a:spLocks noGrp="1"/>
          </p:cNvSpPr>
          <p:nvPr>
            <p:ph type="body" sz="quarter" idx="14"/>
          </p:nvPr>
        </p:nvSpPr>
        <p:spPr>
          <a:xfrm flipV="1">
            <a:off x="539552" y="4813000"/>
            <a:ext cx="4176463" cy="63006"/>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17</a:t>
            </a:fld>
            <a:endParaRPr lang="fi-FI"/>
          </a:p>
        </p:txBody>
      </p:sp>
    </p:spTree>
    <p:extLst>
      <p:ext uri="{BB962C8B-B14F-4D97-AF65-F5344CB8AC3E}">
        <p14:creationId xmlns:p14="http://schemas.microsoft.com/office/powerpoint/2010/main" val="1384595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KHO 29.5.2015 taltio 1409</a:t>
            </a:r>
          </a:p>
          <a:p>
            <a:pPr marL="342900" indent="-342900">
              <a:buFont typeface="Arial" panose="020B0604020202020204" pitchFamily="34" charset="0"/>
              <a:buChar char="•"/>
            </a:pPr>
            <a:r>
              <a:rPr lang="fi-FI" sz="2000" b="1" dirty="0" smtClean="0"/>
              <a:t>KHO pysytti </a:t>
            </a:r>
            <a:r>
              <a:rPr lang="fi-FI" sz="2000" b="1" dirty="0" err="1" smtClean="0"/>
              <a:t>HAO:n</a:t>
            </a:r>
            <a:r>
              <a:rPr lang="fi-FI" sz="2000" b="1" dirty="0" smtClean="0"/>
              <a:t> päätöksen</a:t>
            </a:r>
          </a:p>
          <a:p>
            <a:pPr marL="342900" indent="-342900">
              <a:buFontTx/>
              <a:buChar char="-"/>
            </a:pPr>
            <a:r>
              <a:rPr lang="fi-FI" sz="2000" dirty="0" smtClean="0"/>
              <a:t>Osayleiskaava on Turun hallinto-oikeuden päätöksellä 21.4.2015 kumottu mm. siltä osin kuin päätös on koskenut rakennussuojelumerkintöjen puuttumista viljavaraston osalta</a:t>
            </a:r>
          </a:p>
          <a:p>
            <a:pPr marL="342900" indent="-342900">
              <a:buFontTx/>
              <a:buChar char="-"/>
            </a:pPr>
            <a:r>
              <a:rPr lang="fi-FI" sz="2000" dirty="0" smtClean="0"/>
              <a:t>Kun otetaan huomioon rakennussuojelu- ja kaava-asioiden keskeneräisyys, edellytyksiä purkamisluvan myöntämiselle ei tässä vaiheessa ole ollut</a:t>
            </a:r>
            <a:endParaRPr lang="fi-FI" sz="2000" dirty="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18</a:t>
            </a:fld>
            <a:endParaRPr lang="fi-FI"/>
          </a:p>
        </p:txBody>
      </p:sp>
    </p:spTree>
    <p:extLst>
      <p:ext uri="{BB962C8B-B14F-4D97-AF65-F5344CB8AC3E}">
        <p14:creationId xmlns:p14="http://schemas.microsoft.com/office/powerpoint/2010/main" val="3845089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Järvenpää, </a:t>
            </a:r>
            <a:r>
              <a:rPr lang="fi-FI" dirty="0" err="1" smtClean="0"/>
              <a:t>Samaledtinin</a:t>
            </a:r>
            <a:r>
              <a:rPr lang="fi-FI" dirty="0" smtClean="0"/>
              <a:t> huvila, </a:t>
            </a:r>
            <a:br>
              <a:rPr lang="fi-FI" dirty="0" smtClean="0"/>
            </a:br>
            <a:r>
              <a:rPr lang="fi-FI" sz="2400" dirty="0" smtClean="0"/>
              <a:t>KHO:2015:78 (</a:t>
            </a:r>
            <a:r>
              <a:rPr lang="fi-FI" sz="2400" dirty="0"/>
              <a:t>28.5.2015 taltio 1387)</a:t>
            </a:r>
            <a:br>
              <a:rPr lang="fi-FI" sz="2400" dirty="0"/>
            </a:br>
            <a:r>
              <a:rPr lang="fi-FI" dirty="0" smtClean="0"/>
              <a:t/>
            </a:r>
            <a:br>
              <a:rPr lang="fi-FI" dirty="0" smtClean="0"/>
            </a:br>
            <a:endParaRPr lang="fi-FI" sz="1400" dirty="0"/>
          </a:p>
        </p:txBody>
      </p:sp>
      <p:sp>
        <p:nvSpPr>
          <p:cNvPr id="15" name="Content Placeholder 14"/>
          <p:cNvSpPr>
            <a:spLocks noGrp="1"/>
          </p:cNvSpPr>
          <p:nvPr>
            <p:ph idx="1"/>
          </p:nvPr>
        </p:nvSpPr>
        <p:spPr/>
        <p:txBody>
          <a:bodyPr/>
          <a:lstStyle/>
          <a:p>
            <a:pPr marL="342900" indent="-342900">
              <a:buFont typeface="Arial" panose="020B0604020202020204" pitchFamily="34" charset="0"/>
              <a:buChar char="•"/>
            </a:pPr>
            <a:endParaRPr lang="fi-FI" sz="2000" b="1" dirty="0" smtClean="0"/>
          </a:p>
          <a:p>
            <a:pPr marL="342900" indent="-342900">
              <a:buFont typeface="Arial" panose="020B0604020202020204" pitchFamily="34" charset="0"/>
              <a:buChar char="•"/>
            </a:pPr>
            <a:r>
              <a:rPr lang="fi-FI" sz="2000" b="1" dirty="0" smtClean="0"/>
              <a:t>Asemakaavan muutos Järvenpään </a:t>
            </a:r>
            <a:r>
              <a:rPr lang="fi-FI" sz="2000" b="1" dirty="0" err="1" smtClean="0"/>
              <a:t>Kinnarissa</a:t>
            </a:r>
            <a:r>
              <a:rPr lang="fi-FI" sz="2000" b="1" dirty="0" smtClean="0"/>
              <a:t>, ns. Tataarien alueella</a:t>
            </a:r>
          </a:p>
          <a:p>
            <a:pPr marL="342900" indent="-342900">
              <a:buFontTx/>
              <a:buChar char="-"/>
            </a:pPr>
            <a:r>
              <a:rPr lang="fi-FI" sz="2000" dirty="0" smtClean="0"/>
              <a:t>Kysymys Suomen Islam-seurakunnan omistaman </a:t>
            </a:r>
            <a:r>
              <a:rPr lang="fi-FI" sz="2000" dirty="0" err="1" smtClean="0"/>
              <a:t>Samaletdinin</a:t>
            </a:r>
            <a:r>
              <a:rPr lang="fi-FI" sz="2000" dirty="0" smtClean="0"/>
              <a:t> huvilan suojelusta alueella, jonne 1920-luvulla syntyi pieni yhtenäinen tataariyhteisö</a:t>
            </a:r>
          </a:p>
          <a:p>
            <a:pPr marL="342900" indent="-342900">
              <a:buFontTx/>
              <a:buChar char="-"/>
            </a:pPr>
            <a:r>
              <a:rPr lang="fi-FI" sz="2000" dirty="0" smtClean="0"/>
              <a:t>Huvilaa ei suojeltu perustuen omistajan vastustukseen ja yleiskaavamääräykseen, joka edellytti omistajan suostumusta</a:t>
            </a:r>
          </a:p>
          <a:p>
            <a:pPr marL="342900" indent="-342900">
              <a:buFontTx/>
              <a:buChar char="-"/>
            </a:pPr>
            <a:r>
              <a:rPr lang="fi-FI" sz="2000" dirty="0" smtClean="0"/>
              <a:t>Valittajina asunto-osakeyhtiö ja yksityishenkilö</a:t>
            </a:r>
            <a:endParaRPr lang="fi-FI" sz="2000" dirty="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19</a:t>
            </a:fld>
            <a:endParaRPr lang="fi-FI"/>
          </a:p>
        </p:txBody>
      </p:sp>
    </p:spTree>
    <p:extLst>
      <p:ext uri="{BB962C8B-B14F-4D97-AF65-F5344CB8AC3E}">
        <p14:creationId xmlns:p14="http://schemas.microsoft.com/office/powerpoint/2010/main" val="215701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Kaavasuojelun ja rakennusperintölain rajapinta</a:t>
            </a:r>
            <a:br>
              <a:rPr lang="fi-FI" dirty="0" smtClean="0"/>
            </a:br>
            <a:endParaRPr lang="fi-FI" sz="1400" dirty="0"/>
          </a:p>
        </p:txBody>
      </p:sp>
      <p:sp>
        <p:nvSpPr>
          <p:cNvPr id="15" name="Content Placeholder 14"/>
          <p:cNvSpPr>
            <a:spLocks noGrp="1"/>
          </p:cNvSpPr>
          <p:nvPr>
            <p:ph idx="1"/>
          </p:nvPr>
        </p:nvSpPr>
        <p:spPr>
          <a:xfrm>
            <a:off x="539552" y="987574"/>
            <a:ext cx="8244000" cy="3546332"/>
          </a:xfrm>
        </p:spPr>
        <p:txBody>
          <a:bodyPr/>
          <a:lstStyle/>
          <a:p>
            <a:r>
              <a:rPr lang="fi-FI" sz="2000" b="1" dirty="0" smtClean="0"/>
              <a:t>RPL 2.2 ja 2.3 §</a:t>
            </a:r>
          </a:p>
          <a:p>
            <a:r>
              <a:rPr lang="fi-FI" sz="2000" dirty="0" smtClean="0"/>
              <a:t>Rakennusperinnön </a:t>
            </a:r>
            <a:r>
              <a:rPr lang="fi-FI" sz="2000" dirty="0"/>
              <a:t>suojelemisesta asemakaava-alueella sekä alueella, jolla on voimassa rakennuskielto asemakaavan laatimista varten, säädetään maankäyttö- ja rakennuslaissa </a:t>
            </a:r>
            <a:r>
              <a:rPr lang="fi-FI" sz="2000" dirty="0">
                <a:hlinkClick r:id="rId3" action="ppaction://hlinkfile" tooltip="Ajantasainen säädös"/>
              </a:rPr>
              <a:t>(132/1999)</a:t>
            </a:r>
            <a:r>
              <a:rPr lang="fi-FI" sz="2000" dirty="0"/>
              <a:t>.</a:t>
            </a:r>
          </a:p>
          <a:p>
            <a:r>
              <a:rPr lang="fi-FI" sz="2000" dirty="0"/>
              <a:t>Tätä lakia sovelletaan kuitenkin 2 momentin estämättä myös </a:t>
            </a:r>
            <a:endParaRPr lang="fi-FI" sz="2000" dirty="0" smtClean="0"/>
          </a:p>
          <a:p>
            <a:r>
              <a:rPr lang="fi-FI" sz="2000" dirty="0" smtClean="0"/>
              <a:t>2 </a:t>
            </a:r>
            <a:r>
              <a:rPr lang="fi-FI" sz="2000" dirty="0"/>
              <a:t>momentissa tarkoitetulla alueella, jos:</a:t>
            </a:r>
          </a:p>
          <a:p>
            <a:r>
              <a:rPr lang="fi-FI" sz="2000" dirty="0"/>
              <a:t>1) kohteella on valtakunnallista merkitystä;</a:t>
            </a:r>
          </a:p>
          <a:p>
            <a:r>
              <a:rPr lang="fi-FI" sz="2000" dirty="0"/>
              <a:t>2) kohteen säilymistä ja suojelua ei voida turvata maankäyttö- </a:t>
            </a:r>
            <a:endParaRPr lang="fi-FI" sz="2000" dirty="0" smtClean="0"/>
          </a:p>
          <a:p>
            <a:r>
              <a:rPr lang="fi-FI" sz="2000" dirty="0" smtClean="0"/>
              <a:t>ja </a:t>
            </a:r>
            <a:r>
              <a:rPr lang="fi-FI" sz="2000" dirty="0"/>
              <a:t>rakennuslailla ja sen nojalla annetuilla säännöksillä tai </a:t>
            </a:r>
            <a:r>
              <a:rPr lang="fi-FI" sz="2000" dirty="0" smtClean="0"/>
              <a:t>määräyksillä</a:t>
            </a:r>
            <a:r>
              <a:rPr lang="fi-FI" sz="2000" dirty="0"/>
              <a:t>; tai</a:t>
            </a:r>
          </a:p>
          <a:p>
            <a:r>
              <a:rPr lang="fi-FI" sz="2000" dirty="0"/>
              <a:t>3) kohteen suojeluun tämän lain mukaisesti on erityisiä syitä asemakaavoitustilanteen vuoksi.</a:t>
            </a:r>
          </a:p>
          <a:p>
            <a:endParaRPr lang="fi-FI" sz="2000" dirty="0"/>
          </a:p>
        </p:txBody>
      </p:sp>
      <p:sp>
        <p:nvSpPr>
          <p:cNvPr id="18" name="Text Placeholder 17"/>
          <p:cNvSpPr>
            <a:spLocks noGrp="1"/>
          </p:cNvSpPr>
          <p:nvPr>
            <p:ph type="body" sz="quarter" idx="14"/>
          </p:nvPr>
        </p:nvSpPr>
        <p:spPr>
          <a:xfrm flipV="1">
            <a:off x="539552" y="4813000"/>
            <a:ext cx="4176463" cy="423046"/>
          </a:xfrm>
        </p:spPr>
        <p:txBody>
          <a:bodyPr/>
          <a:lstStyle/>
          <a:p>
            <a:endParaRPr lang="fi-FI" dirty="0"/>
          </a:p>
        </p:txBody>
      </p:sp>
      <p:sp>
        <p:nvSpPr>
          <p:cNvPr id="19" name="Footer Placeholder 18"/>
          <p:cNvSpPr>
            <a:spLocks noGrp="1"/>
          </p:cNvSpPr>
          <p:nvPr>
            <p:ph type="ftr" sz="quarter" idx="11"/>
          </p:nvPr>
        </p:nvSpPr>
        <p:spPr>
          <a:xfrm>
            <a:off x="3275856" y="4876006"/>
            <a:ext cx="2304120" cy="267494"/>
          </a:xfrm>
        </p:spPr>
        <p:txBody>
          <a:bodyPr/>
          <a:lstStyle/>
          <a:p>
            <a:r>
              <a:rPr lang="fi-FI" dirty="0" smtClean="0"/>
              <a:t>Erityisasiantuntija Matleena Haapala. </a:t>
            </a:r>
            <a:endParaRPr lang="fi-FI" dirty="0" smtClean="0"/>
          </a:p>
          <a:p>
            <a:r>
              <a:rPr lang="fi-FI" dirty="0" smtClean="0"/>
              <a:t>Kuva: YHA Kuvapankki / Pirjo </a:t>
            </a:r>
            <a:r>
              <a:rPr lang="fi-FI" dirty="0" err="1" smtClean="0"/>
              <a:t>Ferin</a:t>
            </a:r>
            <a:endParaRPr lang="fi-FI" dirty="0" smtClean="0"/>
          </a:p>
        </p:txBody>
      </p:sp>
      <p:sp>
        <p:nvSpPr>
          <p:cNvPr id="20" name="Slide Number Placeholder 19"/>
          <p:cNvSpPr>
            <a:spLocks noGrp="1"/>
          </p:cNvSpPr>
          <p:nvPr>
            <p:ph type="sldNum" sz="quarter" idx="12"/>
          </p:nvPr>
        </p:nvSpPr>
        <p:spPr/>
        <p:txBody>
          <a:bodyPr/>
          <a:lstStyle/>
          <a:p>
            <a:fld id="{B63888E4-B065-43EF-8E16-5918655F770D}" type="slidenum">
              <a:rPr lang="fi-FI" smtClean="0"/>
              <a:pPr/>
              <a:t>2</a:t>
            </a:fld>
            <a:endParaRPr lang="fi-FI"/>
          </a:p>
        </p:txBody>
      </p:sp>
      <p:pic>
        <p:nvPicPr>
          <p:cNvPr id="4098" name="Picture 2" descr="C:\Users\E1002830\AppData\Local\Microsoft\Windows\Temporary Internet Files\Content.IE5\Y5L119J9\PF 04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948264" y="2067694"/>
            <a:ext cx="2016224"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684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a:solidFill>
                  <a:srgbClr val="0065BD"/>
                </a:solidFill>
              </a:rPr>
              <a:t>Järvenpää, </a:t>
            </a:r>
            <a:r>
              <a:rPr lang="fi-FI" dirty="0" err="1">
                <a:solidFill>
                  <a:srgbClr val="0065BD"/>
                </a:solidFill>
              </a:rPr>
              <a:t>Samaledtinin</a:t>
            </a:r>
            <a:r>
              <a:rPr lang="fi-FI" dirty="0">
                <a:solidFill>
                  <a:srgbClr val="0065BD"/>
                </a:solidFill>
              </a:rPr>
              <a:t> huvila, </a:t>
            </a:r>
            <a:br>
              <a:rPr lang="fi-FI" dirty="0">
                <a:solidFill>
                  <a:srgbClr val="0065BD"/>
                </a:solidFill>
              </a:rPr>
            </a:br>
            <a:r>
              <a:rPr lang="fi-FI" sz="2400" dirty="0">
                <a:solidFill>
                  <a:srgbClr val="0065BD"/>
                </a:solidFill>
              </a:rPr>
              <a:t>KHO:2015:78 (28.5.2015 taltio 1387)</a:t>
            </a:r>
            <a:br>
              <a:rPr lang="fi-FI" sz="2400" dirty="0">
                <a:solidFill>
                  <a:srgbClr val="0065BD"/>
                </a:solidFill>
              </a:rPr>
            </a:br>
            <a:r>
              <a:rPr lang="fi-FI" dirty="0" smtClean="0"/>
              <a:t/>
            </a:r>
            <a:br>
              <a:rPr lang="fi-FI" dirty="0" smtClean="0"/>
            </a:br>
            <a:endParaRPr lang="fi-FI" sz="1400" dirty="0"/>
          </a:p>
        </p:txBody>
      </p:sp>
      <p:sp>
        <p:nvSpPr>
          <p:cNvPr id="15" name="Content Placeholder 14"/>
          <p:cNvSpPr>
            <a:spLocks noGrp="1"/>
          </p:cNvSpPr>
          <p:nvPr>
            <p:ph idx="1"/>
          </p:nvPr>
        </p:nvSpPr>
        <p:spPr/>
        <p:txBody>
          <a:bodyPr/>
          <a:lstStyle/>
          <a:p>
            <a:pPr marL="342900" indent="-342900">
              <a:buFont typeface="Arial" panose="020B0604020202020204" pitchFamily="34" charset="0"/>
              <a:buChar char="•"/>
            </a:pPr>
            <a:endParaRPr lang="fi-FI" sz="2000" b="1" dirty="0" smtClean="0"/>
          </a:p>
          <a:p>
            <a:pPr marL="342900" indent="-342900">
              <a:buFont typeface="Arial" panose="020B0604020202020204" pitchFamily="34" charset="0"/>
              <a:buChar char="•"/>
            </a:pPr>
            <a:r>
              <a:rPr lang="fi-FI" sz="2000" b="1" dirty="0" smtClean="0"/>
              <a:t>Järvenpään yleiskaava 2020</a:t>
            </a:r>
            <a:endParaRPr lang="fi-FI" sz="2000" b="1" dirty="0"/>
          </a:p>
          <a:p>
            <a:pPr marL="342900" indent="-342900">
              <a:buFontTx/>
              <a:buChar char="-"/>
            </a:pPr>
            <a:r>
              <a:rPr lang="fi-FI" sz="2000" dirty="0" smtClean="0"/>
              <a:t>Maakunnallinen  kulttuuriympäristöalue, jonka arvokkaat piirteet säilytetään asemakaavoituksella tai muilla toimenpiteillä (</a:t>
            </a:r>
            <a:r>
              <a:rPr lang="fi-FI" sz="2000" dirty="0" err="1" smtClean="0"/>
              <a:t>kh/m</a:t>
            </a:r>
            <a:r>
              <a:rPr lang="fi-FI" sz="2000" dirty="0" smtClean="0"/>
              <a:t>)</a:t>
            </a:r>
          </a:p>
          <a:p>
            <a:pPr marL="342900" indent="-342900">
              <a:buFontTx/>
              <a:buChar char="-"/>
            </a:pPr>
            <a:r>
              <a:rPr lang="fi-FI" sz="2000" dirty="0" err="1" smtClean="0"/>
              <a:t>Samaletdinin</a:t>
            </a:r>
            <a:r>
              <a:rPr lang="fi-FI" sz="2000" dirty="0" smtClean="0"/>
              <a:t> huvila on paikallinen kulttuuriympäristökohde, joka on suojattu asemakaavalla tai se on tarkoitettu säilytettäväksi asemakaavoituksella tai muilla toimenpiteillä</a:t>
            </a:r>
          </a:p>
          <a:p>
            <a:pPr marL="342900" indent="-342900">
              <a:buFontTx/>
              <a:buChar char="-"/>
            </a:pPr>
            <a:r>
              <a:rPr lang="fi-FI" sz="2000" dirty="0"/>
              <a:t>Taustalla </a:t>
            </a:r>
            <a:r>
              <a:rPr lang="fi-FI" sz="2000" dirty="0" smtClean="0"/>
              <a:t>Järvenpään kulttuurihistoriallisesti </a:t>
            </a:r>
            <a:r>
              <a:rPr lang="fi-FI" sz="2000" dirty="0"/>
              <a:t>arvokkaiden rakennusten ja ympäristöjen inventointi </a:t>
            </a:r>
            <a:r>
              <a:rPr lang="fi-FI" sz="2000" dirty="0" smtClean="0"/>
              <a:t> sekä kulttuuriympäristön hoitosuunnitelma, jossa esitetään toimenpidesuosituksia luokittain</a:t>
            </a:r>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20</a:t>
            </a:fld>
            <a:endParaRPr lang="fi-FI"/>
          </a:p>
        </p:txBody>
      </p:sp>
    </p:spTree>
    <p:extLst>
      <p:ext uri="{BB962C8B-B14F-4D97-AF65-F5344CB8AC3E}">
        <p14:creationId xmlns:p14="http://schemas.microsoft.com/office/powerpoint/2010/main" val="33686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a:solidFill>
                  <a:srgbClr val="0065BD"/>
                </a:solidFill>
              </a:rPr>
              <a:t>Järvenpää, </a:t>
            </a:r>
            <a:r>
              <a:rPr lang="fi-FI" dirty="0" err="1">
                <a:solidFill>
                  <a:srgbClr val="0065BD"/>
                </a:solidFill>
              </a:rPr>
              <a:t>Samaledtinin</a:t>
            </a:r>
            <a:r>
              <a:rPr lang="fi-FI" dirty="0">
                <a:solidFill>
                  <a:srgbClr val="0065BD"/>
                </a:solidFill>
              </a:rPr>
              <a:t> huvila, </a:t>
            </a:r>
            <a:br>
              <a:rPr lang="fi-FI" dirty="0">
                <a:solidFill>
                  <a:srgbClr val="0065BD"/>
                </a:solidFill>
              </a:rPr>
            </a:br>
            <a:r>
              <a:rPr lang="fi-FI" sz="2400" dirty="0">
                <a:solidFill>
                  <a:srgbClr val="0065BD"/>
                </a:solidFill>
              </a:rPr>
              <a:t>KHO:2015:78 (28.5.2015 taltio 1387)</a:t>
            </a:r>
            <a:br>
              <a:rPr lang="fi-FI" sz="2400" dirty="0">
                <a:solidFill>
                  <a:srgbClr val="0065BD"/>
                </a:solidFill>
              </a:rPr>
            </a:br>
            <a:r>
              <a:rPr lang="fi-FI" dirty="0" smtClean="0"/>
              <a:t/>
            </a:r>
            <a:br>
              <a:rPr lang="fi-FI" dirty="0" smtClean="0"/>
            </a:br>
            <a:endParaRPr lang="fi-FI" sz="1400" dirty="0"/>
          </a:p>
        </p:txBody>
      </p:sp>
      <p:sp>
        <p:nvSpPr>
          <p:cNvPr id="15" name="Content Placeholder 14"/>
          <p:cNvSpPr>
            <a:spLocks noGrp="1"/>
          </p:cNvSpPr>
          <p:nvPr>
            <p:ph idx="1"/>
          </p:nvPr>
        </p:nvSpPr>
        <p:spPr/>
        <p:txBody>
          <a:bodyPr/>
          <a:lstStyle/>
          <a:p>
            <a:pPr marL="342900" indent="-342900">
              <a:buFontTx/>
              <a:buChar char="-"/>
            </a:pPr>
            <a:endParaRPr lang="fi-FI" sz="2000" dirty="0" smtClean="0"/>
          </a:p>
          <a:p>
            <a:pPr marL="342900" indent="-342900">
              <a:buFontTx/>
              <a:buChar char="-"/>
            </a:pPr>
            <a:r>
              <a:rPr lang="fi-FI" sz="2000" dirty="0" smtClean="0"/>
              <a:t>Yleiskaavan yleinen määräys: </a:t>
            </a:r>
            <a:endParaRPr lang="fi-FI" sz="2000" dirty="0"/>
          </a:p>
          <a:p>
            <a:r>
              <a:rPr lang="fi-FI" sz="2000" dirty="0" smtClean="0"/>
              <a:t>	</a:t>
            </a:r>
            <a:r>
              <a:rPr lang="fi-FI" sz="1800" dirty="0" smtClean="0"/>
              <a:t>Kulttuuriympäristön rakennuskohteiden säilyttämiseksi on yhteistyössä 	kiinteistönomistajien kanssa harkittava suojelua asemakaavalla tai muita 	toimenpiteitä, joilla voidaan luoda edellytykset kohteiden säilymiselle. 	</a:t>
            </a:r>
            <a:r>
              <a:rPr lang="fi-FI" sz="1800" i="1" dirty="0" smtClean="0"/>
              <a:t>Paikallisten kulttuuriympäristökohteiden asemakaavoja ei muuteta säilyttämiseen 	velvoittaviksi ilman yhteistä sopimusta tai vastoin omistajan tahtoa. </a:t>
            </a:r>
            <a:r>
              <a:rPr lang="fi-FI" sz="1800" dirty="0" smtClean="0"/>
              <a:t>Rakennusten 	säilyttämiseksi aiheutuvien erityisten kustannusten korvaamiseksi sovelletaan 	ensisijaisesti rakennusten käyttötarkoitukseen tai tonttien rakennusoikeuden 	määrittelyyn liittyviä kaavallisia keinoja. </a:t>
            </a:r>
          </a:p>
        </p:txBody>
      </p:sp>
      <p:sp>
        <p:nvSpPr>
          <p:cNvPr id="18" name="Text Placeholder 17"/>
          <p:cNvSpPr>
            <a:spLocks noGrp="1"/>
          </p:cNvSpPr>
          <p:nvPr>
            <p:ph type="body" sz="quarter" idx="14"/>
          </p:nvPr>
        </p:nvSpPr>
        <p:spPr>
          <a:xfrm>
            <a:off x="539552" y="4767280"/>
            <a:ext cx="4176463" cy="45719"/>
          </a:xfrm>
        </p:spPr>
        <p:txBody>
          <a:bodyPr/>
          <a:lstStyle/>
          <a:p>
            <a:r>
              <a:rPr lang="fi-FI" dirty="0" smtClean="0"/>
              <a:t>	</a:t>
            </a:r>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21</a:t>
            </a:fld>
            <a:endParaRPr lang="fi-FI"/>
          </a:p>
        </p:txBody>
      </p:sp>
    </p:spTree>
    <p:extLst>
      <p:ext uri="{BB962C8B-B14F-4D97-AF65-F5344CB8AC3E}">
        <p14:creationId xmlns:p14="http://schemas.microsoft.com/office/powerpoint/2010/main" val="2860766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a:solidFill>
                  <a:srgbClr val="0065BD"/>
                </a:solidFill>
              </a:rPr>
              <a:t>Järvenpää, </a:t>
            </a:r>
            <a:r>
              <a:rPr lang="fi-FI" dirty="0" err="1">
                <a:solidFill>
                  <a:srgbClr val="0065BD"/>
                </a:solidFill>
              </a:rPr>
              <a:t>Samaledtinin</a:t>
            </a:r>
            <a:r>
              <a:rPr lang="fi-FI" dirty="0">
                <a:solidFill>
                  <a:srgbClr val="0065BD"/>
                </a:solidFill>
              </a:rPr>
              <a:t> huvila, </a:t>
            </a:r>
            <a:br>
              <a:rPr lang="fi-FI" dirty="0">
                <a:solidFill>
                  <a:srgbClr val="0065BD"/>
                </a:solidFill>
              </a:rPr>
            </a:br>
            <a:r>
              <a:rPr lang="fi-FI" sz="2400" dirty="0">
                <a:solidFill>
                  <a:srgbClr val="0065BD"/>
                </a:solidFill>
              </a:rPr>
              <a:t>KHO:2015:78 (28.5.2015 taltio 1387)</a:t>
            </a:r>
            <a:br>
              <a:rPr lang="fi-FI" sz="2400" dirty="0">
                <a:solidFill>
                  <a:srgbClr val="0065BD"/>
                </a:solidFill>
              </a:rPr>
            </a:br>
            <a:r>
              <a:rPr lang="fi-FI" dirty="0" smtClean="0"/>
              <a:t/>
            </a:r>
            <a:br>
              <a:rPr lang="fi-FI" dirty="0" smtClean="0"/>
            </a:br>
            <a:endParaRPr lang="fi-FI" sz="1400" dirty="0"/>
          </a:p>
        </p:txBody>
      </p:sp>
      <p:sp>
        <p:nvSpPr>
          <p:cNvPr id="15" name="Content Placeholder 14"/>
          <p:cNvSpPr>
            <a:spLocks noGrp="1"/>
          </p:cNvSpPr>
          <p:nvPr>
            <p:ph idx="1"/>
          </p:nvPr>
        </p:nvSpPr>
        <p:spPr>
          <a:xfrm>
            <a:off x="539552" y="1059582"/>
            <a:ext cx="8244000" cy="3672408"/>
          </a:xfrm>
        </p:spPr>
        <p:txBody>
          <a:bodyPr/>
          <a:lstStyle/>
          <a:p>
            <a:endParaRPr lang="fi-FI" sz="2000" b="1" u="sng" dirty="0" smtClean="0"/>
          </a:p>
          <a:p>
            <a:pPr marL="342900" indent="-342900">
              <a:buFont typeface="Arial" panose="020B0604020202020204" pitchFamily="34" charset="0"/>
              <a:buChar char="•"/>
            </a:pPr>
            <a:r>
              <a:rPr lang="fi-FI" sz="2000" b="1" dirty="0" smtClean="0"/>
              <a:t>Helsingin hallinto-oikeus kumosi asemakaavan </a:t>
            </a:r>
            <a:r>
              <a:rPr lang="fi-FI" sz="2000" b="1" dirty="0" err="1" smtClean="0"/>
              <a:t>Samaledtinin</a:t>
            </a:r>
            <a:r>
              <a:rPr lang="fi-FI" sz="2000" b="1" dirty="0" smtClean="0"/>
              <a:t> huvilan osalta</a:t>
            </a:r>
          </a:p>
          <a:p>
            <a:pPr marL="342900" indent="-342900">
              <a:buFontTx/>
              <a:buChar char="-"/>
            </a:pPr>
            <a:r>
              <a:rPr lang="fi-FI" sz="2000" dirty="0" smtClean="0"/>
              <a:t>Yleiskaavan yleismääräys ei yksinään ole riittävä peruste jättää huvila vaille minkäänlaista suojelua</a:t>
            </a:r>
          </a:p>
          <a:p>
            <a:pPr marL="342900" indent="-342900">
              <a:buFontTx/>
              <a:buChar char="-"/>
            </a:pPr>
            <a:r>
              <a:rPr lang="fi-FI" sz="2000" dirty="0" smtClean="0"/>
              <a:t>Kaavaa laadittaessa ei ole riittävästi selvitetty, voidaanko kaava laatia MRL 54 §:n 2 ja 3 momentin vaatimukset yhteen sovittavalla tavalla</a:t>
            </a:r>
          </a:p>
          <a:p>
            <a:pPr marL="342900" indent="-342900">
              <a:buFontTx/>
              <a:buChar char="-"/>
            </a:pPr>
            <a:r>
              <a:rPr lang="fi-FI" sz="2000" dirty="0" smtClean="0"/>
              <a:t>Kaupungin valituksen mukaan omistajan kanssa oli käyty useita neuvotteluja ja laadittu vaihtoehtoisia suunnitelmia; kyse on yleiskaavamääräyksen lisäksi siitä, että keskeistä on rakennus- ja miljöösuojelua koskevien menettelytapojen johdonmukaisuus ja uskottavuus ja sitä kautta kiinteistönomistajien myötätunto ja yhteistyö</a:t>
            </a:r>
          </a:p>
        </p:txBody>
      </p:sp>
      <p:sp>
        <p:nvSpPr>
          <p:cNvPr id="18" name="Text Placeholder 17"/>
          <p:cNvSpPr>
            <a:spLocks noGrp="1"/>
          </p:cNvSpPr>
          <p:nvPr>
            <p:ph type="body" sz="quarter" idx="14"/>
          </p:nvPr>
        </p:nvSpPr>
        <p:spPr>
          <a:xfrm>
            <a:off x="539552" y="4731990"/>
            <a:ext cx="4176463" cy="81010"/>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22</a:t>
            </a:fld>
            <a:endParaRPr lang="fi-FI"/>
          </a:p>
        </p:txBody>
      </p:sp>
    </p:spTree>
    <p:extLst>
      <p:ext uri="{BB962C8B-B14F-4D97-AF65-F5344CB8AC3E}">
        <p14:creationId xmlns:p14="http://schemas.microsoft.com/office/powerpoint/2010/main" val="1576080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a:solidFill>
                  <a:srgbClr val="0065BD"/>
                </a:solidFill>
              </a:rPr>
              <a:t>Järvenpää, </a:t>
            </a:r>
            <a:r>
              <a:rPr lang="fi-FI" dirty="0" err="1">
                <a:solidFill>
                  <a:srgbClr val="0065BD"/>
                </a:solidFill>
              </a:rPr>
              <a:t>Samaledtinin</a:t>
            </a:r>
            <a:r>
              <a:rPr lang="fi-FI" dirty="0">
                <a:solidFill>
                  <a:srgbClr val="0065BD"/>
                </a:solidFill>
              </a:rPr>
              <a:t> huvila, </a:t>
            </a:r>
            <a:br>
              <a:rPr lang="fi-FI" dirty="0">
                <a:solidFill>
                  <a:srgbClr val="0065BD"/>
                </a:solidFill>
              </a:rPr>
            </a:br>
            <a:r>
              <a:rPr lang="fi-FI" sz="2400" dirty="0">
                <a:solidFill>
                  <a:srgbClr val="0065BD"/>
                </a:solidFill>
              </a:rPr>
              <a:t>KHO:2015:78 (28.5.2015 taltio 1387)</a:t>
            </a:r>
            <a:br>
              <a:rPr lang="fi-FI" sz="2400" dirty="0">
                <a:solidFill>
                  <a:srgbClr val="0065BD"/>
                </a:solidFill>
              </a:rPr>
            </a:br>
            <a:r>
              <a:rPr lang="fi-FI" dirty="0" smtClean="0"/>
              <a:t/>
            </a:r>
            <a:br>
              <a:rPr lang="fi-FI" dirty="0" smtClean="0"/>
            </a:br>
            <a:endParaRPr lang="fi-FI" sz="1400" dirty="0"/>
          </a:p>
        </p:txBody>
      </p:sp>
      <p:sp>
        <p:nvSpPr>
          <p:cNvPr id="15" name="Content Placeholder 14"/>
          <p:cNvSpPr>
            <a:spLocks noGrp="1"/>
          </p:cNvSpPr>
          <p:nvPr>
            <p:ph idx="1"/>
          </p:nvPr>
        </p:nvSpPr>
        <p:spPr/>
        <p:txBody>
          <a:bodyPr/>
          <a:lstStyle/>
          <a:p>
            <a:endParaRPr lang="fi-FI" sz="2000" b="1" u="sng" dirty="0" smtClean="0"/>
          </a:p>
          <a:p>
            <a:pPr marL="342900" indent="-342900">
              <a:buFont typeface="Arial" panose="020B0604020202020204" pitchFamily="34" charset="0"/>
              <a:buChar char="•"/>
            </a:pPr>
            <a:r>
              <a:rPr lang="fi-FI" sz="2000" b="1" dirty="0" smtClean="0"/>
              <a:t>KHO pysytti </a:t>
            </a:r>
            <a:r>
              <a:rPr lang="fi-FI" sz="2000" b="1" dirty="0" err="1" smtClean="0"/>
              <a:t>HAO:n</a:t>
            </a:r>
            <a:r>
              <a:rPr lang="fi-FI" sz="2000" b="1" dirty="0" smtClean="0"/>
              <a:t> päätöksen</a:t>
            </a:r>
          </a:p>
          <a:p>
            <a:pPr marL="342900" indent="-342900">
              <a:buFontTx/>
              <a:buChar char="-"/>
            </a:pPr>
            <a:r>
              <a:rPr lang="fi-FI" sz="2000" dirty="0" smtClean="0"/>
              <a:t>Yleiskaavan kaavamääräyksellä ei voida syrjäyttää asemakaavalle </a:t>
            </a:r>
            <a:r>
              <a:rPr lang="fi-FI" sz="2000" dirty="0" err="1" smtClean="0"/>
              <a:t>MRL:ssa</a:t>
            </a:r>
            <a:r>
              <a:rPr lang="fi-FI" sz="2000" dirty="0" smtClean="0"/>
              <a:t> säädettyjä sisältövaatimuksia. Tämä koskee muun ohella vaatimusta, jonka mukaan rakennettua ympäristöä tulee vaalia eikä siihen liittyviä erityisiä arvoja saa hävittää. Arvioitaessa sitä, täyttääkö asemakaava mainitulta osin laissa säädetyt asemakaavan sisältövaatimukset, ei näin ollen tule ottaa huomioon yleiskaavan kaavamääräystä, jossa edellytetään omistajan suostumusta.</a:t>
            </a:r>
          </a:p>
          <a:p>
            <a:endParaRPr lang="fi-FI" sz="2000" dirty="0" smtClean="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23</a:t>
            </a:fld>
            <a:endParaRPr lang="fi-FI"/>
          </a:p>
        </p:txBody>
      </p:sp>
    </p:spTree>
    <p:extLst>
      <p:ext uri="{BB962C8B-B14F-4D97-AF65-F5344CB8AC3E}">
        <p14:creationId xmlns:p14="http://schemas.microsoft.com/office/powerpoint/2010/main" val="1079443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a:solidFill>
                  <a:srgbClr val="0065BD"/>
                </a:solidFill>
              </a:rPr>
              <a:t>Järvenpää, </a:t>
            </a:r>
            <a:r>
              <a:rPr lang="fi-FI" dirty="0" err="1">
                <a:solidFill>
                  <a:srgbClr val="0065BD"/>
                </a:solidFill>
              </a:rPr>
              <a:t>Samaledtinin</a:t>
            </a:r>
            <a:r>
              <a:rPr lang="fi-FI" dirty="0">
                <a:solidFill>
                  <a:srgbClr val="0065BD"/>
                </a:solidFill>
              </a:rPr>
              <a:t> huvila, </a:t>
            </a:r>
            <a:br>
              <a:rPr lang="fi-FI" dirty="0">
                <a:solidFill>
                  <a:srgbClr val="0065BD"/>
                </a:solidFill>
              </a:rPr>
            </a:br>
            <a:r>
              <a:rPr lang="fi-FI" sz="2400" dirty="0">
                <a:solidFill>
                  <a:srgbClr val="0065BD"/>
                </a:solidFill>
              </a:rPr>
              <a:t>KHO:2015:78 (28.5.2015 taltio 1387)</a:t>
            </a:r>
            <a:br>
              <a:rPr lang="fi-FI" sz="2400" dirty="0">
                <a:solidFill>
                  <a:srgbClr val="0065BD"/>
                </a:solidFill>
              </a:rPr>
            </a:br>
            <a:r>
              <a:rPr lang="fi-FI" dirty="0" smtClean="0"/>
              <a:t/>
            </a:r>
            <a:br>
              <a:rPr lang="fi-FI" dirty="0" smtClean="0"/>
            </a:br>
            <a:endParaRPr lang="fi-FI" sz="1400" dirty="0"/>
          </a:p>
        </p:txBody>
      </p:sp>
      <p:sp>
        <p:nvSpPr>
          <p:cNvPr id="15" name="Content Placeholder 14"/>
          <p:cNvSpPr>
            <a:spLocks noGrp="1"/>
          </p:cNvSpPr>
          <p:nvPr>
            <p:ph idx="1"/>
          </p:nvPr>
        </p:nvSpPr>
        <p:spPr/>
        <p:txBody>
          <a:bodyPr/>
          <a:lstStyle/>
          <a:p>
            <a:endParaRPr lang="fi-FI" sz="2000" b="1" u="sng" dirty="0" smtClean="0"/>
          </a:p>
          <a:p>
            <a:pPr marL="342900" indent="-342900">
              <a:buFont typeface="Arial" panose="020B0604020202020204" pitchFamily="34" charset="0"/>
              <a:buChar char="•"/>
            </a:pPr>
            <a:r>
              <a:rPr lang="fi-FI" sz="2000" b="1" dirty="0" smtClean="0"/>
              <a:t>Tapauksen suhde purkamislupaan</a:t>
            </a:r>
          </a:p>
          <a:p>
            <a:pPr marL="342900" indent="-342900">
              <a:buFontTx/>
              <a:buChar char="-"/>
            </a:pPr>
            <a:r>
              <a:rPr lang="fi-FI" sz="2000" dirty="0" smtClean="0"/>
              <a:t>Järvenpään kaupungin valituksen mukaan suojelumerkinnän poisjääminen ei edistä eikä edellytä rakennuksen purkamista</a:t>
            </a:r>
          </a:p>
          <a:p>
            <a:pPr marL="342900" indent="-342900">
              <a:buFontTx/>
              <a:buChar char="-"/>
            </a:pPr>
            <a:r>
              <a:rPr lang="fi-FI" sz="2000" dirty="0" smtClean="0"/>
              <a:t>Kuitenkin purkamislupia koskevan oikeuskäytännön perusteella sillä on olennainen merkitys, onko rakennussuojeluasia tullut ratkaistua voimassa olevassa asemakaavassa – joko myönteisesti tai </a:t>
            </a:r>
            <a:r>
              <a:rPr lang="fi-FI" sz="2000" dirty="0" smtClean="0"/>
              <a:t>kielteisesti</a:t>
            </a:r>
          </a:p>
          <a:p>
            <a:pPr marL="342900" indent="-342900">
              <a:buFontTx/>
              <a:buChar char="-"/>
            </a:pPr>
            <a:endParaRPr lang="fi-FI" sz="2000" dirty="0"/>
          </a:p>
          <a:p>
            <a:endParaRPr lang="fi-FI" sz="2000" dirty="0" smtClean="0"/>
          </a:p>
          <a:p>
            <a:endParaRPr lang="fi-FI" sz="2000" dirty="0" smtClean="0"/>
          </a:p>
        </p:txBody>
      </p:sp>
      <p:sp>
        <p:nvSpPr>
          <p:cNvPr id="18" name="Text Placeholder 17"/>
          <p:cNvSpPr>
            <a:spLocks noGrp="1"/>
          </p:cNvSpPr>
          <p:nvPr>
            <p:ph type="body" sz="quarter" idx="14"/>
          </p:nvPr>
        </p:nvSpPr>
        <p:spPr>
          <a:xfrm flipV="1">
            <a:off x="539552" y="4813000"/>
            <a:ext cx="4176463" cy="63006"/>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24</a:t>
            </a:fld>
            <a:endParaRPr lang="fi-FI"/>
          </a:p>
        </p:txBody>
      </p:sp>
      <p:pic>
        <p:nvPicPr>
          <p:cNvPr id="1026" name="Picture 2" descr="C:\Users\E1002830\AppData\Local\Microsoft\Windows\Temporary Internet Files\Content.IE5\BW4EZ40O\rakennusporukka_harma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4057" y="3579862"/>
            <a:ext cx="3960440" cy="1037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770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Kiitos ja työniloa!</a:t>
            </a:r>
            <a:endParaRPr lang="fi-FI" dirty="0"/>
          </a:p>
        </p:txBody>
      </p:sp>
      <p:sp>
        <p:nvSpPr>
          <p:cNvPr id="3" name="Sisällön paikkamerkki 2"/>
          <p:cNvSpPr>
            <a:spLocks noGrp="1"/>
          </p:cNvSpPr>
          <p:nvPr>
            <p:ph idx="1"/>
          </p:nvPr>
        </p:nvSpPr>
        <p:spPr/>
        <p:txBody>
          <a:bodyPr/>
          <a:lstStyle/>
          <a:p>
            <a:endParaRPr lang="fi-FI" dirty="0"/>
          </a:p>
        </p:txBody>
      </p:sp>
    </p:spTree>
    <p:extLst>
      <p:ext uri="{BB962C8B-B14F-4D97-AF65-F5344CB8AC3E}">
        <p14:creationId xmlns:p14="http://schemas.microsoft.com/office/powerpoint/2010/main" val="945266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Kaavasuojelun ja rakennusperintölain rajapinta</a:t>
            </a:r>
            <a:br>
              <a:rPr lang="fi-FI" dirty="0" smtClean="0"/>
            </a:br>
            <a:endParaRPr lang="fi-FI" sz="1400" dirty="0"/>
          </a:p>
        </p:txBody>
      </p:sp>
      <p:sp>
        <p:nvSpPr>
          <p:cNvPr id="15" name="Content Placeholder 14"/>
          <p:cNvSpPr>
            <a:spLocks noGrp="1"/>
          </p:cNvSpPr>
          <p:nvPr>
            <p:ph idx="1"/>
          </p:nvPr>
        </p:nvSpPr>
        <p:spPr>
          <a:xfrm>
            <a:off x="539552" y="987574"/>
            <a:ext cx="8244000" cy="3672408"/>
          </a:xfrm>
        </p:spPr>
        <p:txBody>
          <a:bodyPr/>
          <a:lstStyle/>
          <a:p>
            <a:r>
              <a:rPr lang="fi-FI" sz="2000" b="1" dirty="0" err="1" smtClean="0"/>
              <a:t>RPL:n</a:t>
            </a:r>
            <a:r>
              <a:rPr lang="fi-FI" sz="2000" b="1" dirty="0" smtClean="0"/>
              <a:t> soveltamismahdollisuus on laajentunut vuoden 2010 lainuudistuksessa erityisesti 3 kohdan osalta:</a:t>
            </a:r>
          </a:p>
          <a:p>
            <a:endParaRPr lang="fi-FI" sz="2000" b="1" dirty="0" smtClean="0"/>
          </a:p>
          <a:p>
            <a:pPr marL="342900" indent="-342900">
              <a:buFont typeface="Arial" panose="020B0604020202020204" pitchFamily="34" charset="0"/>
              <a:buChar char="•"/>
            </a:pPr>
            <a:r>
              <a:rPr lang="fi-FI" sz="2000" dirty="0" smtClean="0"/>
              <a:t>Erityislakia </a:t>
            </a:r>
            <a:r>
              <a:rPr lang="fi-FI" sz="2000" dirty="0"/>
              <a:t>voitaisiin </a:t>
            </a:r>
            <a:r>
              <a:rPr lang="fi-FI" sz="2000" dirty="0" smtClean="0"/>
              <a:t>soveltaa asemakaavoitustilanteen </a:t>
            </a:r>
            <a:r>
              <a:rPr lang="fi-FI" sz="2000" dirty="0"/>
              <a:t>vuoksi </a:t>
            </a:r>
            <a:r>
              <a:rPr lang="fi-FI" sz="2000" dirty="0" smtClean="0"/>
              <a:t>esimerkiksi silloin</a:t>
            </a:r>
            <a:r>
              <a:rPr lang="fi-FI" sz="2000" dirty="0"/>
              <a:t>, </a:t>
            </a:r>
            <a:r>
              <a:rPr lang="fi-FI" sz="2000" dirty="0" smtClean="0"/>
              <a:t>kun asemakaavaa </a:t>
            </a:r>
            <a:r>
              <a:rPr lang="fi-FI" sz="2000" dirty="0"/>
              <a:t>voidaan </a:t>
            </a:r>
            <a:r>
              <a:rPr lang="fi-FI" sz="2000" dirty="0" smtClean="0"/>
              <a:t>pitää rakennusperinnön </a:t>
            </a:r>
            <a:r>
              <a:rPr lang="fi-FI" sz="2000" dirty="0"/>
              <a:t>huomioon ottamisen </a:t>
            </a:r>
            <a:r>
              <a:rPr lang="fi-FI" sz="2000" dirty="0" smtClean="0"/>
              <a:t>kannalta vanhentuneena </a:t>
            </a:r>
            <a:r>
              <a:rPr lang="fi-FI" sz="2000" dirty="0"/>
              <a:t>eikä asian </a:t>
            </a:r>
            <a:r>
              <a:rPr lang="fi-FI" sz="2000" dirty="0" smtClean="0"/>
              <a:t>selvittäminen ja </a:t>
            </a:r>
            <a:r>
              <a:rPr lang="fi-FI" sz="2000" dirty="0"/>
              <a:t>ratkaiseminen </a:t>
            </a:r>
            <a:r>
              <a:rPr lang="fi-FI" sz="2000" dirty="0" smtClean="0"/>
              <a:t>asemakaavanmuutoksella käynnisty</a:t>
            </a:r>
            <a:r>
              <a:rPr lang="fi-FI" sz="2000" dirty="0"/>
              <a:t>. </a:t>
            </a:r>
            <a:endParaRPr lang="fi-FI" sz="2000" dirty="0" smtClean="0"/>
          </a:p>
          <a:p>
            <a:endParaRPr lang="fi-FI" sz="2000" dirty="0"/>
          </a:p>
          <a:p>
            <a:pPr marL="342900" indent="-342900">
              <a:buFont typeface="Arial" panose="020B0604020202020204" pitchFamily="34" charset="0"/>
              <a:buChar char="•"/>
            </a:pPr>
            <a:r>
              <a:rPr lang="fi-FI" sz="2000" dirty="0" smtClean="0"/>
              <a:t>Erityisenä </a:t>
            </a:r>
            <a:r>
              <a:rPr lang="fi-FI" sz="2000" dirty="0"/>
              <a:t>syynä voidaan </a:t>
            </a:r>
            <a:r>
              <a:rPr lang="fi-FI" sz="2000" dirty="0" smtClean="0"/>
              <a:t>pitää myös </a:t>
            </a:r>
            <a:r>
              <a:rPr lang="fi-FI" sz="2000" dirty="0"/>
              <a:t>kaavoituksen viivästymistä joko </a:t>
            </a:r>
            <a:r>
              <a:rPr lang="fi-FI" sz="2000" dirty="0" smtClean="0"/>
              <a:t>kunnan ottaman </a:t>
            </a:r>
            <a:r>
              <a:rPr lang="fi-FI" sz="2000" dirty="0"/>
              <a:t>kannan tai </a:t>
            </a:r>
            <a:r>
              <a:rPr lang="fi-FI" sz="2000" dirty="0" smtClean="0"/>
              <a:t>kaavoituksen resurssien</a:t>
            </a:r>
            <a:r>
              <a:rPr lang="fi-FI" sz="2000" dirty="0"/>
              <a:t> </a:t>
            </a:r>
            <a:r>
              <a:rPr lang="fi-FI" sz="2000" dirty="0" smtClean="0"/>
              <a:t>vuoksi </a:t>
            </a:r>
            <a:r>
              <a:rPr lang="fi-FI" sz="2000" dirty="0"/>
              <a:t>niin, että rakennuksen </a:t>
            </a:r>
            <a:r>
              <a:rPr lang="fi-FI" sz="2000" dirty="0" smtClean="0"/>
              <a:t>purkaminen tai </a:t>
            </a:r>
            <a:r>
              <a:rPr lang="fi-FI" sz="2000" dirty="0"/>
              <a:t>ajan kulumisesta johtuva kunnon </a:t>
            </a:r>
            <a:r>
              <a:rPr lang="fi-FI" sz="2000" dirty="0" smtClean="0"/>
              <a:t>rappeutuminen uhkaavat.</a:t>
            </a:r>
          </a:p>
          <a:p>
            <a:endParaRPr lang="fi-FI" sz="2000" b="1" dirty="0"/>
          </a:p>
          <a:p>
            <a:endParaRPr lang="fi-FI" sz="2000" b="1" dirty="0"/>
          </a:p>
        </p:txBody>
      </p:sp>
      <p:sp>
        <p:nvSpPr>
          <p:cNvPr id="18" name="Text Placeholder 17"/>
          <p:cNvSpPr>
            <a:spLocks noGrp="1"/>
          </p:cNvSpPr>
          <p:nvPr>
            <p:ph type="body" sz="quarter" idx="14"/>
          </p:nvPr>
        </p:nvSpPr>
        <p:spPr>
          <a:xfrm flipV="1">
            <a:off x="539552" y="4813000"/>
            <a:ext cx="4176463" cy="423046"/>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3</a:t>
            </a:fld>
            <a:endParaRPr lang="fi-FI"/>
          </a:p>
        </p:txBody>
      </p:sp>
    </p:spTree>
    <p:extLst>
      <p:ext uri="{BB962C8B-B14F-4D97-AF65-F5344CB8AC3E}">
        <p14:creationId xmlns:p14="http://schemas.microsoft.com/office/powerpoint/2010/main" val="2974461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Kaavasuojelun ja rakennusperintölain rajapinta</a:t>
            </a:r>
            <a:br>
              <a:rPr lang="fi-FI" dirty="0" smtClean="0"/>
            </a:br>
            <a:endParaRPr lang="fi-FI" sz="1400" dirty="0"/>
          </a:p>
        </p:txBody>
      </p:sp>
      <p:sp>
        <p:nvSpPr>
          <p:cNvPr id="15" name="Content Placeholder 14"/>
          <p:cNvSpPr>
            <a:spLocks noGrp="1"/>
          </p:cNvSpPr>
          <p:nvPr>
            <p:ph idx="1"/>
          </p:nvPr>
        </p:nvSpPr>
        <p:spPr>
          <a:xfrm>
            <a:off x="539552" y="915566"/>
            <a:ext cx="8244000" cy="3960440"/>
          </a:xfrm>
        </p:spPr>
        <p:txBody>
          <a:bodyPr/>
          <a:lstStyle/>
          <a:p>
            <a:pPr marL="342900" indent="-342900">
              <a:buFont typeface="Arial" panose="020B0604020202020204" pitchFamily="34" charset="0"/>
              <a:buChar char="•"/>
            </a:pPr>
            <a:r>
              <a:rPr lang="fi-FI" sz="2000" b="1" dirty="0" smtClean="0"/>
              <a:t>Rakennusperintölailla </a:t>
            </a:r>
            <a:r>
              <a:rPr lang="fi-FI" sz="2000" b="1" dirty="0" smtClean="0"/>
              <a:t>suojeleminen on kuitenkin </a:t>
            </a:r>
            <a:r>
              <a:rPr lang="fi-FI" sz="2000" b="1" dirty="0" smtClean="0"/>
              <a:t>harkinnanvaraista </a:t>
            </a:r>
            <a:r>
              <a:rPr lang="fi-FI" sz="2000" dirty="0" smtClean="0"/>
              <a:t>&gt; voidaan jättää soveltamatta tarkoituksenmukaisuussyistä, vaikka 2 §:n edellytykset täyttyisivät</a:t>
            </a:r>
          </a:p>
          <a:p>
            <a:pPr marL="342900" indent="-342900">
              <a:buFont typeface="Arial" panose="020B0604020202020204" pitchFamily="34" charset="0"/>
              <a:buChar char="•"/>
            </a:pPr>
            <a:r>
              <a:rPr lang="fi-FI" sz="2000" b="1" dirty="0" smtClean="0"/>
              <a:t>Asemakaava-alueella</a:t>
            </a:r>
          </a:p>
          <a:p>
            <a:pPr marL="342900" indent="-342900">
              <a:buFontTx/>
              <a:buChar char="-"/>
            </a:pPr>
            <a:r>
              <a:rPr lang="fi-FI" sz="2000" dirty="0" smtClean="0"/>
              <a:t>Lähtökohtana edelleen kaavasuojelun ensisijaisuus, kun kohde soveltuu kaavalla suojeltavaksi</a:t>
            </a:r>
          </a:p>
          <a:p>
            <a:pPr marL="342900" indent="-342900">
              <a:buFontTx/>
              <a:buChar char="-"/>
            </a:pPr>
            <a:r>
              <a:rPr lang="fi-FI" sz="2000" dirty="0" smtClean="0"/>
              <a:t>K</a:t>
            </a:r>
            <a:r>
              <a:rPr lang="fi-FI" sz="2000" dirty="0" smtClean="0"/>
              <a:t>aavoittajan </a:t>
            </a:r>
            <a:r>
              <a:rPr lang="fi-FI" sz="2000" dirty="0" smtClean="0"/>
              <a:t>ei </a:t>
            </a:r>
            <a:r>
              <a:rPr lang="fi-FI" sz="2000" dirty="0" smtClean="0"/>
              <a:t>tarvitse jäädä odottamaan </a:t>
            </a:r>
            <a:r>
              <a:rPr lang="fi-FI" sz="2000" dirty="0" smtClean="0"/>
              <a:t>rakennusperintölain mukaista ratkaisua, ellei kohteen suojelutarpeista johtuen pidetä </a:t>
            </a:r>
            <a:r>
              <a:rPr lang="fi-FI" sz="2000" dirty="0" smtClean="0"/>
              <a:t>rakennusperintö-lakia </a:t>
            </a:r>
            <a:r>
              <a:rPr lang="fi-FI" sz="2000" dirty="0" smtClean="0"/>
              <a:t>parhaana suojeluvälineenä</a:t>
            </a:r>
          </a:p>
          <a:p>
            <a:pPr marL="342900" indent="-342900">
              <a:buFont typeface="Arial" panose="020B0604020202020204" pitchFamily="34" charset="0"/>
              <a:buChar char="•"/>
            </a:pPr>
            <a:r>
              <a:rPr lang="fi-FI" sz="2000" b="1" dirty="0" smtClean="0"/>
              <a:t>Asemakaava-alueen ulkopuolella</a:t>
            </a:r>
          </a:p>
          <a:p>
            <a:pPr marL="342900" indent="-342900">
              <a:buFontTx/>
              <a:buChar char="-"/>
            </a:pPr>
            <a:r>
              <a:rPr lang="fi-FI" sz="2000" dirty="0" smtClean="0"/>
              <a:t>Rakennusperintölain soveltamiseen kaivataan systemaattisuutta</a:t>
            </a:r>
          </a:p>
          <a:p>
            <a:pPr marL="342900" indent="-342900">
              <a:buFontTx/>
              <a:buChar char="-"/>
            </a:pPr>
            <a:r>
              <a:rPr lang="fi-FI" sz="2000" dirty="0" smtClean="0"/>
              <a:t>Yleiskaavasuojelun asemaa tarvetta selkeyttää</a:t>
            </a:r>
          </a:p>
          <a:p>
            <a:endParaRPr lang="fi-FI" sz="2000" dirty="0"/>
          </a:p>
        </p:txBody>
      </p:sp>
      <p:sp>
        <p:nvSpPr>
          <p:cNvPr id="18" name="Text Placeholder 17"/>
          <p:cNvSpPr>
            <a:spLocks noGrp="1"/>
          </p:cNvSpPr>
          <p:nvPr>
            <p:ph type="body" sz="quarter" idx="14"/>
          </p:nvPr>
        </p:nvSpPr>
        <p:spPr>
          <a:xfrm flipV="1">
            <a:off x="539552" y="4813000"/>
            <a:ext cx="4176463" cy="423046"/>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4</a:t>
            </a:fld>
            <a:endParaRPr lang="fi-FI"/>
          </a:p>
        </p:txBody>
      </p:sp>
    </p:spTree>
    <p:extLst>
      <p:ext uri="{BB962C8B-B14F-4D97-AF65-F5344CB8AC3E}">
        <p14:creationId xmlns:p14="http://schemas.microsoft.com/office/powerpoint/2010/main" val="2397734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a:t>
            </a:r>
            <a:br>
              <a:rPr lang="fi-FI" dirty="0" smtClean="0"/>
            </a:br>
            <a:endParaRPr lang="fi-FI" sz="1400" dirty="0"/>
          </a:p>
        </p:txBody>
      </p:sp>
      <p:sp>
        <p:nvSpPr>
          <p:cNvPr id="15" name="Content Placeholder 14"/>
          <p:cNvSpPr>
            <a:spLocks noGrp="1"/>
          </p:cNvSpPr>
          <p:nvPr>
            <p:ph idx="1"/>
          </p:nvPr>
        </p:nvSpPr>
        <p:spPr/>
        <p:txBody>
          <a:bodyPr/>
          <a:lstStyle/>
          <a:p>
            <a:r>
              <a:rPr lang="fi-FI" sz="2000" b="1" dirty="0" smtClean="0"/>
              <a:t>MRL 139.1 § </a:t>
            </a:r>
          </a:p>
          <a:p>
            <a:r>
              <a:rPr lang="fi-FI" sz="2000" dirty="0" smtClean="0"/>
              <a:t>Purkamisluvan </a:t>
            </a:r>
            <a:r>
              <a:rPr lang="fi-FI" sz="2000" dirty="0"/>
              <a:t>myöntämisen edellytyksenä on, ettei purkaminen </a:t>
            </a:r>
            <a:endParaRPr lang="fi-FI" sz="2000" dirty="0" smtClean="0"/>
          </a:p>
          <a:p>
            <a:pPr marL="342900" indent="-342900">
              <a:buFont typeface="Arial" panose="020B0604020202020204" pitchFamily="34" charset="0"/>
              <a:buChar char="•"/>
            </a:pPr>
            <a:r>
              <a:rPr lang="fi-FI" sz="2000" dirty="0" smtClean="0"/>
              <a:t>merkitse </a:t>
            </a:r>
            <a:r>
              <a:rPr lang="fi-FI" sz="2000" dirty="0"/>
              <a:t>rakennettuun ympäristöön sisältyvien perinne-, kauneus- tai muiden arvojen hävittämistä </a:t>
            </a:r>
            <a:endParaRPr lang="fi-FI" sz="2000" dirty="0" smtClean="0"/>
          </a:p>
          <a:p>
            <a:pPr marL="342900" indent="-342900">
              <a:buFont typeface="Arial" panose="020B0604020202020204" pitchFamily="34" charset="0"/>
              <a:buChar char="•"/>
            </a:pPr>
            <a:r>
              <a:rPr lang="fi-FI" sz="2000" dirty="0" smtClean="0"/>
              <a:t>eikä haittaa </a:t>
            </a:r>
            <a:r>
              <a:rPr lang="fi-FI" sz="2000" dirty="0"/>
              <a:t>kaavoituksen toteuttamista</a:t>
            </a:r>
            <a:r>
              <a:rPr lang="fi-FI" sz="2000" dirty="0" smtClean="0"/>
              <a:t>.</a:t>
            </a:r>
          </a:p>
          <a:p>
            <a:endParaRPr lang="fi-FI" sz="2000" dirty="0" smtClean="0"/>
          </a:p>
          <a:p>
            <a:r>
              <a:rPr lang="fi-FI" sz="2000" b="1" dirty="0"/>
              <a:t>KHO:2002:73 ja 74</a:t>
            </a:r>
          </a:p>
          <a:p>
            <a:pPr marL="342900" indent="-342900">
              <a:buFont typeface="Arial" panose="020B0604020202020204" pitchFamily="34" charset="0"/>
              <a:buChar char="•"/>
            </a:pPr>
            <a:r>
              <a:rPr lang="fi-FI" sz="2000" dirty="0"/>
              <a:t>Purkamislupajärjestelmä liittyy läheisesti rakennussuojeluun. </a:t>
            </a:r>
          </a:p>
          <a:p>
            <a:pPr marL="342900" indent="-342900">
              <a:buFont typeface="Arial" panose="020B0604020202020204" pitchFamily="34" charset="0"/>
              <a:buChar char="•"/>
            </a:pPr>
            <a:r>
              <a:rPr lang="fi-FI" sz="2000" dirty="0" smtClean="0"/>
              <a:t>Tarkoituksena </a:t>
            </a:r>
            <a:r>
              <a:rPr lang="fi-FI" sz="2000" dirty="0"/>
              <a:t>on varmistaa, ettei suojelun arvoisia rakennuksia pureta, ennen kuin suojelukysymys saadaan ratkaistuksi joko ajanmukaisella kaavalla tai rakennussuojelulain mukaisella suojelulla. </a:t>
            </a:r>
          </a:p>
          <a:p>
            <a:endParaRPr lang="fi-FI" sz="2000" dirty="0"/>
          </a:p>
        </p:txBody>
      </p:sp>
      <p:sp>
        <p:nvSpPr>
          <p:cNvPr id="18" name="Text Placeholder 17"/>
          <p:cNvSpPr>
            <a:spLocks noGrp="1"/>
          </p:cNvSpPr>
          <p:nvPr>
            <p:ph type="body" sz="quarter" idx="14"/>
          </p:nvPr>
        </p:nvSpPr>
        <p:spPr>
          <a:xfrm flipV="1">
            <a:off x="539552" y="4813000"/>
            <a:ext cx="4176463" cy="63006"/>
          </a:xfrm>
        </p:spPr>
        <p:txBody>
          <a:bodyPr/>
          <a:lstStyle/>
          <a:p>
            <a:endParaRPr lang="fi-FI" dirty="0"/>
          </a:p>
        </p:txBody>
      </p:sp>
      <p:sp>
        <p:nvSpPr>
          <p:cNvPr id="19" name="Footer Placeholder 18"/>
          <p:cNvSpPr>
            <a:spLocks noGrp="1"/>
          </p:cNvSpPr>
          <p:nvPr>
            <p:ph type="ftr" sz="quarter" idx="11"/>
          </p:nvPr>
        </p:nvSpPr>
        <p:spPr>
          <a:xfrm>
            <a:off x="3275856" y="4948014"/>
            <a:ext cx="2304120" cy="195486"/>
          </a:xfrm>
        </p:spPr>
        <p:txBody>
          <a:bodyPr/>
          <a:lstStyle/>
          <a:p>
            <a:r>
              <a:rPr lang="fi-FI" dirty="0" smtClean="0"/>
              <a:t>Erityisasiantuntija Matleena Haapala. </a:t>
            </a:r>
            <a:endParaRPr lang="fi-FI" dirty="0" smtClean="0"/>
          </a:p>
          <a:p>
            <a:r>
              <a:rPr lang="fi-FI" dirty="0" smtClean="0"/>
              <a:t>Kuva: YHA Kuvapankki / </a:t>
            </a:r>
            <a:r>
              <a:rPr lang="fi-FI" dirty="0"/>
              <a:t>P</a:t>
            </a:r>
            <a:r>
              <a:rPr lang="fi-FI" dirty="0" smtClean="0"/>
              <a:t>entti Hokkanen, </a:t>
            </a:r>
            <a:r>
              <a:rPr lang="fi-FI" dirty="0" err="1" smtClean="0"/>
              <a:t>Flaming</a:t>
            </a:r>
            <a:r>
              <a:rPr lang="fi-FI" dirty="0" smtClean="0"/>
              <a:t> Star</a:t>
            </a:r>
            <a:endParaRPr lang="fi-FI" dirty="0" smtClean="0"/>
          </a:p>
        </p:txBody>
      </p:sp>
      <p:sp>
        <p:nvSpPr>
          <p:cNvPr id="20" name="Slide Number Placeholder 19"/>
          <p:cNvSpPr>
            <a:spLocks noGrp="1"/>
          </p:cNvSpPr>
          <p:nvPr>
            <p:ph type="sldNum" sz="quarter" idx="12"/>
          </p:nvPr>
        </p:nvSpPr>
        <p:spPr/>
        <p:txBody>
          <a:bodyPr/>
          <a:lstStyle/>
          <a:p>
            <a:fld id="{B63888E4-B065-43EF-8E16-5918655F770D}" type="slidenum">
              <a:rPr lang="fi-FI" smtClean="0"/>
              <a:pPr/>
              <a:t>5</a:t>
            </a:fld>
            <a:endParaRPr lang="fi-FI"/>
          </a:p>
        </p:txBody>
      </p:sp>
      <p:pic>
        <p:nvPicPr>
          <p:cNvPr id="2050" name="Picture 2" descr="C:\Users\E1002830\AppData\Local\Microsoft\Windows\Temporary Internet Files\Content.IE5\TT9Q02WD\_L7V075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123478"/>
            <a:ext cx="2072844" cy="1381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296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a:t>
            </a:r>
            <a:br>
              <a:rPr lang="fi-FI" dirty="0" smtClean="0"/>
            </a:br>
            <a:endParaRPr lang="fi-FI" sz="1400" dirty="0"/>
          </a:p>
        </p:txBody>
      </p:sp>
      <p:sp>
        <p:nvSpPr>
          <p:cNvPr id="15" name="Content Placeholder 14"/>
          <p:cNvSpPr>
            <a:spLocks noGrp="1"/>
          </p:cNvSpPr>
          <p:nvPr>
            <p:ph idx="1"/>
          </p:nvPr>
        </p:nvSpPr>
        <p:spPr>
          <a:xfrm>
            <a:off x="539552" y="915566"/>
            <a:ext cx="8244000" cy="3888432"/>
          </a:xfrm>
        </p:spPr>
        <p:txBody>
          <a:bodyPr/>
          <a:lstStyle/>
          <a:p>
            <a:pPr lvl="0"/>
            <a:r>
              <a:rPr lang="fi-FI" sz="2000" b="1" dirty="0">
                <a:solidFill>
                  <a:prstClr val="black"/>
                </a:solidFill>
              </a:rPr>
              <a:t>KHO:2002:73 ja </a:t>
            </a:r>
            <a:r>
              <a:rPr lang="fi-FI" sz="2000" b="1" dirty="0" smtClean="0">
                <a:solidFill>
                  <a:prstClr val="black"/>
                </a:solidFill>
              </a:rPr>
              <a:t>74 </a:t>
            </a:r>
            <a:endParaRPr lang="fi-FI" sz="2000" dirty="0" smtClean="0"/>
          </a:p>
          <a:p>
            <a:pPr marL="342900" indent="-342900">
              <a:buFont typeface="Arial" panose="020B0604020202020204" pitchFamily="34" charset="0"/>
              <a:buChar char="•"/>
            </a:pPr>
            <a:r>
              <a:rPr lang="fi-FI" sz="2000" dirty="0" smtClean="0"/>
              <a:t>Tarkoituksena </a:t>
            </a:r>
            <a:r>
              <a:rPr lang="fi-FI" sz="2000" dirty="0"/>
              <a:t>ei ole ollut uudentyyppisen rakennusten </a:t>
            </a:r>
            <a:r>
              <a:rPr lang="fi-FI" sz="2000" dirty="0" smtClean="0"/>
              <a:t>purkamista </a:t>
            </a:r>
            <a:r>
              <a:rPr lang="fi-FI" sz="2000" dirty="0"/>
              <a:t>rajoittavan lupajärjestelmän luominen vaan sen varmistaminen, että rakennuksen suojelua koskeva asia voidaan ratkaista kohtuullisessa ajassa maankäyttö- ja rakennuslain säännösten vaatimukset täyttävällä kaavaratkaisulla tai rakennussuojelulain mukaisella suojelupäätöksellä. </a:t>
            </a:r>
            <a:endParaRPr lang="fi-FI" sz="2000" dirty="0" smtClean="0"/>
          </a:p>
          <a:p>
            <a:pPr marL="342900" indent="-342900">
              <a:buFont typeface="Arial" panose="020B0604020202020204" pitchFamily="34" charset="0"/>
              <a:buChar char="•"/>
            </a:pPr>
            <a:r>
              <a:rPr lang="fi-FI" sz="2000" dirty="0" smtClean="0"/>
              <a:t>Jollei </a:t>
            </a:r>
            <a:r>
              <a:rPr lang="fi-FI" sz="2000" dirty="0"/>
              <a:t>rakennusta asemakaavalla tai rakennussuojelulain nojalla päätetä suojella, sen purkamiselle ei ole maankäyttö- ja rakennuslain 139 §:n 1 momentissa säädettyjä esteitä</a:t>
            </a:r>
            <a:r>
              <a:rPr lang="fi-FI" sz="2000" dirty="0" smtClean="0"/>
              <a:t>.</a:t>
            </a:r>
          </a:p>
          <a:p>
            <a:pPr marL="342900" indent="-342900">
              <a:buFont typeface="Arial" panose="020B0604020202020204" pitchFamily="34" charset="0"/>
              <a:buChar char="•"/>
            </a:pPr>
            <a:r>
              <a:rPr lang="fi-FI" sz="2000" dirty="0" smtClean="0"/>
              <a:t>KHO on huomioinut mm. mitä MRL 51 </a:t>
            </a:r>
            <a:r>
              <a:rPr lang="fi-FI" sz="2000" dirty="0"/>
              <a:t>§:ssä ja 60 §:ssä säädetään kunnan velvollisuudesta huolehtia asemakaavojen pitämisestä ajan tasalla</a:t>
            </a:r>
          </a:p>
        </p:txBody>
      </p:sp>
      <p:sp>
        <p:nvSpPr>
          <p:cNvPr id="18" name="Text Placeholder 17"/>
          <p:cNvSpPr>
            <a:spLocks noGrp="1"/>
          </p:cNvSpPr>
          <p:nvPr>
            <p:ph type="body" sz="quarter" idx="14"/>
          </p:nvPr>
        </p:nvSpPr>
        <p:spPr>
          <a:xfrm>
            <a:off x="539552" y="4767280"/>
            <a:ext cx="4176463" cy="45719"/>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6</a:t>
            </a:fld>
            <a:endParaRPr lang="fi-FI"/>
          </a:p>
        </p:txBody>
      </p:sp>
    </p:spTree>
    <p:extLst>
      <p:ext uri="{BB962C8B-B14F-4D97-AF65-F5344CB8AC3E}">
        <p14:creationId xmlns:p14="http://schemas.microsoft.com/office/powerpoint/2010/main" val="1367385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a:t>
            </a:r>
            <a:br>
              <a:rPr lang="fi-FI" dirty="0" smtClean="0"/>
            </a:br>
            <a:endParaRPr lang="fi-FI" sz="1400" dirty="0"/>
          </a:p>
        </p:txBody>
      </p:sp>
      <p:sp>
        <p:nvSpPr>
          <p:cNvPr id="15" name="Content Placeholder 14"/>
          <p:cNvSpPr>
            <a:spLocks noGrp="1"/>
          </p:cNvSpPr>
          <p:nvPr>
            <p:ph idx="1"/>
          </p:nvPr>
        </p:nvSpPr>
        <p:spPr>
          <a:xfrm>
            <a:off x="539552" y="915566"/>
            <a:ext cx="8244000" cy="3888432"/>
          </a:xfrm>
        </p:spPr>
        <p:txBody>
          <a:bodyPr/>
          <a:lstStyle/>
          <a:p>
            <a:pPr lvl="0"/>
            <a:r>
              <a:rPr lang="fi-FI" sz="2000" b="1" dirty="0" smtClean="0">
                <a:solidFill>
                  <a:prstClr val="black"/>
                </a:solidFill>
              </a:rPr>
              <a:t>KHO:2006:97 (Lapuan Vanhan Paukun tapaus)</a:t>
            </a:r>
            <a:endParaRPr lang="fi-FI" sz="2000" dirty="0" smtClean="0"/>
          </a:p>
          <a:p>
            <a:pPr marL="342900" indent="-342900">
              <a:buFont typeface="Arial" panose="020B0604020202020204" pitchFamily="34" charset="0"/>
              <a:buChar char="•"/>
            </a:pPr>
            <a:r>
              <a:rPr lang="fi-FI" sz="2000" dirty="0" smtClean="0"/>
              <a:t>Asemakaava 1995: Kulttuurihistoriallisesti, rakennustaiteellisesti ja miljööltään arvokas alue, jolla ympäristö säilytetään (YKTY/S-1). Rakennuksia ei saa purkaa ilman ympäristölautakunnan lupaa.</a:t>
            </a:r>
          </a:p>
          <a:p>
            <a:pPr marL="342900" indent="-342900">
              <a:buFont typeface="Arial" panose="020B0604020202020204" pitchFamily="34" charset="0"/>
              <a:buChar char="•"/>
            </a:pPr>
            <a:r>
              <a:rPr lang="fi-FI" sz="2000" dirty="0"/>
              <a:t>Y</a:t>
            </a:r>
            <a:r>
              <a:rPr lang="fi-FI" sz="2000" dirty="0" smtClean="0"/>
              <a:t>mpäristöministeriö antoi kaavoituskehotuksen (monien vaiheiden jälkeen)</a:t>
            </a:r>
            <a:endParaRPr lang="fi-FI" sz="2000" dirty="0" smtClean="0"/>
          </a:p>
          <a:p>
            <a:pPr marL="342900" indent="-342900">
              <a:buFont typeface="Arial" panose="020B0604020202020204" pitchFamily="34" charset="0"/>
              <a:buChar char="•"/>
            </a:pPr>
            <a:r>
              <a:rPr lang="fi-FI" sz="2000" dirty="0" smtClean="0"/>
              <a:t>KHO: Asemakaavan kaavamääräys, jonka mukaan alueella sijaitsevien rakennusten suojelu on jätetty yksinomaan lupamenettelyjen varaan, ei riitä varmistamaan sitä, että kulloinkin kysymyksessä olevan yksittäisen rakennuksen merkitys alueen kokonaisuuden kannalta tulee samalla asianmukaisesti arvioiduksi</a:t>
            </a:r>
            <a:endParaRPr lang="fi-FI" sz="2000" dirty="0"/>
          </a:p>
        </p:txBody>
      </p:sp>
      <p:sp>
        <p:nvSpPr>
          <p:cNvPr id="18" name="Text Placeholder 17"/>
          <p:cNvSpPr>
            <a:spLocks noGrp="1"/>
          </p:cNvSpPr>
          <p:nvPr>
            <p:ph type="body" sz="quarter" idx="14"/>
          </p:nvPr>
        </p:nvSpPr>
        <p:spPr>
          <a:xfrm>
            <a:off x="539552" y="4767280"/>
            <a:ext cx="4176463" cy="45719"/>
          </a:xfrm>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7</a:t>
            </a:fld>
            <a:endParaRPr lang="fi-FI"/>
          </a:p>
        </p:txBody>
      </p:sp>
    </p:spTree>
    <p:extLst>
      <p:ext uri="{BB962C8B-B14F-4D97-AF65-F5344CB8AC3E}">
        <p14:creationId xmlns:p14="http://schemas.microsoft.com/office/powerpoint/2010/main" val="2941439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HFD 25.6.2015 </a:t>
            </a:r>
            <a:r>
              <a:rPr lang="fi-FI" sz="2000" b="1" u="sng" dirty="0" err="1" smtClean="0"/>
              <a:t>liggarnr</a:t>
            </a:r>
            <a:r>
              <a:rPr lang="fi-FI" sz="2000" b="1" u="sng" dirty="0" smtClean="0"/>
              <a:t>. 1810</a:t>
            </a:r>
          </a:p>
          <a:p>
            <a:pPr marL="342900" indent="-342900">
              <a:buFont typeface="Arial" panose="020B0604020202020204" pitchFamily="34" charset="0"/>
              <a:buChar char="•"/>
            </a:pPr>
            <a:r>
              <a:rPr lang="fi-FI" sz="2000" b="1" dirty="0" smtClean="0"/>
              <a:t>Merenkulkuoppilaitos (</a:t>
            </a:r>
            <a:r>
              <a:rPr lang="fi-FI" sz="2000" b="1" dirty="0" err="1" smtClean="0"/>
              <a:t>Sjöfartsskolan</a:t>
            </a:r>
            <a:r>
              <a:rPr lang="fi-FI" sz="2000" b="1" dirty="0" smtClean="0"/>
              <a:t>), Malminkatu 5, Turku</a:t>
            </a:r>
          </a:p>
          <a:p>
            <a:pPr marL="342900" indent="-342900">
              <a:buFontTx/>
              <a:buChar char="-"/>
            </a:pPr>
            <a:r>
              <a:rPr lang="fi-FI" sz="2000" dirty="0" smtClean="0"/>
              <a:t>Omistaja </a:t>
            </a:r>
            <a:r>
              <a:rPr lang="fi-FI" sz="2000" dirty="0" err="1" smtClean="0"/>
              <a:t>Stiftelsen</a:t>
            </a:r>
            <a:r>
              <a:rPr lang="fi-FI" sz="2000" dirty="0" smtClean="0"/>
              <a:t> för Åbo Akademi</a:t>
            </a:r>
          </a:p>
          <a:p>
            <a:pPr marL="342900" indent="-342900">
              <a:buFontTx/>
              <a:buChar char="-"/>
            </a:pPr>
            <a:r>
              <a:rPr lang="fi-FI" sz="2000" dirty="0" smtClean="0"/>
              <a:t>Valmistunut 1967, toiminnassa 2013 saakka</a:t>
            </a:r>
          </a:p>
          <a:p>
            <a:pPr marL="342900" indent="-342900">
              <a:buFontTx/>
              <a:buChar char="-"/>
            </a:pPr>
            <a:r>
              <a:rPr lang="fi-FI" sz="2000" dirty="0" smtClean="0"/>
              <a:t>Ei sisälly inventointeihin</a:t>
            </a:r>
          </a:p>
          <a:p>
            <a:pPr marL="342900" indent="-342900">
              <a:buFont typeface="Arial" panose="020B0604020202020204" pitchFamily="34" charset="0"/>
              <a:buChar char="•"/>
            </a:pPr>
            <a:r>
              <a:rPr lang="fi-FI" sz="2000" b="1" dirty="0" smtClean="0"/>
              <a:t>Purkamislupa, rakennuslautakunta 27.5.2014</a:t>
            </a:r>
          </a:p>
          <a:p>
            <a:pPr marL="342900" indent="-342900">
              <a:buFontTx/>
              <a:buChar char="-"/>
            </a:pPr>
            <a:r>
              <a:rPr lang="fi-FI" sz="2000" dirty="0" smtClean="0"/>
              <a:t>Äänestyspäätös 9-3; esittelijä esitti luvan epäämistä</a:t>
            </a:r>
          </a:p>
          <a:p>
            <a:pPr marL="342900" indent="-342900">
              <a:buFontTx/>
              <a:buChar char="-"/>
            </a:pPr>
            <a:r>
              <a:rPr lang="fi-FI" sz="2000" dirty="0" smtClean="0"/>
              <a:t>Museokeskus ja kaavoitusosasto eivät puoltaneet lupaa</a:t>
            </a:r>
          </a:p>
          <a:p>
            <a:pPr marL="342900" indent="-342900">
              <a:buFontTx/>
              <a:buChar char="-"/>
            </a:pPr>
            <a:r>
              <a:rPr lang="fi-FI" sz="2000" dirty="0"/>
              <a:t>Omistajalla tarkoitus rakentaa tilalle asuinrakennus; omistajan mielestä rakennus ei sovellu </a:t>
            </a:r>
            <a:r>
              <a:rPr lang="fi-FI" sz="2000" dirty="0" smtClean="0"/>
              <a:t>muuhun </a:t>
            </a:r>
            <a:r>
              <a:rPr lang="fi-FI" sz="2000" dirty="0"/>
              <a:t>käyttötarkoitukseen kuin opetukseen</a:t>
            </a:r>
          </a:p>
          <a:p>
            <a:pPr marL="342900" indent="-342900">
              <a:buFontTx/>
              <a:buChar char="-"/>
            </a:pPr>
            <a:endParaRPr lang="fi-FI" sz="2000" dirty="0" smtClean="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a:p>
            <a:r>
              <a:rPr lang="fi-FI" dirty="0" smtClean="0"/>
              <a:t>Kuva: </a:t>
            </a:r>
            <a:r>
              <a:rPr lang="fi-FI" dirty="0" err="1" smtClean="0"/>
              <a:t>YHA-kuvapankki</a:t>
            </a:r>
            <a:r>
              <a:rPr lang="fi-FI" dirty="0" smtClean="0"/>
              <a:t> / </a:t>
            </a:r>
            <a:endParaRPr lang="fi-FI" dirty="0"/>
          </a:p>
        </p:txBody>
      </p:sp>
      <p:sp>
        <p:nvSpPr>
          <p:cNvPr id="20" name="Slide Number Placeholder 19"/>
          <p:cNvSpPr>
            <a:spLocks noGrp="1"/>
          </p:cNvSpPr>
          <p:nvPr>
            <p:ph type="sldNum" sz="quarter" idx="12"/>
          </p:nvPr>
        </p:nvSpPr>
        <p:spPr/>
        <p:txBody>
          <a:bodyPr/>
          <a:lstStyle/>
          <a:p>
            <a:fld id="{B63888E4-B065-43EF-8E16-5918655F770D}" type="slidenum">
              <a:rPr lang="fi-FI" smtClean="0"/>
              <a:pPr/>
              <a:t>8</a:t>
            </a:fld>
            <a:endParaRPr lang="fi-FI"/>
          </a:p>
        </p:txBody>
      </p:sp>
    </p:spTree>
    <p:extLst>
      <p:ext uri="{BB962C8B-B14F-4D97-AF65-F5344CB8AC3E}">
        <p14:creationId xmlns:p14="http://schemas.microsoft.com/office/powerpoint/2010/main" val="2230213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39552" y="411510"/>
            <a:ext cx="8245225" cy="864096"/>
          </a:xfrm>
        </p:spPr>
        <p:txBody>
          <a:bodyPr/>
          <a:lstStyle/>
          <a:p>
            <a:pPr algn="ctr">
              <a:lnSpc>
                <a:spcPct val="100000"/>
              </a:lnSpc>
            </a:pPr>
            <a:r>
              <a:rPr lang="fi-FI" dirty="0" smtClean="0"/>
              <a:t>Purkamislupa – tuoretta oikeuskäytäntöä</a:t>
            </a:r>
            <a:br>
              <a:rPr lang="fi-FI" dirty="0" smtClean="0"/>
            </a:br>
            <a:endParaRPr lang="fi-FI" sz="1400" dirty="0"/>
          </a:p>
        </p:txBody>
      </p:sp>
      <p:sp>
        <p:nvSpPr>
          <p:cNvPr id="15" name="Content Placeholder 14"/>
          <p:cNvSpPr>
            <a:spLocks noGrp="1"/>
          </p:cNvSpPr>
          <p:nvPr>
            <p:ph idx="1"/>
          </p:nvPr>
        </p:nvSpPr>
        <p:spPr/>
        <p:txBody>
          <a:bodyPr/>
          <a:lstStyle/>
          <a:p>
            <a:r>
              <a:rPr lang="fi-FI" sz="2000" b="1" u="sng" dirty="0" smtClean="0"/>
              <a:t>HFD 25.6.2015 </a:t>
            </a:r>
            <a:r>
              <a:rPr lang="fi-FI" sz="2000" b="1" u="sng" dirty="0" err="1" smtClean="0"/>
              <a:t>liggarnr</a:t>
            </a:r>
            <a:r>
              <a:rPr lang="fi-FI" sz="2000" b="1" u="sng" dirty="0" smtClean="0"/>
              <a:t>. 1810</a:t>
            </a:r>
          </a:p>
          <a:p>
            <a:pPr marL="342900" indent="-342900">
              <a:buFont typeface="Arial" panose="020B0604020202020204" pitchFamily="34" charset="0"/>
              <a:buChar char="•"/>
            </a:pPr>
            <a:r>
              <a:rPr lang="fi-FI" sz="2000" b="1" dirty="0" smtClean="0"/>
              <a:t>Kaavoitustilanne</a:t>
            </a:r>
          </a:p>
          <a:p>
            <a:pPr marL="342900" indent="-342900">
              <a:buFontTx/>
              <a:buChar char="-"/>
            </a:pPr>
            <a:r>
              <a:rPr lang="fi-FI" sz="2000" dirty="0" smtClean="0"/>
              <a:t>Asemakaava 14.4.1966: opetustoimintaa palvelevien rakennusten korttelialue (YO)</a:t>
            </a:r>
          </a:p>
          <a:p>
            <a:pPr marL="342900" indent="-342900">
              <a:buFontTx/>
              <a:buChar char="-"/>
            </a:pPr>
            <a:r>
              <a:rPr lang="fi-FI" sz="2000" dirty="0"/>
              <a:t>Kaavoitusohjelma hyväksytty 17.11.2014: merenkulkuoppilaitoksen tontin asemakaavan muutos suunniteltu ajalle </a:t>
            </a:r>
            <a:r>
              <a:rPr lang="fi-FI" sz="2000" dirty="0" smtClean="0"/>
              <a:t>2017-2018</a:t>
            </a:r>
          </a:p>
          <a:p>
            <a:pPr marL="342900" indent="-342900">
              <a:buFont typeface="Arial" panose="020B0604020202020204" pitchFamily="34" charset="0"/>
              <a:buChar char="•"/>
            </a:pPr>
            <a:r>
              <a:rPr lang="fi-FI" sz="2000" b="1" dirty="0"/>
              <a:t>Turun hallinto-oikeus kumosi purkamisluvan</a:t>
            </a:r>
          </a:p>
          <a:p>
            <a:pPr marL="342900" indent="-342900">
              <a:buFontTx/>
              <a:buChar char="-"/>
            </a:pPr>
            <a:r>
              <a:rPr lang="fi-FI" sz="2000" dirty="0" smtClean="0"/>
              <a:t>Edellytyksiä </a:t>
            </a:r>
            <a:r>
              <a:rPr lang="fi-FI" sz="2000" dirty="0"/>
              <a:t>purkamisluvan myöntämiselle ei ole</a:t>
            </a:r>
          </a:p>
          <a:p>
            <a:endParaRPr lang="fi-FI" sz="2000" dirty="0" smtClean="0"/>
          </a:p>
        </p:txBody>
      </p:sp>
      <p:sp>
        <p:nvSpPr>
          <p:cNvPr id="18" name="Text Placeholder 17"/>
          <p:cNvSpPr>
            <a:spLocks noGrp="1"/>
          </p:cNvSpPr>
          <p:nvPr>
            <p:ph type="body" sz="quarter" idx="14"/>
          </p:nvPr>
        </p:nvSpPr>
        <p:spPr/>
        <p:txBody>
          <a:bodyPr/>
          <a:lstStyle/>
          <a:p>
            <a:endParaRPr lang="fi-FI" dirty="0"/>
          </a:p>
        </p:txBody>
      </p:sp>
      <p:sp>
        <p:nvSpPr>
          <p:cNvPr id="19" name="Footer Placeholder 18"/>
          <p:cNvSpPr>
            <a:spLocks noGrp="1"/>
          </p:cNvSpPr>
          <p:nvPr>
            <p:ph type="ftr" sz="quarter" idx="11"/>
          </p:nvPr>
        </p:nvSpPr>
        <p:spPr>
          <a:xfrm>
            <a:off x="3275856" y="5008500"/>
            <a:ext cx="2304120" cy="135000"/>
          </a:xfrm>
        </p:spPr>
        <p:txBody>
          <a:bodyPr/>
          <a:lstStyle/>
          <a:p>
            <a:r>
              <a:rPr lang="fi-FI" dirty="0" smtClean="0"/>
              <a:t>Erityisasiantuntija Matleena Haapala. </a:t>
            </a:r>
          </a:p>
        </p:txBody>
      </p:sp>
      <p:sp>
        <p:nvSpPr>
          <p:cNvPr id="20" name="Slide Number Placeholder 19"/>
          <p:cNvSpPr>
            <a:spLocks noGrp="1"/>
          </p:cNvSpPr>
          <p:nvPr>
            <p:ph type="sldNum" sz="quarter" idx="12"/>
          </p:nvPr>
        </p:nvSpPr>
        <p:spPr/>
        <p:txBody>
          <a:bodyPr/>
          <a:lstStyle/>
          <a:p>
            <a:fld id="{B63888E4-B065-43EF-8E16-5918655F770D}" type="slidenum">
              <a:rPr lang="fi-FI" smtClean="0"/>
              <a:pPr/>
              <a:t>9</a:t>
            </a:fld>
            <a:endParaRPr lang="fi-FI"/>
          </a:p>
        </p:txBody>
      </p:sp>
    </p:spTree>
    <p:extLst>
      <p:ext uri="{BB962C8B-B14F-4D97-AF65-F5344CB8AC3E}">
        <p14:creationId xmlns:p14="http://schemas.microsoft.com/office/powerpoint/2010/main" val="3857316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YM_powerpoint_16_9">
  <a:themeElements>
    <a:clrScheme name="Ympäristöministeriö">
      <a:dk1>
        <a:sysClr val="windowText" lastClr="000000"/>
      </a:dk1>
      <a:lt1>
        <a:sysClr val="window" lastClr="FFFFFF"/>
      </a:lt1>
      <a:dk2>
        <a:srgbClr val="0065BD"/>
      </a:dk2>
      <a:lt2>
        <a:srgbClr val="FFFFFF"/>
      </a:lt2>
      <a:accent1>
        <a:srgbClr val="0065BD"/>
      </a:accent1>
      <a:accent2>
        <a:srgbClr val="78BE20"/>
      </a:accent2>
      <a:accent3>
        <a:srgbClr val="00A3E0"/>
      </a:accent3>
      <a:accent4>
        <a:srgbClr val="F2A900"/>
      </a:accent4>
      <a:accent5>
        <a:srgbClr val="7474C1"/>
      </a:accent5>
      <a:accent6>
        <a:srgbClr val="BFB800"/>
      </a:accent6>
      <a:hlink>
        <a:srgbClr val="0065BD"/>
      </a:hlink>
      <a:folHlink>
        <a:srgbClr val="7474C1"/>
      </a:folHlink>
    </a:clrScheme>
    <a:fontScheme name="Ympäristöministeriö">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YM_pohja_kuvasuhde_16_9_1057.pptx" id="{04B00D23-EC9B-48D3-9FC9-016FE27E8972}" vid="{9C7993E6-6D32-460A-B570-1421200B595A}"/>
    </a:ext>
  </a:extLst>
</a:theme>
</file>

<file path=ppt/theme/theme2.xml><?xml version="1.0" encoding="utf-8"?>
<a:theme xmlns:a="http://schemas.openxmlformats.org/drawingml/2006/main" name="Ympäristöministeriö_kannet">
  <a:themeElements>
    <a:clrScheme name="Ympäristöministeriö">
      <a:dk1>
        <a:sysClr val="windowText" lastClr="000000"/>
      </a:dk1>
      <a:lt1>
        <a:sysClr val="window" lastClr="FFFFFF"/>
      </a:lt1>
      <a:dk2>
        <a:srgbClr val="0065BD"/>
      </a:dk2>
      <a:lt2>
        <a:srgbClr val="FFFFFF"/>
      </a:lt2>
      <a:accent1>
        <a:srgbClr val="0065BD"/>
      </a:accent1>
      <a:accent2>
        <a:srgbClr val="78BE20"/>
      </a:accent2>
      <a:accent3>
        <a:srgbClr val="00A3E0"/>
      </a:accent3>
      <a:accent4>
        <a:srgbClr val="F2A900"/>
      </a:accent4>
      <a:accent5>
        <a:srgbClr val="7474C1"/>
      </a:accent5>
      <a:accent6>
        <a:srgbClr val="BFB800"/>
      </a:accent6>
      <a:hlink>
        <a:srgbClr val="0065BD"/>
      </a:hlink>
      <a:folHlink>
        <a:srgbClr val="7474C1"/>
      </a:folHlink>
    </a:clrScheme>
    <a:fontScheme name="Ympäristöministeriö">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YM_pohja_kuvasuhde_16_9_1057.pptx" id="{04B00D23-EC9B-48D3-9FC9-016FE27E8972}" vid="{6F05EE13-B5DE-46F1-99C6-33F004FD84F6}"/>
    </a:ext>
  </a:extLst>
</a:theme>
</file>

<file path=ppt/theme/theme3.xml><?xml version="1.0" encoding="utf-8"?>
<a:theme xmlns:a="http://schemas.openxmlformats.org/drawingml/2006/main" name="Ympäristöministeriö_sisältö_kalvot">
  <a:themeElements>
    <a:clrScheme name="Ympäristöministeriö">
      <a:dk1>
        <a:sysClr val="windowText" lastClr="000000"/>
      </a:dk1>
      <a:lt1>
        <a:sysClr val="window" lastClr="FFFFFF"/>
      </a:lt1>
      <a:dk2>
        <a:srgbClr val="0065BD"/>
      </a:dk2>
      <a:lt2>
        <a:srgbClr val="FFFFFF"/>
      </a:lt2>
      <a:accent1>
        <a:srgbClr val="0065BD"/>
      </a:accent1>
      <a:accent2>
        <a:srgbClr val="78BE20"/>
      </a:accent2>
      <a:accent3>
        <a:srgbClr val="00A3E0"/>
      </a:accent3>
      <a:accent4>
        <a:srgbClr val="F2A900"/>
      </a:accent4>
      <a:accent5>
        <a:srgbClr val="7474C1"/>
      </a:accent5>
      <a:accent6>
        <a:srgbClr val="BFB800"/>
      </a:accent6>
      <a:hlink>
        <a:srgbClr val="0065BD"/>
      </a:hlink>
      <a:folHlink>
        <a:srgbClr val="7474C1"/>
      </a:folHlink>
    </a:clrScheme>
    <a:fontScheme name="Ympäristöministeriö">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YM_powerpoint_16_9</Template>
  <TotalTime>0</TotalTime>
  <Words>1564</Words>
  <Application>Microsoft Office PowerPoint</Application>
  <PresentationFormat>Näytössä katseltava esitys (16:9)</PresentationFormat>
  <Paragraphs>227</Paragraphs>
  <Slides>25</Slides>
  <Notes>24</Notes>
  <HiddenSlides>0</HiddenSlides>
  <MMClips>0</MMClips>
  <ScaleCrop>false</ScaleCrop>
  <HeadingPairs>
    <vt:vector size="4" baseType="variant">
      <vt:variant>
        <vt:lpstr>Teema</vt:lpstr>
      </vt:variant>
      <vt:variant>
        <vt:i4>3</vt:i4>
      </vt:variant>
      <vt:variant>
        <vt:lpstr>Dian otsikot</vt:lpstr>
      </vt:variant>
      <vt:variant>
        <vt:i4>25</vt:i4>
      </vt:variant>
    </vt:vector>
  </HeadingPairs>
  <TitlesOfParts>
    <vt:vector size="28" baseType="lpstr">
      <vt:lpstr>YM_powerpoint_16_9</vt:lpstr>
      <vt:lpstr>Ympäristöministeriö_kannet</vt:lpstr>
      <vt:lpstr>Ympäristöministeriö_sisältö_kalvot</vt:lpstr>
      <vt:lpstr>Lainsäädäntöä ja tulkintoja rakennetun ympäristön suojelusta</vt:lpstr>
      <vt:lpstr>Kaavasuojelun ja rakennusperintölain rajapinta </vt:lpstr>
      <vt:lpstr>Kaavasuojelun ja rakennusperintölain rajapinta </vt:lpstr>
      <vt:lpstr>Kaavasuojelun ja rakennusperintölain rajapinta </vt:lpstr>
      <vt:lpstr>Purkamislupa  </vt:lpstr>
      <vt:lpstr>Purkamislupa </vt:lpstr>
      <vt:lpstr>Purkamislupa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Purkamislupa – tuoretta oikeuskäytäntöä </vt:lpstr>
      <vt:lpstr>Järvenpää, Samaledtinin huvila,  KHO:2015:78 (28.5.2015 taltio 1387)  </vt:lpstr>
      <vt:lpstr>Järvenpää, Samaledtinin huvila,  KHO:2015:78 (28.5.2015 taltio 1387)  </vt:lpstr>
      <vt:lpstr>Järvenpää, Samaledtinin huvila,  KHO:2015:78 (28.5.2015 taltio 1387)  </vt:lpstr>
      <vt:lpstr>Järvenpää, Samaledtinin huvila,  KHO:2015:78 (28.5.2015 taltio 1387)  </vt:lpstr>
      <vt:lpstr>Järvenpää, Samaledtinin huvila,  KHO:2015:78 (28.5.2015 taltio 1387)  </vt:lpstr>
      <vt:lpstr>Järvenpää, Samaledtinin huvila,  KHO:2015:78 (28.5.2015 taltio 1387)  </vt:lpstr>
      <vt:lpstr>Kiitos ja työniloa!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2015-06-12T10:19:37Z</dcterms:created>
  <dcterms:modified xsi:type="dcterms:W3CDTF">2015-09-07T12:29:43Z</dcterms:modified>
</cp:coreProperties>
</file>